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55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92" Type="http://schemas.openxmlformats.org/officeDocument/2006/relationships/slide" Target="slides/slide291.xml"/><Relationship Id="rId297" Type="http://schemas.openxmlformats.org/officeDocument/2006/relationships/viewProps" Target="view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presProps" Target="presProps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08098" y="468325"/>
            <a:ext cx="45278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9604" y="-132765"/>
            <a:ext cx="7651750" cy="1756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03800" y="1790700"/>
            <a:ext cx="3790950" cy="4438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5866" y="6456984"/>
            <a:ext cx="30543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78787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" Type="http://schemas.openxmlformats.org/officeDocument/2006/relationships/image" Target="../media/image50.png"/><Relationship Id="rId21" Type="http://schemas.openxmlformats.org/officeDocument/2006/relationships/image" Target="../media/image68.png"/><Relationship Id="rId34" Type="http://schemas.openxmlformats.org/officeDocument/2006/relationships/image" Target="../media/image81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33" Type="http://schemas.openxmlformats.org/officeDocument/2006/relationships/image" Target="../media/image80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29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32" Type="http://schemas.openxmlformats.org/officeDocument/2006/relationships/image" Target="../media/image79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28" Type="http://schemas.openxmlformats.org/officeDocument/2006/relationships/image" Target="../media/image75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31" Type="http://schemas.openxmlformats.org/officeDocument/2006/relationships/image" Target="../media/image78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Relationship Id="rId35" Type="http://schemas.openxmlformats.org/officeDocument/2006/relationships/image" Target="../media/image82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image" Target="../media/image127.png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19" Type="http://schemas.openxmlformats.org/officeDocument/2006/relationships/image" Target="../media/image144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4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68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pn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png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203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7" Type="http://schemas.openxmlformats.org/officeDocument/2006/relationships/image" Target="../media/image205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pn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3.png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5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0.png"/><Relationship Id="rId5" Type="http://schemas.openxmlformats.org/officeDocument/2006/relationships/image" Target="../media/image229.png"/><Relationship Id="rId10" Type="http://schemas.openxmlformats.org/officeDocument/2006/relationships/image" Target="../media/image234.png"/><Relationship Id="rId4" Type="http://schemas.openxmlformats.org/officeDocument/2006/relationships/image" Target="../media/image228.png"/><Relationship Id="rId9" Type="http://schemas.openxmlformats.org/officeDocument/2006/relationships/image" Target="../media/image233.png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18" Type="http://schemas.openxmlformats.org/officeDocument/2006/relationships/image" Target="../media/image251.png"/><Relationship Id="rId3" Type="http://schemas.openxmlformats.org/officeDocument/2006/relationships/image" Target="../media/image236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17" Type="http://schemas.openxmlformats.org/officeDocument/2006/relationships/image" Target="../media/image250.png"/><Relationship Id="rId2" Type="http://schemas.openxmlformats.org/officeDocument/2006/relationships/image" Target="../media/image235.png"/><Relationship Id="rId16" Type="http://schemas.openxmlformats.org/officeDocument/2006/relationships/image" Target="../media/image249.png"/><Relationship Id="rId20" Type="http://schemas.openxmlformats.org/officeDocument/2006/relationships/image" Target="../media/image2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238.png"/><Relationship Id="rId15" Type="http://schemas.openxmlformats.org/officeDocument/2006/relationships/image" Target="../media/image248.png"/><Relationship Id="rId10" Type="http://schemas.openxmlformats.org/officeDocument/2006/relationships/image" Target="../media/image243.png"/><Relationship Id="rId19" Type="http://schemas.openxmlformats.org/officeDocument/2006/relationships/image" Target="../media/image252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55.png"/><Relationship Id="rId7" Type="http://schemas.openxmlformats.org/officeDocument/2006/relationships/image" Target="../media/image259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8.png"/><Relationship Id="rId5" Type="http://schemas.openxmlformats.org/officeDocument/2006/relationships/image" Target="../media/image257.png"/><Relationship Id="rId10" Type="http://schemas.openxmlformats.org/officeDocument/2006/relationships/image" Target="../media/image262.png"/><Relationship Id="rId4" Type="http://schemas.openxmlformats.org/officeDocument/2006/relationships/image" Target="../media/image256.png"/><Relationship Id="rId9" Type="http://schemas.openxmlformats.org/officeDocument/2006/relationships/image" Target="../media/image261.png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6.png"/><Relationship Id="rId4" Type="http://schemas.openxmlformats.org/officeDocument/2006/relationships/image" Target="../media/image265.png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13" Type="http://schemas.openxmlformats.org/officeDocument/2006/relationships/image" Target="../media/image278.png"/><Relationship Id="rId18" Type="http://schemas.openxmlformats.org/officeDocument/2006/relationships/image" Target="../media/image283.png"/><Relationship Id="rId26" Type="http://schemas.openxmlformats.org/officeDocument/2006/relationships/image" Target="../media/image291.png"/><Relationship Id="rId3" Type="http://schemas.openxmlformats.org/officeDocument/2006/relationships/image" Target="../media/image268.png"/><Relationship Id="rId21" Type="http://schemas.openxmlformats.org/officeDocument/2006/relationships/image" Target="../media/image286.png"/><Relationship Id="rId7" Type="http://schemas.openxmlformats.org/officeDocument/2006/relationships/image" Target="../media/image272.png"/><Relationship Id="rId12" Type="http://schemas.openxmlformats.org/officeDocument/2006/relationships/image" Target="../media/image277.png"/><Relationship Id="rId17" Type="http://schemas.openxmlformats.org/officeDocument/2006/relationships/image" Target="../media/image282.png"/><Relationship Id="rId25" Type="http://schemas.openxmlformats.org/officeDocument/2006/relationships/image" Target="../media/image290.png"/><Relationship Id="rId2" Type="http://schemas.openxmlformats.org/officeDocument/2006/relationships/image" Target="../media/image267.png"/><Relationship Id="rId16" Type="http://schemas.openxmlformats.org/officeDocument/2006/relationships/image" Target="../media/image281.png"/><Relationship Id="rId20" Type="http://schemas.openxmlformats.org/officeDocument/2006/relationships/image" Target="../media/image2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24" Type="http://schemas.openxmlformats.org/officeDocument/2006/relationships/image" Target="../media/image289.png"/><Relationship Id="rId5" Type="http://schemas.openxmlformats.org/officeDocument/2006/relationships/image" Target="../media/image270.png"/><Relationship Id="rId15" Type="http://schemas.openxmlformats.org/officeDocument/2006/relationships/image" Target="../media/image280.png"/><Relationship Id="rId23" Type="http://schemas.openxmlformats.org/officeDocument/2006/relationships/image" Target="../media/image288.png"/><Relationship Id="rId10" Type="http://schemas.openxmlformats.org/officeDocument/2006/relationships/image" Target="../media/image275.png"/><Relationship Id="rId19" Type="http://schemas.openxmlformats.org/officeDocument/2006/relationships/image" Target="../media/image284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Relationship Id="rId22" Type="http://schemas.openxmlformats.org/officeDocument/2006/relationships/image" Target="../media/image287.png"/><Relationship Id="rId27" Type="http://schemas.openxmlformats.org/officeDocument/2006/relationships/image" Target="../media/image292.png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image" Target="../media/image294.png"/><Relationship Id="rId7" Type="http://schemas.openxmlformats.org/officeDocument/2006/relationships/image" Target="../media/image298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png"/><Relationship Id="rId11" Type="http://schemas.openxmlformats.org/officeDocument/2006/relationships/image" Target="../media/image302.png"/><Relationship Id="rId5" Type="http://schemas.openxmlformats.org/officeDocument/2006/relationships/image" Target="../media/image296.png"/><Relationship Id="rId10" Type="http://schemas.openxmlformats.org/officeDocument/2006/relationships/image" Target="../media/image301.png"/><Relationship Id="rId4" Type="http://schemas.openxmlformats.org/officeDocument/2006/relationships/image" Target="../media/image295.png"/><Relationship Id="rId9" Type="http://schemas.openxmlformats.org/officeDocument/2006/relationships/image" Target="../media/image300.png"/></Relationships>
</file>

<file path=ppt/slides/_rels/slide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png"/><Relationship Id="rId13" Type="http://schemas.openxmlformats.org/officeDocument/2006/relationships/image" Target="../media/image314.png"/><Relationship Id="rId3" Type="http://schemas.openxmlformats.org/officeDocument/2006/relationships/image" Target="../media/image304.png"/><Relationship Id="rId7" Type="http://schemas.openxmlformats.org/officeDocument/2006/relationships/image" Target="../media/image308.png"/><Relationship Id="rId12" Type="http://schemas.openxmlformats.org/officeDocument/2006/relationships/image" Target="../media/image313.png"/><Relationship Id="rId2" Type="http://schemas.openxmlformats.org/officeDocument/2006/relationships/image" Target="../media/image303.png"/><Relationship Id="rId16" Type="http://schemas.openxmlformats.org/officeDocument/2006/relationships/image" Target="../media/image3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7.png"/><Relationship Id="rId11" Type="http://schemas.openxmlformats.org/officeDocument/2006/relationships/image" Target="../media/image312.png"/><Relationship Id="rId5" Type="http://schemas.openxmlformats.org/officeDocument/2006/relationships/image" Target="../media/image306.png"/><Relationship Id="rId15" Type="http://schemas.openxmlformats.org/officeDocument/2006/relationships/image" Target="../media/image316.png"/><Relationship Id="rId10" Type="http://schemas.openxmlformats.org/officeDocument/2006/relationships/image" Target="../media/image311.png"/><Relationship Id="rId4" Type="http://schemas.openxmlformats.org/officeDocument/2006/relationships/image" Target="../media/image305.png"/><Relationship Id="rId9" Type="http://schemas.openxmlformats.org/officeDocument/2006/relationships/image" Target="../media/image310.png"/><Relationship Id="rId14" Type="http://schemas.openxmlformats.org/officeDocument/2006/relationships/image" Target="../media/image315.png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0.png"/><Relationship Id="rId18" Type="http://schemas.openxmlformats.org/officeDocument/2006/relationships/image" Target="../media/image335.png"/><Relationship Id="rId26" Type="http://schemas.openxmlformats.org/officeDocument/2006/relationships/image" Target="../media/image343.png"/><Relationship Id="rId39" Type="http://schemas.openxmlformats.org/officeDocument/2006/relationships/image" Target="../media/image356.png"/><Relationship Id="rId21" Type="http://schemas.openxmlformats.org/officeDocument/2006/relationships/image" Target="../media/image338.png"/><Relationship Id="rId34" Type="http://schemas.openxmlformats.org/officeDocument/2006/relationships/image" Target="../media/image351.png"/><Relationship Id="rId42" Type="http://schemas.openxmlformats.org/officeDocument/2006/relationships/image" Target="../media/image359.png"/><Relationship Id="rId47" Type="http://schemas.openxmlformats.org/officeDocument/2006/relationships/image" Target="../media/image364.png"/><Relationship Id="rId50" Type="http://schemas.openxmlformats.org/officeDocument/2006/relationships/image" Target="../media/image367.png"/><Relationship Id="rId55" Type="http://schemas.openxmlformats.org/officeDocument/2006/relationships/image" Target="../media/image372.png"/><Relationship Id="rId63" Type="http://schemas.openxmlformats.org/officeDocument/2006/relationships/image" Target="../media/image380.png"/><Relationship Id="rId68" Type="http://schemas.openxmlformats.org/officeDocument/2006/relationships/image" Target="../media/image385.png"/><Relationship Id="rId7" Type="http://schemas.openxmlformats.org/officeDocument/2006/relationships/image" Target="../media/image324.png"/><Relationship Id="rId71" Type="http://schemas.openxmlformats.org/officeDocument/2006/relationships/image" Target="../media/image388.png"/><Relationship Id="rId2" Type="http://schemas.openxmlformats.org/officeDocument/2006/relationships/image" Target="../media/image319.png"/><Relationship Id="rId16" Type="http://schemas.openxmlformats.org/officeDocument/2006/relationships/image" Target="../media/image333.png"/><Relationship Id="rId29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24" Type="http://schemas.openxmlformats.org/officeDocument/2006/relationships/image" Target="../media/image341.png"/><Relationship Id="rId32" Type="http://schemas.openxmlformats.org/officeDocument/2006/relationships/image" Target="../media/image349.png"/><Relationship Id="rId37" Type="http://schemas.openxmlformats.org/officeDocument/2006/relationships/image" Target="../media/image354.png"/><Relationship Id="rId40" Type="http://schemas.openxmlformats.org/officeDocument/2006/relationships/image" Target="../media/image357.png"/><Relationship Id="rId45" Type="http://schemas.openxmlformats.org/officeDocument/2006/relationships/image" Target="../media/image362.png"/><Relationship Id="rId53" Type="http://schemas.openxmlformats.org/officeDocument/2006/relationships/image" Target="../media/image370.png"/><Relationship Id="rId58" Type="http://schemas.openxmlformats.org/officeDocument/2006/relationships/image" Target="../media/image375.png"/><Relationship Id="rId66" Type="http://schemas.openxmlformats.org/officeDocument/2006/relationships/image" Target="../media/image383.png"/><Relationship Id="rId5" Type="http://schemas.openxmlformats.org/officeDocument/2006/relationships/image" Target="../media/image322.png"/><Relationship Id="rId15" Type="http://schemas.openxmlformats.org/officeDocument/2006/relationships/image" Target="../media/image332.png"/><Relationship Id="rId23" Type="http://schemas.openxmlformats.org/officeDocument/2006/relationships/image" Target="../media/image340.png"/><Relationship Id="rId28" Type="http://schemas.openxmlformats.org/officeDocument/2006/relationships/image" Target="../media/image345.png"/><Relationship Id="rId36" Type="http://schemas.openxmlformats.org/officeDocument/2006/relationships/image" Target="../media/image353.png"/><Relationship Id="rId49" Type="http://schemas.openxmlformats.org/officeDocument/2006/relationships/image" Target="../media/image366.png"/><Relationship Id="rId57" Type="http://schemas.openxmlformats.org/officeDocument/2006/relationships/image" Target="../media/image374.png"/><Relationship Id="rId61" Type="http://schemas.openxmlformats.org/officeDocument/2006/relationships/image" Target="../media/image378.png"/><Relationship Id="rId10" Type="http://schemas.openxmlformats.org/officeDocument/2006/relationships/image" Target="../media/image327.png"/><Relationship Id="rId19" Type="http://schemas.openxmlformats.org/officeDocument/2006/relationships/image" Target="../media/image336.png"/><Relationship Id="rId31" Type="http://schemas.openxmlformats.org/officeDocument/2006/relationships/image" Target="../media/image348.png"/><Relationship Id="rId44" Type="http://schemas.openxmlformats.org/officeDocument/2006/relationships/image" Target="../media/image361.png"/><Relationship Id="rId52" Type="http://schemas.openxmlformats.org/officeDocument/2006/relationships/image" Target="../media/image369.png"/><Relationship Id="rId60" Type="http://schemas.openxmlformats.org/officeDocument/2006/relationships/image" Target="../media/image377.png"/><Relationship Id="rId65" Type="http://schemas.openxmlformats.org/officeDocument/2006/relationships/image" Target="../media/image382.png"/><Relationship Id="rId4" Type="http://schemas.openxmlformats.org/officeDocument/2006/relationships/image" Target="../media/image321.png"/><Relationship Id="rId9" Type="http://schemas.openxmlformats.org/officeDocument/2006/relationships/image" Target="../media/image326.png"/><Relationship Id="rId14" Type="http://schemas.openxmlformats.org/officeDocument/2006/relationships/image" Target="../media/image331.png"/><Relationship Id="rId22" Type="http://schemas.openxmlformats.org/officeDocument/2006/relationships/image" Target="../media/image339.png"/><Relationship Id="rId27" Type="http://schemas.openxmlformats.org/officeDocument/2006/relationships/image" Target="../media/image344.png"/><Relationship Id="rId30" Type="http://schemas.openxmlformats.org/officeDocument/2006/relationships/image" Target="../media/image347.png"/><Relationship Id="rId35" Type="http://schemas.openxmlformats.org/officeDocument/2006/relationships/image" Target="../media/image352.png"/><Relationship Id="rId43" Type="http://schemas.openxmlformats.org/officeDocument/2006/relationships/image" Target="../media/image360.png"/><Relationship Id="rId48" Type="http://schemas.openxmlformats.org/officeDocument/2006/relationships/image" Target="../media/image365.png"/><Relationship Id="rId56" Type="http://schemas.openxmlformats.org/officeDocument/2006/relationships/image" Target="../media/image373.png"/><Relationship Id="rId64" Type="http://schemas.openxmlformats.org/officeDocument/2006/relationships/image" Target="../media/image381.png"/><Relationship Id="rId69" Type="http://schemas.openxmlformats.org/officeDocument/2006/relationships/image" Target="../media/image386.png"/><Relationship Id="rId8" Type="http://schemas.openxmlformats.org/officeDocument/2006/relationships/image" Target="../media/image325.png"/><Relationship Id="rId51" Type="http://schemas.openxmlformats.org/officeDocument/2006/relationships/image" Target="../media/image368.png"/><Relationship Id="rId72" Type="http://schemas.openxmlformats.org/officeDocument/2006/relationships/image" Target="../media/image389.png"/><Relationship Id="rId3" Type="http://schemas.openxmlformats.org/officeDocument/2006/relationships/image" Target="../media/image320.png"/><Relationship Id="rId12" Type="http://schemas.openxmlformats.org/officeDocument/2006/relationships/image" Target="../media/image329.png"/><Relationship Id="rId17" Type="http://schemas.openxmlformats.org/officeDocument/2006/relationships/image" Target="../media/image334.png"/><Relationship Id="rId25" Type="http://schemas.openxmlformats.org/officeDocument/2006/relationships/image" Target="../media/image342.png"/><Relationship Id="rId33" Type="http://schemas.openxmlformats.org/officeDocument/2006/relationships/image" Target="../media/image350.png"/><Relationship Id="rId38" Type="http://schemas.openxmlformats.org/officeDocument/2006/relationships/image" Target="../media/image355.png"/><Relationship Id="rId46" Type="http://schemas.openxmlformats.org/officeDocument/2006/relationships/image" Target="../media/image363.png"/><Relationship Id="rId59" Type="http://schemas.openxmlformats.org/officeDocument/2006/relationships/image" Target="../media/image376.png"/><Relationship Id="rId67" Type="http://schemas.openxmlformats.org/officeDocument/2006/relationships/image" Target="../media/image384.png"/><Relationship Id="rId20" Type="http://schemas.openxmlformats.org/officeDocument/2006/relationships/image" Target="../media/image337.png"/><Relationship Id="rId41" Type="http://schemas.openxmlformats.org/officeDocument/2006/relationships/image" Target="../media/image358.png"/><Relationship Id="rId54" Type="http://schemas.openxmlformats.org/officeDocument/2006/relationships/image" Target="../media/image371.png"/><Relationship Id="rId62" Type="http://schemas.openxmlformats.org/officeDocument/2006/relationships/image" Target="../media/image379.png"/><Relationship Id="rId70" Type="http://schemas.openxmlformats.org/officeDocument/2006/relationships/image" Target="../media/image387.png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1.png"/><Relationship Id="rId18" Type="http://schemas.openxmlformats.org/officeDocument/2006/relationships/image" Target="../media/image405.png"/><Relationship Id="rId26" Type="http://schemas.openxmlformats.org/officeDocument/2006/relationships/image" Target="../media/image348.png"/><Relationship Id="rId39" Type="http://schemas.openxmlformats.org/officeDocument/2006/relationships/image" Target="../media/image369.png"/><Relationship Id="rId3" Type="http://schemas.openxmlformats.org/officeDocument/2006/relationships/image" Target="../media/image392.png"/><Relationship Id="rId21" Type="http://schemas.openxmlformats.org/officeDocument/2006/relationships/image" Target="../media/image338.png"/><Relationship Id="rId34" Type="http://schemas.openxmlformats.org/officeDocument/2006/relationships/image" Target="../media/image364.png"/><Relationship Id="rId42" Type="http://schemas.openxmlformats.org/officeDocument/2006/relationships/image" Target="../media/image421.png"/><Relationship Id="rId47" Type="http://schemas.openxmlformats.org/officeDocument/2006/relationships/image" Target="../media/image382.png"/><Relationship Id="rId50" Type="http://schemas.openxmlformats.org/officeDocument/2006/relationships/image" Target="../media/image427.png"/><Relationship Id="rId7" Type="http://schemas.openxmlformats.org/officeDocument/2006/relationships/image" Target="../media/image396.png"/><Relationship Id="rId12" Type="http://schemas.openxmlformats.org/officeDocument/2006/relationships/image" Target="../media/image400.png"/><Relationship Id="rId17" Type="http://schemas.openxmlformats.org/officeDocument/2006/relationships/image" Target="../media/image404.png"/><Relationship Id="rId25" Type="http://schemas.openxmlformats.org/officeDocument/2006/relationships/image" Target="../media/image411.png"/><Relationship Id="rId33" Type="http://schemas.openxmlformats.org/officeDocument/2006/relationships/image" Target="../media/image417.png"/><Relationship Id="rId38" Type="http://schemas.openxmlformats.org/officeDocument/2006/relationships/image" Target="../media/image419.png"/><Relationship Id="rId46" Type="http://schemas.openxmlformats.org/officeDocument/2006/relationships/image" Target="../media/image424.png"/><Relationship Id="rId2" Type="http://schemas.openxmlformats.org/officeDocument/2006/relationships/image" Target="../media/image391.png"/><Relationship Id="rId16" Type="http://schemas.openxmlformats.org/officeDocument/2006/relationships/image" Target="../media/image333.png"/><Relationship Id="rId20" Type="http://schemas.openxmlformats.org/officeDocument/2006/relationships/image" Target="../media/image407.png"/><Relationship Id="rId29" Type="http://schemas.openxmlformats.org/officeDocument/2006/relationships/image" Target="../media/image414.png"/><Relationship Id="rId41" Type="http://schemas.openxmlformats.org/officeDocument/2006/relationships/image" Target="../media/image3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5.png"/><Relationship Id="rId11" Type="http://schemas.openxmlformats.org/officeDocument/2006/relationships/image" Target="../media/image328.png"/><Relationship Id="rId24" Type="http://schemas.openxmlformats.org/officeDocument/2006/relationships/image" Target="../media/image410.png"/><Relationship Id="rId32" Type="http://schemas.openxmlformats.org/officeDocument/2006/relationships/image" Target="../media/image362.png"/><Relationship Id="rId37" Type="http://schemas.openxmlformats.org/officeDocument/2006/relationships/image" Target="../media/image367.png"/><Relationship Id="rId40" Type="http://schemas.openxmlformats.org/officeDocument/2006/relationships/image" Target="../media/image420.png"/><Relationship Id="rId45" Type="http://schemas.openxmlformats.org/officeDocument/2006/relationships/image" Target="../media/image423.png"/><Relationship Id="rId5" Type="http://schemas.openxmlformats.org/officeDocument/2006/relationships/image" Target="../media/image394.png"/><Relationship Id="rId15" Type="http://schemas.openxmlformats.org/officeDocument/2006/relationships/image" Target="../media/image403.png"/><Relationship Id="rId23" Type="http://schemas.openxmlformats.org/officeDocument/2006/relationships/image" Target="../media/image409.png"/><Relationship Id="rId28" Type="http://schemas.openxmlformats.org/officeDocument/2006/relationships/image" Target="../media/image413.png"/><Relationship Id="rId36" Type="http://schemas.openxmlformats.org/officeDocument/2006/relationships/image" Target="../media/image418.png"/><Relationship Id="rId49" Type="http://schemas.openxmlformats.org/officeDocument/2006/relationships/image" Target="../media/image426.png"/><Relationship Id="rId10" Type="http://schemas.openxmlformats.org/officeDocument/2006/relationships/image" Target="../media/image399.png"/><Relationship Id="rId19" Type="http://schemas.openxmlformats.org/officeDocument/2006/relationships/image" Target="../media/image406.png"/><Relationship Id="rId31" Type="http://schemas.openxmlformats.org/officeDocument/2006/relationships/image" Target="../media/image416.png"/><Relationship Id="rId44" Type="http://schemas.openxmlformats.org/officeDocument/2006/relationships/image" Target="../media/image422.png"/><Relationship Id="rId52" Type="http://schemas.openxmlformats.org/officeDocument/2006/relationships/image" Target="../media/image428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Relationship Id="rId14" Type="http://schemas.openxmlformats.org/officeDocument/2006/relationships/image" Target="../media/image402.png"/><Relationship Id="rId22" Type="http://schemas.openxmlformats.org/officeDocument/2006/relationships/image" Target="../media/image408.png"/><Relationship Id="rId27" Type="http://schemas.openxmlformats.org/officeDocument/2006/relationships/image" Target="../media/image412.png"/><Relationship Id="rId30" Type="http://schemas.openxmlformats.org/officeDocument/2006/relationships/image" Target="../media/image415.png"/><Relationship Id="rId35" Type="http://schemas.openxmlformats.org/officeDocument/2006/relationships/image" Target="../media/image365.png"/><Relationship Id="rId43" Type="http://schemas.openxmlformats.org/officeDocument/2006/relationships/image" Target="../media/image376.png"/><Relationship Id="rId48" Type="http://schemas.openxmlformats.org/officeDocument/2006/relationships/image" Target="../media/image425.png"/><Relationship Id="rId8" Type="http://schemas.openxmlformats.org/officeDocument/2006/relationships/image" Target="../media/image397.png"/><Relationship Id="rId51" Type="http://schemas.openxmlformats.org/officeDocument/2006/relationships/image" Target="../media/image388.png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1.png"/><Relationship Id="rId18" Type="http://schemas.openxmlformats.org/officeDocument/2006/relationships/image" Target="../media/image445.png"/><Relationship Id="rId26" Type="http://schemas.openxmlformats.org/officeDocument/2006/relationships/image" Target="../media/image453.png"/><Relationship Id="rId39" Type="http://schemas.openxmlformats.org/officeDocument/2006/relationships/image" Target="../media/image466.png"/><Relationship Id="rId3" Type="http://schemas.openxmlformats.org/officeDocument/2006/relationships/image" Target="../media/image431.png"/><Relationship Id="rId21" Type="http://schemas.openxmlformats.org/officeDocument/2006/relationships/image" Target="../media/image448.png"/><Relationship Id="rId34" Type="http://schemas.openxmlformats.org/officeDocument/2006/relationships/image" Target="../media/image461.png"/><Relationship Id="rId42" Type="http://schemas.openxmlformats.org/officeDocument/2006/relationships/image" Target="../media/image469.png"/><Relationship Id="rId47" Type="http://schemas.openxmlformats.org/officeDocument/2006/relationships/image" Target="../media/image474.png"/><Relationship Id="rId7" Type="http://schemas.openxmlformats.org/officeDocument/2006/relationships/image" Target="../media/image435.png"/><Relationship Id="rId12" Type="http://schemas.openxmlformats.org/officeDocument/2006/relationships/image" Target="../media/image440.png"/><Relationship Id="rId17" Type="http://schemas.openxmlformats.org/officeDocument/2006/relationships/image" Target="../media/image444.png"/><Relationship Id="rId25" Type="http://schemas.openxmlformats.org/officeDocument/2006/relationships/image" Target="../media/image452.png"/><Relationship Id="rId33" Type="http://schemas.openxmlformats.org/officeDocument/2006/relationships/image" Target="../media/image460.png"/><Relationship Id="rId38" Type="http://schemas.openxmlformats.org/officeDocument/2006/relationships/image" Target="../media/image465.png"/><Relationship Id="rId46" Type="http://schemas.openxmlformats.org/officeDocument/2006/relationships/image" Target="../media/image473.png"/><Relationship Id="rId2" Type="http://schemas.openxmlformats.org/officeDocument/2006/relationships/image" Target="../media/image430.png"/><Relationship Id="rId16" Type="http://schemas.openxmlformats.org/officeDocument/2006/relationships/image" Target="../media/image404.png"/><Relationship Id="rId20" Type="http://schemas.openxmlformats.org/officeDocument/2006/relationships/image" Target="../media/image447.png"/><Relationship Id="rId29" Type="http://schemas.openxmlformats.org/officeDocument/2006/relationships/image" Target="../media/image456.png"/><Relationship Id="rId41" Type="http://schemas.openxmlformats.org/officeDocument/2006/relationships/image" Target="../media/image4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4.png"/><Relationship Id="rId11" Type="http://schemas.openxmlformats.org/officeDocument/2006/relationships/image" Target="../media/image439.png"/><Relationship Id="rId24" Type="http://schemas.openxmlformats.org/officeDocument/2006/relationships/image" Target="../media/image451.png"/><Relationship Id="rId32" Type="http://schemas.openxmlformats.org/officeDocument/2006/relationships/image" Target="../media/image459.png"/><Relationship Id="rId37" Type="http://schemas.openxmlformats.org/officeDocument/2006/relationships/image" Target="../media/image464.png"/><Relationship Id="rId40" Type="http://schemas.openxmlformats.org/officeDocument/2006/relationships/image" Target="../media/image467.png"/><Relationship Id="rId45" Type="http://schemas.openxmlformats.org/officeDocument/2006/relationships/image" Target="../media/image472.png"/><Relationship Id="rId5" Type="http://schemas.openxmlformats.org/officeDocument/2006/relationships/image" Target="../media/image433.png"/><Relationship Id="rId15" Type="http://schemas.openxmlformats.org/officeDocument/2006/relationships/image" Target="../media/image443.png"/><Relationship Id="rId23" Type="http://schemas.openxmlformats.org/officeDocument/2006/relationships/image" Target="../media/image450.png"/><Relationship Id="rId28" Type="http://schemas.openxmlformats.org/officeDocument/2006/relationships/image" Target="../media/image455.png"/><Relationship Id="rId36" Type="http://schemas.openxmlformats.org/officeDocument/2006/relationships/image" Target="../media/image463.png"/><Relationship Id="rId49" Type="http://schemas.openxmlformats.org/officeDocument/2006/relationships/image" Target="../media/image476.png"/><Relationship Id="rId10" Type="http://schemas.openxmlformats.org/officeDocument/2006/relationships/image" Target="../media/image438.png"/><Relationship Id="rId19" Type="http://schemas.openxmlformats.org/officeDocument/2006/relationships/image" Target="../media/image446.png"/><Relationship Id="rId31" Type="http://schemas.openxmlformats.org/officeDocument/2006/relationships/image" Target="../media/image458.png"/><Relationship Id="rId44" Type="http://schemas.openxmlformats.org/officeDocument/2006/relationships/image" Target="../media/image471.png"/><Relationship Id="rId4" Type="http://schemas.openxmlformats.org/officeDocument/2006/relationships/image" Target="../media/image432.png"/><Relationship Id="rId9" Type="http://schemas.openxmlformats.org/officeDocument/2006/relationships/image" Target="../media/image437.png"/><Relationship Id="rId14" Type="http://schemas.openxmlformats.org/officeDocument/2006/relationships/image" Target="../media/image442.png"/><Relationship Id="rId22" Type="http://schemas.openxmlformats.org/officeDocument/2006/relationships/image" Target="../media/image449.png"/><Relationship Id="rId27" Type="http://schemas.openxmlformats.org/officeDocument/2006/relationships/image" Target="../media/image454.png"/><Relationship Id="rId30" Type="http://schemas.openxmlformats.org/officeDocument/2006/relationships/image" Target="../media/image457.png"/><Relationship Id="rId35" Type="http://schemas.openxmlformats.org/officeDocument/2006/relationships/image" Target="../media/image462.png"/><Relationship Id="rId43" Type="http://schemas.openxmlformats.org/officeDocument/2006/relationships/image" Target="../media/image470.png"/><Relationship Id="rId48" Type="http://schemas.openxmlformats.org/officeDocument/2006/relationships/image" Target="../media/image475.png"/><Relationship Id="rId8" Type="http://schemas.openxmlformats.org/officeDocument/2006/relationships/image" Target="../media/image436.png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8.png"/><Relationship Id="rId18" Type="http://schemas.openxmlformats.org/officeDocument/2006/relationships/image" Target="../media/image493.png"/><Relationship Id="rId26" Type="http://schemas.openxmlformats.org/officeDocument/2006/relationships/image" Target="../media/image501.png"/><Relationship Id="rId39" Type="http://schemas.openxmlformats.org/officeDocument/2006/relationships/image" Target="../media/image514.png"/><Relationship Id="rId21" Type="http://schemas.openxmlformats.org/officeDocument/2006/relationships/image" Target="../media/image496.png"/><Relationship Id="rId34" Type="http://schemas.openxmlformats.org/officeDocument/2006/relationships/image" Target="../media/image509.png"/><Relationship Id="rId42" Type="http://schemas.openxmlformats.org/officeDocument/2006/relationships/image" Target="../media/image517.png"/><Relationship Id="rId47" Type="http://schemas.openxmlformats.org/officeDocument/2006/relationships/image" Target="../media/image522.png"/><Relationship Id="rId50" Type="http://schemas.openxmlformats.org/officeDocument/2006/relationships/image" Target="../media/image525.png"/><Relationship Id="rId55" Type="http://schemas.openxmlformats.org/officeDocument/2006/relationships/image" Target="../media/image530.png"/><Relationship Id="rId63" Type="http://schemas.openxmlformats.org/officeDocument/2006/relationships/image" Target="../media/image538.png"/><Relationship Id="rId68" Type="http://schemas.openxmlformats.org/officeDocument/2006/relationships/image" Target="../media/image543.png"/><Relationship Id="rId7" Type="http://schemas.openxmlformats.org/officeDocument/2006/relationships/image" Target="../media/image482.png"/><Relationship Id="rId71" Type="http://schemas.openxmlformats.org/officeDocument/2006/relationships/image" Target="../media/image546.png"/><Relationship Id="rId2" Type="http://schemas.openxmlformats.org/officeDocument/2006/relationships/image" Target="../media/image477.png"/><Relationship Id="rId16" Type="http://schemas.openxmlformats.org/officeDocument/2006/relationships/image" Target="../media/image491.png"/><Relationship Id="rId29" Type="http://schemas.openxmlformats.org/officeDocument/2006/relationships/image" Target="../media/image5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1.png"/><Relationship Id="rId11" Type="http://schemas.openxmlformats.org/officeDocument/2006/relationships/image" Target="../media/image486.png"/><Relationship Id="rId24" Type="http://schemas.openxmlformats.org/officeDocument/2006/relationships/image" Target="../media/image499.png"/><Relationship Id="rId32" Type="http://schemas.openxmlformats.org/officeDocument/2006/relationships/image" Target="../media/image507.png"/><Relationship Id="rId37" Type="http://schemas.openxmlformats.org/officeDocument/2006/relationships/image" Target="../media/image512.png"/><Relationship Id="rId40" Type="http://schemas.openxmlformats.org/officeDocument/2006/relationships/image" Target="../media/image515.png"/><Relationship Id="rId45" Type="http://schemas.openxmlformats.org/officeDocument/2006/relationships/image" Target="../media/image520.png"/><Relationship Id="rId53" Type="http://schemas.openxmlformats.org/officeDocument/2006/relationships/image" Target="../media/image528.png"/><Relationship Id="rId58" Type="http://schemas.openxmlformats.org/officeDocument/2006/relationships/image" Target="../media/image533.png"/><Relationship Id="rId66" Type="http://schemas.openxmlformats.org/officeDocument/2006/relationships/image" Target="../media/image541.png"/><Relationship Id="rId5" Type="http://schemas.openxmlformats.org/officeDocument/2006/relationships/image" Target="../media/image480.png"/><Relationship Id="rId15" Type="http://schemas.openxmlformats.org/officeDocument/2006/relationships/image" Target="../media/image490.png"/><Relationship Id="rId23" Type="http://schemas.openxmlformats.org/officeDocument/2006/relationships/image" Target="../media/image498.png"/><Relationship Id="rId28" Type="http://schemas.openxmlformats.org/officeDocument/2006/relationships/image" Target="../media/image503.png"/><Relationship Id="rId36" Type="http://schemas.openxmlformats.org/officeDocument/2006/relationships/image" Target="../media/image511.png"/><Relationship Id="rId49" Type="http://schemas.openxmlformats.org/officeDocument/2006/relationships/image" Target="../media/image524.png"/><Relationship Id="rId57" Type="http://schemas.openxmlformats.org/officeDocument/2006/relationships/image" Target="../media/image532.png"/><Relationship Id="rId61" Type="http://schemas.openxmlformats.org/officeDocument/2006/relationships/image" Target="../media/image536.png"/><Relationship Id="rId10" Type="http://schemas.openxmlformats.org/officeDocument/2006/relationships/image" Target="../media/image485.png"/><Relationship Id="rId19" Type="http://schemas.openxmlformats.org/officeDocument/2006/relationships/image" Target="../media/image494.png"/><Relationship Id="rId31" Type="http://schemas.openxmlformats.org/officeDocument/2006/relationships/image" Target="../media/image506.png"/><Relationship Id="rId44" Type="http://schemas.openxmlformats.org/officeDocument/2006/relationships/image" Target="../media/image519.png"/><Relationship Id="rId52" Type="http://schemas.openxmlformats.org/officeDocument/2006/relationships/image" Target="../media/image527.png"/><Relationship Id="rId60" Type="http://schemas.openxmlformats.org/officeDocument/2006/relationships/image" Target="../media/image535.png"/><Relationship Id="rId65" Type="http://schemas.openxmlformats.org/officeDocument/2006/relationships/image" Target="../media/image540.png"/><Relationship Id="rId4" Type="http://schemas.openxmlformats.org/officeDocument/2006/relationships/image" Target="../media/image479.png"/><Relationship Id="rId9" Type="http://schemas.openxmlformats.org/officeDocument/2006/relationships/image" Target="../media/image484.png"/><Relationship Id="rId14" Type="http://schemas.openxmlformats.org/officeDocument/2006/relationships/image" Target="../media/image489.png"/><Relationship Id="rId22" Type="http://schemas.openxmlformats.org/officeDocument/2006/relationships/image" Target="../media/image497.png"/><Relationship Id="rId27" Type="http://schemas.openxmlformats.org/officeDocument/2006/relationships/image" Target="../media/image502.png"/><Relationship Id="rId30" Type="http://schemas.openxmlformats.org/officeDocument/2006/relationships/image" Target="../media/image505.png"/><Relationship Id="rId35" Type="http://schemas.openxmlformats.org/officeDocument/2006/relationships/image" Target="../media/image510.png"/><Relationship Id="rId43" Type="http://schemas.openxmlformats.org/officeDocument/2006/relationships/image" Target="../media/image518.png"/><Relationship Id="rId48" Type="http://schemas.openxmlformats.org/officeDocument/2006/relationships/image" Target="../media/image523.png"/><Relationship Id="rId56" Type="http://schemas.openxmlformats.org/officeDocument/2006/relationships/image" Target="../media/image531.png"/><Relationship Id="rId64" Type="http://schemas.openxmlformats.org/officeDocument/2006/relationships/image" Target="../media/image539.png"/><Relationship Id="rId69" Type="http://schemas.openxmlformats.org/officeDocument/2006/relationships/image" Target="../media/image544.png"/><Relationship Id="rId8" Type="http://schemas.openxmlformats.org/officeDocument/2006/relationships/image" Target="../media/image483.png"/><Relationship Id="rId51" Type="http://schemas.openxmlformats.org/officeDocument/2006/relationships/image" Target="../media/image526.png"/><Relationship Id="rId3" Type="http://schemas.openxmlformats.org/officeDocument/2006/relationships/image" Target="../media/image478.png"/><Relationship Id="rId12" Type="http://schemas.openxmlformats.org/officeDocument/2006/relationships/image" Target="../media/image487.png"/><Relationship Id="rId17" Type="http://schemas.openxmlformats.org/officeDocument/2006/relationships/image" Target="../media/image492.png"/><Relationship Id="rId25" Type="http://schemas.openxmlformats.org/officeDocument/2006/relationships/image" Target="../media/image500.png"/><Relationship Id="rId33" Type="http://schemas.openxmlformats.org/officeDocument/2006/relationships/image" Target="../media/image508.png"/><Relationship Id="rId38" Type="http://schemas.openxmlformats.org/officeDocument/2006/relationships/image" Target="../media/image513.png"/><Relationship Id="rId46" Type="http://schemas.openxmlformats.org/officeDocument/2006/relationships/image" Target="../media/image521.png"/><Relationship Id="rId59" Type="http://schemas.openxmlformats.org/officeDocument/2006/relationships/image" Target="../media/image534.png"/><Relationship Id="rId67" Type="http://schemas.openxmlformats.org/officeDocument/2006/relationships/image" Target="../media/image542.png"/><Relationship Id="rId20" Type="http://schemas.openxmlformats.org/officeDocument/2006/relationships/image" Target="../media/image495.png"/><Relationship Id="rId41" Type="http://schemas.openxmlformats.org/officeDocument/2006/relationships/image" Target="../media/image516.png"/><Relationship Id="rId54" Type="http://schemas.openxmlformats.org/officeDocument/2006/relationships/image" Target="../media/image529.png"/><Relationship Id="rId62" Type="http://schemas.openxmlformats.org/officeDocument/2006/relationships/image" Target="../media/image537.png"/><Relationship Id="rId70" Type="http://schemas.openxmlformats.org/officeDocument/2006/relationships/image" Target="../media/image545.png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7.png"/><Relationship Id="rId1" Type="http://schemas.openxmlformats.org/officeDocument/2006/relationships/slideLayout" Target="../slideLayouts/slideLayout5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9.png"/><Relationship Id="rId2" Type="http://schemas.openxmlformats.org/officeDocument/2006/relationships/image" Target="../media/image548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2.png"/><Relationship Id="rId2" Type="http://schemas.openxmlformats.org/officeDocument/2006/relationships/image" Target="../media/image5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3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5.png"/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8.png"/><Relationship Id="rId2" Type="http://schemas.openxmlformats.org/officeDocument/2006/relationships/image" Target="../media/image5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1.png"/><Relationship Id="rId5" Type="http://schemas.openxmlformats.org/officeDocument/2006/relationships/image" Target="../media/image560.png"/><Relationship Id="rId4" Type="http://schemas.openxmlformats.org/officeDocument/2006/relationships/image" Target="../media/image559.png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2.pn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3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5.png"/><Relationship Id="rId7" Type="http://schemas.openxmlformats.org/officeDocument/2006/relationships/image" Target="../media/image569.png"/><Relationship Id="rId2" Type="http://schemas.openxmlformats.org/officeDocument/2006/relationships/image" Target="../media/image5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8.png"/><Relationship Id="rId5" Type="http://schemas.openxmlformats.org/officeDocument/2006/relationships/image" Target="../media/image567.png"/><Relationship Id="rId4" Type="http://schemas.openxmlformats.org/officeDocument/2006/relationships/image" Target="../media/image566.png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1.png"/><Relationship Id="rId1" Type="http://schemas.openxmlformats.org/officeDocument/2006/relationships/slideLayout" Target="../slideLayouts/slideLayout4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2.png"/><Relationship Id="rId1" Type="http://schemas.openxmlformats.org/officeDocument/2006/relationships/slideLayout" Target="../slideLayouts/slideLayout4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3.png"/><Relationship Id="rId1" Type="http://schemas.openxmlformats.org/officeDocument/2006/relationships/slideLayout" Target="../slideLayouts/slideLayout4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5.png"/><Relationship Id="rId7" Type="http://schemas.openxmlformats.org/officeDocument/2006/relationships/image" Target="../media/image579.png"/><Relationship Id="rId2" Type="http://schemas.openxmlformats.org/officeDocument/2006/relationships/image" Target="../media/image5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8.png"/><Relationship Id="rId5" Type="http://schemas.openxmlformats.org/officeDocument/2006/relationships/image" Target="../media/image577.png"/><Relationship Id="rId4" Type="http://schemas.openxmlformats.org/officeDocument/2006/relationships/image" Target="../media/image576.png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1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3.png"/><Relationship Id="rId2" Type="http://schemas.openxmlformats.org/officeDocument/2006/relationships/image" Target="../media/image5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4.png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3" Type="http://schemas.openxmlformats.org/officeDocument/2006/relationships/image" Target="../media/image586.png"/><Relationship Id="rId7" Type="http://schemas.openxmlformats.org/officeDocument/2006/relationships/image" Target="../media/image590.png"/><Relationship Id="rId12" Type="http://schemas.openxmlformats.org/officeDocument/2006/relationships/image" Target="../media/image595.png"/><Relationship Id="rId2" Type="http://schemas.openxmlformats.org/officeDocument/2006/relationships/image" Target="../media/image5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9.png"/><Relationship Id="rId11" Type="http://schemas.openxmlformats.org/officeDocument/2006/relationships/image" Target="../media/image594.png"/><Relationship Id="rId5" Type="http://schemas.openxmlformats.org/officeDocument/2006/relationships/image" Target="../media/image588.png"/><Relationship Id="rId10" Type="http://schemas.openxmlformats.org/officeDocument/2006/relationships/image" Target="../media/image593.png"/><Relationship Id="rId4" Type="http://schemas.openxmlformats.org/officeDocument/2006/relationships/image" Target="../media/image587.png"/><Relationship Id="rId9" Type="http://schemas.openxmlformats.org/officeDocument/2006/relationships/image" Target="../media/image592.png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6.pn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3.png"/><Relationship Id="rId3" Type="http://schemas.openxmlformats.org/officeDocument/2006/relationships/image" Target="../media/image598.png"/><Relationship Id="rId7" Type="http://schemas.openxmlformats.org/officeDocument/2006/relationships/image" Target="../media/image602.pn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1.png"/><Relationship Id="rId5" Type="http://schemas.openxmlformats.org/officeDocument/2006/relationships/image" Target="../media/image600.png"/><Relationship Id="rId10" Type="http://schemas.openxmlformats.org/officeDocument/2006/relationships/image" Target="../media/image605.png"/><Relationship Id="rId4" Type="http://schemas.openxmlformats.org/officeDocument/2006/relationships/image" Target="../media/image599.png"/><Relationship Id="rId9" Type="http://schemas.openxmlformats.org/officeDocument/2006/relationships/image" Target="../media/image604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png"/><Relationship Id="rId2" Type="http://schemas.openxmlformats.org/officeDocument/2006/relationships/image" Target="../media/image606.png"/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8.png"/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jpg"/><Relationship Id="rId2" Type="http://schemas.openxmlformats.org/officeDocument/2006/relationships/image" Target="../media/image609.jpg"/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8.png"/><Relationship Id="rId2" Type="http://schemas.openxmlformats.org/officeDocument/2006/relationships/image" Target="../media/image5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3.png"/><Relationship Id="rId5" Type="http://schemas.openxmlformats.org/officeDocument/2006/relationships/image" Target="../media/image612.png"/><Relationship Id="rId4" Type="http://schemas.openxmlformats.org/officeDocument/2006/relationships/image" Target="../media/image611.png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4.png"/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5.png"/><Relationship Id="rId1" Type="http://schemas.openxmlformats.org/officeDocument/2006/relationships/slideLayout" Target="../slideLayouts/slideLayout4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360472"/>
            <a:ext cx="7651750" cy="430887"/>
          </a:xfrm>
        </p:spPr>
        <p:txBody>
          <a:bodyPr/>
          <a:lstStyle/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KNOWLEDGE  </a:t>
            </a: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INSTITUTE OF TECHNOLOGY    </a:t>
            </a:r>
            <a:endParaRPr lang="en-IN" sz="2400" dirty="0">
              <a:solidFill>
                <a:srgbClr val="7030A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:\logo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40" y="106955"/>
            <a:ext cx="1136659" cy="98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 txBox="1">
            <a:spLocks/>
          </p:cNvSpPr>
          <p:nvPr/>
        </p:nvSpPr>
        <p:spPr>
          <a:xfrm>
            <a:off x="4419600" y="4744181"/>
            <a:ext cx="4520565" cy="101668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065" marR="5080" indent="3810" algn="ctr">
              <a:lnSpc>
                <a:spcPct val="99300"/>
              </a:lnSpc>
              <a:spcBef>
                <a:spcPts val="125"/>
              </a:spcBef>
            </a:pPr>
            <a:r>
              <a:rPr lang="en-US" sz="2000" kern="0" dirty="0" err="1" smtClean="0"/>
              <a:t>Mrs.NEELAVATHI</a:t>
            </a:r>
            <a:r>
              <a:rPr lang="en-US" sz="2000" kern="0" dirty="0" smtClean="0"/>
              <a:t> M.E</a:t>
            </a:r>
            <a:endParaRPr lang="en-US" sz="2000" kern="0" dirty="0" smtClean="0"/>
          </a:p>
          <a:p>
            <a:pPr marL="12065" marR="5080" indent="3810" algn="ctr">
              <a:lnSpc>
                <a:spcPct val="99300"/>
              </a:lnSpc>
              <a:spcBef>
                <a:spcPts val="125"/>
              </a:spcBef>
            </a:pPr>
            <a:r>
              <a:rPr lang="en-US" sz="2000" kern="0" dirty="0" smtClean="0"/>
              <a:t> </a:t>
            </a:r>
            <a:r>
              <a:rPr lang="en-US" sz="2000" kern="0" dirty="0" smtClean="0"/>
              <a:t>ASSISTANT PROFESSOR/ECE</a:t>
            </a:r>
            <a:endParaRPr lang="en-US" sz="2000" kern="0" dirty="0" smtClean="0"/>
          </a:p>
          <a:p>
            <a:pPr marL="12065" marR="5080" indent="3810" algn="ctr">
              <a:lnSpc>
                <a:spcPct val="99300"/>
              </a:lnSpc>
              <a:spcBef>
                <a:spcPts val="125"/>
              </a:spcBef>
            </a:pPr>
            <a:endParaRPr lang="en-IN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70873" y="873276"/>
            <a:ext cx="41846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kern="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DEPARTMENT </a:t>
            </a:r>
            <a:r>
              <a:rPr lang="en-US" sz="2400" kern="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OF ECE</a:t>
            </a:r>
            <a:endParaRPr lang="en-IN" sz="2400" kern="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2356485" y="1674113"/>
            <a:ext cx="4520565" cy="135665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065" marR="5080" indent="3810" algn="ctr">
              <a:lnSpc>
                <a:spcPct val="99300"/>
              </a:lnSpc>
              <a:spcBef>
                <a:spcPts val="125"/>
              </a:spcBef>
            </a:pPr>
            <a:r>
              <a:rPr lang="en-IN" sz="4400" b="1" kern="0" spc="-2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Digital  </a:t>
            </a:r>
            <a:r>
              <a:rPr lang="en-IN" sz="4400" b="1" kern="0" spc="-4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</a:t>
            </a:r>
            <a:r>
              <a:rPr lang="en-IN" sz="4400" b="1" kern="0" spc="-2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</a:t>
            </a:r>
            <a:r>
              <a:rPr lang="en-IN" sz="4400" b="1" kern="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mm</a:t>
            </a:r>
            <a:r>
              <a:rPr lang="en-IN" sz="4400" b="1" kern="0" spc="-2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</a:t>
            </a:r>
            <a:r>
              <a:rPr lang="en-IN" sz="4400" b="1" kern="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icati</a:t>
            </a:r>
            <a:r>
              <a:rPr lang="en-IN" sz="4400" b="1" kern="0" spc="-2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</a:t>
            </a:r>
            <a:r>
              <a:rPr lang="en-IN" sz="4400" b="1" kern="0" spc="-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ns </a:t>
            </a:r>
            <a:endParaRPr lang="en-IN" sz="44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5105400" y="4466781"/>
            <a:ext cx="2209800" cy="2598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065" marR="5080" indent="3810" algn="ctr">
              <a:lnSpc>
                <a:spcPct val="99300"/>
              </a:lnSpc>
              <a:spcBef>
                <a:spcPts val="125"/>
              </a:spcBef>
            </a:pPr>
            <a:r>
              <a:rPr lang="en-US" sz="1600" b="1" kern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</a:t>
            </a:r>
            <a:endParaRPr lang="en-IN" sz="1600" b="1" kern="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40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235" y="1674952"/>
            <a:ext cx="7377430" cy="1384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5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40" dirty="0">
                <a:latin typeface="Arial"/>
                <a:cs typeface="Arial"/>
              </a:rPr>
              <a:t>Main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85" dirty="0">
                <a:latin typeface="Arial"/>
                <a:cs typeface="Arial"/>
              </a:rPr>
              <a:t>purpose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of</a:t>
            </a:r>
            <a:r>
              <a:rPr sz="2100" spc="-95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communication</a:t>
            </a:r>
            <a:r>
              <a:rPr sz="2100" spc="-250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is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to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transfer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35" dirty="0">
                <a:latin typeface="Arial"/>
                <a:cs typeface="Arial"/>
              </a:rPr>
              <a:t>information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from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spc="-160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100" spc="-105" dirty="0">
                <a:latin typeface="Arial"/>
                <a:cs typeface="Arial"/>
              </a:rPr>
              <a:t>source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10" dirty="0">
                <a:latin typeface="Arial"/>
                <a:cs typeface="Arial"/>
              </a:rPr>
              <a:t>to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160" dirty="0">
                <a:latin typeface="Arial"/>
                <a:cs typeface="Arial"/>
              </a:rPr>
              <a:t>a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recipient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via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160" dirty="0">
                <a:latin typeface="Arial"/>
                <a:cs typeface="Arial"/>
              </a:rPr>
              <a:t>a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channel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or</a:t>
            </a:r>
            <a:r>
              <a:rPr sz="2100" spc="-75" dirty="0">
                <a:latin typeface="Arial"/>
                <a:cs typeface="Arial"/>
              </a:rPr>
              <a:t> </a:t>
            </a:r>
            <a:r>
              <a:rPr sz="2100" spc="-65" dirty="0">
                <a:latin typeface="Arial"/>
                <a:cs typeface="Arial"/>
              </a:rPr>
              <a:t>medium.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100" spc="-160" dirty="0">
                <a:latin typeface="Arial"/>
                <a:cs typeface="Arial"/>
              </a:rPr>
              <a:t>Basic </a:t>
            </a:r>
            <a:r>
              <a:rPr sz="2100" spc="-75" dirty="0">
                <a:latin typeface="Arial"/>
                <a:cs typeface="Arial"/>
              </a:rPr>
              <a:t>block </a:t>
            </a:r>
            <a:r>
              <a:rPr sz="2100" spc="-114" dirty="0">
                <a:latin typeface="Arial"/>
                <a:cs typeface="Arial"/>
              </a:rPr>
              <a:t>diagram </a:t>
            </a:r>
            <a:r>
              <a:rPr sz="2100" spc="-5" dirty="0">
                <a:latin typeface="Arial"/>
                <a:cs typeface="Arial"/>
              </a:rPr>
              <a:t>of </a:t>
            </a:r>
            <a:r>
              <a:rPr sz="2100" spc="-160" dirty="0">
                <a:latin typeface="Arial"/>
                <a:cs typeface="Arial"/>
              </a:rPr>
              <a:t>a </a:t>
            </a:r>
            <a:r>
              <a:rPr sz="2100" spc="-70" dirty="0">
                <a:latin typeface="Arial"/>
                <a:cs typeface="Arial"/>
              </a:rPr>
              <a:t>communication</a:t>
            </a:r>
            <a:r>
              <a:rPr sz="2100" spc="-360" dirty="0">
                <a:latin typeface="Arial"/>
                <a:cs typeface="Arial"/>
              </a:rPr>
              <a:t> </a:t>
            </a:r>
            <a:r>
              <a:rPr sz="2100" spc="-135" dirty="0">
                <a:latin typeface="Arial"/>
                <a:cs typeface="Arial"/>
              </a:rPr>
              <a:t>system: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8185" y="429209"/>
            <a:ext cx="36271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75" dirty="0"/>
              <a:t>Communication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914400" y="3962400"/>
            <a:ext cx="1066800" cy="533400"/>
          </a:xfrm>
          <a:prstGeom prst="rect">
            <a:avLst/>
          </a:prstGeom>
          <a:solidFill>
            <a:srgbClr val="469E39"/>
          </a:solidFill>
          <a:ln w="1270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250"/>
              </a:spcBef>
            </a:pPr>
            <a:r>
              <a:rPr sz="2800" spc="5" dirty="0">
                <a:latin typeface="Times New Roman"/>
                <a:cs typeface="Times New Roman"/>
              </a:rPr>
              <a:t>Source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2200" y="3962400"/>
            <a:ext cx="1676400" cy="533400"/>
          </a:xfrm>
          <a:prstGeom prst="rect">
            <a:avLst/>
          </a:prstGeom>
          <a:solidFill>
            <a:srgbClr val="469E39"/>
          </a:solidFill>
          <a:ln w="1270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250"/>
              </a:spcBef>
            </a:pPr>
            <a:r>
              <a:rPr sz="2800" spc="-30" dirty="0">
                <a:latin typeface="Times New Roman"/>
                <a:cs typeface="Times New Roman"/>
              </a:rPr>
              <a:t>Transmitter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3200" y="3962400"/>
            <a:ext cx="1295400" cy="533400"/>
          </a:xfrm>
          <a:prstGeom prst="rect">
            <a:avLst/>
          </a:prstGeom>
          <a:solidFill>
            <a:srgbClr val="469E39"/>
          </a:solidFill>
          <a:ln w="1270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250"/>
              </a:spcBef>
            </a:pPr>
            <a:r>
              <a:rPr sz="2800" dirty="0">
                <a:latin typeface="Times New Roman"/>
                <a:cs typeface="Times New Roman"/>
              </a:rPr>
              <a:t>Recei</a:t>
            </a:r>
            <a:r>
              <a:rPr sz="2800" spc="-35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er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000" y="4953000"/>
            <a:ext cx="1447800" cy="533400"/>
          </a:xfrm>
          <a:prstGeom prst="rect">
            <a:avLst/>
          </a:prstGeom>
          <a:solidFill>
            <a:srgbClr val="469E39"/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260"/>
              </a:spcBef>
            </a:pPr>
            <a:r>
              <a:rPr sz="2800" dirty="0">
                <a:latin typeface="Times New Roman"/>
                <a:cs typeface="Times New Roman"/>
              </a:rPr>
              <a:t>Recipient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26408" y="3962400"/>
            <a:ext cx="2527935" cy="533400"/>
            <a:chOff x="4026408" y="3962400"/>
            <a:chExt cx="2527935" cy="533400"/>
          </a:xfrm>
        </p:grpSpPr>
        <p:sp>
          <p:nvSpPr>
            <p:cNvPr id="9" name="object 9"/>
            <p:cNvSpPr/>
            <p:nvPr/>
          </p:nvSpPr>
          <p:spPr>
            <a:xfrm>
              <a:off x="4026408" y="4178299"/>
              <a:ext cx="371475" cy="78740"/>
            </a:xfrm>
            <a:custGeom>
              <a:avLst/>
              <a:gdLst/>
              <a:ahLst/>
              <a:cxnLst/>
              <a:rect l="l" t="t" r="r" b="b"/>
              <a:pathLst>
                <a:path w="371475" h="78739">
                  <a:moveTo>
                    <a:pt x="371094" y="26416"/>
                  </a:moveTo>
                  <a:lnTo>
                    <a:pt x="319278" y="26416"/>
                  </a:lnTo>
                  <a:lnTo>
                    <a:pt x="319278" y="13462"/>
                  </a:lnTo>
                  <a:lnTo>
                    <a:pt x="313753" y="20370"/>
                  </a:lnTo>
                  <a:lnTo>
                    <a:pt x="313753" y="13970"/>
                  </a:lnTo>
                  <a:lnTo>
                    <a:pt x="314071" y="13970"/>
                  </a:lnTo>
                  <a:lnTo>
                    <a:pt x="314071" y="0"/>
                  </a:lnTo>
                  <a:lnTo>
                    <a:pt x="0" y="0"/>
                  </a:lnTo>
                  <a:lnTo>
                    <a:pt x="0" y="13970"/>
                  </a:lnTo>
                  <a:lnTo>
                    <a:pt x="0" y="26670"/>
                  </a:lnTo>
                  <a:lnTo>
                    <a:pt x="308711" y="26670"/>
                  </a:lnTo>
                  <a:lnTo>
                    <a:pt x="267462" y="78232"/>
                  </a:lnTo>
                  <a:lnTo>
                    <a:pt x="371094" y="264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93870" y="4126992"/>
              <a:ext cx="129539" cy="777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13732" y="4105909"/>
              <a:ext cx="1057275" cy="77470"/>
            </a:xfrm>
            <a:custGeom>
              <a:avLst/>
              <a:gdLst/>
              <a:ahLst/>
              <a:cxnLst/>
              <a:rect l="l" t="t" r="r" b="b"/>
              <a:pathLst>
                <a:path w="1057275" h="77470">
                  <a:moveTo>
                    <a:pt x="1056894" y="25654"/>
                  </a:moveTo>
                  <a:lnTo>
                    <a:pt x="1005078" y="25654"/>
                  </a:lnTo>
                  <a:lnTo>
                    <a:pt x="1005078" y="12700"/>
                  </a:lnTo>
                  <a:lnTo>
                    <a:pt x="999972" y="19088"/>
                  </a:lnTo>
                  <a:lnTo>
                    <a:pt x="999972" y="12700"/>
                  </a:lnTo>
                  <a:lnTo>
                    <a:pt x="999972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5400"/>
                  </a:lnTo>
                  <a:lnTo>
                    <a:pt x="994918" y="25400"/>
                  </a:lnTo>
                  <a:lnTo>
                    <a:pt x="953262" y="77470"/>
                  </a:lnTo>
                  <a:lnTo>
                    <a:pt x="1056894" y="256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66994" y="4053839"/>
              <a:ext cx="129539" cy="777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6000" y="4178299"/>
              <a:ext cx="432434" cy="78740"/>
            </a:xfrm>
            <a:custGeom>
              <a:avLst/>
              <a:gdLst/>
              <a:ahLst/>
              <a:cxnLst/>
              <a:rect l="l" t="t" r="r" b="b"/>
              <a:pathLst>
                <a:path w="432434" h="78739">
                  <a:moveTo>
                    <a:pt x="432054" y="26416"/>
                  </a:moveTo>
                  <a:lnTo>
                    <a:pt x="380238" y="26416"/>
                  </a:lnTo>
                  <a:lnTo>
                    <a:pt x="380238" y="13462"/>
                  </a:lnTo>
                  <a:lnTo>
                    <a:pt x="374713" y="20370"/>
                  </a:lnTo>
                  <a:lnTo>
                    <a:pt x="374713" y="13970"/>
                  </a:lnTo>
                  <a:lnTo>
                    <a:pt x="375031" y="13970"/>
                  </a:lnTo>
                  <a:lnTo>
                    <a:pt x="375031" y="0"/>
                  </a:lnTo>
                  <a:lnTo>
                    <a:pt x="0" y="0"/>
                  </a:lnTo>
                  <a:lnTo>
                    <a:pt x="0" y="13970"/>
                  </a:lnTo>
                  <a:lnTo>
                    <a:pt x="0" y="26670"/>
                  </a:lnTo>
                  <a:lnTo>
                    <a:pt x="369671" y="26670"/>
                  </a:lnTo>
                  <a:lnTo>
                    <a:pt x="328422" y="78232"/>
                  </a:lnTo>
                  <a:lnTo>
                    <a:pt x="432054" y="264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24422" y="4126992"/>
              <a:ext cx="129539" cy="777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9600" y="3962400"/>
              <a:ext cx="1676400" cy="533400"/>
            </a:xfrm>
            <a:custGeom>
              <a:avLst/>
              <a:gdLst/>
              <a:ahLst/>
              <a:cxnLst/>
              <a:rect l="l" t="t" r="r" b="b"/>
              <a:pathLst>
                <a:path w="1676400" h="533400">
                  <a:moveTo>
                    <a:pt x="1676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676400" y="533400"/>
                  </a:lnTo>
                  <a:lnTo>
                    <a:pt x="1676400" y="0"/>
                  </a:lnTo>
                  <a:close/>
                </a:path>
              </a:pathLst>
            </a:custGeom>
            <a:solidFill>
              <a:srgbClr val="46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19600" y="3962400"/>
            <a:ext cx="1676400" cy="533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330200">
              <a:lnSpc>
                <a:spcPct val="100000"/>
              </a:lnSpc>
              <a:spcBef>
                <a:spcPts val="520"/>
              </a:spcBef>
            </a:pPr>
            <a:r>
              <a:rPr sz="2400" spc="-5" dirty="0">
                <a:latin typeface="Times New Roman"/>
                <a:cs typeface="Times New Roman"/>
              </a:rPr>
              <a:t>Channel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174992" y="4483100"/>
            <a:ext cx="129539" cy="394970"/>
            <a:chOff x="7174992" y="4483100"/>
            <a:chExt cx="129539" cy="394970"/>
          </a:xfrm>
        </p:grpSpPr>
        <p:sp>
          <p:nvSpPr>
            <p:cNvPr id="18" name="object 18"/>
            <p:cNvSpPr/>
            <p:nvPr/>
          </p:nvSpPr>
          <p:spPr>
            <a:xfrm>
              <a:off x="7174992" y="4748022"/>
              <a:ext cx="103631" cy="1295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26808" y="4483099"/>
              <a:ext cx="78105" cy="316865"/>
            </a:xfrm>
            <a:custGeom>
              <a:avLst/>
              <a:gdLst/>
              <a:ahLst/>
              <a:cxnLst/>
              <a:rect l="l" t="t" r="r" b="b"/>
              <a:pathLst>
                <a:path w="78104" h="316864">
                  <a:moveTo>
                    <a:pt x="25908" y="0"/>
                  </a:moveTo>
                  <a:lnTo>
                    <a:pt x="0" y="0"/>
                  </a:lnTo>
                  <a:lnTo>
                    <a:pt x="0" y="306070"/>
                  </a:lnTo>
                  <a:lnTo>
                    <a:pt x="25908" y="306070"/>
                  </a:lnTo>
                  <a:lnTo>
                    <a:pt x="25908" y="0"/>
                  </a:lnTo>
                  <a:close/>
                </a:path>
                <a:path w="78104" h="316864">
                  <a:moveTo>
                    <a:pt x="77724" y="264922"/>
                  </a:moveTo>
                  <a:lnTo>
                    <a:pt x="25908" y="306324"/>
                  </a:lnTo>
                  <a:lnTo>
                    <a:pt x="12954" y="316738"/>
                  </a:lnTo>
                  <a:lnTo>
                    <a:pt x="25908" y="316738"/>
                  </a:lnTo>
                  <a:lnTo>
                    <a:pt x="51816" y="316738"/>
                  </a:lnTo>
                  <a:lnTo>
                    <a:pt x="77724" y="2649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969007" y="4126991"/>
            <a:ext cx="394335" cy="129539"/>
            <a:chOff x="1969007" y="4126991"/>
            <a:chExt cx="394335" cy="129539"/>
          </a:xfrm>
        </p:grpSpPr>
        <p:sp>
          <p:nvSpPr>
            <p:cNvPr id="21" name="object 21"/>
            <p:cNvSpPr/>
            <p:nvPr/>
          </p:nvSpPr>
          <p:spPr>
            <a:xfrm>
              <a:off x="1969008" y="4178299"/>
              <a:ext cx="368300" cy="78740"/>
            </a:xfrm>
            <a:custGeom>
              <a:avLst/>
              <a:gdLst/>
              <a:ahLst/>
              <a:cxnLst/>
              <a:rect l="l" t="t" r="r" b="b"/>
              <a:pathLst>
                <a:path w="368300" h="78739">
                  <a:moveTo>
                    <a:pt x="368046" y="26416"/>
                  </a:moveTo>
                  <a:lnTo>
                    <a:pt x="316230" y="26416"/>
                  </a:lnTo>
                  <a:lnTo>
                    <a:pt x="316230" y="13462"/>
                  </a:lnTo>
                  <a:lnTo>
                    <a:pt x="310705" y="20370"/>
                  </a:lnTo>
                  <a:lnTo>
                    <a:pt x="310705" y="13970"/>
                  </a:lnTo>
                  <a:lnTo>
                    <a:pt x="311023" y="13970"/>
                  </a:lnTo>
                  <a:lnTo>
                    <a:pt x="311023" y="0"/>
                  </a:lnTo>
                  <a:lnTo>
                    <a:pt x="0" y="0"/>
                  </a:lnTo>
                  <a:lnTo>
                    <a:pt x="0" y="13970"/>
                  </a:lnTo>
                  <a:lnTo>
                    <a:pt x="0" y="26670"/>
                  </a:lnTo>
                  <a:lnTo>
                    <a:pt x="305663" y="26670"/>
                  </a:lnTo>
                  <a:lnTo>
                    <a:pt x="264414" y="78232"/>
                  </a:lnTo>
                  <a:lnTo>
                    <a:pt x="368046" y="264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33421" y="4126991"/>
              <a:ext cx="129539" cy="777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36563"/>
            <a:ext cx="7763509" cy="258445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5" dirty="0">
                <a:latin typeface="Carlito"/>
                <a:cs typeface="Carlito"/>
              </a:rPr>
              <a:t>Source: </a:t>
            </a:r>
            <a:r>
              <a:rPr sz="2100" spc="-105" dirty="0">
                <a:latin typeface="Arial"/>
                <a:cs typeface="Arial"/>
              </a:rPr>
              <a:t>analog </a:t>
            </a:r>
            <a:r>
              <a:rPr sz="2100" spc="-15" dirty="0">
                <a:latin typeface="Arial"/>
                <a:cs typeface="Arial"/>
              </a:rPr>
              <a:t>or</a:t>
            </a:r>
            <a:r>
              <a:rPr sz="2100" spc="-275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digital</a:t>
            </a:r>
            <a:endParaRPr sz="2100">
              <a:latin typeface="Arial"/>
              <a:cs typeface="Arial"/>
            </a:endParaRPr>
          </a:p>
          <a:p>
            <a:pPr marL="356870" marR="105410" indent="-344805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35" dirty="0">
                <a:latin typeface="Carlito"/>
                <a:cs typeface="Carlito"/>
              </a:rPr>
              <a:t>Transmitter: </a:t>
            </a:r>
            <a:r>
              <a:rPr sz="2100" spc="-114" dirty="0">
                <a:latin typeface="Arial"/>
                <a:cs typeface="Arial"/>
              </a:rPr>
              <a:t>transducer, </a:t>
            </a:r>
            <a:r>
              <a:rPr sz="2100" spc="-75" dirty="0">
                <a:latin typeface="Arial"/>
                <a:cs typeface="Arial"/>
              </a:rPr>
              <a:t>amplifier, </a:t>
            </a:r>
            <a:r>
              <a:rPr sz="2100" spc="-90" dirty="0">
                <a:latin typeface="Arial"/>
                <a:cs typeface="Arial"/>
              </a:rPr>
              <a:t>modulator, </a:t>
            </a:r>
            <a:r>
              <a:rPr sz="2100" spc="-95" dirty="0">
                <a:latin typeface="Arial"/>
                <a:cs typeface="Arial"/>
              </a:rPr>
              <a:t>oscillator, </a:t>
            </a:r>
            <a:r>
              <a:rPr sz="2100" spc="-50" dirty="0">
                <a:latin typeface="Arial"/>
                <a:cs typeface="Arial"/>
              </a:rPr>
              <a:t>power</a:t>
            </a:r>
            <a:r>
              <a:rPr sz="2100" spc="-400" dirty="0">
                <a:latin typeface="Arial"/>
                <a:cs typeface="Arial"/>
              </a:rPr>
              <a:t> </a:t>
            </a:r>
            <a:r>
              <a:rPr sz="2100" spc="-85" dirty="0">
                <a:latin typeface="Arial"/>
                <a:cs typeface="Arial"/>
              </a:rPr>
              <a:t>amp.,  </a:t>
            </a:r>
            <a:r>
              <a:rPr sz="2100" spc="-80" dirty="0">
                <a:latin typeface="Arial"/>
                <a:cs typeface="Arial"/>
              </a:rPr>
              <a:t>antenna</a:t>
            </a:r>
            <a:endParaRPr sz="21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dirty="0">
                <a:latin typeface="Carlito"/>
                <a:cs typeface="Carlito"/>
              </a:rPr>
              <a:t>Channel:</a:t>
            </a:r>
            <a:r>
              <a:rPr sz="2100" b="1" spc="-95" dirty="0">
                <a:latin typeface="Carlito"/>
                <a:cs typeface="Carlito"/>
              </a:rPr>
              <a:t> </a:t>
            </a:r>
            <a:r>
              <a:rPr sz="2100" spc="-100" dirty="0">
                <a:latin typeface="Arial"/>
                <a:cs typeface="Arial"/>
              </a:rPr>
              <a:t>e.g.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cable,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optical</a:t>
            </a:r>
            <a:r>
              <a:rPr sz="2100" spc="-185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fibre,</a:t>
            </a:r>
            <a:r>
              <a:rPr sz="2100" spc="-195" dirty="0">
                <a:latin typeface="Arial"/>
                <a:cs typeface="Arial"/>
              </a:rPr>
              <a:t> </a:t>
            </a:r>
            <a:r>
              <a:rPr sz="2100" spc="-40" dirty="0">
                <a:latin typeface="Arial"/>
                <a:cs typeface="Arial"/>
              </a:rPr>
              <a:t>free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spc="-150" dirty="0">
                <a:latin typeface="Arial"/>
                <a:cs typeface="Arial"/>
              </a:rPr>
              <a:t>space</a:t>
            </a:r>
            <a:endParaRPr sz="21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10" dirty="0">
                <a:latin typeface="Carlito"/>
                <a:cs typeface="Carlito"/>
              </a:rPr>
              <a:t>Receiver:</a:t>
            </a:r>
            <a:r>
              <a:rPr sz="2100" b="1" spc="-125" dirty="0">
                <a:latin typeface="Carlito"/>
                <a:cs typeface="Carlito"/>
              </a:rPr>
              <a:t> </a:t>
            </a:r>
            <a:r>
              <a:rPr sz="2100" spc="-80" dirty="0">
                <a:latin typeface="Arial"/>
                <a:cs typeface="Arial"/>
              </a:rPr>
              <a:t>antenna,</a:t>
            </a:r>
            <a:r>
              <a:rPr sz="2100" spc="-225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amplifier,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demodulator,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oscillator,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power</a:t>
            </a:r>
            <a:r>
              <a:rPr sz="2100" spc="-160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amplifier,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100" spc="-75" dirty="0">
                <a:latin typeface="Arial"/>
                <a:cs typeface="Arial"/>
              </a:rPr>
              <a:t>transducer</a:t>
            </a:r>
            <a:endParaRPr sz="21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10" dirty="0">
                <a:latin typeface="Carlito"/>
                <a:cs typeface="Carlito"/>
              </a:rPr>
              <a:t>Recipient: </a:t>
            </a:r>
            <a:r>
              <a:rPr sz="2100" spc="-100" dirty="0">
                <a:latin typeface="Arial"/>
                <a:cs typeface="Arial"/>
              </a:rPr>
              <a:t>e.g. </a:t>
            </a:r>
            <a:r>
              <a:rPr sz="2100" spc="-90" dirty="0">
                <a:latin typeface="Arial"/>
                <a:cs typeface="Arial"/>
              </a:rPr>
              <a:t>person, </a:t>
            </a:r>
            <a:r>
              <a:rPr sz="2100" spc="-55" dirty="0">
                <a:latin typeface="Arial"/>
                <a:cs typeface="Arial"/>
              </a:rPr>
              <a:t>(loud)</a:t>
            </a:r>
            <a:r>
              <a:rPr sz="2100" spc="-420" dirty="0">
                <a:latin typeface="Arial"/>
                <a:cs typeface="Arial"/>
              </a:rPr>
              <a:t> </a:t>
            </a:r>
            <a:r>
              <a:rPr sz="2100" spc="-155" dirty="0">
                <a:latin typeface="Arial"/>
                <a:cs typeface="Arial"/>
              </a:rPr>
              <a:t>speaker, </a:t>
            </a:r>
            <a:r>
              <a:rPr sz="2100" spc="-60" dirty="0">
                <a:latin typeface="Arial"/>
                <a:cs typeface="Arial"/>
              </a:rPr>
              <a:t>computer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7911" y="429209"/>
            <a:ext cx="394525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36040" algn="l"/>
              </a:tabLst>
            </a:pPr>
            <a:r>
              <a:rPr sz="4400" spc="-320" dirty="0"/>
              <a:t>B</a:t>
            </a:r>
            <a:r>
              <a:rPr sz="4400" spc="-150" dirty="0"/>
              <a:t>r</a:t>
            </a:r>
            <a:r>
              <a:rPr sz="4400" spc="-40" dirty="0"/>
              <a:t>ief</a:t>
            </a:r>
            <a:r>
              <a:rPr sz="4400" dirty="0"/>
              <a:t>	</a:t>
            </a:r>
            <a:r>
              <a:rPr sz="4400" spc="-445" dirty="0"/>
              <a:t>De</a:t>
            </a:r>
            <a:r>
              <a:rPr sz="4400" spc="-330" dirty="0"/>
              <a:t>s</a:t>
            </a:r>
            <a:r>
              <a:rPr sz="4400" spc="-50" dirty="0"/>
              <a:t>cription</a:t>
            </a:r>
            <a:endParaRPr sz="4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435" y="851992"/>
            <a:ext cx="6274435" cy="29152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30" dirty="0">
                <a:latin typeface="Carlito"/>
                <a:cs typeface="Carlito"/>
              </a:rPr>
              <a:t>Types </a:t>
            </a:r>
            <a:r>
              <a:rPr sz="2100" b="1" dirty="0">
                <a:latin typeface="Carlito"/>
                <a:cs typeface="Carlito"/>
              </a:rPr>
              <a:t>of</a:t>
            </a:r>
            <a:r>
              <a:rPr sz="2100" b="1" spc="-15" dirty="0">
                <a:latin typeface="Carlito"/>
                <a:cs typeface="Carlito"/>
              </a:rPr>
              <a:t> </a:t>
            </a:r>
            <a:r>
              <a:rPr sz="2100" b="1" spc="-10" dirty="0">
                <a:latin typeface="Carlito"/>
                <a:cs typeface="Carlito"/>
              </a:rPr>
              <a:t>information</a:t>
            </a:r>
            <a:endParaRPr sz="21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</a:pPr>
            <a:r>
              <a:rPr sz="2100" spc="-135" dirty="0">
                <a:latin typeface="Arial"/>
                <a:cs typeface="Arial"/>
              </a:rPr>
              <a:t>Voice, </a:t>
            </a:r>
            <a:r>
              <a:rPr sz="2100" spc="-80" dirty="0">
                <a:latin typeface="Arial"/>
                <a:cs typeface="Arial"/>
              </a:rPr>
              <a:t>data, </a:t>
            </a:r>
            <a:r>
              <a:rPr sz="2100" spc="-75" dirty="0">
                <a:latin typeface="Arial"/>
                <a:cs typeface="Arial"/>
              </a:rPr>
              <a:t>video, </a:t>
            </a:r>
            <a:r>
              <a:rPr sz="2100" spc="-100" dirty="0">
                <a:latin typeface="Arial"/>
                <a:cs typeface="Arial"/>
              </a:rPr>
              <a:t>music, </a:t>
            </a:r>
            <a:r>
              <a:rPr sz="2100" spc="-65" dirty="0">
                <a:latin typeface="Arial"/>
                <a:cs typeface="Arial"/>
              </a:rPr>
              <a:t>email</a:t>
            </a:r>
            <a:r>
              <a:rPr sz="2100" spc="-36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etc.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10" dirty="0">
                <a:latin typeface="Carlito"/>
                <a:cs typeface="Carlito"/>
              </a:rPr>
              <a:t>Types </a:t>
            </a:r>
            <a:r>
              <a:rPr sz="2100" b="1" dirty="0">
                <a:latin typeface="Carlito"/>
                <a:cs typeface="Carlito"/>
              </a:rPr>
              <a:t>of </a:t>
            </a:r>
            <a:r>
              <a:rPr sz="2100" b="1" spc="-5" dirty="0">
                <a:latin typeface="Carlito"/>
                <a:cs typeface="Carlito"/>
              </a:rPr>
              <a:t>communication</a:t>
            </a:r>
            <a:r>
              <a:rPr sz="2100" b="1" spc="-210" dirty="0">
                <a:latin typeface="Carlito"/>
                <a:cs typeface="Carlito"/>
              </a:rPr>
              <a:t> </a:t>
            </a:r>
            <a:r>
              <a:rPr sz="2100" b="1" spc="-30" dirty="0">
                <a:latin typeface="Carlito"/>
                <a:cs typeface="Carlito"/>
              </a:rPr>
              <a:t>systems</a:t>
            </a:r>
            <a:endParaRPr sz="210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</a:pPr>
            <a:r>
              <a:rPr sz="2100" spc="-100" dirty="0">
                <a:latin typeface="Arial"/>
                <a:cs typeface="Arial"/>
              </a:rPr>
              <a:t>Public Switched </a:t>
            </a:r>
            <a:r>
              <a:rPr sz="2100" spc="-140" dirty="0">
                <a:latin typeface="Arial"/>
                <a:cs typeface="Arial"/>
              </a:rPr>
              <a:t>Telephone </a:t>
            </a:r>
            <a:r>
              <a:rPr sz="2100" spc="-45" dirty="0">
                <a:latin typeface="Arial"/>
                <a:cs typeface="Arial"/>
              </a:rPr>
              <a:t>Network</a:t>
            </a:r>
            <a:r>
              <a:rPr sz="2100" spc="-355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(voice,fax,modem)</a:t>
            </a:r>
            <a:endParaRPr sz="2100">
              <a:latin typeface="Arial"/>
              <a:cs typeface="Arial"/>
            </a:endParaRPr>
          </a:p>
          <a:p>
            <a:pPr marL="356870" marR="3547745">
              <a:lnSpc>
                <a:spcPct val="100000"/>
              </a:lnSpc>
            </a:pPr>
            <a:r>
              <a:rPr sz="2100" spc="-75" dirty="0">
                <a:latin typeface="Arial"/>
                <a:cs typeface="Arial"/>
              </a:rPr>
              <a:t>Satellite </a:t>
            </a:r>
            <a:r>
              <a:rPr sz="2100" spc="-165" dirty="0">
                <a:latin typeface="Arial"/>
                <a:cs typeface="Arial"/>
              </a:rPr>
              <a:t>systems  </a:t>
            </a:r>
            <a:r>
              <a:rPr sz="2100" spc="-195" dirty="0">
                <a:latin typeface="Arial"/>
                <a:cs typeface="Arial"/>
              </a:rPr>
              <a:t>Radio,TV </a:t>
            </a:r>
            <a:r>
              <a:rPr sz="2100" spc="-95" dirty="0">
                <a:latin typeface="Arial"/>
                <a:cs typeface="Arial"/>
              </a:rPr>
              <a:t>broadcasting  </a:t>
            </a:r>
            <a:r>
              <a:rPr sz="2100" spc="-85" dirty="0">
                <a:latin typeface="Arial"/>
                <a:cs typeface="Arial"/>
              </a:rPr>
              <a:t>Cellular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phones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2100" spc="-85" dirty="0">
                <a:latin typeface="Arial"/>
                <a:cs typeface="Arial"/>
              </a:rPr>
              <a:t>Computer </a:t>
            </a:r>
            <a:r>
              <a:rPr sz="2100" spc="-60" dirty="0">
                <a:latin typeface="Arial"/>
                <a:cs typeface="Arial"/>
              </a:rPr>
              <a:t>networks </a:t>
            </a:r>
            <a:r>
              <a:rPr sz="2100" spc="-165" dirty="0">
                <a:latin typeface="Arial"/>
                <a:cs typeface="Arial"/>
              </a:rPr>
              <a:t>(LANs, </a:t>
            </a:r>
            <a:r>
              <a:rPr sz="2100" spc="-190" dirty="0">
                <a:latin typeface="Arial"/>
                <a:cs typeface="Arial"/>
              </a:rPr>
              <a:t>WANs,</a:t>
            </a:r>
            <a:r>
              <a:rPr sz="2100" spc="-409" dirty="0">
                <a:latin typeface="Arial"/>
                <a:cs typeface="Arial"/>
              </a:rPr>
              <a:t> </a:t>
            </a:r>
            <a:r>
              <a:rPr sz="2100" spc="-175" dirty="0">
                <a:latin typeface="Arial"/>
                <a:cs typeface="Arial"/>
              </a:rPr>
              <a:t>WLANs)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188" y="1320546"/>
            <a:ext cx="8270875" cy="3765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ts val="2415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90" dirty="0">
                <a:latin typeface="Arial"/>
                <a:cs typeface="Arial"/>
              </a:rPr>
              <a:t>Communication </a:t>
            </a:r>
            <a:r>
              <a:rPr sz="2100" spc="-145" dirty="0">
                <a:latin typeface="Arial"/>
                <a:cs typeface="Arial"/>
              </a:rPr>
              <a:t>system </a:t>
            </a:r>
            <a:r>
              <a:rPr sz="2100" spc="-105" dirty="0">
                <a:latin typeface="Arial"/>
                <a:cs typeface="Arial"/>
              </a:rPr>
              <a:t>converts </a:t>
            </a:r>
            <a:r>
              <a:rPr sz="2100" spc="-35" dirty="0">
                <a:latin typeface="Arial"/>
                <a:cs typeface="Arial"/>
              </a:rPr>
              <a:t>information </a:t>
            </a:r>
            <a:r>
              <a:rPr sz="2100" spc="-30" dirty="0">
                <a:latin typeface="Arial"/>
                <a:cs typeface="Arial"/>
              </a:rPr>
              <a:t>into</a:t>
            </a:r>
            <a:r>
              <a:rPr sz="2100" spc="-395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electrical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ts val="2415"/>
              </a:lnSpc>
            </a:pPr>
            <a:r>
              <a:rPr sz="2100" spc="-60" dirty="0">
                <a:latin typeface="Arial"/>
                <a:cs typeface="Arial"/>
              </a:rPr>
              <a:t>electromagnetic/optical </a:t>
            </a:r>
            <a:r>
              <a:rPr sz="2100" spc="-125" dirty="0">
                <a:latin typeface="Arial"/>
                <a:cs typeface="Arial"/>
              </a:rPr>
              <a:t>signals </a:t>
            </a:r>
            <a:r>
              <a:rPr sz="2100" spc="-75" dirty="0">
                <a:latin typeface="Arial"/>
                <a:cs typeface="Arial"/>
              </a:rPr>
              <a:t>appropriate </a:t>
            </a:r>
            <a:r>
              <a:rPr sz="2100" spc="-25" dirty="0">
                <a:latin typeface="Arial"/>
                <a:cs typeface="Arial"/>
              </a:rPr>
              <a:t>for the </a:t>
            </a:r>
            <a:r>
              <a:rPr sz="2100" spc="-85" dirty="0">
                <a:latin typeface="Arial"/>
                <a:cs typeface="Arial"/>
              </a:rPr>
              <a:t>transmission</a:t>
            </a:r>
            <a:r>
              <a:rPr sz="2100" spc="-400" dirty="0">
                <a:latin typeface="Arial"/>
                <a:cs typeface="Arial"/>
              </a:rPr>
              <a:t> </a:t>
            </a:r>
            <a:r>
              <a:rPr sz="2100" spc="-65" dirty="0">
                <a:latin typeface="Arial"/>
                <a:cs typeface="Arial"/>
              </a:rPr>
              <a:t>medium.</a:t>
            </a:r>
            <a:endParaRPr sz="2100">
              <a:latin typeface="Arial"/>
              <a:cs typeface="Arial"/>
            </a:endParaRPr>
          </a:p>
          <a:p>
            <a:pPr marL="356870" indent="-344805">
              <a:lnSpc>
                <a:spcPts val="2415"/>
              </a:lnSpc>
              <a:spcBef>
                <a:spcPts val="1560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105" dirty="0">
                <a:latin typeface="Arial"/>
                <a:cs typeface="Arial"/>
              </a:rPr>
              <a:t>Analog </a:t>
            </a:r>
            <a:r>
              <a:rPr sz="2100" spc="-165" dirty="0">
                <a:latin typeface="Arial"/>
                <a:cs typeface="Arial"/>
              </a:rPr>
              <a:t>systems </a:t>
            </a:r>
            <a:r>
              <a:rPr sz="2100" spc="-80" dirty="0">
                <a:latin typeface="Arial"/>
                <a:cs typeface="Arial"/>
              </a:rPr>
              <a:t>convert </a:t>
            </a:r>
            <a:r>
              <a:rPr sz="2100" spc="-105" dirty="0">
                <a:latin typeface="Arial"/>
                <a:cs typeface="Arial"/>
              </a:rPr>
              <a:t>analog </a:t>
            </a:r>
            <a:r>
              <a:rPr sz="2100" spc="-165" dirty="0">
                <a:latin typeface="Arial"/>
                <a:cs typeface="Arial"/>
              </a:rPr>
              <a:t>message </a:t>
            </a:r>
            <a:r>
              <a:rPr sz="2100" spc="-30" dirty="0">
                <a:latin typeface="Arial"/>
                <a:cs typeface="Arial"/>
              </a:rPr>
              <a:t>into </a:t>
            </a:r>
            <a:r>
              <a:rPr sz="2100" spc="-125" dirty="0">
                <a:latin typeface="Arial"/>
                <a:cs typeface="Arial"/>
              </a:rPr>
              <a:t>signals </a:t>
            </a:r>
            <a:r>
              <a:rPr sz="2100" spc="-10" dirty="0">
                <a:latin typeface="Arial"/>
                <a:cs typeface="Arial"/>
              </a:rPr>
              <a:t>that</a:t>
            </a:r>
            <a:r>
              <a:rPr sz="2100" spc="-345" dirty="0">
                <a:latin typeface="Arial"/>
                <a:cs typeface="Arial"/>
              </a:rPr>
              <a:t> </a:t>
            </a:r>
            <a:r>
              <a:rPr sz="2100" spc="-135" dirty="0">
                <a:latin typeface="Arial"/>
                <a:cs typeface="Arial"/>
              </a:rPr>
              <a:t>can </a:t>
            </a:r>
            <a:r>
              <a:rPr sz="2100" spc="-110" dirty="0">
                <a:latin typeface="Arial"/>
                <a:cs typeface="Arial"/>
              </a:rPr>
              <a:t>propagate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ts val="2415"/>
              </a:lnSpc>
            </a:pPr>
            <a:r>
              <a:rPr sz="2100" spc="-50" dirty="0">
                <a:latin typeface="Arial"/>
                <a:cs typeface="Arial"/>
              </a:rPr>
              <a:t>through </a:t>
            </a:r>
            <a:r>
              <a:rPr sz="2100" spc="-25" dirty="0">
                <a:latin typeface="Arial"/>
                <a:cs typeface="Arial"/>
              </a:rPr>
              <a:t>the</a:t>
            </a:r>
            <a:r>
              <a:rPr sz="2100" spc="-315" dirty="0">
                <a:latin typeface="Arial"/>
                <a:cs typeface="Arial"/>
              </a:rPr>
              <a:t> </a:t>
            </a:r>
            <a:r>
              <a:rPr sz="2100" spc="-85" dirty="0">
                <a:latin typeface="Arial"/>
                <a:cs typeface="Arial"/>
              </a:rPr>
              <a:t>channel.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100" spc="-65" dirty="0">
                <a:latin typeface="Arial"/>
                <a:cs typeface="Arial"/>
              </a:rPr>
              <a:t>Digital </a:t>
            </a:r>
            <a:r>
              <a:rPr sz="2100" spc="-165" dirty="0">
                <a:latin typeface="Arial"/>
                <a:cs typeface="Arial"/>
              </a:rPr>
              <a:t>systems </a:t>
            </a:r>
            <a:r>
              <a:rPr sz="2100" spc="-80" dirty="0">
                <a:latin typeface="Arial"/>
                <a:cs typeface="Arial"/>
              </a:rPr>
              <a:t>convert </a:t>
            </a:r>
            <a:r>
              <a:rPr sz="2100" spc="-60" dirty="0">
                <a:latin typeface="Arial"/>
                <a:cs typeface="Arial"/>
              </a:rPr>
              <a:t>bits(digits, </a:t>
            </a:r>
            <a:r>
              <a:rPr sz="2100" spc="-110" dirty="0">
                <a:latin typeface="Arial"/>
                <a:cs typeface="Arial"/>
              </a:rPr>
              <a:t>symbols) </a:t>
            </a:r>
            <a:r>
              <a:rPr sz="2100" spc="-35" dirty="0">
                <a:latin typeface="Arial"/>
                <a:cs typeface="Arial"/>
              </a:rPr>
              <a:t>into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spc="-125" dirty="0">
                <a:latin typeface="Arial"/>
                <a:cs typeface="Arial"/>
              </a:rPr>
              <a:t>signals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10" dirty="0">
                <a:latin typeface="Arial"/>
                <a:cs typeface="Arial"/>
              </a:rPr>
              <a:t>Computers </a:t>
            </a:r>
            <a:r>
              <a:rPr sz="2200" spc="-75" dirty="0">
                <a:latin typeface="Arial"/>
                <a:cs typeface="Arial"/>
              </a:rPr>
              <a:t>naturally </a:t>
            </a:r>
            <a:r>
              <a:rPr sz="2200" spc="-120" dirty="0">
                <a:latin typeface="Arial"/>
                <a:cs typeface="Arial"/>
              </a:rPr>
              <a:t>generate </a:t>
            </a:r>
            <a:r>
              <a:rPr sz="2200" spc="-35" dirty="0">
                <a:latin typeface="Arial"/>
                <a:cs typeface="Arial"/>
              </a:rPr>
              <a:t>information </a:t>
            </a:r>
            <a:r>
              <a:rPr sz="2200" spc="-204" dirty="0">
                <a:latin typeface="Arial"/>
                <a:cs typeface="Arial"/>
              </a:rPr>
              <a:t>as</a:t>
            </a:r>
            <a:r>
              <a:rPr sz="2200" spc="-409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characters/bits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35" dirty="0">
                <a:latin typeface="Arial"/>
                <a:cs typeface="Arial"/>
              </a:rPr>
              <a:t>Most </a:t>
            </a:r>
            <a:r>
              <a:rPr sz="2200" spc="-55" dirty="0">
                <a:latin typeface="Arial"/>
                <a:cs typeface="Arial"/>
              </a:rPr>
              <a:t>information </a:t>
            </a:r>
            <a:r>
              <a:rPr sz="2200" spc="-160" dirty="0">
                <a:latin typeface="Arial"/>
                <a:cs typeface="Arial"/>
              </a:rPr>
              <a:t>can </a:t>
            </a:r>
            <a:r>
              <a:rPr sz="2200" spc="-100" dirty="0">
                <a:latin typeface="Arial"/>
                <a:cs typeface="Arial"/>
              </a:rPr>
              <a:t>be </a:t>
            </a:r>
            <a:r>
              <a:rPr sz="2200" spc="-95" dirty="0">
                <a:latin typeface="Arial"/>
                <a:cs typeface="Arial"/>
              </a:rPr>
              <a:t>converted </a:t>
            </a:r>
            <a:r>
              <a:rPr sz="2200" spc="-30" dirty="0">
                <a:latin typeface="Arial"/>
                <a:cs typeface="Arial"/>
              </a:rPr>
              <a:t>into</a:t>
            </a:r>
            <a:r>
              <a:rPr sz="2200" spc="-415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bits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520"/>
              </a:lnSpc>
              <a:spcBef>
                <a:spcPts val="3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14" dirty="0">
                <a:latin typeface="Arial"/>
                <a:cs typeface="Arial"/>
              </a:rPr>
              <a:t>Analog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signals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converted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bits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by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sampling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quantizing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(A/D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20"/>
              </a:lnSpc>
            </a:pPr>
            <a:r>
              <a:rPr sz="2200" spc="-120" dirty="0">
                <a:latin typeface="Arial"/>
                <a:cs typeface="Arial"/>
              </a:rPr>
              <a:t>conversion)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3128" y="429209"/>
            <a:ext cx="62934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85" dirty="0"/>
              <a:t>Information</a:t>
            </a:r>
            <a:r>
              <a:rPr sz="4400" spc="-215" dirty="0"/>
              <a:t> </a:t>
            </a:r>
            <a:r>
              <a:rPr sz="4400" spc="-195" dirty="0"/>
              <a:t>Representation</a:t>
            </a:r>
            <a:endParaRPr sz="4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4426" y="429209"/>
            <a:ext cx="28225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20" dirty="0"/>
              <a:t>Why</a:t>
            </a:r>
            <a:r>
              <a:rPr sz="4400" spc="-430" dirty="0"/>
              <a:t> </a:t>
            </a:r>
            <a:r>
              <a:rPr sz="4400" spc="-120" dirty="0"/>
              <a:t>digital?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84759" y="1244346"/>
            <a:ext cx="8207375" cy="394906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56870" marR="5080" indent="-344805">
              <a:lnSpc>
                <a:spcPts val="2300"/>
              </a:lnSpc>
              <a:spcBef>
                <a:spcPts val="370"/>
              </a:spcBef>
              <a:buClr>
                <a:srgbClr val="4F81BB"/>
              </a:buClr>
              <a:buSzPct val="6428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spc="-65" dirty="0">
                <a:latin typeface="Arial"/>
                <a:cs typeface="Arial"/>
              </a:rPr>
              <a:t>Digital</a:t>
            </a:r>
            <a:r>
              <a:rPr sz="2100" spc="-200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techniques</a:t>
            </a:r>
            <a:r>
              <a:rPr sz="2100" spc="-185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need</a:t>
            </a:r>
            <a:r>
              <a:rPr sz="2100" spc="-140" dirty="0">
                <a:latin typeface="Arial"/>
                <a:cs typeface="Arial"/>
              </a:rPr>
              <a:t> </a:t>
            </a:r>
            <a:r>
              <a:rPr sz="2100" spc="10" dirty="0">
                <a:latin typeface="Arial"/>
                <a:cs typeface="Arial"/>
              </a:rPr>
              <a:t>to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distinguish</a:t>
            </a:r>
            <a:r>
              <a:rPr sz="2100" spc="-12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between</a:t>
            </a:r>
            <a:r>
              <a:rPr sz="2100" spc="-215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discrete </a:t>
            </a:r>
            <a:r>
              <a:rPr sz="2100" spc="-114" dirty="0">
                <a:latin typeface="Arial"/>
                <a:cs typeface="Arial"/>
              </a:rPr>
              <a:t>symbols</a:t>
            </a:r>
            <a:r>
              <a:rPr sz="2100" spc="-16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allowing  </a:t>
            </a:r>
            <a:r>
              <a:rPr sz="2100" spc="-70" dirty="0">
                <a:latin typeface="Arial"/>
                <a:cs typeface="Arial"/>
              </a:rPr>
              <a:t>regeneration </a:t>
            </a:r>
            <a:r>
              <a:rPr sz="2100" spc="-150" dirty="0">
                <a:latin typeface="Arial"/>
                <a:cs typeface="Arial"/>
              </a:rPr>
              <a:t>versus</a:t>
            </a:r>
            <a:r>
              <a:rPr sz="2100" spc="-204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amplification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4F81BB"/>
              </a:buClr>
              <a:buFont typeface="Wingdings"/>
              <a:buChar char=""/>
            </a:pPr>
            <a:endParaRPr sz="2550">
              <a:latin typeface="Arial"/>
              <a:cs typeface="Arial"/>
            </a:endParaRPr>
          </a:p>
          <a:p>
            <a:pPr marL="356870" indent="-344805">
              <a:lnSpc>
                <a:spcPts val="2460"/>
              </a:lnSpc>
              <a:buClr>
                <a:srgbClr val="4F81BB"/>
              </a:buClr>
              <a:buSzPct val="6428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spc="-125" dirty="0">
                <a:latin typeface="Arial"/>
                <a:cs typeface="Arial"/>
              </a:rPr>
              <a:t>Good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110" dirty="0">
                <a:latin typeface="Arial"/>
                <a:cs typeface="Arial"/>
              </a:rPr>
              <a:t>processing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techniques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are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110" dirty="0">
                <a:latin typeface="Arial"/>
                <a:cs typeface="Arial"/>
              </a:rPr>
              <a:t>available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for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digital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spc="-120" dirty="0">
                <a:latin typeface="Arial"/>
                <a:cs typeface="Arial"/>
              </a:rPr>
              <a:t>signals,</a:t>
            </a:r>
            <a:r>
              <a:rPr sz="2100" spc="-150" dirty="0">
                <a:latin typeface="Arial"/>
                <a:cs typeface="Arial"/>
              </a:rPr>
              <a:t> </a:t>
            </a:r>
            <a:r>
              <a:rPr sz="2100" spc="-135" dirty="0">
                <a:latin typeface="Arial"/>
                <a:cs typeface="Arial"/>
              </a:rPr>
              <a:t>such</a:t>
            </a:r>
            <a:r>
              <a:rPr sz="2100" spc="15" dirty="0">
                <a:latin typeface="Arial"/>
                <a:cs typeface="Arial"/>
              </a:rPr>
              <a:t> </a:t>
            </a:r>
            <a:r>
              <a:rPr sz="2100" spc="-195" dirty="0">
                <a:latin typeface="Arial"/>
                <a:cs typeface="Arial"/>
              </a:rPr>
              <a:t>as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ts val="2460"/>
              </a:lnSpc>
            </a:pPr>
            <a:r>
              <a:rPr sz="2100" spc="-65" dirty="0">
                <a:latin typeface="Arial"/>
                <a:cs typeface="Arial"/>
              </a:rPr>
              <a:t>medium.</a:t>
            </a:r>
            <a:endParaRPr sz="2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490"/>
              </a:spcBef>
              <a:tabLst>
                <a:tab pos="756285" algn="l"/>
              </a:tabLst>
            </a:pPr>
            <a:r>
              <a:rPr sz="1250" spc="-5" dirty="0">
                <a:solidFill>
                  <a:srgbClr val="C0504D"/>
                </a:solidFill>
                <a:latin typeface="Wingdings"/>
                <a:cs typeface="Wingdings"/>
              </a:rPr>
              <a:t></a:t>
            </a:r>
            <a:r>
              <a:rPr sz="1250" spc="-5" dirty="0">
                <a:solidFill>
                  <a:srgbClr val="C0504D"/>
                </a:solidFill>
                <a:latin typeface="Times New Roman"/>
                <a:cs typeface="Times New Roman"/>
              </a:rPr>
              <a:t>	</a:t>
            </a:r>
            <a:r>
              <a:rPr sz="2100" spc="-140" dirty="0">
                <a:latin typeface="Arial"/>
                <a:cs typeface="Arial"/>
              </a:rPr>
              <a:t>Data </a:t>
            </a:r>
            <a:r>
              <a:rPr sz="2100" spc="-100" dirty="0">
                <a:latin typeface="Arial"/>
                <a:cs typeface="Arial"/>
              </a:rPr>
              <a:t>compression </a:t>
            </a:r>
            <a:r>
              <a:rPr sz="2100" spc="-30" dirty="0">
                <a:latin typeface="Arial"/>
                <a:cs typeface="Arial"/>
              </a:rPr>
              <a:t>(or </a:t>
            </a:r>
            <a:r>
              <a:rPr sz="2100" spc="-105" dirty="0">
                <a:latin typeface="Arial"/>
                <a:cs typeface="Arial"/>
              </a:rPr>
              <a:t>source</a:t>
            </a:r>
            <a:r>
              <a:rPr sz="2100" spc="-370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coding)</a:t>
            </a:r>
            <a:endParaRPr sz="2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10"/>
              </a:spcBef>
              <a:tabLst>
                <a:tab pos="756285" algn="l"/>
              </a:tabLst>
            </a:pPr>
            <a:r>
              <a:rPr sz="1250" spc="-5" dirty="0">
                <a:solidFill>
                  <a:srgbClr val="C0504D"/>
                </a:solidFill>
                <a:latin typeface="Wingdings"/>
                <a:cs typeface="Wingdings"/>
              </a:rPr>
              <a:t></a:t>
            </a:r>
            <a:r>
              <a:rPr sz="1250" spc="-5" dirty="0">
                <a:solidFill>
                  <a:srgbClr val="C0504D"/>
                </a:solidFill>
                <a:latin typeface="Times New Roman"/>
                <a:cs typeface="Times New Roman"/>
              </a:rPr>
              <a:t>	</a:t>
            </a:r>
            <a:r>
              <a:rPr sz="2100" spc="-90" dirty="0">
                <a:latin typeface="Arial"/>
                <a:cs typeface="Arial"/>
              </a:rPr>
              <a:t>Error </a:t>
            </a:r>
            <a:r>
              <a:rPr sz="2100" spc="-70" dirty="0">
                <a:latin typeface="Arial"/>
                <a:cs typeface="Arial"/>
              </a:rPr>
              <a:t>Correction </a:t>
            </a:r>
            <a:r>
              <a:rPr sz="2100" spc="-30" dirty="0">
                <a:latin typeface="Arial"/>
                <a:cs typeface="Arial"/>
              </a:rPr>
              <a:t>(or </a:t>
            </a:r>
            <a:r>
              <a:rPr sz="2100" spc="-90" dirty="0">
                <a:latin typeface="Arial"/>
                <a:cs typeface="Arial"/>
              </a:rPr>
              <a:t>channel </a:t>
            </a:r>
            <a:r>
              <a:rPr sz="2100" spc="-80" dirty="0">
                <a:latin typeface="Arial"/>
                <a:cs typeface="Arial"/>
              </a:rPr>
              <a:t>coding)(A/D</a:t>
            </a:r>
            <a:r>
              <a:rPr sz="2100" spc="-450" dirty="0">
                <a:latin typeface="Arial"/>
                <a:cs typeface="Arial"/>
              </a:rPr>
              <a:t> </a:t>
            </a:r>
            <a:r>
              <a:rPr sz="2100" spc="-114" dirty="0">
                <a:latin typeface="Arial"/>
                <a:cs typeface="Arial"/>
              </a:rPr>
              <a:t>conversion)</a:t>
            </a:r>
            <a:endParaRPr sz="2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290"/>
              </a:spcBef>
              <a:tabLst>
                <a:tab pos="756285" algn="l"/>
              </a:tabLst>
            </a:pPr>
            <a:r>
              <a:rPr sz="1250" dirty="0">
                <a:solidFill>
                  <a:srgbClr val="C0504D"/>
                </a:solidFill>
                <a:latin typeface="Wingdings"/>
                <a:cs typeface="Wingdings"/>
              </a:rPr>
              <a:t></a:t>
            </a:r>
            <a:r>
              <a:rPr sz="1250" dirty="0">
                <a:solidFill>
                  <a:srgbClr val="C0504D"/>
                </a:solidFill>
                <a:latin typeface="Times New Roman"/>
                <a:cs typeface="Times New Roman"/>
              </a:rPr>
              <a:t>	</a:t>
            </a:r>
            <a:r>
              <a:rPr sz="2100" spc="-114" dirty="0">
                <a:latin typeface="Arial"/>
                <a:cs typeface="Arial"/>
              </a:rPr>
              <a:t>Equalization</a:t>
            </a:r>
            <a:endParaRPr sz="2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15"/>
              </a:spcBef>
              <a:tabLst>
                <a:tab pos="756285" algn="l"/>
              </a:tabLst>
            </a:pPr>
            <a:r>
              <a:rPr sz="1250" spc="-5" dirty="0">
                <a:solidFill>
                  <a:srgbClr val="C0504D"/>
                </a:solidFill>
                <a:latin typeface="Wingdings"/>
                <a:cs typeface="Wingdings"/>
              </a:rPr>
              <a:t></a:t>
            </a:r>
            <a:r>
              <a:rPr sz="1250" spc="-5" dirty="0">
                <a:solidFill>
                  <a:srgbClr val="C0504D"/>
                </a:solidFill>
                <a:latin typeface="Times New Roman"/>
                <a:cs typeface="Times New Roman"/>
              </a:rPr>
              <a:t>	</a:t>
            </a:r>
            <a:r>
              <a:rPr sz="2100" spc="-90" dirty="0">
                <a:latin typeface="Arial"/>
                <a:cs typeface="Arial"/>
              </a:rPr>
              <a:t>Security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lr>
                <a:srgbClr val="4F81BB"/>
              </a:buClr>
              <a:buSzPct val="64285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100" spc="-254" dirty="0">
                <a:latin typeface="Arial"/>
                <a:cs typeface="Arial"/>
              </a:rPr>
              <a:t>Easy </a:t>
            </a:r>
            <a:r>
              <a:rPr sz="2100" spc="10" dirty="0">
                <a:latin typeface="Arial"/>
                <a:cs typeface="Arial"/>
              </a:rPr>
              <a:t>to </a:t>
            </a:r>
            <a:r>
              <a:rPr sz="2100" spc="-65" dirty="0">
                <a:latin typeface="Arial"/>
                <a:cs typeface="Arial"/>
              </a:rPr>
              <a:t>mix </a:t>
            </a:r>
            <a:r>
              <a:rPr sz="2100" spc="-125" dirty="0">
                <a:latin typeface="Arial"/>
                <a:cs typeface="Arial"/>
              </a:rPr>
              <a:t>signals </a:t>
            </a:r>
            <a:r>
              <a:rPr sz="2100" spc="-95" dirty="0">
                <a:latin typeface="Arial"/>
                <a:cs typeface="Arial"/>
              </a:rPr>
              <a:t>and </a:t>
            </a:r>
            <a:r>
              <a:rPr sz="2100" spc="-100" dirty="0">
                <a:latin typeface="Arial"/>
                <a:cs typeface="Arial"/>
              </a:rPr>
              <a:t>data </a:t>
            </a:r>
            <a:r>
              <a:rPr sz="2100" spc="-110" dirty="0">
                <a:latin typeface="Arial"/>
                <a:cs typeface="Arial"/>
              </a:rPr>
              <a:t>using </a:t>
            </a:r>
            <a:r>
              <a:rPr sz="2100" spc="-45" dirty="0">
                <a:latin typeface="Arial"/>
                <a:cs typeface="Arial"/>
              </a:rPr>
              <a:t>digital</a:t>
            </a:r>
            <a:r>
              <a:rPr sz="2100" spc="-395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techniques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9227" y="1550885"/>
            <a:ext cx="7965033" cy="3674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567" y="432825"/>
            <a:ext cx="8086183" cy="58765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207794"/>
            <a:ext cx="7630159" cy="54273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70"/>
              </a:spcBef>
              <a:buChar char="•"/>
              <a:tabLst>
                <a:tab pos="356870" algn="l"/>
                <a:tab pos="357505" algn="l"/>
              </a:tabLst>
            </a:pPr>
            <a:r>
              <a:rPr sz="2600" spc="-204" dirty="0">
                <a:latin typeface="Arial"/>
                <a:cs typeface="Arial"/>
              </a:rPr>
              <a:t>Basic </a:t>
            </a:r>
            <a:r>
              <a:rPr sz="2600" spc="-80" dirty="0">
                <a:latin typeface="Arial"/>
                <a:cs typeface="Arial"/>
              </a:rPr>
              <a:t>Digital </a:t>
            </a:r>
            <a:r>
              <a:rPr sz="2600" spc="-110" dirty="0">
                <a:latin typeface="Arial"/>
                <a:cs typeface="Arial"/>
              </a:rPr>
              <a:t>Communication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spc="-140" dirty="0">
                <a:latin typeface="Arial"/>
                <a:cs typeface="Arial"/>
              </a:rPr>
              <a:t>Transformations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3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85" dirty="0">
                <a:latin typeface="Arial"/>
                <a:cs typeface="Arial"/>
              </a:rPr>
              <a:t>Formatting/Source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135" dirty="0">
                <a:latin typeface="Arial"/>
                <a:cs typeface="Arial"/>
              </a:rPr>
              <a:t>Coding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50" dirty="0">
                <a:latin typeface="Arial"/>
                <a:cs typeface="Arial"/>
              </a:rPr>
              <a:t>Transforms</a:t>
            </a:r>
            <a:r>
              <a:rPr sz="2200" spc="-254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source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info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into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digital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symbols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(digitization)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45" dirty="0">
                <a:latin typeface="Arial"/>
                <a:cs typeface="Arial"/>
              </a:rPr>
              <a:t>Selects </a:t>
            </a:r>
            <a:r>
              <a:rPr sz="2200" spc="-70" dirty="0">
                <a:latin typeface="Arial"/>
                <a:cs typeface="Arial"/>
              </a:rPr>
              <a:t>compatible </a:t>
            </a:r>
            <a:r>
              <a:rPr sz="2200" spc="-114" dirty="0">
                <a:latin typeface="Arial"/>
                <a:cs typeface="Arial"/>
              </a:rPr>
              <a:t>waveforms </a:t>
            </a:r>
            <a:r>
              <a:rPr sz="2200" spc="-100" dirty="0">
                <a:latin typeface="Arial"/>
                <a:cs typeface="Arial"/>
              </a:rPr>
              <a:t>(matching</a:t>
            </a:r>
            <a:r>
              <a:rPr sz="2200" spc="-310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function)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570"/>
              </a:lnSpc>
              <a:spcBef>
                <a:spcPts val="17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00" dirty="0">
                <a:latin typeface="Arial"/>
                <a:cs typeface="Arial"/>
              </a:rPr>
              <a:t>Introduces redundancy </a:t>
            </a:r>
            <a:r>
              <a:rPr sz="2200" spc="-60" dirty="0">
                <a:latin typeface="Arial"/>
                <a:cs typeface="Arial"/>
              </a:rPr>
              <a:t>which </a:t>
            </a:r>
            <a:r>
              <a:rPr sz="2200" spc="-80" dirty="0">
                <a:latin typeface="Arial"/>
                <a:cs typeface="Arial"/>
              </a:rPr>
              <a:t>facilitates </a:t>
            </a:r>
            <a:r>
              <a:rPr sz="2200" spc="-125" dirty="0">
                <a:latin typeface="Arial"/>
                <a:cs typeface="Arial"/>
              </a:rPr>
              <a:t>accurate</a:t>
            </a:r>
            <a:r>
              <a:rPr sz="2200" spc="-35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decoding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70"/>
              </a:lnSpc>
            </a:pPr>
            <a:r>
              <a:rPr sz="2200" spc="-75" dirty="0">
                <a:latin typeface="Arial"/>
                <a:cs typeface="Arial"/>
              </a:rPr>
              <a:t>despite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errors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600" i="1" spc="-5" dirty="0">
                <a:latin typeface="Carlito"/>
                <a:cs typeface="Carlito"/>
              </a:rPr>
              <a:t>It is essential </a:t>
            </a:r>
            <a:r>
              <a:rPr sz="2600" i="1" spc="-35" dirty="0">
                <a:latin typeface="Carlito"/>
                <a:cs typeface="Carlito"/>
              </a:rPr>
              <a:t>for </a:t>
            </a:r>
            <a:r>
              <a:rPr sz="2600" i="1" dirty="0">
                <a:latin typeface="Carlito"/>
                <a:cs typeface="Carlito"/>
              </a:rPr>
              <a:t>reliable</a:t>
            </a:r>
            <a:r>
              <a:rPr sz="2600" i="1" spc="-95" dirty="0">
                <a:latin typeface="Carlito"/>
                <a:cs typeface="Carlito"/>
              </a:rPr>
              <a:t> </a:t>
            </a:r>
            <a:r>
              <a:rPr sz="2600" i="1" spc="-10" dirty="0">
                <a:latin typeface="Carlito"/>
                <a:cs typeface="Carlito"/>
              </a:rPr>
              <a:t>communication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3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45" dirty="0">
                <a:latin typeface="Arial"/>
                <a:cs typeface="Arial"/>
              </a:rPr>
              <a:t>Modulation/Demodulation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520"/>
              </a:lnSpc>
              <a:spcBef>
                <a:spcPts val="3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35" dirty="0">
                <a:latin typeface="Arial"/>
                <a:cs typeface="Arial"/>
              </a:rPr>
              <a:t>Modulation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process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modifying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info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20"/>
              </a:lnSpc>
            </a:pPr>
            <a:r>
              <a:rPr sz="2200" spc="-65" dirty="0">
                <a:latin typeface="Arial"/>
                <a:cs typeface="Arial"/>
              </a:rPr>
              <a:t>facilitate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transmission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520"/>
              </a:lnSpc>
              <a:spcBef>
                <a:spcPts val="26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75" dirty="0">
                <a:latin typeface="Arial"/>
                <a:cs typeface="Arial"/>
              </a:rPr>
              <a:t>Demodulation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reverses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process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modulation.</a:t>
            </a:r>
            <a:r>
              <a:rPr sz="2200" spc="-245" dirty="0">
                <a:latin typeface="Arial"/>
                <a:cs typeface="Arial"/>
              </a:rPr>
              <a:t> </a:t>
            </a:r>
            <a:r>
              <a:rPr sz="2200" spc="35" dirty="0">
                <a:latin typeface="Arial"/>
                <a:cs typeface="Arial"/>
              </a:rPr>
              <a:t>It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involves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20"/>
              </a:lnSpc>
            </a:pP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detection</a:t>
            </a:r>
            <a:r>
              <a:rPr sz="2200" spc="-26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retrieval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info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endParaRPr sz="22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22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195" dirty="0">
                <a:latin typeface="Arial"/>
                <a:cs typeface="Arial"/>
              </a:rPr>
              <a:t>Types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19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85" dirty="0">
                <a:latin typeface="Arial"/>
                <a:cs typeface="Arial"/>
              </a:rPr>
              <a:t>Coherent: </a:t>
            </a:r>
            <a:r>
              <a:rPr sz="2000" spc="-125" dirty="0">
                <a:latin typeface="Arial"/>
                <a:cs typeface="Arial"/>
              </a:rPr>
              <a:t>Requires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100" dirty="0">
                <a:latin typeface="Arial"/>
                <a:cs typeface="Arial"/>
              </a:rPr>
              <a:t>reference </a:t>
            </a:r>
            <a:r>
              <a:rPr sz="2000" spc="-50" dirty="0">
                <a:latin typeface="Arial"/>
                <a:cs typeface="Arial"/>
              </a:rPr>
              <a:t>info </a:t>
            </a:r>
            <a:r>
              <a:rPr sz="2000" spc="-30" dirty="0">
                <a:latin typeface="Arial"/>
                <a:cs typeface="Arial"/>
              </a:rPr>
              <a:t>for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detection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19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70" dirty="0">
                <a:latin typeface="Arial"/>
                <a:cs typeface="Arial"/>
              </a:rPr>
              <a:t>Noncoherent: </a:t>
            </a:r>
            <a:r>
              <a:rPr sz="2000" spc="-160" dirty="0">
                <a:latin typeface="Arial"/>
                <a:cs typeface="Arial"/>
              </a:rPr>
              <a:t>Does </a:t>
            </a:r>
            <a:r>
              <a:rPr sz="2000" spc="-5" dirty="0">
                <a:latin typeface="Arial"/>
                <a:cs typeface="Arial"/>
              </a:rPr>
              <a:t>not </a:t>
            </a:r>
            <a:r>
              <a:rPr sz="2000" spc="-50" dirty="0">
                <a:latin typeface="Arial"/>
                <a:cs typeface="Arial"/>
              </a:rPr>
              <a:t>require </a:t>
            </a:r>
            <a:r>
              <a:rPr sz="2000" spc="-100" dirty="0">
                <a:latin typeface="Arial"/>
                <a:cs typeface="Arial"/>
              </a:rPr>
              <a:t>reference </a:t>
            </a:r>
            <a:r>
              <a:rPr sz="2000" spc="-130" dirty="0">
                <a:latin typeface="Arial"/>
                <a:cs typeface="Arial"/>
              </a:rPr>
              <a:t>phase</a:t>
            </a:r>
            <a:r>
              <a:rPr sz="2000" spc="-35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information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156462"/>
            <a:ext cx="7827009" cy="4378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6285" indent="-287020">
              <a:lnSpc>
                <a:spcPct val="100000"/>
              </a:lnSpc>
              <a:spcBef>
                <a:spcPts val="10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00" dirty="0">
                <a:latin typeface="Arial"/>
                <a:cs typeface="Arial"/>
              </a:rPr>
              <a:t>Coding/Decoding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200" spc="-135" dirty="0">
                <a:latin typeface="Arial"/>
                <a:cs typeface="Arial"/>
              </a:rPr>
              <a:t>Translating </a:t>
            </a:r>
            <a:r>
              <a:rPr sz="2200" spc="-55" dirty="0">
                <a:latin typeface="Arial"/>
                <a:cs typeface="Arial"/>
              </a:rPr>
              <a:t>info </a:t>
            </a:r>
            <a:r>
              <a:rPr sz="2200" spc="-45" dirty="0">
                <a:latin typeface="Arial"/>
                <a:cs typeface="Arial"/>
              </a:rPr>
              <a:t>bits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459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transmitter </a:t>
            </a:r>
            <a:r>
              <a:rPr sz="2200" spc="-100" dirty="0">
                <a:latin typeface="Arial"/>
                <a:cs typeface="Arial"/>
              </a:rPr>
              <a:t>data </a:t>
            </a:r>
            <a:r>
              <a:rPr sz="2200" spc="-114" dirty="0">
                <a:latin typeface="Arial"/>
                <a:cs typeface="Arial"/>
              </a:rPr>
              <a:t>symbols</a:t>
            </a:r>
            <a:endParaRPr sz="2200">
              <a:latin typeface="Arial"/>
              <a:cs typeface="Arial"/>
            </a:endParaRPr>
          </a:p>
          <a:p>
            <a:pPr marL="756285" marR="5080">
              <a:lnSpc>
                <a:spcPct val="80000"/>
              </a:lnSpc>
              <a:spcBef>
                <a:spcPts val="555"/>
              </a:spcBef>
            </a:pPr>
            <a:r>
              <a:rPr sz="2200" spc="-165" dirty="0">
                <a:latin typeface="Arial"/>
                <a:cs typeface="Arial"/>
              </a:rPr>
              <a:t>Techniques </a:t>
            </a:r>
            <a:r>
              <a:rPr sz="2200" spc="-130" dirty="0">
                <a:latin typeface="Arial"/>
                <a:cs typeface="Arial"/>
              </a:rPr>
              <a:t>used </a:t>
            </a:r>
            <a:r>
              <a:rPr sz="2200" spc="10" dirty="0">
                <a:latin typeface="Arial"/>
                <a:cs typeface="Arial"/>
              </a:rPr>
              <a:t>to </a:t>
            </a:r>
            <a:r>
              <a:rPr sz="2200" spc="-114" dirty="0">
                <a:latin typeface="Arial"/>
                <a:cs typeface="Arial"/>
              </a:rPr>
              <a:t>enhance </a:t>
            </a:r>
            <a:r>
              <a:rPr sz="2200" spc="-55" dirty="0">
                <a:latin typeface="Arial"/>
                <a:cs typeface="Arial"/>
              </a:rPr>
              <a:t>info </a:t>
            </a:r>
            <a:r>
              <a:rPr sz="2200" spc="-110" dirty="0">
                <a:latin typeface="Arial"/>
                <a:cs typeface="Arial"/>
              </a:rPr>
              <a:t>signal </a:t>
            </a:r>
            <a:r>
              <a:rPr sz="2200" spc="-155" dirty="0">
                <a:latin typeface="Arial"/>
                <a:cs typeface="Arial"/>
              </a:rPr>
              <a:t>so </a:t>
            </a:r>
            <a:r>
              <a:rPr sz="2200" spc="-5" dirty="0">
                <a:latin typeface="Arial"/>
                <a:cs typeface="Arial"/>
              </a:rPr>
              <a:t>that </a:t>
            </a:r>
            <a:r>
              <a:rPr sz="2200" spc="-50" dirty="0">
                <a:latin typeface="Arial"/>
                <a:cs typeface="Arial"/>
              </a:rPr>
              <a:t>they </a:t>
            </a:r>
            <a:r>
              <a:rPr sz="2200" spc="-95" dirty="0">
                <a:latin typeface="Arial"/>
                <a:cs typeface="Arial"/>
              </a:rPr>
              <a:t>are </a:t>
            </a:r>
            <a:r>
              <a:rPr sz="2200" spc="-145" dirty="0">
                <a:latin typeface="Arial"/>
                <a:cs typeface="Arial"/>
              </a:rPr>
              <a:t>less  </a:t>
            </a:r>
            <a:r>
              <a:rPr sz="2200" spc="-80" dirty="0">
                <a:latin typeface="Arial"/>
                <a:cs typeface="Arial"/>
              </a:rPr>
              <a:t>vulnerable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channel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impairment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(e.g.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noise,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fading,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jamming,  </a:t>
            </a:r>
            <a:r>
              <a:rPr sz="2200" spc="-80" dirty="0">
                <a:latin typeface="Arial"/>
                <a:cs typeface="Arial"/>
              </a:rPr>
              <a:t>interference)</a:t>
            </a:r>
            <a:endParaRPr sz="2200">
              <a:latin typeface="Arial"/>
              <a:cs typeface="Arial"/>
            </a:endParaRPr>
          </a:p>
          <a:p>
            <a:pPr marL="1155700" lvl="1" indent="-229235">
              <a:lnSpc>
                <a:spcPts val="2355"/>
              </a:lnSpc>
              <a:buChar char="•"/>
              <a:tabLst>
                <a:tab pos="1155700" algn="l"/>
                <a:tab pos="1156335" algn="l"/>
              </a:tabLst>
            </a:pPr>
            <a:r>
              <a:rPr sz="2000" spc="-190" dirty="0">
                <a:latin typeface="Arial"/>
                <a:cs typeface="Arial"/>
              </a:rPr>
              <a:t>Two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Categories</a:t>
            </a:r>
            <a:endParaRPr sz="2000">
              <a:latin typeface="Arial"/>
              <a:cs typeface="Arial"/>
            </a:endParaRPr>
          </a:p>
          <a:p>
            <a:pPr marL="1612900" lvl="2" indent="-229235">
              <a:lnSpc>
                <a:spcPts val="2155"/>
              </a:lnSpc>
              <a:buFont typeface="Arial"/>
              <a:buChar char="–"/>
              <a:tabLst>
                <a:tab pos="1613535" algn="l"/>
              </a:tabLst>
            </a:pPr>
            <a:r>
              <a:rPr sz="1800" i="1" spc="-35" dirty="0">
                <a:latin typeface="Carlito"/>
                <a:cs typeface="Carlito"/>
              </a:rPr>
              <a:t>Waveform</a:t>
            </a:r>
            <a:r>
              <a:rPr sz="1800" i="1" spc="-15" dirty="0">
                <a:latin typeface="Carlito"/>
                <a:cs typeface="Carlito"/>
              </a:rPr>
              <a:t> </a:t>
            </a:r>
            <a:r>
              <a:rPr sz="1800" i="1" spc="-5" dirty="0">
                <a:latin typeface="Carlito"/>
                <a:cs typeface="Carlito"/>
              </a:rPr>
              <a:t>Coding</a:t>
            </a:r>
            <a:endParaRPr sz="1800">
              <a:latin typeface="Carlito"/>
              <a:cs typeface="Carlito"/>
            </a:endParaRPr>
          </a:p>
          <a:p>
            <a:pPr marL="1155700" lvl="1" indent="-229235">
              <a:lnSpc>
                <a:spcPts val="2370"/>
              </a:lnSpc>
              <a:spcBef>
                <a:spcPts val="6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125" dirty="0">
                <a:latin typeface="Arial"/>
                <a:cs typeface="Arial"/>
              </a:rPr>
              <a:t>Produces </a:t>
            </a:r>
            <a:r>
              <a:rPr sz="2000" spc="-75" dirty="0">
                <a:latin typeface="Arial"/>
                <a:cs typeface="Arial"/>
              </a:rPr>
              <a:t>new </a:t>
            </a:r>
            <a:r>
              <a:rPr sz="2000" spc="-114" dirty="0">
                <a:latin typeface="Arial"/>
                <a:cs typeface="Arial"/>
              </a:rPr>
              <a:t>waveforms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20" dirty="0">
                <a:latin typeface="Arial"/>
                <a:cs typeface="Arial"/>
              </a:rPr>
              <a:t>better</a:t>
            </a:r>
            <a:r>
              <a:rPr sz="2000" spc="-26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performance</a:t>
            </a:r>
            <a:endParaRPr sz="2000">
              <a:latin typeface="Arial"/>
              <a:cs typeface="Arial"/>
            </a:endParaRPr>
          </a:p>
          <a:p>
            <a:pPr marL="1612900" lvl="2" indent="-229235">
              <a:lnSpc>
                <a:spcPts val="2125"/>
              </a:lnSpc>
              <a:buFont typeface="Arial"/>
              <a:buChar char="–"/>
              <a:tabLst>
                <a:tab pos="1613535" algn="l"/>
              </a:tabLst>
            </a:pPr>
            <a:r>
              <a:rPr sz="1800" i="1" spc="-5" dirty="0">
                <a:latin typeface="Carlito"/>
                <a:cs typeface="Carlito"/>
              </a:rPr>
              <a:t>Structured</a:t>
            </a:r>
            <a:r>
              <a:rPr sz="1800" i="1" spc="-85" dirty="0">
                <a:latin typeface="Carlito"/>
                <a:cs typeface="Carlito"/>
              </a:rPr>
              <a:t> </a:t>
            </a:r>
            <a:r>
              <a:rPr sz="1800" i="1" dirty="0">
                <a:latin typeface="Carlito"/>
                <a:cs typeface="Carlito"/>
              </a:rPr>
              <a:t>Sequences</a:t>
            </a:r>
            <a:endParaRPr sz="1800">
              <a:latin typeface="Carlito"/>
              <a:cs typeface="Carlito"/>
            </a:endParaRPr>
          </a:p>
          <a:p>
            <a:pPr marL="356870" marR="626745" indent="-344805">
              <a:lnSpc>
                <a:spcPts val="2500"/>
              </a:lnSpc>
              <a:spcBef>
                <a:spcPts val="595"/>
              </a:spcBef>
              <a:buChar char="•"/>
              <a:tabLst>
                <a:tab pos="356870" algn="l"/>
                <a:tab pos="357505" algn="l"/>
              </a:tabLst>
            </a:pPr>
            <a:r>
              <a:rPr sz="2600" spc="-150" dirty="0">
                <a:latin typeface="Arial"/>
                <a:cs typeface="Arial"/>
              </a:rPr>
              <a:t>Involves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80" dirty="0">
                <a:latin typeface="Arial"/>
                <a:cs typeface="Arial"/>
              </a:rPr>
              <a:t>use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redundant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bits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determine</a:t>
            </a:r>
            <a:r>
              <a:rPr sz="2600" spc="-30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  </a:t>
            </a:r>
            <a:r>
              <a:rPr sz="2600" spc="-114" dirty="0">
                <a:latin typeface="Arial"/>
                <a:cs typeface="Arial"/>
              </a:rPr>
              <a:t>occurrence</a:t>
            </a:r>
            <a:r>
              <a:rPr sz="2600" spc="-254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error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(and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sometimes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correct</a:t>
            </a:r>
            <a:r>
              <a:rPr sz="2600" spc="-29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it)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ts val="226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5" dirty="0">
                <a:latin typeface="Arial"/>
                <a:cs typeface="Arial"/>
              </a:rPr>
              <a:t>Multiplexing/Multiple </a:t>
            </a:r>
            <a:r>
              <a:rPr sz="2200" spc="-190" dirty="0">
                <a:latin typeface="Arial"/>
                <a:cs typeface="Arial"/>
              </a:rPr>
              <a:t>Access </a:t>
            </a:r>
            <a:r>
              <a:rPr sz="2200" spc="-150" dirty="0">
                <a:latin typeface="Arial"/>
                <a:cs typeface="Arial"/>
              </a:rPr>
              <a:t>Is </a:t>
            </a:r>
            <a:r>
              <a:rPr sz="2200" spc="-120" dirty="0">
                <a:latin typeface="Arial"/>
                <a:cs typeface="Arial"/>
              </a:rPr>
              <a:t>synonymous </a:t>
            </a:r>
            <a:r>
              <a:rPr sz="2200" spc="15" dirty="0">
                <a:latin typeface="Arial"/>
                <a:cs typeface="Arial"/>
              </a:rPr>
              <a:t>with</a:t>
            </a:r>
            <a:r>
              <a:rPr sz="2200" spc="-409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resource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20"/>
              </a:lnSpc>
            </a:pPr>
            <a:r>
              <a:rPr sz="2200" spc="-100" dirty="0">
                <a:latin typeface="Arial"/>
                <a:cs typeface="Arial"/>
              </a:rPr>
              <a:t>sharing </a:t>
            </a:r>
            <a:r>
              <a:rPr sz="2200" spc="15" dirty="0">
                <a:latin typeface="Arial"/>
                <a:cs typeface="Arial"/>
              </a:rPr>
              <a:t>with </a:t>
            </a:r>
            <a:r>
              <a:rPr sz="2200" spc="-15" dirty="0">
                <a:latin typeface="Arial"/>
                <a:cs typeface="Arial"/>
              </a:rPr>
              <a:t>other</a:t>
            </a:r>
            <a:r>
              <a:rPr sz="2200" spc="-475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users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25" dirty="0">
                <a:latin typeface="Arial"/>
                <a:cs typeface="Arial"/>
              </a:rPr>
              <a:t>Frequency </a:t>
            </a:r>
            <a:r>
              <a:rPr sz="2200" spc="-80" dirty="0">
                <a:latin typeface="Arial"/>
                <a:cs typeface="Arial"/>
              </a:rPr>
              <a:t>Division </a:t>
            </a:r>
            <a:r>
              <a:rPr sz="2200" spc="-15" dirty="0">
                <a:latin typeface="Arial"/>
                <a:cs typeface="Arial"/>
              </a:rPr>
              <a:t>Multiplexing/Multiple</a:t>
            </a:r>
            <a:r>
              <a:rPr sz="2200" spc="-420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Access </a:t>
            </a:r>
            <a:r>
              <a:rPr sz="2200" spc="-125" dirty="0">
                <a:latin typeface="Arial"/>
                <a:cs typeface="Arial"/>
              </a:rPr>
              <a:t>(FDM/FDMA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633" y="352425"/>
            <a:ext cx="7477759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50" dirty="0"/>
              <a:t>Basic </a:t>
            </a:r>
            <a:r>
              <a:rPr sz="3200" spc="-90" dirty="0"/>
              <a:t>Digital </a:t>
            </a:r>
            <a:r>
              <a:rPr sz="3200" spc="-130" dirty="0"/>
              <a:t>Communication</a:t>
            </a:r>
            <a:r>
              <a:rPr sz="3200" spc="-250" dirty="0"/>
              <a:t> </a:t>
            </a:r>
            <a:r>
              <a:rPr sz="3200" spc="-140" dirty="0"/>
              <a:t>Transformations</a:t>
            </a:r>
            <a:endParaRPr sz="3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9540" y="843838"/>
            <a:ext cx="8164206" cy="5016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9234" y="1449704"/>
            <a:ext cx="7908290" cy="23298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405765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114" dirty="0">
                <a:latin typeface="Arial"/>
                <a:cs typeface="Arial"/>
              </a:rPr>
              <a:t>Transmitters</a:t>
            </a:r>
            <a:r>
              <a:rPr sz="2100" spc="-204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modulate</a:t>
            </a:r>
            <a:r>
              <a:rPr sz="2100" spc="-190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analog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175" dirty="0">
                <a:latin typeface="Arial"/>
                <a:cs typeface="Arial"/>
              </a:rPr>
              <a:t>messages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or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bits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in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175" dirty="0">
                <a:latin typeface="Arial"/>
                <a:cs typeface="Arial"/>
              </a:rPr>
              <a:t>case</a:t>
            </a:r>
            <a:r>
              <a:rPr sz="2100" spc="-15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of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160" dirty="0">
                <a:latin typeface="Arial"/>
                <a:cs typeface="Arial"/>
              </a:rPr>
              <a:t>a</a:t>
            </a:r>
            <a:r>
              <a:rPr sz="2100" spc="-125" dirty="0">
                <a:latin typeface="Arial"/>
                <a:cs typeface="Arial"/>
              </a:rPr>
              <a:t> </a:t>
            </a:r>
            <a:r>
              <a:rPr sz="2100" spc="-350" dirty="0">
                <a:latin typeface="Arial"/>
                <a:cs typeface="Arial"/>
              </a:rPr>
              <a:t>DCS</a:t>
            </a:r>
            <a:r>
              <a:rPr sz="2100" spc="-32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for  </a:t>
            </a:r>
            <a:r>
              <a:rPr sz="2100" spc="-85" dirty="0">
                <a:latin typeface="Arial"/>
                <a:cs typeface="Arial"/>
              </a:rPr>
              <a:t>transmission over </a:t>
            </a:r>
            <a:r>
              <a:rPr sz="2100" spc="-160" dirty="0">
                <a:latin typeface="Arial"/>
                <a:cs typeface="Arial"/>
              </a:rPr>
              <a:t>a</a:t>
            </a:r>
            <a:r>
              <a:rPr sz="2100" spc="-245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channel.</a:t>
            </a:r>
            <a:endParaRPr sz="2100">
              <a:latin typeface="Arial"/>
              <a:cs typeface="Arial"/>
            </a:endParaRPr>
          </a:p>
          <a:p>
            <a:pPr marL="356870" marR="835660" indent="-344805">
              <a:lnSpc>
                <a:spcPct val="100000"/>
              </a:lnSpc>
              <a:spcBef>
                <a:spcPts val="1495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165" dirty="0">
                <a:latin typeface="Arial"/>
                <a:cs typeface="Arial"/>
              </a:rPr>
              <a:t>Receivers </a:t>
            </a:r>
            <a:r>
              <a:rPr sz="2100" spc="-95" dirty="0">
                <a:latin typeface="Arial"/>
                <a:cs typeface="Arial"/>
              </a:rPr>
              <a:t>recreate </a:t>
            </a:r>
            <a:r>
              <a:rPr sz="2100" spc="-125" dirty="0">
                <a:latin typeface="Arial"/>
                <a:cs typeface="Arial"/>
              </a:rPr>
              <a:t>signals </a:t>
            </a:r>
            <a:r>
              <a:rPr sz="2100" spc="-15" dirty="0">
                <a:latin typeface="Arial"/>
                <a:cs typeface="Arial"/>
              </a:rPr>
              <a:t>or </a:t>
            </a:r>
            <a:r>
              <a:rPr sz="2100" spc="-45" dirty="0">
                <a:latin typeface="Arial"/>
                <a:cs typeface="Arial"/>
              </a:rPr>
              <a:t>bits </a:t>
            </a:r>
            <a:r>
              <a:rPr sz="2100" spc="-30" dirty="0">
                <a:latin typeface="Arial"/>
                <a:cs typeface="Arial"/>
              </a:rPr>
              <a:t>from </a:t>
            </a:r>
            <a:r>
              <a:rPr sz="2100" spc="-85" dirty="0">
                <a:latin typeface="Arial"/>
                <a:cs typeface="Arial"/>
              </a:rPr>
              <a:t>received</a:t>
            </a:r>
            <a:r>
              <a:rPr sz="2100" spc="-465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signal </a:t>
            </a:r>
            <a:r>
              <a:rPr sz="2100" spc="-75" dirty="0">
                <a:latin typeface="Arial"/>
                <a:cs typeface="Arial"/>
              </a:rPr>
              <a:t>(mitigate  </a:t>
            </a:r>
            <a:r>
              <a:rPr sz="2100" spc="-90" dirty="0">
                <a:latin typeface="Arial"/>
                <a:cs typeface="Arial"/>
              </a:rPr>
              <a:t>channel</a:t>
            </a:r>
            <a:r>
              <a:rPr sz="2100" spc="-185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effects)</a:t>
            </a:r>
            <a:endParaRPr sz="21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515"/>
              </a:spcBef>
              <a:buChar char="•"/>
              <a:tabLst>
                <a:tab pos="356870" algn="l"/>
                <a:tab pos="357505" algn="l"/>
              </a:tabLst>
            </a:pPr>
            <a:r>
              <a:rPr sz="2100" spc="-120" dirty="0">
                <a:latin typeface="Arial"/>
                <a:cs typeface="Arial"/>
              </a:rPr>
              <a:t>Performance</a:t>
            </a:r>
            <a:r>
              <a:rPr sz="2100" spc="-95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metric</a:t>
            </a:r>
            <a:r>
              <a:rPr sz="2100" spc="-15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for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analog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-165" dirty="0">
                <a:latin typeface="Arial"/>
                <a:cs typeface="Arial"/>
              </a:rPr>
              <a:t>systems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is</a:t>
            </a:r>
            <a:r>
              <a:rPr sz="2100" spc="-9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fidelity,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for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digital</a:t>
            </a:r>
            <a:r>
              <a:rPr sz="2100" spc="-175" dirty="0">
                <a:latin typeface="Arial"/>
                <a:cs typeface="Arial"/>
              </a:rPr>
              <a:t> </a:t>
            </a:r>
            <a:r>
              <a:rPr sz="2100" spc="70" dirty="0">
                <a:latin typeface="Arial"/>
                <a:cs typeface="Arial"/>
              </a:rPr>
              <a:t>it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is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the</a:t>
            </a:r>
            <a:r>
              <a:rPr sz="2100" spc="100" dirty="0">
                <a:latin typeface="Arial"/>
                <a:cs typeface="Arial"/>
              </a:rPr>
              <a:t> </a:t>
            </a:r>
            <a:r>
              <a:rPr sz="2100" spc="15" dirty="0">
                <a:latin typeface="Arial"/>
                <a:cs typeface="Arial"/>
              </a:rPr>
              <a:t>bit</a:t>
            </a:r>
            <a:endParaRPr sz="21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100" spc="-75" dirty="0">
                <a:latin typeface="Arial"/>
                <a:cs typeface="Arial"/>
              </a:rPr>
              <a:t>rate </a:t>
            </a:r>
            <a:r>
              <a:rPr sz="2100" spc="-95" dirty="0">
                <a:latin typeface="Arial"/>
                <a:cs typeface="Arial"/>
              </a:rPr>
              <a:t>and </a:t>
            </a:r>
            <a:r>
              <a:rPr sz="2100" spc="-20" dirty="0">
                <a:latin typeface="Arial"/>
                <a:cs typeface="Arial"/>
              </a:rPr>
              <a:t>error</a:t>
            </a:r>
            <a:r>
              <a:rPr sz="2100" spc="-305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probability.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9289" y="467690"/>
            <a:ext cx="27038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0" dirty="0"/>
              <a:t>Main</a:t>
            </a:r>
            <a:r>
              <a:rPr sz="4400" spc="-365" dirty="0"/>
              <a:t> </a:t>
            </a:r>
            <a:r>
              <a:rPr sz="4400" spc="-215" dirty="0"/>
              <a:t>Points</a:t>
            </a:r>
            <a:endParaRPr sz="4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079957"/>
            <a:ext cx="7974965" cy="36804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6285" indent="-287020">
              <a:lnSpc>
                <a:spcPts val="2520"/>
              </a:lnSpc>
              <a:spcBef>
                <a:spcPts val="11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270" dirty="0">
                <a:latin typeface="Arial"/>
                <a:cs typeface="Arial"/>
              </a:rPr>
              <a:t>Easy </a:t>
            </a:r>
            <a:r>
              <a:rPr sz="2200" spc="10" dirty="0">
                <a:latin typeface="Arial"/>
                <a:cs typeface="Arial"/>
              </a:rPr>
              <a:t>to </a:t>
            </a:r>
            <a:r>
              <a:rPr sz="2200" spc="-110" dirty="0">
                <a:latin typeface="Arial"/>
                <a:cs typeface="Arial"/>
              </a:rPr>
              <a:t>regenerate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60" dirty="0">
                <a:latin typeface="Arial"/>
                <a:cs typeface="Arial"/>
              </a:rPr>
              <a:t>distorted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endParaRPr sz="2200">
              <a:latin typeface="Arial"/>
              <a:cs typeface="Arial"/>
            </a:endParaRPr>
          </a:p>
          <a:p>
            <a:pPr marL="756285" indent="-287020">
              <a:lnSpc>
                <a:spcPts val="240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40" dirty="0">
                <a:latin typeface="Arial"/>
                <a:cs typeface="Arial"/>
              </a:rPr>
              <a:t>Regenerative </a:t>
            </a:r>
            <a:r>
              <a:rPr sz="2200" spc="-110" dirty="0">
                <a:latin typeface="Arial"/>
                <a:cs typeface="Arial"/>
              </a:rPr>
              <a:t>repeaters </a:t>
            </a:r>
            <a:r>
              <a:rPr sz="2200" spc="-95" dirty="0">
                <a:latin typeface="Arial"/>
                <a:cs typeface="Arial"/>
              </a:rPr>
              <a:t>along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90" dirty="0">
                <a:latin typeface="Arial"/>
                <a:cs typeface="Arial"/>
              </a:rPr>
              <a:t>transmission </a:t>
            </a:r>
            <a:r>
              <a:rPr sz="2200" spc="-55" dirty="0">
                <a:latin typeface="Arial"/>
                <a:cs typeface="Arial"/>
              </a:rPr>
              <a:t>path </a:t>
            </a:r>
            <a:r>
              <a:rPr sz="2200" spc="-160" dirty="0">
                <a:latin typeface="Arial"/>
                <a:cs typeface="Arial"/>
              </a:rPr>
              <a:t>can </a:t>
            </a:r>
            <a:r>
              <a:rPr sz="2200" spc="-65" dirty="0">
                <a:latin typeface="Arial"/>
                <a:cs typeface="Arial"/>
              </a:rPr>
              <a:t>detect</a:t>
            </a:r>
            <a:r>
              <a:rPr sz="2200" spc="-36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495"/>
              </a:lnSpc>
            </a:pPr>
            <a:r>
              <a:rPr sz="2200" spc="-40" dirty="0">
                <a:latin typeface="Arial"/>
                <a:cs typeface="Arial"/>
              </a:rPr>
              <a:t>digital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retransmit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new,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clean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(noise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free)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endParaRPr sz="2200">
              <a:latin typeface="Arial"/>
              <a:cs typeface="Arial"/>
            </a:endParaRPr>
          </a:p>
          <a:p>
            <a:pPr marL="286385" marR="248920" indent="-286385" algn="r">
              <a:lnSpc>
                <a:spcPts val="2595"/>
              </a:lnSpc>
              <a:buChar char="–"/>
              <a:tabLst>
                <a:tab pos="286385" algn="l"/>
                <a:tab pos="756920" algn="l"/>
              </a:tabLst>
            </a:pPr>
            <a:r>
              <a:rPr sz="2200" spc="-170" dirty="0">
                <a:latin typeface="Arial"/>
                <a:cs typeface="Arial"/>
              </a:rPr>
              <a:t>These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repeaters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prevent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accumulation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noise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along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path</a:t>
            </a:r>
            <a:endParaRPr sz="2200">
              <a:latin typeface="Arial"/>
              <a:cs typeface="Arial"/>
            </a:endParaRPr>
          </a:p>
          <a:p>
            <a:pPr marL="344170" marR="202565" indent="-344170" algn="r">
              <a:lnSpc>
                <a:spcPts val="3095"/>
              </a:lnSpc>
              <a:buChar char="•"/>
              <a:tabLst>
                <a:tab pos="344170" algn="l"/>
                <a:tab pos="344805" algn="l"/>
              </a:tabLst>
            </a:pPr>
            <a:r>
              <a:rPr sz="2600" spc="-170" dirty="0">
                <a:latin typeface="Arial"/>
                <a:cs typeface="Arial"/>
              </a:rPr>
              <a:t>This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0" dirty="0">
                <a:latin typeface="Arial"/>
                <a:cs typeface="Arial"/>
              </a:rPr>
              <a:t>not </a:t>
            </a:r>
            <a:r>
              <a:rPr sz="2600" spc="-125" dirty="0">
                <a:latin typeface="Arial"/>
                <a:cs typeface="Arial"/>
              </a:rPr>
              <a:t>possible </a:t>
            </a:r>
            <a:r>
              <a:rPr sz="2600" spc="10" dirty="0">
                <a:latin typeface="Arial"/>
                <a:cs typeface="Arial"/>
              </a:rPr>
              <a:t>with </a:t>
            </a:r>
            <a:r>
              <a:rPr sz="2600" spc="-130" dirty="0">
                <a:latin typeface="Arial"/>
                <a:cs typeface="Arial"/>
              </a:rPr>
              <a:t>analog </a:t>
            </a:r>
            <a:r>
              <a:rPr sz="2600" spc="-85" dirty="0">
                <a:latin typeface="Arial"/>
                <a:cs typeface="Arial"/>
              </a:rPr>
              <a:t>communication</a:t>
            </a:r>
            <a:r>
              <a:rPr sz="2600" spc="-555" dirty="0">
                <a:latin typeface="Arial"/>
                <a:cs typeface="Arial"/>
              </a:rPr>
              <a:t> </a:t>
            </a:r>
            <a:r>
              <a:rPr sz="2600" spc="-200" dirty="0">
                <a:latin typeface="Arial"/>
                <a:cs typeface="Arial"/>
              </a:rPr>
              <a:t>systems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ts val="246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25" dirty="0">
                <a:latin typeface="Arial"/>
                <a:cs typeface="Arial"/>
              </a:rPr>
              <a:t>Two-state </a:t>
            </a:r>
            <a:r>
              <a:rPr sz="2200" spc="-110" dirty="0">
                <a:latin typeface="Arial"/>
                <a:cs typeface="Arial"/>
              </a:rPr>
              <a:t>signal</a:t>
            </a:r>
            <a:r>
              <a:rPr sz="2200" spc="-26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representation</a:t>
            </a:r>
            <a:endParaRPr sz="2200">
              <a:latin typeface="Arial"/>
              <a:cs typeface="Arial"/>
            </a:endParaRPr>
          </a:p>
          <a:p>
            <a:pPr marL="356870" marR="111125" indent="-344805">
              <a:lnSpc>
                <a:spcPts val="2810"/>
              </a:lnSpc>
              <a:spcBef>
                <a:spcPts val="175"/>
              </a:spcBef>
              <a:buChar char="•"/>
              <a:tabLst>
                <a:tab pos="356870" algn="l"/>
                <a:tab pos="357505" algn="l"/>
              </a:tabLst>
            </a:pPr>
            <a:r>
              <a:rPr sz="2600" spc="-190" dirty="0">
                <a:latin typeface="Arial"/>
                <a:cs typeface="Arial"/>
              </a:rPr>
              <a:t>The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input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15" dirty="0">
                <a:latin typeface="Arial"/>
                <a:cs typeface="Arial"/>
              </a:rPr>
              <a:t>to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204" dirty="0">
                <a:latin typeface="Arial"/>
                <a:cs typeface="Arial"/>
              </a:rPr>
              <a:t>a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digital</a:t>
            </a:r>
            <a:r>
              <a:rPr sz="2600" spc="-180" dirty="0">
                <a:latin typeface="Arial"/>
                <a:cs typeface="Arial"/>
              </a:rPr>
              <a:t> system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in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form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204" dirty="0">
                <a:latin typeface="Arial"/>
                <a:cs typeface="Arial"/>
              </a:rPr>
              <a:t>a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sequence 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55" dirty="0">
                <a:latin typeface="Arial"/>
                <a:cs typeface="Arial"/>
              </a:rPr>
              <a:t>bits </a:t>
            </a:r>
            <a:r>
              <a:rPr sz="2600" spc="-70" dirty="0">
                <a:latin typeface="Arial"/>
                <a:cs typeface="Arial"/>
              </a:rPr>
              <a:t>(binary </a:t>
            </a:r>
            <a:r>
              <a:rPr sz="2600" spc="-25" dirty="0">
                <a:latin typeface="Arial"/>
                <a:cs typeface="Arial"/>
              </a:rPr>
              <a:t>or</a:t>
            </a:r>
            <a:r>
              <a:rPr sz="2600" spc="-53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M_ary)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ts val="261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45" dirty="0">
                <a:latin typeface="Arial"/>
                <a:cs typeface="Arial"/>
              </a:rPr>
              <a:t>Immunity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distortion</a:t>
            </a:r>
            <a:r>
              <a:rPr sz="2200" spc="-26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interference</a:t>
            </a:r>
            <a:endParaRPr sz="2200">
              <a:latin typeface="Arial"/>
              <a:cs typeface="Arial"/>
            </a:endParaRPr>
          </a:p>
          <a:p>
            <a:pPr marL="756285" marR="549275" lvl="1" indent="-287020">
              <a:lnSpc>
                <a:spcPts val="2110"/>
              </a:lnSpc>
              <a:spcBef>
                <a:spcPts val="53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70" dirty="0">
                <a:latin typeface="Arial"/>
                <a:cs typeface="Arial"/>
              </a:rPr>
              <a:t>Digital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communication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rugged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sense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that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70" dirty="0">
                <a:latin typeface="Arial"/>
                <a:cs typeface="Arial"/>
              </a:rPr>
              <a:t>it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more  </a:t>
            </a:r>
            <a:r>
              <a:rPr sz="2200" spc="-65" dirty="0">
                <a:latin typeface="Arial"/>
                <a:cs typeface="Arial"/>
              </a:rPr>
              <a:t>immune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channel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noise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distortion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2545" y="416432"/>
            <a:ext cx="497014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70" dirty="0"/>
              <a:t>Why </a:t>
            </a:r>
            <a:r>
              <a:rPr sz="3200" spc="-90" dirty="0"/>
              <a:t>Digital</a:t>
            </a:r>
            <a:r>
              <a:rPr sz="3200" spc="-280" dirty="0"/>
              <a:t> </a:t>
            </a:r>
            <a:r>
              <a:rPr sz="3200" spc="-155" dirty="0"/>
              <a:t>Communications?</a:t>
            </a:r>
            <a:endParaRPr sz="3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985871"/>
            <a:ext cx="7992109" cy="449643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756285" indent="-287020">
              <a:lnSpc>
                <a:spcPct val="100000"/>
              </a:lnSpc>
              <a:spcBef>
                <a:spcPts val="414"/>
              </a:spcBef>
              <a:buChar char="–"/>
              <a:tabLst>
                <a:tab pos="756920" algn="l"/>
              </a:tabLst>
            </a:pPr>
            <a:r>
              <a:rPr sz="2400" spc="-130" dirty="0">
                <a:latin typeface="Arial"/>
                <a:cs typeface="Arial"/>
              </a:rPr>
              <a:t>Hardware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85" dirty="0">
                <a:latin typeface="Arial"/>
                <a:cs typeface="Arial"/>
              </a:rPr>
              <a:t>more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flexible</a:t>
            </a:r>
            <a:endParaRPr sz="2400">
              <a:latin typeface="Arial"/>
              <a:cs typeface="Arial"/>
            </a:endParaRPr>
          </a:p>
          <a:p>
            <a:pPr marL="756285" marR="414020" indent="-287020">
              <a:lnSpc>
                <a:spcPct val="90000"/>
              </a:lnSpc>
              <a:spcBef>
                <a:spcPts val="600"/>
              </a:spcBef>
              <a:buChar char="–"/>
              <a:tabLst>
                <a:tab pos="756920" algn="l"/>
              </a:tabLst>
            </a:pPr>
            <a:r>
              <a:rPr sz="2400" spc="-75" dirty="0">
                <a:latin typeface="Arial"/>
                <a:cs typeface="Arial"/>
              </a:rPr>
              <a:t>Digital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hardware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implementation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flexible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permits 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60" dirty="0">
                <a:latin typeface="Arial"/>
                <a:cs typeface="Arial"/>
              </a:rPr>
              <a:t>use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14" dirty="0">
                <a:latin typeface="Arial"/>
                <a:cs typeface="Arial"/>
              </a:rPr>
              <a:t>microprocessors, </a:t>
            </a:r>
            <a:r>
              <a:rPr sz="2400" spc="-105" dirty="0">
                <a:latin typeface="Arial"/>
                <a:cs typeface="Arial"/>
              </a:rPr>
              <a:t>mini-processors, </a:t>
            </a:r>
            <a:r>
              <a:rPr sz="2400" spc="-45" dirty="0">
                <a:latin typeface="Arial"/>
                <a:cs typeface="Arial"/>
              </a:rPr>
              <a:t>digital  </a:t>
            </a:r>
            <a:r>
              <a:rPr sz="2400" spc="-75" dirty="0">
                <a:latin typeface="Arial"/>
                <a:cs typeface="Arial"/>
              </a:rPr>
              <a:t>switching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285" dirty="0">
                <a:latin typeface="Arial"/>
                <a:cs typeface="Arial"/>
              </a:rPr>
              <a:t>VLSI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90" dirty="0">
                <a:latin typeface="Arial"/>
                <a:cs typeface="Arial"/>
              </a:rPr>
              <a:t>Shorter </a:t>
            </a:r>
            <a:r>
              <a:rPr sz="2400" spc="-125" dirty="0">
                <a:latin typeface="Arial"/>
                <a:cs typeface="Arial"/>
              </a:rPr>
              <a:t>design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50" dirty="0">
                <a:latin typeface="Arial"/>
                <a:cs typeface="Arial"/>
              </a:rPr>
              <a:t>production</a:t>
            </a:r>
            <a:r>
              <a:rPr sz="2400" spc="-52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cycle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400" spc="-145" dirty="0">
                <a:latin typeface="Arial"/>
                <a:cs typeface="Arial"/>
              </a:rPr>
              <a:t>Low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cost</a:t>
            </a:r>
            <a:endParaRPr sz="2400">
              <a:latin typeface="Arial"/>
              <a:cs typeface="Arial"/>
            </a:endParaRPr>
          </a:p>
          <a:p>
            <a:pPr marL="356870" marR="725170" indent="-344805">
              <a:lnSpc>
                <a:spcPts val="2590"/>
              </a:lnSpc>
              <a:spcBef>
                <a:spcPts val="64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70" dirty="0">
                <a:latin typeface="Arial"/>
                <a:cs typeface="Arial"/>
              </a:rPr>
              <a:t>The </a:t>
            </a:r>
            <a:r>
              <a:rPr sz="2400" spc="-160" dirty="0">
                <a:latin typeface="Arial"/>
                <a:cs typeface="Arial"/>
              </a:rPr>
              <a:t>use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300" dirty="0">
                <a:latin typeface="Arial"/>
                <a:cs typeface="Arial"/>
              </a:rPr>
              <a:t>LSI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285" dirty="0">
                <a:latin typeface="Arial"/>
                <a:cs typeface="Arial"/>
              </a:rPr>
              <a:t>VLSI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25" dirty="0">
                <a:latin typeface="Arial"/>
                <a:cs typeface="Arial"/>
              </a:rPr>
              <a:t>design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48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components </a:t>
            </a:r>
            <a:r>
              <a:rPr sz="2400" spc="-110" dirty="0">
                <a:latin typeface="Arial"/>
                <a:cs typeface="Arial"/>
              </a:rPr>
              <a:t>and  </a:t>
            </a:r>
            <a:r>
              <a:rPr sz="2400" spc="-180" dirty="0">
                <a:latin typeface="Arial"/>
                <a:cs typeface="Arial"/>
              </a:rPr>
              <a:t>systems </a:t>
            </a:r>
            <a:r>
              <a:rPr sz="2400" spc="-165" dirty="0">
                <a:latin typeface="Arial"/>
                <a:cs typeface="Arial"/>
              </a:rPr>
              <a:t>have </a:t>
            </a:r>
            <a:r>
              <a:rPr sz="2400" spc="-70" dirty="0">
                <a:latin typeface="Arial"/>
                <a:cs typeface="Arial"/>
              </a:rPr>
              <a:t>resulted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40" dirty="0">
                <a:latin typeface="Arial"/>
                <a:cs typeface="Arial"/>
              </a:rPr>
              <a:t>lower</a:t>
            </a:r>
            <a:r>
              <a:rPr sz="2400" spc="-40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cost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80"/>
              </a:spcBef>
              <a:buChar char="–"/>
              <a:tabLst>
                <a:tab pos="756920" algn="l"/>
              </a:tabLst>
            </a:pPr>
            <a:r>
              <a:rPr sz="2400" spc="-170" dirty="0">
                <a:latin typeface="Arial"/>
                <a:cs typeface="Arial"/>
              </a:rPr>
              <a:t>Easier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more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efficient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multiplex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several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digital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signals</a:t>
            </a:r>
            <a:endParaRPr sz="2400">
              <a:latin typeface="Arial"/>
              <a:cs typeface="Arial"/>
            </a:endParaRPr>
          </a:p>
          <a:p>
            <a:pPr marL="756285" marR="471170" lvl="1" indent="-287020" algn="just">
              <a:lnSpc>
                <a:spcPct val="90000"/>
              </a:lnSpc>
              <a:spcBef>
                <a:spcPts val="605"/>
              </a:spcBef>
              <a:buChar char="–"/>
              <a:tabLst>
                <a:tab pos="756920" algn="l"/>
              </a:tabLst>
            </a:pPr>
            <a:r>
              <a:rPr sz="2400" spc="-85" dirty="0">
                <a:latin typeface="Arial"/>
                <a:cs typeface="Arial"/>
              </a:rPr>
              <a:t>Digital </a:t>
            </a:r>
            <a:r>
              <a:rPr sz="2400" spc="-60" dirty="0">
                <a:latin typeface="Arial"/>
                <a:cs typeface="Arial"/>
              </a:rPr>
              <a:t>multiplexing </a:t>
            </a:r>
            <a:r>
              <a:rPr sz="2400" spc="-95" dirty="0">
                <a:latin typeface="Arial"/>
                <a:cs typeface="Arial"/>
              </a:rPr>
              <a:t>techniques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30" dirty="0">
                <a:latin typeface="Arial"/>
                <a:cs typeface="Arial"/>
              </a:rPr>
              <a:t>Time </a:t>
            </a:r>
            <a:r>
              <a:rPr sz="2400" spc="35" dirty="0">
                <a:latin typeface="Arial"/>
                <a:cs typeface="Arial"/>
              </a:rPr>
              <a:t>&amp; </a:t>
            </a:r>
            <a:r>
              <a:rPr sz="2400" spc="-195" dirty="0">
                <a:latin typeface="Arial"/>
                <a:cs typeface="Arial"/>
              </a:rPr>
              <a:t>Code </a:t>
            </a:r>
            <a:r>
              <a:rPr sz="2400" spc="-100" dirty="0">
                <a:latin typeface="Arial"/>
                <a:cs typeface="Arial"/>
              </a:rPr>
              <a:t>Division  </a:t>
            </a:r>
            <a:r>
              <a:rPr sz="2400" spc="-10" dirty="0">
                <a:latin typeface="Arial"/>
                <a:cs typeface="Arial"/>
              </a:rPr>
              <a:t>Multiple </a:t>
            </a:r>
            <a:r>
              <a:rPr sz="2400" spc="-215" dirty="0">
                <a:latin typeface="Arial"/>
                <a:cs typeface="Arial"/>
              </a:rPr>
              <a:t>Access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120" dirty="0">
                <a:latin typeface="Arial"/>
                <a:cs typeface="Arial"/>
              </a:rPr>
              <a:t>are </a:t>
            </a:r>
            <a:r>
              <a:rPr sz="2400" spc="-114" dirty="0">
                <a:latin typeface="Arial"/>
                <a:cs typeface="Arial"/>
              </a:rPr>
              <a:t>easier </a:t>
            </a:r>
            <a:r>
              <a:rPr sz="2400" spc="10" dirty="0">
                <a:latin typeface="Arial"/>
                <a:cs typeface="Arial"/>
              </a:rPr>
              <a:t>to </a:t>
            </a:r>
            <a:r>
              <a:rPr sz="2400" spc="-60" dirty="0">
                <a:latin typeface="Arial"/>
                <a:cs typeface="Arial"/>
              </a:rPr>
              <a:t>implement </a:t>
            </a:r>
            <a:r>
              <a:rPr sz="2400" spc="-55" dirty="0">
                <a:latin typeface="Arial"/>
                <a:cs typeface="Arial"/>
              </a:rPr>
              <a:t>than </a:t>
            </a:r>
            <a:r>
              <a:rPr sz="2400" spc="-125" dirty="0">
                <a:latin typeface="Arial"/>
                <a:cs typeface="Arial"/>
              </a:rPr>
              <a:t>analog  </a:t>
            </a:r>
            <a:r>
              <a:rPr sz="2400" spc="-95" dirty="0">
                <a:latin typeface="Arial"/>
                <a:cs typeface="Arial"/>
              </a:rPr>
              <a:t>techniques </a:t>
            </a:r>
            <a:r>
              <a:rPr sz="2400" spc="-155" dirty="0">
                <a:latin typeface="Arial"/>
                <a:cs typeface="Arial"/>
              </a:rPr>
              <a:t>such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130" dirty="0">
                <a:latin typeface="Arial"/>
                <a:cs typeface="Arial"/>
              </a:rPr>
              <a:t>Frequency </a:t>
            </a:r>
            <a:r>
              <a:rPr sz="2400" spc="-95" dirty="0">
                <a:latin typeface="Arial"/>
                <a:cs typeface="Arial"/>
              </a:rPr>
              <a:t>Division </a:t>
            </a:r>
            <a:r>
              <a:rPr sz="2400" spc="-5" dirty="0">
                <a:latin typeface="Arial"/>
                <a:cs typeface="Arial"/>
              </a:rPr>
              <a:t>Multiple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Access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2545" y="590753"/>
            <a:ext cx="497268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65" dirty="0"/>
              <a:t>Why </a:t>
            </a:r>
            <a:r>
              <a:rPr sz="3200" spc="-90" dirty="0"/>
              <a:t>Digital</a:t>
            </a:r>
            <a:r>
              <a:rPr sz="3200" spc="-265" dirty="0"/>
              <a:t> </a:t>
            </a:r>
            <a:r>
              <a:rPr sz="3200" spc="-155" dirty="0"/>
              <a:t>Communications?</a:t>
            </a:r>
            <a:endParaRPr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927557"/>
            <a:ext cx="7771130" cy="4533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6285" indent="-287020">
              <a:lnSpc>
                <a:spcPct val="100000"/>
              </a:lnSpc>
              <a:spcBef>
                <a:spcPts val="11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220" dirty="0">
                <a:latin typeface="Arial"/>
                <a:cs typeface="Arial"/>
              </a:rPr>
              <a:t>Can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combine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different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types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–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data,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voice,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text,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etc.</a:t>
            </a:r>
            <a:endParaRPr sz="2200">
              <a:latin typeface="Arial"/>
              <a:cs typeface="Arial"/>
            </a:endParaRPr>
          </a:p>
          <a:p>
            <a:pPr marL="756285" indent="-287020">
              <a:lnSpc>
                <a:spcPts val="237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40" dirty="0">
                <a:latin typeface="Arial"/>
                <a:cs typeface="Arial"/>
              </a:rPr>
              <a:t>Data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communication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computers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digital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nature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whereas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365"/>
              </a:lnSpc>
            </a:pPr>
            <a:r>
              <a:rPr sz="2200" spc="-95" dirty="0">
                <a:latin typeface="Arial"/>
                <a:cs typeface="Arial"/>
              </a:rPr>
              <a:t>voice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communication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between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people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analog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nature</a:t>
            </a:r>
            <a:endParaRPr sz="2200">
              <a:latin typeface="Arial"/>
              <a:cs typeface="Arial"/>
            </a:endParaRPr>
          </a:p>
          <a:p>
            <a:pPr marL="756285" indent="-287020">
              <a:lnSpc>
                <a:spcPts val="236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6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two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types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communication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are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difficult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combine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over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355"/>
              </a:lnSpc>
            </a:pP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55" dirty="0">
                <a:latin typeface="Arial"/>
                <a:cs typeface="Arial"/>
              </a:rPr>
              <a:t>same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medium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analog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domain.</a:t>
            </a:r>
            <a:endParaRPr sz="2200">
              <a:latin typeface="Arial"/>
              <a:cs typeface="Arial"/>
            </a:endParaRPr>
          </a:p>
          <a:p>
            <a:pPr marL="356870" marR="167640" indent="-344805">
              <a:lnSpc>
                <a:spcPts val="2500"/>
              </a:lnSpc>
              <a:spcBef>
                <a:spcPts val="580"/>
              </a:spcBef>
              <a:buChar char="•"/>
              <a:tabLst>
                <a:tab pos="356870" algn="l"/>
                <a:tab pos="357505" algn="l"/>
              </a:tabLst>
            </a:pPr>
            <a:r>
              <a:rPr sz="2600" spc="-165" dirty="0">
                <a:latin typeface="Arial"/>
                <a:cs typeface="Arial"/>
              </a:rPr>
              <a:t>Using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digital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techniques,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80" dirty="0">
                <a:latin typeface="Arial"/>
                <a:cs typeface="Arial"/>
              </a:rPr>
              <a:t>it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possible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combine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both  </a:t>
            </a:r>
            <a:r>
              <a:rPr sz="2600" spc="-55" dirty="0">
                <a:latin typeface="Arial"/>
                <a:cs typeface="Arial"/>
              </a:rPr>
              <a:t>format </a:t>
            </a:r>
            <a:r>
              <a:rPr sz="2600" spc="-25" dirty="0">
                <a:latin typeface="Arial"/>
                <a:cs typeface="Arial"/>
              </a:rPr>
              <a:t>for </a:t>
            </a:r>
            <a:r>
              <a:rPr sz="2600" spc="-105" dirty="0">
                <a:latin typeface="Arial"/>
                <a:cs typeface="Arial"/>
              </a:rPr>
              <a:t>transmission </a:t>
            </a:r>
            <a:r>
              <a:rPr sz="2600" spc="-65" dirty="0">
                <a:latin typeface="Arial"/>
                <a:cs typeface="Arial"/>
              </a:rPr>
              <a:t>through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114" dirty="0">
                <a:latin typeface="Arial"/>
                <a:cs typeface="Arial"/>
              </a:rPr>
              <a:t>common</a:t>
            </a:r>
            <a:r>
              <a:rPr sz="2600" spc="-54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medium</a:t>
            </a:r>
            <a:endParaRPr sz="2600">
              <a:latin typeface="Arial"/>
              <a:cs typeface="Arial"/>
            </a:endParaRPr>
          </a:p>
          <a:p>
            <a:pPr marL="356870" indent="-344805">
              <a:lnSpc>
                <a:spcPts val="2600"/>
              </a:lnSpc>
              <a:buChar char="•"/>
              <a:tabLst>
                <a:tab pos="356870" algn="l"/>
                <a:tab pos="357505" algn="l"/>
              </a:tabLst>
            </a:pPr>
            <a:r>
              <a:rPr sz="2600" spc="-90" dirty="0">
                <a:latin typeface="Arial"/>
                <a:cs typeface="Arial"/>
              </a:rPr>
              <a:t>Encryption</a:t>
            </a:r>
            <a:r>
              <a:rPr sz="2600" spc="-57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and </a:t>
            </a:r>
            <a:r>
              <a:rPr sz="2600" spc="-105" dirty="0">
                <a:latin typeface="Arial"/>
                <a:cs typeface="Arial"/>
              </a:rPr>
              <a:t>privacy </a:t>
            </a:r>
            <a:r>
              <a:rPr sz="2600" spc="-100" dirty="0">
                <a:latin typeface="Arial"/>
                <a:cs typeface="Arial"/>
              </a:rPr>
              <a:t>techniques </a:t>
            </a:r>
            <a:r>
              <a:rPr sz="2600" spc="-130" dirty="0">
                <a:latin typeface="Arial"/>
                <a:cs typeface="Arial"/>
              </a:rPr>
              <a:t>are easier </a:t>
            </a:r>
            <a:r>
              <a:rPr sz="2600" dirty="0">
                <a:latin typeface="Arial"/>
                <a:cs typeface="Arial"/>
              </a:rPr>
              <a:t>to</a:t>
            </a:r>
            <a:endParaRPr sz="2600">
              <a:latin typeface="Arial"/>
              <a:cs typeface="Arial"/>
            </a:endParaRPr>
          </a:p>
          <a:p>
            <a:pPr marL="356870">
              <a:lnSpc>
                <a:spcPts val="2965"/>
              </a:lnSpc>
            </a:pPr>
            <a:r>
              <a:rPr sz="2600" spc="-60" dirty="0">
                <a:latin typeface="Arial"/>
                <a:cs typeface="Arial"/>
              </a:rPr>
              <a:t>implement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ts val="2520"/>
              </a:lnSpc>
              <a:spcBef>
                <a:spcPts val="1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70" dirty="0">
                <a:latin typeface="Arial"/>
                <a:cs typeface="Arial"/>
              </a:rPr>
              <a:t>Better </a:t>
            </a:r>
            <a:r>
              <a:rPr sz="2200" spc="-85" dirty="0">
                <a:latin typeface="Arial"/>
                <a:cs typeface="Arial"/>
              </a:rPr>
              <a:t>overall</a:t>
            </a:r>
            <a:r>
              <a:rPr sz="2200" spc="-27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performance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40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70" dirty="0">
                <a:latin typeface="Arial"/>
                <a:cs typeface="Arial"/>
              </a:rPr>
              <a:t>Digital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communication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inherently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more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efficient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than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analog</a:t>
            </a:r>
            <a:endParaRPr sz="2200">
              <a:latin typeface="Arial"/>
              <a:cs typeface="Arial"/>
            </a:endParaRPr>
          </a:p>
          <a:p>
            <a:pPr marL="781050">
              <a:lnSpc>
                <a:spcPts val="2520"/>
              </a:lnSpc>
            </a:pPr>
            <a:r>
              <a:rPr sz="2200" spc="-25" dirty="0">
                <a:latin typeface="Arial"/>
                <a:cs typeface="Arial"/>
              </a:rPr>
              <a:t>in </a:t>
            </a:r>
            <a:r>
              <a:rPr sz="2200" spc="-85" dirty="0">
                <a:latin typeface="Arial"/>
                <a:cs typeface="Arial"/>
              </a:rPr>
              <a:t>realizing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170" dirty="0">
                <a:latin typeface="Arial"/>
                <a:cs typeface="Arial"/>
              </a:rPr>
              <a:t>exchange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345" dirty="0">
                <a:latin typeface="Arial"/>
                <a:cs typeface="Arial"/>
              </a:rPr>
              <a:t>SNR </a:t>
            </a:r>
            <a:r>
              <a:rPr sz="2200" spc="-20" dirty="0">
                <a:latin typeface="Arial"/>
                <a:cs typeface="Arial"/>
              </a:rPr>
              <a:t>for</a:t>
            </a:r>
            <a:r>
              <a:rPr sz="2200" spc="-405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bandwidth</a:t>
            </a:r>
            <a:endParaRPr sz="2200">
              <a:latin typeface="Arial"/>
              <a:cs typeface="Arial"/>
            </a:endParaRPr>
          </a:p>
          <a:p>
            <a:pPr marL="756285" marR="297180" lvl="1" indent="-287020">
              <a:lnSpc>
                <a:spcPts val="2110"/>
              </a:lnSpc>
              <a:spcBef>
                <a:spcPts val="53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70" dirty="0">
                <a:latin typeface="Arial"/>
                <a:cs typeface="Arial"/>
              </a:rPr>
              <a:t>Digital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signals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can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be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coded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yield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extremely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low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rates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  </a:t>
            </a:r>
            <a:r>
              <a:rPr sz="2200" spc="-80" dirty="0">
                <a:latin typeface="Arial"/>
                <a:cs typeface="Arial"/>
              </a:rPr>
              <a:t>high </a:t>
            </a:r>
            <a:r>
              <a:rPr sz="2200" spc="-10" dirty="0">
                <a:latin typeface="Arial"/>
                <a:cs typeface="Arial"/>
              </a:rPr>
              <a:t>fidelity </a:t>
            </a:r>
            <a:r>
              <a:rPr sz="2200" spc="-204" dirty="0">
                <a:latin typeface="Arial"/>
                <a:cs typeface="Arial"/>
              </a:rPr>
              <a:t>as </a:t>
            </a:r>
            <a:r>
              <a:rPr sz="2200" spc="-30" dirty="0">
                <a:latin typeface="Arial"/>
                <a:cs typeface="Arial"/>
              </a:rPr>
              <a:t>well</a:t>
            </a:r>
            <a:r>
              <a:rPr sz="2200" spc="-340" dirty="0">
                <a:latin typeface="Arial"/>
                <a:cs typeface="Arial"/>
              </a:rPr>
              <a:t> </a:t>
            </a:r>
            <a:r>
              <a:rPr sz="2200" spc="-204" dirty="0">
                <a:latin typeface="Arial"/>
                <a:cs typeface="Arial"/>
              </a:rPr>
              <a:t>as </a:t>
            </a:r>
            <a:r>
              <a:rPr sz="2200" spc="-90" dirty="0">
                <a:latin typeface="Arial"/>
                <a:cs typeface="Arial"/>
              </a:rPr>
              <a:t>privacy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2545" y="590753"/>
            <a:ext cx="497268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65" dirty="0"/>
              <a:t>Why </a:t>
            </a:r>
            <a:r>
              <a:rPr sz="3200" spc="-90" dirty="0"/>
              <a:t>Digital</a:t>
            </a:r>
            <a:r>
              <a:rPr sz="3200" spc="-265" dirty="0"/>
              <a:t> </a:t>
            </a:r>
            <a:r>
              <a:rPr sz="3200" spc="-155" dirty="0"/>
              <a:t>Communications?</a:t>
            </a:r>
            <a:endParaRPr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8839" y="973912"/>
            <a:ext cx="238061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370" dirty="0"/>
              <a:t>D</a:t>
            </a:r>
            <a:r>
              <a:rPr sz="3200" spc="5" dirty="0"/>
              <a:t>i</a:t>
            </a:r>
            <a:r>
              <a:rPr sz="3200" spc="-385" dirty="0"/>
              <a:t>s</a:t>
            </a:r>
            <a:r>
              <a:rPr sz="3200" spc="-270" dirty="0"/>
              <a:t>a</a:t>
            </a:r>
            <a:r>
              <a:rPr sz="3200" spc="-130" dirty="0"/>
              <a:t>d</a:t>
            </a:r>
            <a:r>
              <a:rPr sz="3200" spc="-185" dirty="0"/>
              <a:t>v</a:t>
            </a:r>
            <a:r>
              <a:rPr sz="3200" spc="-270" dirty="0"/>
              <a:t>a</a:t>
            </a:r>
            <a:r>
              <a:rPr sz="3200" spc="-130" dirty="0"/>
              <a:t>n</a:t>
            </a:r>
            <a:r>
              <a:rPr sz="3200" spc="165" dirty="0"/>
              <a:t>t</a:t>
            </a:r>
            <a:r>
              <a:rPr sz="3200" spc="-270" dirty="0"/>
              <a:t>a</a:t>
            </a:r>
            <a:r>
              <a:rPr sz="3200" spc="-275" dirty="0"/>
              <a:t>g</a:t>
            </a:r>
            <a:r>
              <a:rPr sz="3200" spc="-225" dirty="0"/>
              <a:t>e</a:t>
            </a:r>
            <a:r>
              <a:rPr sz="3200" spc="-355" dirty="0"/>
              <a:t>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635" y="1457756"/>
            <a:ext cx="6779895" cy="35604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20" dirty="0">
                <a:latin typeface="Arial"/>
                <a:cs typeface="Arial"/>
              </a:rPr>
              <a:t>Requires </a:t>
            </a:r>
            <a:r>
              <a:rPr sz="3200" spc="-85" dirty="0">
                <a:latin typeface="Arial"/>
                <a:cs typeface="Arial"/>
              </a:rPr>
              <a:t>reliable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“synchronization”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20" dirty="0">
                <a:latin typeface="Arial"/>
                <a:cs typeface="Arial"/>
              </a:rPr>
              <a:t>Requires </a:t>
            </a:r>
            <a:r>
              <a:rPr sz="3200" spc="-100" dirty="0">
                <a:latin typeface="Arial"/>
                <a:cs typeface="Arial"/>
              </a:rPr>
              <a:t>A/D </a:t>
            </a:r>
            <a:r>
              <a:rPr sz="3200" spc="-190" dirty="0">
                <a:latin typeface="Arial"/>
                <a:cs typeface="Arial"/>
              </a:rPr>
              <a:t>conversions </a:t>
            </a:r>
            <a:r>
              <a:rPr sz="3200" spc="-50" dirty="0">
                <a:latin typeface="Arial"/>
                <a:cs typeface="Arial"/>
              </a:rPr>
              <a:t>at </a:t>
            </a:r>
            <a:r>
              <a:rPr sz="3200" spc="-120" dirty="0">
                <a:latin typeface="Arial"/>
                <a:cs typeface="Arial"/>
              </a:rPr>
              <a:t>high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rate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20" dirty="0">
                <a:latin typeface="Arial"/>
                <a:cs typeface="Arial"/>
              </a:rPr>
              <a:t>Requires </a:t>
            </a:r>
            <a:r>
              <a:rPr sz="3200" spc="-135" dirty="0">
                <a:latin typeface="Arial"/>
                <a:cs typeface="Arial"/>
              </a:rPr>
              <a:t>larger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bandwidth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819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5" dirty="0">
                <a:latin typeface="Arial"/>
                <a:cs typeface="Arial"/>
              </a:rPr>
              <a:t>Nongraceful</a:t>
            </a:r>
            <a:r>
              <a:rPr sz="3200" spc="-27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degradation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70" dirty="0">
                <a:latin typeface="Arial"/>
                <a:cs typeface="Arial"/>
              </a:rPr>
              <a:t>Performance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Criteria</a:t>
            </a:r>
            <a:endParaRPr sz="3200">
              <a:latin typeface="Arial"/>
              <a:cs typeface="Arial"/>
            </a:endParaRPr>
          </a:p>
          <a:p>
            <a:pPr marL="927100" indent="-915035">
              <a:lnSpc>
                <a:spcPct val="100000"/>
              </a:lnSpc>
              <a:spcBef>
                <a:spcPts val="795"/>
              </a:spcBef>
              <a:buChar char="•"/>
              <a:tabLst>
                <a:tab pos="927100" algn="l"/>
                <a:tab pos="927735" algn="l"/>
              </a:tabLst>
            </a:pPr>
            <a:r>
              <a:rPr sz="3200" spc="-90" dirty="0">
                <a:latin typeface="Arial"/>
                <a:cs typeface="Arial"/>
              </a:rPr>
              <a:t>Probability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70" dirty="0">
                <a:latin typeface="Arial"/>
                <a:cs typeface="Arial"/>
              </a:rPr>
              <a:t>error </a:t>
            </a:r>
            <a:r>
              <a:rPr sz="3200" spc="-30" dirty="0">
                <a:latin typeface="Arial"/>
                <a:cs typeface="Arial"/>
              </a:rPr>
              <a:t>or</a:t>
            </a:r>
            <a:r>
              <a:rPr sz="3200" spc="-655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Bit </a:t>
            </a:r>
            <a:r>
              <a:rPr sz="3200" spc="-145" dirty="0">
                <a:latin typeface="Arial"/>
                <a:cs typeface="Arial"/>
              </a:rPr>
              <a:t>Error </a:t>
            </a:r>
            <a:r>
              <a:rPr sz="3200" spc="-240" dirty="0">
                <a:latin typeface="Arial"/>
                <a:cs typeface="Arial"/>
              </a:rPr>
              <a:t>Rate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7242" y="297002"/>
            <a:ext cx="447611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55" dirty="0">
                <a:latin typeface="Arial"/>
                <a:cs typeface="Arial"/>
              </a:rPr>
              <a:t>Why </a:t>
            </a:r>
            <a:r>
              <a:rPr sz="2900" spc="-80" dirty="0">
                <a:latin typeface="Arial"/>
                <a:cs typeface="Arial"/>
              </a:rPr>
              <a:t>Digital</a:t>
            </a:r>
            <a:r>
              <a:rPr sz="2900" spc="-515" dirty="0">
                <a:latin typeface="Arial"/>
                <a:cs typeface="Arial"/>
              </a:rPr>
              <a:t> </a:t>
            </a:r>
            <a:r>
              <a:rPr sz="2900" spc="-140" dirty="0">
                <a:latin typeface="Arial"/>
                <a:cs typeface="Arial"/>
              </a:rPr>
              <a:t>Communications?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235" y="1232588"/>
            <a:ext cx="4934585" cy="22364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60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125" dirty="0">
                <a:latin typeface="Arial"/>
                <a:cs typeface="Arial"/>
              </a:rPr>
              <a:t>maximize </a:t>
            </a:r>
            <a:r>
              <a:rPr sz="2000" spc="-85" dirty="0">
                <a:latin typeface="Arial"/>
                <a:cs typeface="Arial"/>
              </a:rPr>
              <a:t>transmission </a:t>
            </a:r>
            <a:r>
              <a:rPr sz="2000" spc="-80" dirty="0">
                <a:latin typeface="Arial"/>
                <a:cs typeface="Arial"/>
              </a:rPr>
              <a:t>rate,</a:t>
            </a:r>
            <a:r>
              <a:rPr sz="2000" spc="1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Carlito"/>
                <a:cs typeface="Carlito"/>
              </a:rPr>
              <a:t>R</a:t>
            </a:r>
            <a:endParaRPr sz="2000">
              <a:latin typeface="Carlito"/>
              <a:cs typeface="Carlito"/>
            </a:endParaRPr>
          </a:p>
          <a:p>
            <a:pPr marL="3822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120" dirty="0">
                <a:latin typeface="Arial"/>
                <a:cs typeface="Arial"/>
              </a:rPr>
              <a:t>maximize </a:t>
            </a:r>
            <a:r>
              <a:rPr sz="2000" spc="-150" dirty="0">
                <a:latin typeface="Arial"/>
                <a:cs typeface="Arial"/>
              </a:rPr>
              <a:t>system </a:t>
            </a:r>
            <a:r>
              <a:rPr sz="2000" spc="-35" dirty="0">
                <a:latin typeface="Arial"/>
                <a:cs typeface="Arial"/>
              </a:rPr>
              <a:t>utilization,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Carlito"/>
                <a:cs typeface="Carlito"/>
              </a:rPr>
              <a:t>U</a:t>
            </a:r>
            <a:endParaRPr sz="2000">
              <a:latin typeface="Carlito"/>
              <a:cs typeface="Carlito"/>
            </a:endParaRPr>
          </a:p>
          <a:p>
            <a:pPr marL="3822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75" dirty="0">
                <a:latin typeface="Arial"/>
                <a:cs typeface="Arial"/>
              </a:rPr>
              <a:t>minimize </a:t>
            </a:r>
            <a:r>
              <a:rPr sz="2000" spc="20" dirty="0">
                <a:latin typeface="Arial"/>
                <a:cs typeface="Arial"/>
              </a:rPr>
              <a:t>bit </a:t>
            </a:r>
            <a:r>
              <a:rPr sz="2000" spc="-30" dirty="0">
                <a:latin typeface="Arial"/>
                <a:cs typeface="Arial"/>
              </a:rPr>
              <a:t>error </a:t>
            </a:r>
            <a:r>
              <a:rPr sz="2000" spc="-80" dirty="0">
                <a:latin typeface="Arial"/>
                <a:cs typeface="Arial"/>
              </a:rPr>
              <a:t>rate,</a:t>
            </a:r>
            <a:r>
              <a:rPr sz="2000" spc="-28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Carlito"/>
                <a:cs typeface="Carlito"/>
              </a:rPr>
              <a:t>P</a:t>
            </a:r>
            <a:r>
              <a:rPr sz="2400" b="1" i="1" spc="-7" baseline="-6944" dirty="0">
                <a:latin typeface="Carlito"/>
                <a:cs typeface="Carlito"/>
              </a:rPr>
              <a:t>e</a:t>
            </a:r>
            <a:endParaRPr sz="2400" baseline="-6944">
              <a:latin typeface="Carlito"/>
              <a:cs typeface="Carlito"/>
            </a:endParaRPr>
          </a:p>
          <a:p>
            <a:pPr marL="3822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75" dirty="0">
                <a:latin typeface="Arial"/>
                <a:cs typeface="Arial"/>
              </a:rPr>
              <a:t>minimize </a:t>
            </a:r>
            <a:r>
              <a:rPr sz="2000" spc="-55" dirty="0">
                <a:latin typeface="Arial"/>
                <a:cs typeface="Arial"/>
              </a:rPr>
              <a:t>required </a:t>
            </a:r>
            <a:r>
              <a:rPr sz="2000" spc="-160" dirty="0">
                <a:latin typeface="Arial"/>
                <a:cs typeface="Arial"/>
              </a:rPr>
              <a:t>systems </a:t>
            </a:r>
            <a:r>
              <a:rPr sz="2000" spc="-45" dirty="0">
                <a:latin typeface="Arial"/>
                <a:cs typeface="Arial"/>
              </a:rPr>
              <a:t>bandwidth,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Carlito"/>
                <a:cs typeface="Carlito"/>
              </a:rPr>
              <a:t>W</a:t>
            </a:r>
            <a:endParaRPr sz="2000">
              <a:latin typeface="Carlito"/>
              <a:cs typeface="Carlito"/>
            </a:endParaRPr>
          </a:p>
          <a:p>
            <a:pPr marL="382270" indent="-344805">
              <a:lnSpc>
                <a:spcPct val="100000"/>
              </a:lnSpc>
              <a:spcBef>
                <a:spcPts val="480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75" dirty="0">
                <a:latin typeface="Arial"/>
                <a:cs typeface="Arial"/>
              </a:rPr>
              <a:t>minimize </a:t>
            </a:r>
            <a:r>
              <a:rPr sz="2000" spc="-145" dirty="0">
                <a:latin typeface="Arial"/>
                <a:cs typeface="Arial"/>
              </a:rPr>
              <a:t>system </a:t>
            </a:r>
            <a:r>
              <a:rPr sz="2000" spc="-100" dirty="0">
                <a:latin typeface="Arial"/>
                <a:cs typeface="Arial"/>
              </a:rPr>
              <a:t>complexity,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Carlito"/>
                <a:cs typeface="Carlito"/>
              </a:rPr>
              <a:t>C</a:t>
            </a:r>
            <a:r>
              <a:rPr sz="1950" b="1" i="1" spc="-7" baseline="-8547" dirty="0">
                <a:latin typeface="Carlito"/>
                <a:cs typeface="Carlito"/>
              </a:rPr>
              <a:t>x</a:t>
            </a:r>
            <a:endParaRPr sz="1950" baseline="-8547">
              <a:latin typeface="Carlito"/>
              <a:cs typeface="Carlito"/>
            </a:endParaRPr>
          </a:p>
          <a:p>
            <a:pPr marL="3822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300" dirty="0">
                <a:latin typeface="Arial"/>
                <a:cs typeface="Arial"/>
              </a:rPr>
              <a:t>To </a:t>
            </a:r>
            <a:r>
              <a:rPr sz="2000" spc="-75" dirty="0">
                <a:latin typeface="Arial"/>
                <a:cs typeface="Arial"/>
              </a:rPr>
              <a:t>minimize </a:t>
            </a:r>
            <a:r>
              <a:rPr sz="2000" spc="-55" dirty="0">
                <a:latin typeface="Arial"/>
                <a:cs typeface="Arial"/>
              </a:rPr>
              <a:t>required </a:t>
            </a:r>
            <a:r>
              <a:rPr sz="2000" spc="-105" dirty="0">
                <a:latin typeface="Arial"/>
                <a:cs typeface="Arial"/>
              </a:rPr>
              <a:t>power,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Carlito"/>
                <a:cs typeface="Carlito"/>
              </a:rPr>
              <a:t>E</a:t>
            </a:r>
            <a:r>
              <a:rPr sz="1950" b="1" i="1" spc="-15" baseline="-6410" dirty="0">
                <a:latin typeface="Carlito"/>
                <a:cs typeface="Carlito"/>
              </a:rPr>
              <a:t>b</a:t>
            </a:r>
            <a:r>
              <a:rPr sz="2000" b="1" i="1" spc="-10" dirty="0">
                <a:latin typeface="Carlito"/>
                <a:cs typeface="Carlito"/>
              </a:rPr>
              <a:t>/N</a:t>
            </a:r>
            <a:r>
              <a:rPr sz="1950" b="1" i="1" spc="-15" baseline="-6410" dirty="0">
                <a:latin typeface="Carlito"/>
                <a:cs typeface="Carlito"/>
              </a:rPr>
              <a:t>o</a:t>
            </a:r>
            <a:endParaRPr sz="1950" baseline="-641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6726" y="260045"/>
            <a:ext cx="704723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b="1" spc="-5" dirty="0">
                <a:latin typeface="Carlito"/>
                <a:cs typeface="Carlito"/>
              </a:rPr>
              <a:t>Goals </a:t>
            </a:r>
            <a:r>
              <a:rPr sz="3400" b="1" dirty="0">
                <a:latin typeface="Carlito"/>
                <a:cs typeface="Carlito"/>
              </a:rPr>
              <a:t>in </a:t>
            </a:r>
            <a:r>
              <a:rPr sz="3400" b="1" spc="-10" dirty="0">
                <a:latin typeface="Carlito"/>
                <a:cs typeface="Carlito"/>
              </a:rPr>
              <a:t>Communication </a:t>
            </a:r>
            <a:r>
              <a:rPr sz="3400" b="1" spc="-25" dirty="0">
                <a:latin typeface="Carlito"/>
                <a:cs typeface="Carlito"/>
              </a:rPr>
              <a:t>System</a:t>
            </a:r>
            <a:r>
              <a:rPr sz="3400" b="1" spc="-280" dirty="0">
                <a:latin typeface="Carlito"/>
                <a:cs typeface="Carlito"/>
              </a:rPr>
              <a:t> </a:t>
            </a:r>
            <a:r>
              <a:rPr sz="3400" b="1" dirty="0">
                <a:latin typeface="Carlito"/>
                <a:cs typeface="Carlito"/>
              </a:rPr>
              <a:t>Design</a:t>
            </a:r>
            <a:endParaRPr sz="3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85900" y="3733800"/>
            <a:ext cx="6172200" cy="236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360462"/>
            <a:ext cx="7963534" cy="35687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15" dirty="0">
                <a:latin typeface="Carlito"/>
                <a:cs typeface="Carlito"/>
              </a:rPr>
              <a:t>Information</a:t>
            </a:r>
            <a:r>
              <a:rPr sz="2400" b="1" spc="-130" dirty="0">
                <a:latin typeface="Carlito"/>
                <a:cs typeface="Carlito"/>
              </a:rPr>
              <a:t> </a:t>
            </a:r>
            <a:r>
              <a:rPr sz="2400" b="1" spc="-5" dirty="0">
                <a:latin typeface="Carlito"/>
                <a:cs typeface="Carlito"/>
              </a:rPr>
              <a:t>Source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20" dirty="0">
                <a:latin typeface="Arial"/>
                <a:cs typeface="Arial"/>
              </a:rPr>
              <a:t>Discrete </a:t>
            </a:r>
            <a:r>
              <a:rPr sz="2200" spc="-5" dirty="0">
                <a:latin typeface="Arial"/>
                <a:cs typeface="Arial"/>
              </a:rPr>
              <a:t>output </a:t>
            </a:r>
            <a:r>
              <a:rPr sz="2200" spc="-140" dirty="0">
                <a:latin typeface="Arial"/>
                <a:cs typeface="Arial"/>
              </a:rPr>
              <a:t>values </a:t>
            </a:r>
            <a:r>
              <a:rPr sz="2200" spc="-105" dirty="0">
                <a:latin typeface="Arial"/>
                <a:cs typeface="Arial"/>
              </a:rPr>
              <a:t>e.g.</a:t>
            </a:r>
            <a:r>
              <a:rPr sz="2200" spc="-305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Keyboard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9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10" dirty="0">
                <a:latin typeface="Arial"/>
                <a:cs typeface="Arial"/>
              </a:rPr>
              <a:t>Analog signal </a:t>
            </a:r>
            <a:r>
              <a:rPr sz="2200" spc="-130" dirty="0">
                <a:latin typeface="Arial"/>
                <a:cs typeface="Arial"/>
              </a:rPr>
              <a:t>source </a:t>
            </a:r>
            <a:r>
              <a:rPr sz="2200" spc="-105" dirty="0">
                <a:latin typeface="Arial"/>
                <a:cs typeface="Arial"/>
              </a:rPr>
              <a:t>e.g. </a:t>
            </a:r>
            <a:r>
              <a:rPr sz="2200" spc="-5" dirty="0">
                <a:latin typeface="Arial"/>
                <a:cs typeface="Arial"/>
              </a:rPr>
              <a:t>output</a:t>
            </a:r>
            <a:r>
              <a:rPr sz="2200" spc="-484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75" dirty="0">
                <a:latin typeface="Arial"/>
                <a:cs typeface="Arial"/>
              </a:rPr>
              <a:t>microphone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35" dirty="0">
                <a:latin typeface="Carlito"/>
                <a:cs typeface="Carlito"/>
              </a:rPr>
              <a:t>Character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09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55" dirty="0">
                <a:latin typeface="Arial"/>
                <a:cs typeface="Arial"/>
              </a:rPr>
              <a:t>Member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an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alphanumeric/symbol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(A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Z,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0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9)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150" dirty="0">
                <a:latin typeface="Arial"/>
                <a:cs typeface="Arial"/>
              </a:rPr>
              <a:t>Characters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can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be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mapped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into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sequence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binary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digits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using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200" spc="-85" dirty="0">
                <a:latin typeface="Arial"/>
                <a:cs typeface="Arial"/>
              </a:rPr>
              <a:t>one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425" dirty="0">
                <a:latin typeface="Arial"/>
                <a:cs typeface="Arial"/>
              </a:rPr>
              <a:t> </a:t>
            </a:r>
            <a:r>
              <a:rPr sz="2200" spc="-120" dirty="0">
                <a:latin typeface="Arial"/>
                <a:cs typeface="Arial"/>
              </a:rPr>
              <a:t>standardized </a:t>
            </a:r>
            <a:r>
              <a:rPr sz="2200" spc="-140" dirty="0">
                <a:latin typeface="Arial"/>
                <a:cs typeface="Arial"/>
              </a:rPr>
              <a:t>codes such </a:t>
            </a:r>
            <a:r>
              <a:rPr sz="2200" spc="-210" dirty="0">
                <a:latin typeface="Arial"/>
                <a:cs typeface="Arial"/>
              </a:rPr>
              <a:t>as</a:t>
            </a:r>
            <a:endParaRPr sz="22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900" b="1" spc="-10" dirty="0">
                <a:latin typeface="Carlito"/>
                <a:cs typeface="Carlito"/>
              </a:rPr>
              <a:t>ASCII: </a:t>
            </a:r>
            <a:r>
              <a:rPr sz="1900" b="1" spc="-5" dirty="0">
                <a:latin typeface="Carlito"/>
                <a:cs typeface="Carlito"/>
              </a:rPr>
              <a:t>American </a:t>
            </a:r>
            <a:r>
              <a:rPr sz="1900" b="1" spc="-15" dirty="0">
                <a:latin typeface="Carlito"/>
                <a:cs typeface="Carlito"/>
              </a:rPr>
              <a:t>Standard </a:t>
            </a:r>
            <a:r>
              <a:rPr sz="1900" b="1" spc="-10" dirty="0">
                <a:latin typeface="Carlito"/>
                <a:cs typeface="Carlito"/>
              </a:rPr>
              <a:t>Code </a:t>
            </a:r>
            <a:r>
              <a:rPr sz="1900" b="1" spc="-15" dirty="0">
                <a:latin typeface="Carlito"/>
                <a:cs typeface="Carlito"/>
              </a:rPr>
              <a:t>for Information</a:t>
            </a:r>
            <a:r>
              <a:rPr sz="1900" b="1" spc="-30" dirty="0">
                <a:latin typeface="Carlito"/>
                <a:cs typeface="Carlito"/>
              </a:rPr>
              <a:t> Interchange</a:t>
            </a:r>
            <a:endParaRPr sz="1900">
              <a:latin typeface="Carlito"/>
              <a:cs typeface="Carlito"/>
            </a:endParaRPr>
          </a:p>
          <a:p>
            <a:pPr marL="1155700" lvl="2" indent="-22923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900" b="1" spc="-5" dirty="0">
                <a:latin typeface="Carlito"/>
                <a:cs typeface="Carlito"/>
              </a:rPr>
              <a:t>EBCDIC: </a:t>
            </a:r>
            <a:r>
              <a:rPr sz="1900" b="1" spc="-10" dirty="0">
                <a:latin typeface="Carlito"/>
                <a:cs typeface="Carlito"/>
              </a:rPr>
              <a:t>Extended Binary Coded Decimal </a:t>
            </a:r>
            <a:r>
              <a:rPr sz="1900" b="1" spc="-30" dirty="0">
                <a:latin typeface="Carlito"/>
                <a:cs typeface="Carlito"/>
              </a:rPr>
              <a:t>Interchange</a:t>
            </a:r>
            <a:r>
              <a:rPr sz="1900" b="1" spc="90" dirty="0">
                <a:latin typeface="Carlito"/>
                <a:cs typeface="Carlito"/>
              </a:rPr>
              <a:t> </a:t>
            </a:r>
            <a:r>
              <a:rPr sz="1900" b="1" spc="-10" dirty="0">
                <a:latin typeface="Carlito"/>
                <a:cs typeface="Carlito"/>
              </a:rPr>
              <a:t>Code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5720" y="241808"/>
            <a:ext cx="397319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5" dirty="0">
                <a:latin typeface="Carlito"/>
                <a:cs typeface="Carlito"/>
              </a:rPr>
              <a:t>Digital </a:t>
            </a:r>
            <a:r>
              <a:rPr sz="2700" b="1" spc="5" dirty="0">
                <a:latin typeface="Carlito"/>
                <a:cs typeface="Carlito"/>
              </a:rPr>
              <a:t>Signal</a:t>
            </a:r>
            <a:r>
              <a:rPr sz="2700" b="1" spc="-254" dirty="0">
                <a:latin typeface="Carlito"/>
                <a:cs typeface="Carlito"/>
              </a:rPr>
              <a:t> </a:t>
            </a:r>
            <a:r>
              <a:rPr sz="2700" b="1" dirty="0">
                <a:latin typeface="Carlito"/>
                <a:cs typeface="Carlito"/>
              </a:rPr>
              <a:t>Nomenclature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36382"/>
            <a:ext cx="7938770" cy="401256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5" dirty="0">
                <a:latin typeface="Carlito"/>
                <a:cs typeface="Carlito"/>
              </a:rPr>
              <a:t>Digital</a:t>
            </a:r>
            <a:r>
              <a:rPr sz="2100" b="1" spc="-130" dirty="0">
                <a:latin typeface="Carlito"/>
                <a:cs typeface="Carlito"/>
              </a:rPr>
              <a:t> </a:t>
            </a:r>
            <a:r>
              <a:rPr sz="2100" b="1" spc="-5" dirty="0">
                <a:latin typeface="Carlito"/>
                <a:cs typeface="Carlito"/>
              </a:rPr>
              <a:t>Message</a:t>
            </a:r>
            <a:endParaRPr sz="21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145" dirty="0">
                <a:latin typeface="Arial"/>
                <a:cs typeface="Arial"/>
              </a:rPr>
              <a:t>Messages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constructed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finite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number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symbols;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e.g.,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printed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language  </a:t>
            </a:r>
            <a:r>
              <a:rPr sz="1800" spc="-100" dirty="0">
                <a:latin typeface="Arial"/>
                <a:cs typeface="Arial"/>
              </a:rPr>
              <a:t>consists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90" dirty="0">
                <a:latin typeface="Arial"/>
                <a:cs typeface="Arial"/>
              </a:rPr>
              <a:t>26 </a:t>
            </a:r>
            <a:r>
              <a:rPr sz="1800" spc="-65" dirty="0">
                <a:latin typeface="Arial"/>
                <a:cs typeface="Arial"/>
              </a:rPr>
              <a:t>letters, </a:t>
            </a:r>
            <a:r>
              <a:rPr sz="1800" spc="-90" dirty="0">
                <a:latin typeface="Arial"/>
                <a:cs typeface="Arial"/>
              </a:rPr>
              <a:t>10 </a:t>
            </a:r>
            <a:r>
              <a:rPr sz="1800" spc="-80" dirty="0">
                <a:latin typeface="Arial"/>
                <a:cs typeface="Arial"/>
              </a:rPr>
              <a:t>numbers, </a:t>
            </a:r>
            <a:r>
              <a:rPr sz="1800" spc="-60" dirty="0">
                <a:latin typeface="Arial"/>
                <a:cs typeface="Arial"/>
              </a:rPr>
              <a:t>“space”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spc="-105" dirty="0">
                <a:latin typeface="Arial"/>
                <a:cs typeface="Arial"/>
              </a:rPr>
              <a:t>several </a:t>
            </a:r>
            <a:r>
              <a:rPr sz="1800" spc="-45" dirty="0">
                <a:latin typeface="Arial"/>
                <a:cs typeface="Arial"/>
              </a:rPr>
              <a:t>punctuation </a:t>
            </a:r>
            <a:r>
              <a:rPr sz="1800" spc="-90" dirty="0">
                <a:latin typeface="Arial"/>
                <a:cs typeface="Arial"/>
              </a:rPr>
              <a:t>marks.  </a:t>
            </a:r>
            <a:r>
              <a:rPr sz="1800" spc="-120" dirty="0">
                <a:latin typeface="Arial"/>
                <a:cs typeface="Arial"/>
              </a:rPr>
              <a:t>Hence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5" dirty="0">
                <a:latin typeface="Arial"/>
                <a:cs typeface="Arial"/>
              </a:rPr>
              <a:t>text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0" dirty="0">
                <a:latin typeface="Arial"/>
                <a:cs typeface="Arial"/>
              </a:rPr>
              <a:t>digital </a:t>
            </a:r>
            <a:r>
              <a:rPr sz="1800" spc="-150" dirty="0">
                <a:latin typeface="Arial"/>
                <a:cs typeface="Arial"/>
              </a:rPr>
              <a:t>message </a:t>
            </a:r>
            <a:r>
              <a:rPr sz="1800" spc="-65" dirty="0">
                <a:latin typeface="Arial"/>
                <a:cs typeface="Arial"/>
              </a:rPr>
              <a:t>constructed </a:t>
            </a:r>
            <a:r>
              <a:rPr sz="1800" spc="-20" dirty="0">
                <a:latin typeface="Arial"/>
                <a:cs typeface="Arial"/>
              </a:rPr>
              <a:t>from </a:t>
            </a:r>
            <a:r>
              <a:rPr sz="1800" spc="-45" dirty="0">
                <a:latin typeface="Arial"/>
                <a:cs typeface="Arial"/>
              </a:rPr>
              <a:t>about </a:t>
            </a:r>
            <a:r>
              <a:rPr sz="1800" spc="-95" dirty="0">
                <a:latin typeface="Arial"/>
                <a:cs typeface="Arial"/>
              </a:rPr>
              <a:t>50</a:t>
            </a:r>
            <a:r>
              <a:rPr sz="1800" spc="-22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symbols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09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80" dirty="0">
                <a:latin typeface="Arial"/>
                <a:cs typeface="Arial"/>
              </a:rPr>
              <a:t>Morse-coded </a:t>
            </a:r>
            <a:r>
              <a:rPr sz="1800" spc="-70" dirty="0">
                <a:latin typeface="Arial"/>
                <a:cs typeface="Arial"/>
              </a:rPr>
              <a:t>telegraph </a:t>
            </a:r>
            <a:r>
              <a:rPr sz="1800" spc="-145" dirty="0">
                <a:latin typeface="Arial"/>
                <a:cs typeface="Arial"/>
              </a:rPr>
              <a:t>message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0" dirty="0">
                <a:latin typeface="Arial"/>
                <a:cs typeface="Arial"/>
              </a:rPr>
              <a:t>digital </a:t>
            </a:r>
            <a:r>
              <a:rPr sz="1800" spc="-145" dirty="0">
                <a:latin typeface="Arial"/>
                <a:cs typeface="Arial"/>
              </a:rPr>
              <a:t>message </a:t>
            </a:r>
            <a:r>
              <a:rPr sz="1800" spc="-65" dirty="0">
                <a:latin typeface="Arial"/>
                <a:cs typeface="Arial"/>
              </a:rPr>
              <a:t>constructed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204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two</a:t>
            </a: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symbols </a:t>
            </a:r>
            <a:r>
              <a:rPr sz="1800" spc="50" dirty="0">
                <a:latin typeface="Arial"/>
                <a:cs typeface="Arial"/>
              </a:rPr>
              <a:t>“</a:t>
            </a:r>
            <a:r>
              <a:rPr sz="1800" b="1" spc="50" dirty="0">
                <a:latin typeface="Carlito"/>
                <a:cs typeface="Carlito"/>
              </a:rPr>
              <a:t>Mark</a:t>
            </a:r>
            <a:r>
              <a:rPr sz="1800" spc="50" dirty="0">
                <a:latin typeface="Arial"/>
                <a:cs typeface="Arial"/>
              </a:rPr>
              <a:t>”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375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“</a:t>
            </a:r>
            <a:r>
              <a:rPr sz="1800" b="1" spc="35" dirty="0">
                <a:latin typeface="Carlito"/>
                <a:cs typeface="Carlito"/>
              </a:rPr>
              <a:t>Space</a:t>
            </a:r>
            <a:r>
              <a:rPr sz="1800" spc="35" dirty="0">
                <a:latin typeface="Arial"/>
                <a:cs typeface="Arial"/>
              </a:rPr>
              <a:t>”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10" dirty="0">
                <a:latin typeface="Carlito"/>
                <a:cs typeface="Carlito"/>
              </a:rPr>
              <a:t>M </a:t>
            </a:r>
            <a:r>
              <a:rPr sz="2100" b="1" dirty="0">
                <a:latin typeface="Carlito"/>
                <a:cs typeface="Carlito"/>
              </a:rPr>
              <a:t>-</a:t>
            </a:r>
            <a:r>
              <a:rPr sz="2100" b="1" spc="-80" dirty="0">
                <a:latin typeface="Carlito"/>
                <a:cs typeface="Carlito"/>
              </a:rPr>
              <a:t> </a:t>
            </a:r>
            <a:r>
              <a:rPr sz="2100" b="1" spc="-5" dirty="0">
                <a:latin typeface="Carlito"/>
                <a:cs typeface="Carlito"/>
              </a:rPr>
              <a:t>ary</a:t>
            </a:r>
            <a:endParaRPr sz="21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160" dirty="0">
                <a:latin typeface="Arial"/>
                <a:cs typeface="Arial"/>
              </a:rPr>
              <a:t>A </a:t>
            </a:r>
            <a:r>
              <a:rPr sz="1800" spc="-40" dirty="0">
                <a:latin typeface="Arial"/>
                <a:cs typeface="Arial"/>
              </a:rPr>
              <a:t>digital </a:t>
            </a:r>
            <a:r>
              <a:rPr sz="1800" spc="-150" dirty="0">
                <a:latin typeface="Arial"/>
                <a:cs typeface="Arial"/>
              </a:rPr>
              <a:t>message </a:t>
            </a:r>
            <a:r>
              <a:rPr sz="1800" spc="-65" dirty="0">
                <a:latin typeface="Arial"/>
                <a:cs typeface="Arial"/>
              </a:rPr>
              <a:t>constructed </a:t>
            </a:r>
            <a:r>
              <a:rPr sz="1800" spc="10" dirty="0">
                <a:latin typeface="Arial"/>
                <a:cs typeface="Arial"/>
              </a:rPr>
              <a:t>with </a:t>
            </a:r>
            <a:r>
              <a:rPr sz="1800" i="1" dirty="0">
                <a:latin typeface="Carlito"/>
                <a:cs typeface="Carlito"/>
              </a:rPr>
              <a:t>M</a:t>
            </a:r>
            <a:r>
              <a:rPr sz="1800" i="1" spc="-150" dirty="0">
                <a:latin typeface="Carlito"/>
                <a:cs typeface="Carlito"/>
              </a:rPr>
              <a:t> </a:t>
            </a:r>
            <a:r>
              <a:rPr sz="1800" spc="-100" dirty="0">
                <a:latin typeface="Arial"/>
                <a:cs typeface="Arial"/>
              </a:rPr>
              <a:t>symbols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spc="-5" dirty="0">
                <a:latin typeface="Carlito"/>
                <a:cs typeface="Carlito"/>
              </a:rPr>
              <a:t>Digital</a:t>
            </a:r>
            <a:r>
              <a:rPr sz="2100" b="1" spc="-130" dirty="0">
                <a:latin typeface="Carlito"/>
                <a:cs typeface="Carlito"/>
              </a:rPr>
              <a:t> </a:t>
            </a:r>
            <a:r>
              <a:rPr sz="2100" b="1" spc="-45" dirty="0">
                <a:latin typeface="Carlito"/>
                <a:cs typeface="Carlito"/>
              </a:rPr>
              <a:t>Waveform</a:t>
            </a:r>
            <a:endParaRPr sz="21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75" dirty="0">
                <a:latin typeface="Arial"/>
                <a:cs typeface="Arial"/>
              </a:rPr>
              <a:t>Current </a:t>
            </a:r>
            <a:r>
              <a:rPr sz="1800" spc="-10" dirty="0">
                <a:latin typeface="Arial"/>
                <a:cs typeface="Arial"/>
              </a:rPr>
              <a:t>or </a:t>
            </a:r>
            <a:r>
              <a:rPr sz="1800" spc="-75" dirty="0">
                <a:latin typeface="Arial"/>
                <a:cs typeface="Arial"/>
              </a:rPr>
              <a:t>voltage </a:t>
            </a:r>
            <a:r>
              <a:rPr sz="1800" spc="-90" dirty="0">
                <a:latin typeface="Arial"/>
                <a:cs typeface="Arial"/>
              </a:rPr>
              <a:t>waveform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85" dirty="0">
                <a:latin typeface="Arial"/>
                <a:cs typeface="Arial"/>
              </a:rPr>
              <a:t>represents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0" dirty="0">
                <a:latin typeface="Arial"/>
                <a:cs typeface="Arial"/>
              </a:rPr>
              <a:t>digital</a:t>
            </a:r>
            <a:r>
              <a:rPr sz="1800" spc="-34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symbol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100" b="1" dirty="0">
                <a:latin typeface="Carlito"/>
                <a:cs typeface="Carlito"/>
              </a:rPr>
              <a:t>Bit</a:t>
            </a:r>
            <a:r>
              <a:rPr sz="2100" b="1" spc="-60" dirty="0">
                <a:latin typeface="Carlito"/>
                <a:cs typeface="Carlito"/>
              </a:rPr>
              <a:t> </a:t>
            </a:r>
            <a:r>
              <a:rPr sz="2100" b="1" spc="-25" dirty="0">
                <a:latin typeface="Carlito"/>
                <a:cs typeface="Carlito"/>
              </a:rPr>
              <a:t>Rate</a:t>
            </a:r>
            <a:endParaRPr sz="21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70" dirty="0">
                <a:latin typeface="Arial"/>
                <a:cs typeface="Arial"/>
              </a:rPr>
              <a:t>Actual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rate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at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which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information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is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transmitted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per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second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6010" y="556717"/>
            <a:ext cx="44005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Carlito"/>
                <a:cs typeface="Carlito"/>
              </a:rPr>
              <a:t>Digital Signal</a:t>
            </a:r>
            <a:r>
              <a:rPr sz="3000" b="1" spc="-175" dirty="0">
                <a:latin typeface="Carlito"/>
                <a:cs typeface="Carlito"/>
              </a:rPr>
              <a:t> </a:t>
            </a:r>
            <a:r>
              <a:rPr sz="3000" b="1" spc="-10" dirty="0">
                <a:latin typeface="Carlito"/>
                <a:cs typeface="Carlito"/>
              </a:rPr>
              <a:t>Nomenclature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19809"/>
            <a:ext cx="7969884" cy="298386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5" dirty="0">
                <a:latin typeface="Carlito"/>
                <a:cs typeface="Carlito"/>
              </a:rPr>
              <a:t>Baud</a:t>
            </a:r>
            <a:r>
              <a:rPr sz="2400" b="1" spc="-55" dirty="0">
                <a:latin typeface="Carlito"/>
                <a:cs typeface="Carlito"/>
              </a:rPr>
              <a:t> </a:t>
            </a:r>
            <a:r>
              <a:rPr sz="2400" b="1" spc="-35" dirty="0">
                <a:latin typeface="Carlito"/>
                <a:cs typeface="Carlito"/>
              </a:rPr>
              <a:t>Rate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0"/>
              </a:spcBef>
              <a:buChar char="–"/>
              <a:tabLst>
                <a:tab pos="756920" algn="l"/>
                <a:tab pos="7000875" algn="l"/>
              </a:tabLst>
            </a:pPr>
            <a:r>
              <a:rPr sz="2400" spc="-195" dirty="0">
                <a:latin typeface="Arial"/>
                <a:cs typeface="Arial"/>
              </a:rPr>
              <a:t>Refers </a:t>
            </a:r>
            <a:r>
              <a:rPr sz="2400" spc="15" dirty="0">
                <a:latin typeface="Arial"/>
                <a:cs typeface="Arial"/>
              </a:rPr>
              <a:t>to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80" dirty="0">
                <a:latin typeface="Arial"/>
                <a:cs typeface="Arial"/>
              </a:rPr>
              <a:t>rate </a:t>
            </a:r>
            <a:r>
              <a:rPr sz="2400" spc="-50" dirty="0">
                <a:latin typeface="Arial"/>
                <a:cs typeface="Arial"/>
              </a:rPr>
              <a:t>at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40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signaling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elements	</a:t>
            </a:r>
            <a:r>
              <a:rPr sz="2400" spc="-120" dirty="0"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400" spc="-50" dirty="0">
                <a:latin typeface="Arial"/>
                <a:cs typeface="Arial"/>
              </a:rPr>
              <a:t>transmitted,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i.e.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number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signaling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elements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per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second.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dirty="0">
                <a:latin typeface="Carlito"/>
                <a:cs typeface="Carlito"/>
              </a:rPr>
              <a:t>Bit Error</a:t>
            </a:r>
            <a:r>
              <a:rPr sz="2400" b="1" spc="-125" dirty="0">
                <a:latin typeface="Carlito"/>
                <a:cs typeface="Carlito"/>
              </a:rPr>
              <a:t> </a:t>
            </a:r>
            <a:r>
              <a:rPr sz="2400" b="1" spc="-35" dirty="0">
                <a:latin typeface="Carlito"/>
                <a:cs typeface="Carlito"/>
              </a:rPr>
              <a:t>Rate</a:t>
            </a:r>
            <a:endParaRPr sz="24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00"/>
              </a:spcBef>
              <a:buChar char="–"/>
              <a:tabLst>
                <a:tab pos="756920" algn="l"/>
              </a:tabLst>
            </a:pPr>
            <a:r>
              <a:rPr sz="2400" spc="-170" dirty="0">
                <a:latin typeface="Arial"/>
                <a:cs typeface="Arial"/>
              </a:rPr>
              <a:t>The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probability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one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bits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error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or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simply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 </a:t>
            </a:r>
            <a:r>
              <a:rPr sz="2400" spc="-45" dirty="0">
                <a:latin typeface="Arial"/>
                <a:cs typeface="Arial"/>
              </a:rPr>
              <a:t>probability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error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6010" y="556717"/>
            <a:ext cx="44005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Carlito"/>
                <a:cs typeface="Carlito"/>
              </a:rPr>
              <a:t>Digital Signal</a:t>
            </a:r>
            <a:r>
              <a:rPr sz="3000" b="1" spc="-175" dirty="0">
                <a:latin typeface="Carlito"/>
                <a:cs typeface="Carlito"/>
              </a:rPr>
              <a:t> </a:t>
            </a:r>
            <a:r>
              <a:rPr sz="3000" b="1" spc="-10" dirty="0">
                <a:latin typeface="Carlito"/>
                <a:cs typeface="Carlito"/>
              </a:rPr>
              <a:t>Nomenclature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2544" y="451561"/>
            <a:ext cx="65017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Digital </a:t>
            </a:r>
            <a:r>
              <a:rPr sz="4400" b="1" spc="-10" dirty="0">
                <a:latin typeface="Arial"/>
                <a:cs typeface="Arial"/>
              </a:rPr>
              <a:t>Pulse</a:t>
            </a:r>
            <a:r>
              <a:rPr sz="4400" b="1" spc="-6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4991" y="1127378"/>
            <a:ext cx="6492240" cy="0"/>
          </a:xfrm>
          <a:custGeom>
            <a:avLst/>
            <a:gdLst/>
            <a:ahLst/>
            <a:cxnLst/>
            <a:rect l="l" t="t" r="r" b="b"/>
            <a:pathLst>
              <a:path w="6492240">
                <a:moveTo>
                  <a:pt x="0" y="0"/>
                </a:moveTo>
                <a:lnTo>
                  <a:pt x="649224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585925"/>
            <a:ext cx="7516495" cy="2860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  <a:tab pos="498221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190" dirty="0">
                <a:latin typeface="Arial"/>
                <a:cs typeface="Arial"/>
              </a:rPr>
              <a:t>process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60" dirty="0">
                <a:latin typeface="Arial"/>
                <a:cs typeface="Arial"/>
              </a:rPr>
              <a:t>Sampling </a:t>
            </a:r>
            <a:r>
              <a:rPr sz="2800" spc="-80" dirty="0">
                <a:latin typeface="Arial"/>
                <a:cs typeface="Arial"/>
              </a:rPr>
              <a:t>which </a:t>
            </a:r>
            <a:r>
              <a:rPr sz="2800" spc="-110" dirty="0">
                <a:latin typeface="Arial"/>
                <a:cs typeface="Arial"/>
              </a:rPr>
              <a:t>we </a:t>
            </a:r>
            <a:r>
              <a:rPr sz="2800" spc="-190" dirty="0">
                <a:latin typeface="Arial"/>
                <a:cs typeface="Arial"/>
              </a:rPr>
              <a:t>have </a:t>
            </a:r>
            <a:r>
              <a:rPr sz="2800" spc="-114" dirty="0">
                <a:latin typeface="Arial"/>
                <a:cs typeface="Arial"/>
              </a:rPr>
              <a:t>already  </a:t>
            </a:r>
            <a:r>
              <a:rPr sz="2800" spc="-175" dirty="0">
                <a:latin typeface="Arial"/>
                <a:cs typeface="Arial"/>
              </a:rPr>
              <a:t>discussed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10" dirty="0">
                <a:latin typeface="Arial"/>
                <a:cs typeface="Arial"/>
              </a:rPr>
              <a:t>initial </a:t>
            </a:r>
            <a:r>
              <a:rPr sz="2800" spc="-140" dirty="0">
                <a:latin typeface="Arial"/>
                <a:cs typeface="Arial"/>
              </a:rPr>
              <a:t>slides</a:t>
            </a:r>
            <a:r>
              <a:rPr sz="2800" spc="-48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also	</a:t>
            </a:r>
            <a:r>
              <a:rPr sz="2800" spc="-110" dirty="0">
                <a:latin typeface="Arial"/>
                <a:cs typeface="Arial"/>
              </a:rPr>
              <a:t>adopted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Digital  </a:t>
            </a:r>
            <a:r>
              <a:rPr sz="2800" spc="-130" dirty="0">
                <a:latin typeface="Arial"/>
                <a:cs typeface="Arial"/>
              </a:rPr>
              <a:t>pulse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modulation.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0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35" dirty="0">
                <a:latin typeface="Arial"/>
                <a:cs typeface="Arial"/>
              </a:rPr>
              <a:t>It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mainly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two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types: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800" spc="-145" dirty="0">
                <a:latin typeface="Wingdings"/>
                <a:cs typeface="Wingdings"/>
              </a:rPr>
              <a:t></a:t>
            </a:r>
            <a:r>
              <a:rPr sz="2800" spc="-145" dirty="0">
                <a:latin typeface="Arial"/>
                <a:cs typeface="Arial"/>
              </a:rPr>
              <a:t>Pulse </a:t>
            </a:r>
            <a:r>
              <a:rPr sz="2800" spc="-220" dirty="0">
                <a:latin typeface="Arial"/>
                <a:cs typeface="Arial"/>
              </a:rPr>
              <a:t>Code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Modulation(PCM)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spc="-70" dirty="0">
                <a:latin typeface="Wingdings"/>
                <a:cs typeface="Wingdings"/>
              </a:rPr>
              <a:t></a:t>
            </a:r>
            <a:r>
              <a:rPr sz="2800" spc="-70" dirty="0">
                <a:latin typeface="Arial"/>
                <a:cs typeface="Arial"/>
              </a:rPr>
              <a:t>Delta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Modulation(DM)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993" y="736803"/>
            <a:ext cx="78022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Pulse Code</a:t>
            </a:r>
            <a:r>
              <a:rPr sz="4400" b="1" spc="-11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2744" y="1412366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0235" y="1667332"/>
            <a:ext cx="7891145" cy="456311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11785" marR="946785" indent="-274320" algn="just">
              <a:lnSpc>
                <a:spcPts val="3390"/>
              </a:lnSpc>
              <a:spcBef>
                <a:spcPts val="390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3000" spc="-204" dirty="0">
                <a:latin typeface="Arial"/>
                <a:cs typeface="Arial"/>
              </a:rPr>
              <a:t>Pulse-Code </a:t>
            </a:r>
            <a:r>
              <a:rPr sz="3000" spc="-45" dirty="0">
                <a:latin typeface="Arial"/>
                <a:cs typeface="Arial"/>
              </a:rPr>
              <a:t>Modulation </a:t>
            </a:r>
            <a:r>
              <a:rPr sz="3000" spc="-229" dirty="0">
                <a:latin typeface="Arial"/>
                <a:cs typeface="Arial"/>
              </a:rPr>
              <a:t>(PCM) </a:t>
            </a:r>
            <a:r>
              <a:rPr sz="3000" spc="-155" dirty="0">
                <a:latin typeface="Arial"/>
                <a:cs typeface="Arial"/>
              </a:rPr>
              <a:t>is </a:t>
            </a:r>
            <a:r>
              <a:rPr sz="3000" spc="-30" dirty="0">
                <a:latin typeface="Arial"/>
                <a:cs typeface="Arial"/>
              </a:rPr>
              <a:t>the </a:t>
            </a:r>
            <a:r>
              <a:rPr sz="3000" spc="-90" dirty="0">
                <a:latin typeface="Arial"/>
                <a:cs typeface="Arial"/>
              </a:rPr>
              <a:t>most  </a:t>
            </a:r>
            <a:r>
              <a:rPr sz="3000" spc="-110" dirty="0">
                <a:latin typeface="Arial"/>
                <a:cs typeface="Arial"/>
              </a:rPr>
              <a:t>commonly </a:t>
            </a:r>
            <a:r>
              <a:rPr sz="3000" spc="-175" dirty="0">
                <a:latin typeface="Arial"/>
                <a:cs typeface="Arial"/>
              </a:rPr>
              <a:t>used </a:t>
            </a:r>
            <a:r>
              <a:rPr sz="3000" spc="-55" dirty="0">
                <a:latin typeface="Arial"/>
                <a:cs typeface="Arial"/>
              </a:rPr>
              <a:t>digital </a:t>
            </a:r>
            <a:r>
              <a:rPr sz="3000" spc="-60" dirty="0">
                <a:latin typeface="Arial"/>
                <a:cs typeface="Arial"/>
              </a:rPr>
              <a:t>modulation</a:t>
            </a:r>
            <a:r>
              <a:rPr sz="3000" spc="-515" dirty="0">
                <a:latin typeface="Arial"/>
                <a:cs typeface="Arial"/>
              </a:rPr>
              <a:t> </a:t>
            </a:r>
            <a:r>
              <a:rPr sz="3000" spc="-190" dirty="0">
                <a:latin typeface="Arial"/>
                <a:cs typeface="Arial"/>
              </a:rPr>
              <a:t>scheme</a:t>
            </a:r>
            <a:endParaRPr sz="3000">
              <a:latin typeface="Arial"/>
              <a:cs typeface="Arial"/>
            </a:endParaRPr>
          </a:p>
          <a:p>
            <a:pPr marL="311785" marR="210185" indent="-274320" algn="just">
              <a:lnSpc>
                <a:spcPts val="3240"/>
              </a:lnSpc>
              <a:spcBef>
                <a:spcPts val="685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3000" spc="-80" dirty="0">
                <a:latin typeface="Arial"/>
                <a:cs typeface="Arial"/>
              </a:rPr>
              <a:t>In </a:t>
            </a:r>
            <a:r>
              <a:rPr sz="3000" spc="-260" dirty="0">
                <a:latin typeface="Arial"/>
                <a:cs typeface="Arial"/>
              </a:rPr>
              <a:t>PCM, </a:t>
            </a:r>
            <a:r>
              <a:rPr sz="3000" spc="-45" dirty="0">
                <a:latin typeface="Arial"/>
                <a:cs typeface="Arial"/>
              </a:rPr>
              <a:t>the </a:t>
            </a:r>
            <a:r>
              <a:rPr sz="3000" spc="-150" dirty="0">
                <a:latin typeface="Arial"/>
                <a:cs typeface="Arial"/>
              </a:rPr>
              <a:t>available </a:t>
            </a:r>
            <a:r>
              <a:rPr sz="3000" spc="-180" dirty="0">
                <a:latin typeface="Arial"/>
                <a:cs typeface="Arial"/>
              </a:rPr>
              <a:t>range </a:t>
            </a:r>
            <a:r>
              <a:rPr sz="3000" spc="-5" dirty="0">
                <a:latin typeface="Arial"/>
                <a:cs typeface="Arial"/>
              </a:rPr>
              <a:t>of </a:t>
            </a:r>
            <a:r>
              <a:rPr sz="3000" spc="-150" dirty="0">
                <a:latin typeface="Arial"/>
                <a:cs typeface="Arial"/>
              </a:rPr>
              <a:t>signal </a:t>
            </a:r>
            <a:r>
              <a:rPr sz="3000" spc="-160" dirty="0">
                <a:latin typeface="Arial"/>
                <a:cs typeface="Arial"/>
              </a:rPr>
              <a:t>voltages </a:t>
            </a:r>
            <a:r>
              <a:rPr sz="3000" spc="-380" dirty="0">
                <a:latin typeface="Arial"/>
                <a:cs typeface="Arial"/>
              </a:rPr>
              <a:t>is  </a:t>
            </a:r>
            <a:r>
              <a:rPr sz="3000" spc="-95" dirty="0">
                <a:latin typeface="Arial"/>
                <a:cs typeface="Arial"/>
              </a:rPr>
              <a:t>divided </a:t>
            </a:r>
            <a:r>
              <a:rPr sz="3000" spc="-25" dirty="0">
                <a:latin typeface="Arial"/>
                <a:cs typeface="Arial"/>
              </a:rPr>
              <a:t>into </a:t>
            </a:r>
            <a:r>
              <a:rPr sz="3000" spc="-160" dirty="0">
                <a:latin typeface="Arial"/>
                <a:cs typeface="Arial"/>
              </a:rPr>
              <a:t>levels </a:t>
            </a:r>
            <a:r>
              <a:rPr sz="3000" spc="-135" dirty="0">
                <a:latin typeface="Arial"/>
                <a:cs typeface="Arial"/>
              </a:rPr>
              <a:t>and </a:t>
            </a:r>
            <a:r>
              <a:rPr sz="3000" spc="-195" dirty="0">
                <a:latin typeface="Arial"/>
                <a:cs typeface="Arial"/>
              </a:rPr>
              <a:t>each </a:t>
            </a:r>
            <a:r>
              <a:rPr sz="3000" spc="-150" dirty="0">
                <a:latin typeface="Arial"/>
                <a:cs typeface="Arial"/>
              </a:rPr>
              <a:t>is </a:t>
            </a:r>
            <a:r>
              <a:rPr sz="3000" spc="-195" dirty="0">
                <a:latin typeface="Arial"/>
                <a:cs typeface="Arial"/>
              </a:rPr>
              <a:t>assigned </a:t>
            </a:r>
            <a:r>
              <a:rPr sz="3000" spc="-235" dirty="0">
                <a:latin typeface="Arial"/>
                <a:cs typeface="Arial"/>
              </a:rPr>
              <a:t>a </a:t>
            </a:r>
            <a:r>
              <a:rPr sz="3000" spc="-85" dirty="0">
                <a:latin typeface="Arial"/>
                <a:cs typeface="Arial"/>
              </a:rPr>
              <a:t>binary  number</a:t>
            </a:r>
            <a:endParaRPr sz="3000">
              <a:latin typeface="Arial"/>
              <a:cs typeface="Arial"/>
            </a:endParaRPr>
          </a:p>
          <a:p>
            <a:pPr marL="311785" marR="300355" indent="-274320" algn="just">
              <a:lnSpc>
                <a:spcPts val="3410"/>
              </a:lnSpc>
              <a:spcBef>
                <a:spcPts val="420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3000" spc="-305" dirty="0">
                <a:latin typeface="Arial"/>
                <a:cs typeface="Arial"/>
              </a:rPr>
              <a:t>Each </a:t>
            </a:r>
            <a:r>
              <a:rPr sz="3000" spc="-155" dirty="0">
                <a:latin typeface="Arial"/>
                <a:cs typeface="Arial"/>
              </a:rPr>
              <a:t>sample is </a:t>
            </a:r>
            <a:r>
              <a:rPr sz="3000" spc="-130" dirty="0">
                <a:latin typeface="Arial"/>
                <a:cs typeface="Arial"/>
              </a:rPr>
              <a:t>represented by </a:t>
            </a:r>
            <a:r>
              <a:rPr sz="3000" spc="-235" dirty="0">
                <a:latin typeface="Arial"/>
                <a:cs typeface="Arial"/>
              </a:rPr>
              <a:t>a </a:t>
            </a:r>
            <a:r>
              <a:rPr sz="3000" spc="-75" dirty="0">
                <a:latin typeface="Arial"/>
                <a:cs typeface="Arial"/>
              </a:rPr>
              <a:t>binary </a:t>
            </a:r>
            <a:r>
              <a:rPr sz="3000" spc="-165" dirty="0">
                <a:latin typeface="Arial"/>
                <a:cs typeface="Arial"/>
              </a:rPr>
              <a:t>number  </a:t>
            </a:r>
            <a:r>
              <a:rPr sz="3000" spc="-140" dirty="0">
                <a:latin typeface="Arial"/>
                <a:cs typeface="Arial"/>
              </a:rPr>
              <a:t>and </a:t>
            </a:r>
            <a:r>
              <a:rPr sz="3000" spc="-75" dirty="0">
                <a:latin typeface="Arial"/>
                <a:cs typeface="Arial"/>
              </a:rPr>
              <a:t>transmitted</a:t>
            </a:r>
            <a:r>
              <a:rPr sz="3000" spc="-25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serially</a:t>
            </a:r>
            <a:endParaRPr sz="3000">
              <a:latin typeface="Arial"/>
              <a:cs typeface="Arial"/>
            </a:endParaRPr>
          </a:p>
          <a:p>
            <a:pPr marL="311785" marR="30480" indent="-274320" algn="just">
              <a:lnSpc>
                <a:spcPts val="3220"/>
              </a:lnSpc>
              <a:spcBef>
                <a:spcPts val="730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3000" spc="-215" dirty="0">
                <a:latin typeface="Arial"/>
                <a:cs typeface="Arial"/>
              </a:rPr>
              <a:t>The</a:t>
            </a:r>
            <a:r>
              <a:rPr sz="3000" spc="-220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number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levels</a:t>
            </a:r>
            <a:r>
              <a:rPr sz="3000" spc="-235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available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depends</a:t>
            </a:r>
            <a:r>
              <a:rPr sz="3000" spc="-27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upon</a:t>
            </a:r>
            <a:r>
              <a:rPr sz="3000" spc="-195" dirty="0">
                <a:latin typeface="Arial"/>
                <a:cs typeface="Arial"/>
              </a:rPr>
              <a:t> the  </a:t>
            </a:r>
            <a:r>
              <a:rPr sz="3000" spc="-85" dirty="0">
                <a:latin typeface="Arial"/>
                <a:cs typeface="Arial"/>
              </a:rPr>
              <a:t>number</a:t>
            </a:r>
            <a:r>
              <a:rPr sz="3000" spc="-2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145" dirty="0">
                <a:latin typeface="Arial"/>
                <a:cs typeface="Arial"/>
              </a:rPr>
              <a:t> </a:t>
            </a:r>
            <a:r>
              <a:rPr sz="3000" spc="-60" dirty="0">
                <a:latin typeface="Arial"/>
                <a:cs typeface="Arial"/>
              </a:rPr>
              <a:t>bits</a:t>
            </a:r>
            <a:r>
              <a:rPr sz="3000" spc="-210" dirty="0">
                <a:latin typeface="Arial"/>
                <a:cs typeface="Arial"/>
              </a:rPr>
              <a:t> </a:t>
            </a:r>
            <a:r>
              <a:rPr sz="3000" spc="-175" dirty="0">
                <a:latin typeface="Arial"/>
                <a:cs typeface="Arial"/>
              </a:rPr>
              <a:t>used</a:t>
            </a:r>
            <a:r>
              <a:rPr sz="3000" spc="-195" dirty="0">
                <a:latin typeface="Arial"/>
                <a:cs typeface="Arial"/>
              </a:rPr>
              <a:t> </a:t>
            </a:r>
            <a:r>
              <a:rPr sz="3000" spc="30" dirty="0">
                <a:latin typeface="Arial"/>
                <a:cs typeface="Arial"/>
              </a:rPr>
              <a:t>to</a:t>
            </a:r>
            <a:r>
              <a:rPr sz="3000" spc="-215" dirty="0">
                <a:latin typeface="Arial"/>
                <a:cs typeface="Arial"/>
              </a:rPr>
              <a:t> express</a:t>
            </a:r>
            <a:r>
              <a:rPr sz="3000" spc="-135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the</a:t>
            </a:r>
            <a:r>
              <a:rPr sz="3000" spc="-165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sample</a:t>
            </a:r>
            <a:r>
              <a:rPr sz="3000" spc="-254" dirty="0">
                <a:latin typeface="Arial"/>
                <a:cs typeface="Arial"/>
              </a:rPr>
              <a:t> </a:t>
            </a:r>
            <a:r>
              <a:rPr sz="3000" spc="-155" dirty="0">
                <a:latin typeface="Arial"/>
                <a:cs typeface="Arial"/>
              </a:rPr>
              <a:t>value</a:t>
            </a:r>
            <a:endParaRPr sz="3000">
              <a:latin typeface="Arial"/>
              <a:cs typeface="Arial"/>
            </a:endParaRPr>
          </a:p>
          <a:p>
            <a:pPr marL="312420" indent="-274320" algn="just">
              <a:lnSpc>
                <a:spcPct val="100000"/>
              </a:lnSpc>
              <a:spcBef>
                <a:spcPts val="244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3000" spc="-215" dirty="0">
                <a:latin typeface="Arial"/>
                <a:cs typeface="Arial"/>
              </a:rPr>
              <a:t>The </a:t>
            </a:r>
            <a:r>
              <a:rPr sz="3000" spc="-85" dirty="0">
                <a:latin typeface="Arial"/>
                <a:cs typeface="Arial"/>
              </a:rPr>
              <a:t>number </a:t>
            </a:r>
            <a:r>
              <a:rPr sz="3000" spc="-5" dirty="0">
                <a:latin typeface="Arial"/>
                <a:cs typeface="Arial"/>
              </a:rPr>
              <a:t>of </a:t>
            </a:r>
            <a:r>
              <a:rPr sz="3000" spc="-165" dirty="0">
                <a:latin typeface="Arial"/>
                <a:cs typeface="Arial"/>
              </a:rPr>
              <a:t>levels </a:t>
            </a:r>
            <a:r>
              <a:rPr sz="3000" spc="-155" dirty="0">
                <a:latin typeface="Arial"/>
                <a:cs typeface="Arial"/>
              </a:rPr>
              <a:t>is </a:t>
            </a:r>
            <a:r>
              <a:rPr sz="3000" spc="-140" dirty="0">
                <a:latin typeface="Arial"/>
                <a:cs typeface="Arial"/>
              </a:rPr>
              <a:t>given </a:t>
            </a:r>
            <a:r>
              <a:rPr sz="3000" spc="-95" dirty="0">
                <a:latin typeface="Arial"/>
                <a:cs typeface="Arial"/>
              </a:rPr>
              <a:t>by:</a:t>
            </a:r>
            <a:r>
              <a:rPr sz="3000" spc="-600" dirty="0">
                <a:latin typeface="Arial"/>
                <a:cs typeface="Arial"/>
              </a:rPr>
              <a:t> </a:t>
            </a:r>
            <a:r>
              <a:rPr sz="3000" b="1" i="1" dirty="0">
                <a:latin typeface="Carlito"/>
                <a:cs typeface="Carlito"/>
              </a:rPr>
              <a:t>N = </a:t>
            </a:r>
            <a:r>
              <a:rPr sz="3000" b="1" i="1" spc="-10" dirty="0">
                <a:latin typeface="Carlito"/>
                <a:cs typeface="Carlito"/>
              </a:rPr>
              <a:t>2</a:t>
            </a:r>
            <a:r>
              <a:rPr sz="3000" b="1" i="1" spc="-15" baseline="20833" dirty="0">
                <a:latin typeface="Carlito"/>
                <a:cs typeface="Carlito"/>
              </a:rPr>
              <a:t>m</a:t>
            </a:r>
            <a:endParaRPr sz="3000" baseline="20833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22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993" y="444245"/>
            <a:ext cx="780224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Pulse </a:t>
            </a:r>
            <a:r>
              <a:rPr sz="4400" b="1" spc="-10" dirty="0">
                <a:latin typeface="Arial"/>
                <a:cs typeface="Arial"/>
              </a:rPr>
              <a:t>Code</a:t>
            </a:r>
            <a:r>
              <a:rPr sz="4400" b="1" spc="-8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2744" y="1119377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635" y="1393647"/>
            <a:ext cx="7849234" cy="48666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22300" marR="358140" indent="-610235">
              <a:lnSpc>
                <a:spcPts val="3500"/>
              </a:lnSpc>
              <a:spcBef>
                <a:spcPts val="495"/>
              </a:spcBef>
              <a:buClr>
                <a:srgbClr val="9BB957"/>
              </a:buClr>
              <a:buChar char=""/>
              <a:tabLst>
                <a:tab pos="622300" algn="l"/>
                <a:tab pos="622935" algn="l"/>
              </a:tabLst>
            </a:pPr>
            <a:r>
              <a:rPr sz="3200" spc="-5" dirty="0">
                <a:latin typeface="Arial"/>
                <a:cs typeface="Arial"/>
              </a:rPr>
              <a:t>PCM consists of three steps to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digitize  </a:t>
            </a:r>
            <a:r>
              <a:rPr sz="3200" spc="-5" dirty="0">
                <a:latin typeface="Arial"/>
                <a:cs typeface="Arial"/>
              </a:rPr>
              <a:t>an analog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signal:</a:t>
            </a:r>
            <a:endParaRPr sz="3200">
              <a:latin typeface="Arial"/>
              <a:cs typeface="Arial"/>
            </a:endParaRPr>
          </a:p>
          <a:p>
            <a:pPr marL="1003300" lvl="1" indent="-534035">
              <a:lnSpc>
                <a:spcPts val="3785"/>
              </a:lnSpc>
              <a:buAutoNum type="arabicPeriod"/>
              <a:tabLst>
                <a:tab pos="1003300" algn="l"/>
                <a:tab pos="1003935" algn="l"/>
              </a:tabLst>
            </a:pPr>
            <a:r>
              <a:rPr sz="3200" spc="-5" dirty="0">
                <a:latin typeface="Arial"/>
                <a:cs typeface="Arial"/>
              </a:rPr>
              <a:t>Sampling</a:t>
            </a:r>
            <a:endParaRPr sz="3200">
              <a:latin typeface="Arial"/>
              <a:cs typeface="Arial"/>
            </a:endParaRPr>
          </a:p>
          <a:p>
            <a:pPr marL="1003300" lvl="1" indent="-534035">
              <a:lnSpc>
                <a:spcPct val="100000"/>
              </a:lnSpc>
              <a:buAutoNum type="arabicPeriod"/>
              <a:tabLst>
                <a:tab pos="1003300" algn="l"/>
                <a:tab pos="1003935" algn="l"/>
              </a:tabLst>
            </a:pPr>
            <a:r>
              <a:rPr sz="3200" spc="-5" dirty="0">
                <a:latin typeface="Arial"/>
                <a:cs typeface="Arial"/>
              </a:rPr>
              <a:t>Quantization</a:t>
            </a:r>
            <a:endParaRPr sz="3200">
              <a:latin typeface="Arial"/>
              <a:cs typeface="Arial"/>
            </a:endParaRPr>
          </a:p>
          <a:p>
            <a:pPr marL="1003300" lvl="1" indent="-5340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003300" algn="l"/>
                <a:tab pos="1003935" algn="l"/>
              </a:tabLst>
            </a:pPr>
            <a:r>
              <a:rPr sz="3200" spc="-5" dirty="0">
                <a:latin typeface="Arial"/>
                <a:cs typeface="Arial"/>
              </a:rPr>
              <a:t>Binary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encoding</a:t>
            </a:r>
            <a:endParaRPr sz="3200">
              <a:latin typeface="Arial"/>
              <a:cs typeface="Arial"/>
            </a:endParaRPr>
          </a:p>
          <a:p>
            <a:pPr marL="622300" marR="5080" indent="-610235">
              <a:lnSpc>
                <a:spcPct val="80000"/>
              </a:lnSpc>
              <a:spcBef>
                <a:spcPts val="815"/>
              </a:spcBef>
              <a:buClr>
                <a:srgbClr val="9BB957"/>
              </a:buClr>
              <a:buFont typeface="Wingdings"/>
              <a:buChar char=""/>
              <a:tabLst>
                <a:tab pos="622300" algn="l"/>
                <a:tab pos="622935" algn="l"/>
              </a:tabLst>
            </a:pPr>
            <a:r>
              <a:rPr sz="3200" spc="-5" dirty="0">
                <a:latin typeface="Arial"/>
                <a:cs typeface="Arial"/>
              </a:rPr>
              <a:t>Before </a:t>
            </a:r>
            <a:r>
              <a:rPr sz="3200" spc="-25" dirty="0">
                <a:latin typeface="Arial"/>
                <a:cs typeface="Arial"/>
              </a:rPr>
              <a:t>we </a:t>
            </a:r>
            <a:r>
              <a:rPr sz="3200" spc="-5" dirty="0">
                <a:latin typeface="Arial"/>
                <a:cs typeface="Arial"/>
              </a:rPr>
              <a:t>sample, </a:t>
            </a:r>
            <a:r>
              <a:rPr sz="3200" spc="-25" dirty="0">
                <a:latin typeface="Arial"/>
                <a:cs typeface="Arial"/>
              </a:rPr>
              <a:t>we </a:t>
            </a:r>
            <a:r>
              <a:rPr sz="3200" spc="-5" dirty="0">
                <a:latin typeface="Arial"/>
                <a:cs typeface="Arial"/>
              </a:rPr>
              <a:t>have to filter the  signal to </a:t>
            </a:r>
            <a:r>
              <a:rPr sz="3200" dirty="0">
                <a:latin typeface="Arial"/>
                <a:cs typeface="Arial"/>
              </a:rPr>
              <a:t>limit </a:t>
            </a:r>
            <a:r>
              <a:rPr sz="3200" spc="-5" dirty="0">
                <a:latin typeface="Arial"/>
                <a:cs typeface="Arial"/>
              </a:rPr>
              <a:t>the maximum frequency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the signal .Filtering should ensure that  </a:t>
            </a:r>
            <a:r>
              <a:rPr sz="3200" spc="-25" dirty="0">
                <a:latin typeface="Arial"/>
                <a:cs typeface="Arial"/>
              </a:rPr>
              <a:t>we </a:t>
            </a:r>
            <a:r>
              <a:rPr sz="3200" spc="-5" dirty="0">
                <a:latin typeface="Arial"/>
                <a:cs typeface="Arial"/>
              </a:rPr>
              <a:t>do not distort the signal, ie remove  high frequency components that </a:t>
            </a:r>
            <a:r>
              <a:rPr sz="3200" spc="-10" dirty="0">
                <a:latin typeface="Arial"/>
                <a:cs typeface="Arial"/>
              </a:rPr>
              <a:t>affect  </a:t>
            </a:r>
            <a:r>
              <a:rPr sz="3200" spc="-5" dirty="0">
                <a:latin typeface="Arial"/>
                <a:cs typeface="Arial"/>
              </a:rPr>
              <a:t>the signal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shape.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23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993" y="444245"/>
            <a:ext cx="780224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Pulse </a:t>
            </a:r>
            <a:r>
              <a:rPr sz="4400" b="1" spc="-10" dirty="0">
                <a:latin typeface="Arial"/>
                <a:cs typeface="Arial"/>
              </a:rPr>
              <a:t>Code</a:t>
            </a:r>
            <a:r>
              <a:rPr sz="4400" b="1" spc="-8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2744" y="1119377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2248" y="1571526"/>
            <a:ext cx="7968217" cy="46273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1375" y="6236309"/>
            <a:ext cx="607631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35" dirty="0">
                <a:latin typeface="Arial"/>
                <a:cs typeface="Arial"/>
              </a:rPr>
              <a:t>The </a:t>
            </a:r>
            <a:r>
              <a:rPr sz="3200" spc="-190" dirty="0">
                <a:latin typeface="Arial"/>
                <a:cs typeface="Arial"/>
              </a:rPr>
              <a:t>basic </a:t>
            </a:r>
            <a:r>
              <a:rPr sz="3200" spc="-125" dirty="0">
                <a:latin typeface="Arial"/>
                <a:cs typeface="Arial"/>
              </a:rPr>
              <a:t>elements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345" dirty="0">
                <a:latin typeface="Arial"/>
                <a:cs typeface="Arial"/>
              </a:rPr>
              <a:t>PCM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200" dirty="0">
                <a:latin typeface="Arial"/>
                <a:cs typeface="Arial"/>
              </a:rPr>
              <a:t>system.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24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329641"/>
            <a:ext cx="78022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Pulse Code</a:t>
            </a:r>
            <a:r>
              <a:rPr sz="4400" b="1" spc="-11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2744" y="1005077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035" y="1355547"/>
            <a:ext cx="846582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1917064" indent="-457200">
              <a:lnSpc>
                <a:spcPct val="100000"/>
              </a:lnSpc>
              <a:spcBef>
                <a:spcPts val="95"/>
              </a:spcBef>
            </a:pPr>
            <a:r>
              <a:rPr sz="3200" spc="-165" dirty="0">
                <a:latin typeface="Arial"/>
                <a:cs typeface="Arial"/>
              </a:rPr>
              <a:t>Analog </a:t>
            </a:r>
            <a:r>
              <a:rPr sz="3200" spc="20" dirty="0">
                <a:latin typeface="Arial"/>
                <a:cs typeface="Arial"/>
              </a:rPr>
              <a:t>to </a:t>
            </a:r>
            <a:r>
              <a:rPr sz="3200" spc="-60" dirty="0">
                <a:latin typeface="Arial"/>
                <a:cs typeface="Arial"/>
              </a:rPr>
              <a:t>digital </a:t>
            </a:r>
            <a:r>
              <a:rPr sz="3200" spc="-120" dirty="0">
                <a:latin typeface="Arial"/>
                <a:cs typeface="Arial"/>
              </a:rPr>
              <a:t>converter </a:t>
            </a:r>
            <a:r>
              <a:rPr sz="3200" spc="-155" dirty="0">
                <a:latin typeface="Arial"/>
                <a:cs typeface="Arial"/>
              </a:rPr>
              <a:t>employs</a:t>
            </a:r>
            <a:r>
              <a:rPr sz="3200" spc="-620" dirty="0">
                <a:latin typeface="Arial"/>
                <a:cs typeface="Arial"/>
              </a:rPr>
              <a:t> </a:t>
            </a:r>
            <a:r>
              <a:rPr sz="3200" spc="10" dirty="0">
                <a:latin typeface="Arial"/>
                <a:cs typeface="Arial"/>
              </a:rPr>
              <a:t>two  </a:t>
            </a:r>
            <a:r>
              <a:rPr sz="3200" spc="-120" dirty="0">
                <a:latin typeface="Arial"/>
                <a:cs typeface="Arial"/>
              </a:rPr>
              <a:t>techniques:</a:t>
            </a:r>
            <a:endParaRPr sz="3200">
              <a:latin typeface="Arial"/>
              <a:cs typeface="Arial"/>
            </a:endParaRPr>
          </a:p>
          <a:p>
            <a:pPr marL="469900" marR="5080" indent="-88900">
              <a:lnSpc>
                <a:spcPct val="100000"/>
              </a:lnSpc>
              <a:tabLst>
                <a:tab pos="875030" algn="l"/>
                <a:tab pos="2683510" algn="l"/>
              </a:tabLst>
            </a:pPr>
            <a:r>
              <a:rPr sz="3200" spc="-130" dirty="0">
                <a:latin typeface="Arial"/>
                <a:cs typeface="Arial"/>
              </a:rPr>
              <a:t>1.	</a:t>
            </a:r>
            <a:r>
              <a:rPr sz="3200" spc="-170" dirty="0">
                <a:latin typeface="Arial"/>
                <a:cs typeface="Arial"/>
              </a:rPr>
              <a:t>Sampling:	</a:t>
            </a:r>
            <a:r>
              <a:rPr sz="3200" spc="-235" dirty="0">
                <a:latin typeface="Arial"/>
                <a:cs typeface="Arial"/>
              </a:rPr>
              <a:t>The </a:t>
            </a:r>
            <a:r>
              <a:rPr sz="3200" spc="-200" dirty="0">
                <a:latin typeface="Arial"/>
                <a:cs typeface="Arial"/>
              </a:rPr>
              <a:t>process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50" dirty="0">
                <a:latin typeface="Arial"/>
                <a:cs typeface="Arial"/>
              </a:rPr>
              <a:t>generating </a:t>
            </a:r>
            <a:r>
              <a:rPr sz="3200" spc="-185" dirty="0">
                <a:latin typeface="Arial"/>
                <a:cs typeface="Arial"/>
              </a:rPr>
              <a:t>pulses </a:t>
            </a:r>
            <a:r>
              <a:rPr sz="3200" spc="-15" dirty="0">
                <a:latin typeface="Arial"/>
                <a:cs typeface="Arial"/>
              </a:rPr>
              <a:t>of  </a:t>
            </a:r>
            <a:r>
              <a:rPr sz="3200" spc="-200" dirty="0">
                <a:latin typeface="Arial"/>
                <a:cs typeface="Arial"/>
              </a:rPr>
              <a:t>zero </a:t>
            </a:r>
            <a:r>
              <a:rPr sz="3200" spc="-5" dirty="0">
                <a:latin typeface="Arial"/>
                <a:cs typeface="Arial"/>
              </a:rPr>
              <a:t>width </a:t>
            </a:r>
            <a:r>
              <a:rPr sz="3200" spc="-155" dirty="0">
                <a:latin typeface="Arial"/>
                <a:cs typeface="Arial"/>
              </a:rPr>
              <a:t>and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70" dirty="0">
                <a:latin typeface="Arial"/>
                <a:cs typeface="Arial"/>
              </a:rPr>
              <a:t>amplitude </a:t>
            </a:r>
            <a:r>
              <a:rPr sz="3200" spc="-125" dirty="0">
                <a:latin typeface="Arial"/>
                <a:cs typeface="Arial"/>
              </a:rPr>
              <a:t>equal </a:t>
            </a:r>
            <a:r>
              <a:rPr sz="3200" spc="20" dirty="0">
                <a:latin typeface="Arial"/>
                <a:cs typeface="Arial"/>
              </a:rPr>
              <a:t>to </a:t>
            </a:r>
            <a:r>
              <a:rPr sz="3200" spc="-40" dirty="0">
                <a:latin typeface="Arial"/>
                <a:cs typeface="Arial"/>
              </a:rPr>
              <a:t>the  </a:t>
            </a:r>
            <a:r>
              <a:rPr sz="3200" spc="-150" dirty="0">
                <a:latin typeface="Arial"/>
                <a:cs typeface="Arial"/>
              </a:rPr>
              <a:t>instantaneous </a:t>
            </a:r>
            <a:r>
              <a:rPr sz="3200" spc="-70" dirty="0">
                <a:latin typeface="Arial"/>
                <a:cs typeface="Arial"/>
              </a:rPr>
              <a:t>amplitude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60" dirty="0">
                <a:latin typeface="Arial"/>
                <a:cs typeface="Arial"/>
              </a:rPr>
              <a:t>analog </a:t>
            </a:r>
            <a:r>
              <a:rPr sz="3200" spc="-150" dirty="0">
                <a:latin typeface="Arial"/>
                <a:cs typeface="Arial"/>
              </a:rPr>
              <a:t>signal.  </a:t>
            </a:r>
            <a:r>
              <a:rPr sz="3200" spc="-235" dirty="0">
                <a:latin typeface="Arial"/>
                <a:cs typeface="Arial"/>
              </a:rPr>
              <a:t>The </a:t>
            </a:r>
            <a:r>
              <a:rPr sz="3200" spc="-100" dirty="0">
                <a:latin typeface="Arial"/>
                <a:cs typeface="Arial"/>
              </a:rPr>
              <a:t>no.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85" dirty="0">
                <a:latin typeface="Arial"/>
                <a:cs typeface="Arial"/>
              </a:rPr>
              <a:t>pulses </a:t>
            </a:r>
            <a:r>
              <a:rPr sz="3200" spc="-90" dirty="0">
                <a:latin typeface="Arial"/>
                <a:cs typeface="Arial"/>
              </a:rPr>
              <a:t>per </a:t>
            </a:r>
            <a:r>
              <a:rPr sz="3200" spc="-195" dirty="0">
                <a:latin typeface="Arial"/>
                <a:cs typeface="Arial"/>
              </a:rPr>
              <a:t>second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30" dirty="0">
                <a:latin typeface="Arial"/>
                <a:cs typeface="Arial"/>
              </a:rPr>
              <a:t>called “sampling  </a:t>
            </a:r>
            <a:r>
              <a:rPr sz="3200" spc="-140" dirty="0">
                <a:latin typeface="Arial"/>
                <a:cs typeface="Arial"/>
              </a:rPr>
              <a:t>rate”.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451561"/>
            <a:ext cx="78022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Pulse Code</a:t>
            </a:r>
            <a:r>
              <a:rPr sz="4400" b="1" spc="-11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2744" y="1127378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613103"/>
            <a:ext cx="7914005" cy="305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95"/>
              </a:spcBef>
              <a:tabLst>
                <a:tab pos="469265" algn="l"/>
                <a:tab pos="1130935" algn="l"/>
                <a:tab pos="3741420" algn="l"/>
              </a:tabLst>
            </a:pPr>
            <a:r>
              <a:rPr sz="2800" spc="-725" dirty="0">
                <a:solidFill>
                  <a:srgbClr val="9BB957"/>
                </a:solidFill>
                <a:latin typeface="Arial"/>
                <a:cs typeface="Arial"/>
              </a:rPr>
              <a:t>	</a:t>
            </a:r>
            <a:r>
              <a:rPr sz="3200" spc="-5" dirty="0">
                <a:latin typeface="Arial"/>
                <a:cs typeface="Arial"/>
              </a:rPr>
              <a:t>2.	Quantization:	The process of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dividing  the maximum value of the analog signal  into a </a:t>
            </a:r>
            <a:r>
              <a:rPr sz="3200" spc="-10" dirty="0">
                <a:latin typeface="Arial"/>
                <a:cs typeface="Arial"/>
              </a:rPr>
              <a:t>fixed </a:t>
            </a:r>
            <a:r>
              <a:rPr sz="3200" spc="-5" dirty="0">
                <a:latin typeface="Arial"/>
                <a:cs typeface="Arial"/>
              </a:rPr>
              <a:t>no. of levels in order to  convert the </a:t>
            </a:r>
            <a:r>
              <a:rPr sz="3200" spc="-135" dirty="0">
                <a:latin typeface="Arial"/>
                <a:cs typeface="Arial"/>
              </a:rPr>
              <a:t>PAM </a:t>
            </a:r>
            <a:r>
              <a:rPr sz="3200" spc="-5" dirty="0">
                <a:latin typeface="Arial"/>
                <a:cs typeface="Arial"/>
              </a:rPr>
              <a:t>into a Binary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Code.</a:t>
            </a:r>
            <a:endParaRPr sz="3200">
              <a:latin typeface="Arial"/>
              <a:cs typeface="Arial"/>
            </a:endParaRPr>
          </a:p>
          <a:p>
            <a:pPr marL="469900" marR="2077085" indent="-12700">
              <a:lnSpc>
                <a:spcPct val="100000"/>
              </a:lnSpc>
              <a:spcBef>
                <a:spcPts val="795"/>
              </a:spcBef>
            </a:pPr>
            <a:r>
              <a:rPr sz="3200" spc="-5" dirty="0">
                <a:latin typeface="Arial"/>
                <a:cs typeface="Arial"/>
              </a:rPr>
              <a:t>The levels obtained are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called  “quanization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levels”.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1100" y="838200"/>
            <a:ext cx="6154420" cy="1470660"/>
            <a:chOff x="1181100" y="838200"/>
            <a:chExt cx="6154420" cy="1470660"/>
          </a:xfrm>
        </p:grpSpPr>
        <p:sp>
          <p:nvSpPr>
            <p:cNvPr id="3" name="object 3"/>
            <p:cNvSpPr/>
            <p:nvPr/>
          </p:nvSpPr>
          <p:spPr>
            <a:xfrm>
              <a:off x="1219961" y="895350"/>
              <a:ext cx="6096000" cy="1394460"/>
            </a:xfrm>
            <a:custGeom>
              <a:avLst/>
              <a:gdLst/>
              <a:ahLst/>
              <a:cxnLst/>
              <a:rect l="l" t="t" r="r" b="b"/>
              <a:pathLst>
                <a:path w="6096000" h="1394460">
                  <a:moveTo>
                    <a:pt x="0" y="1394460"/>
                  </a:moveTo>
                  <a:lnTo>
                    <a:pt x="44170" y="1364107"/>
                  </a:lnTo>
                  <a:lnTo>
                    <a:pt x="88391" y="1333880"/>
                  </a:lnTo>
                  <a:lnTo>
                    <a:pt x="132460" y="1303527"/>
                  </a:lnTo>
                  <a:lnTo>
                    <a:pt x="176656" y="1273302"/>
                  </a:lnTo>
                  <a:lnTo>
                    <a:pt x="220853" y="1243202"/>
                  </a:lnTo>
                  <a:lnTo>
                    <a:pt x="265049" y="1212977"/>
                  </a:lnTo>
                  <a:lnTo>
                    <a:pt x="309244" y="1183004"/>
                  </a:lnTo>
                  <a:lnTo>
                    <a:pt x="353441" y="1153033"/>
                  </a:lnTo>
                  <a:lnTo>
                    <a:pt x="397509" y="1123188"/>
                  </a:lnTo>
                  <a:lnTo>
                    <a:pt x="441706" y="1093470"/>
                  </a:lnTo>
                  <a:lnTo>
                    <a:pt x="485901" y="1063878"/>
                  </a:lnTo>
                  <a:lnTo>
                    <a:pt x="530098" y="1034414"/>
                  </a:lnTo>
                  <a:lnTo>
                    <a:pt x="574294" y="1005077"/>
                  </a:lnTo>
                  <a:lnTo>
                    <a:pt x="618489" y="975867"/>
                  </a:lnTo>
                  <a:lnTo>
                    <a:pt x="662558" y="946912"/>
                  </a:lnTo>
                  <a:lnTo>
                    <a:pt x="706755" y="918083"/>
                  </a:lnTo>
                  <a:lnTo>
                    <a:pt x="750951" y="889508"/>
                  </a:lnTo>
                  <a:lnTo>
                    <a:pt x="795146" y="861187"/>
                  </a:lnTo>
                  <a:lnTo>
                    <a:pt x="839343" y="832992"/>
                  </a:lnTo>
                  <a:lnTo>
                    <a:pt x="883538" y="805179"/>
                  </a:lnTo>
                  <a:lnTo>
                    <a:pt x="927607" y="777494"/>
                  </a:lnTo>
                  <a:lnTo>
                    <a:pt x="971804" y="750188"/>
                  </a:lnTo>
                  <a:lnTo>
                    <a:pt x="1016000" y="723011"/>
                  </a:lnTo>
                  <a:lnTo>
                    <a:pt x="1060195" y="696213"/>
                  </a:lnTo>
                  <a:lnTo>
                    <a:pt x="1104392" y="669798"/>
                  </a:lnTo>
                  <a:lnTo>
                    <a:pt x="1148461" y="643636"/>
                  </a:lnTo>
                  <a:lnTo>
                    <a:pt x="1192657" y="617727"/>
                  </a:lnTo>
                  <a:lnTo>
                    <a:pt x="1236852" y="592201"/>
                  </a:lnTo>
                  <a:lnTo>
                    <a:pt x="1281049" y="567054"/>
                  </a:lnTo>
                  <a:lnTo>
                    <a:pt x="1325245" y="542289"/>
                  </a:lnTo>
                  <a:lnTo>
                    <a:pt x="1369440" y="517905"/>
                  </a:lnTo>
                  <a:lnTo>
                    <a:pt x="1413510" y="493902"/>
                  </a:lnTo>
                  <a:lnTo>
                    <a:pt x="1457706" y="470408"/>
                  </a:lnTo>
                  <a:lnTo>
                    <a:pt x="1501902" y="447166"/>
                  </a:lnTo>
                  <a:lnTo>
                    <a:pt x="1546098" y="424434"/>
                  </a:lnTo>
                  <a:lnTo>
                    <a:pt x="1590294" y="402209"/>
                  </a:lnTo>
                  <a:lnTo>
                    <a:pt x="1634489" y="380364"/>
                  </a:lnTo>
                  <a:lnTo>
                    <a:pt x="1678558" y="359028"/>
                  </a:lnTo>
                  <a:lnTo>
                    <a:pt x="1722755" y="338074"/>
                  </a:lnTo>
                  <a:lnTo>
                    <a:pt x="1766951" y="317753"/>
                  </a:lnTo>
                  <a:lnTo>
                    <a:pt x="1811146" y="297814"/>
                  </a:lnTo>
                  <a:lnTo>
                    <a:pt x="1855343" y="278511"/>
                  </a:lnTo>
                  <a:lnTo>
                    <a:pt x="1899539" y="259714"/>
                  </a:lnTo>
                  <a:lnTo>
                    <a:pt x="1943608" y="241426"/>
                  </a:lnTo>
                  <a:lnTo>
                    <a:pt x="1987804" y="223774"/>
                  </a:lnTo>
                  <a:lnTo>
                    <a:pt x="2032000" y="206628"/>
                  </a:lnTo>
                  <a:lnTo>
                    <a:pt x="2076196" y="189991"/>
                  </a:lnTo>
                  <a:lnTo>
                    <a:pt x="2120391" y="174116"/>
                  </a:lnTo>
                  <a:lnTo>
                    <a:pt x="2164461" y="158750"/>
                  </a:lnTo>
                  <a:lnTo>
                    <a:pt x="2208657" y="144017"/>
                  </a:lnTo>
                  <a:lnTo>
                    <a:pt x="2252853" y="129921"/>
                  </a:lnTo>
                  <a:lnTo>
                    <a:pt x="2297049" y="116586"/>
                  </a:lnTo>
                  <a:lnTo>
                    <a:pt x="2341245" y="103759"/>
                  </a:lnTo>
                  <a:lnTo>
                    <a:pt x="2385441" y="91694"/>
                  </a:lnTo>
                  <a:lnTo>
                    <a:pt x="2429510" y="80263"/>
                  </a:lnTo>
                  <a:lnTo>
                    <a:pt x="2473705" y="69596"/>
                  </a:lnTo>
                  <a:lnTo>
                    <a:pt x="2517902" y="59562"/>
                  </a:lnTo>
                  <a:lnTo>
                    <a:pt x="2562098" y="50291"/>
                  </a:lnTo>
                  <a:lnTo>
                    <a:pt x="2606293" y="41783"/>
                  </a:lnTo>
                  <a:lnTo>
                    <a:pt x="2650490" y="34036"/>
                  </a:lnTo>
                  <a:lnTo>
                    <a:pt x="2694559" y="27050"/>
                  </a:lnTo>
                  <a:lnTo>
                    <a:pt x="2738754" y="20827"/>
                  </a:lnTo>
                  <a:lnTo>
                    <a:pt x="2782951" y="15366"/>
                  </a:lnTo>
                  <a:lnTo>
                    <a:pt x="2827147" y="10667"/>
                  </a:lnTo>
                  <a:lnTo>
                    <a:pt x="2871342" y="6858"/>
                  </a:lnTo>
                  <a:lnTo>
                    <a:pt x="2915539" y="3937"/>
                  </a:lnTo>
                  <a:lnTo>
                    <a:pt x="2959608" y="1777"/>
                  </a:lnTo>
                  <a:lnTo>
                    <a:pt x="3003804" y="380"/>
                  </a:lnTo>
                  <a:lnTo>
                    <a:pt x="3048000" y="0"/>
                  </a:lnTo>
                  <a:lnTo>
                    <a:pt x="3092450" y="762"/>
                  </a:lnTo>
                  <a:lnTo>
                    <a:pt x="3137535" y="2921"/>
                  </a:lnTo>
                  <a:lnTo>
                    <a:pt x="3183254" y="6476"/>
                  </a:lnTo>
                  <a:lnTo>
                    <a:pt x="3229483" y="11302"/>
                  </a:lnTo>
                  <a:lnTo>
                    <a:pt x="3276346" y="17525"/>
                  </a:lnTo>
                  <a:lnTo>
                    <a:pt x="3323590" y="25019"/>
                  </a:lnTo>
                  <a:lnTo>
                    <a:pt x="3371341" y="33654"/>
                  </a:lnTo>
                  <a:lnTo>
                    <a:pt x="3419475" y="43561"/>
                  </a:lnTo>
                  <a:lnTo>
                    <a:pt x="3468116" y="54610"/>
                  </a:lnTo>
                  <a:lnTo>
                    <a:pt x="3517138" y="66801"/>
                  </a:lnTo>
                  <a:lnTo>
                    <a:pt x="3566414" y="80137"/>
                  </a:lnTo>
                  <a:lnTo>
                    <a:pt x="3616198" y="94487"/>
                  </a:lnTo>
                  <a:lnTo>
                    <a:pt x="3666109" y="109727"/>
                  </a:lnTo>
                  <a:lnTo>
                    <a:pt x="3716401" y="125984"/>
                  </a:lnTo>
                  <a:lnTo>
                    <a:pt x="3766947" y="143255"/>
                  </a:lnTo>
                  <a:lnTo>
                    <a:pt x="3817747" y="161416"/>
                  </a:lnTo>
                  <a:lnTo>
                    <a:pt x="3868674" y="180339"/>
                  </a:lnTo>
                  <a:lnTo>
                    <a:pt x="3919728" y="200151"/>
                  </a:lnTo>
                  <a:lnTo>
                    <a:pt x="3971036" y="220599"/>
                  </a:lnTo>
                  <a:lnTo>
                    <a:pt x="4022343" y="241935"/>
                  </a:lnTo>
                  <a:lnTo>
                    <a:pt x="4073905" y="263905"/>
                  </a:lnTo>
                  <a:lnTo>
                    <a:pt x="4125341" y="286638"/>
                  </a:lnTo>
                  <a:lnTo>
                    <a:pt x="4176903" y="309879"/>
                  </a:lnTo>
                  <a:lnTo>
                    <a:pt x="4228465" y="333755"/>
                  </a:lnTo>
                  <a:lnTo>
                    <a:pt x="4279900" y="358139"/>
                  </a:lnTo>
                  <a:lnTo>
                    <a:pt x="4331335" y="383032"/>
                  </a:lnTo>
                  <a:lnTo>
                    <a:pt x="4382770" y="408432"/>
                  </a:lnTo>
                  <a:lnTo>
                    <a:pt x="4433951" y="434339"/>
                  </a:lnTo>
                  <a:lnTo>
                    <a:pt x="4485132" y="460501"/>
                  </a:lnTo>
                  <a:lnTo>
                    <a:pt x="4536059" y="487045"/>
                  </a:lnTo>
                  <a:lnTo>
                    <a:pt x="4586859" y="513969"/>
                  </a:lnTo>
                  <a:lnTo>
                    <a:pt x="4637278" y="541147"/>
                  </a:lnTo>
                  <a:lnTo>
                    <a:pt x="4687570" y="568578"/>
                  </a:lnTo>
                  <a:lnTo>
                    <a:pt x="4737608" y="596138"/>
                  </a:lnTo>
                  <a:lnTo>
                    <a:pt x="4787265" y="623951"/>
                  </a:lnTo>
                  <a:lnTo>
                    <a:pt x="4836668" y="651890"/>
                  </a:lnTo>
                  <a:lnTo>
                    <a:pt x="4885690" y="679958"/>
                  </a:lnTo>
                  <a:lnTo>
                    <a:pt x="4934331" y="707898"/>
                  </a:lnTo>
                  <a:lnTo>
                    <a:pt x="4982464" y="735964"/>
                  </a:lnTo>
                  <a:lnTo>
                    <a:pt x="5030216" y="764032"/>
                  </a:lnTo>
                  <a:lnTo>
                    <a:pt x="5077460" y="792099"/>
                  </a:lnTo>
                  <a:lnTo>
                    <a:pt x="5124196" y="819912"/>
                  </a:lnTo>
                  <a:lnTo>
                    <a:pt x="5170551" y="847598"/>
                  </a:lnTo>
                  <a:lnTo>
                    <a:pt x="5216144" y="875157"/>
                  </a:lnTo>
                  <a:lnTo>
                    <a:pt x="5261229" y="902588"/>
                  </a:lnTo>
                  <a:lnTo>
                    <a:pt x="5305806" y="929639"/>
                  </a:lnTo>
                  <a:lnTo>
                    <a:pt x="5349620" y="956437"/>
                  </a:lnTo>
                  <a:lnTo>
                    <a:pt x="5392801" y="982852"/>
                  </a:lnTo>
                  <a:lnTo>
                    <a:pt x="5435345" y="1009014"/>
                  </a:lnTo>
                  <a:lnTo>
                    <a:pt x="5477002" y="1034669"/>
                  </a:lnTo>
                  <a:lnTo>
                    <a:pt x="5518022" y="1059941"/>
                  </a:lnTo>
                  <a:lnTo>
                    <a:pt x="5558282" y="1084707"/>
                  </a:lnTo>
                  <a:lnTo>
                    <a:pt x="5597779" y="1108964"/>
                  </a:lnTo>
                  <a:lnTo>
                    <a:pt x="5636260" y="1132586"/>
                  </a:lnTo>
                  <a:lnTo>
                    <a:pt x="5673979" y="1155700"/>
                  </a:lnTo>
                  <a:lnTo>
                    <a:pt x="5710809" y="1178052"/>
                  </a:lnTo>
                  <a:lnTo>
                    <a:pt x="5746749" y="1199896"/>
                  </a:lnTo>
                  <a:lnTo>
                    <a:pt x="5781802" y="1220851"/>
                  </a:lnTo>
                  <a:lnTo>
                    <a:pt x="5815711" y="1241171"/>
                  </a:lnTo>
                  <a:lnTo>
                    <a:pt x="5848731" y="1260728"/>
                  </a:lnTo>
                  <a:lnTo>
                    <a:pt x="5911595" y="1297177"/>
                  </a:lnTo>
                  <a:lnTo>
                    <a:pt x="5970143" y="1330071"/>
                  </a:lnTo>
                  <a:lnTo>
                    <a:pt x="6024118" y="1359027"/>
                  </a:lnTo>
                  <a:lnTo>
                    <a:pt x="6073267" y="1383791"/>
                  </a:lnTo>
                  <a:lnTo>
                    <a:pt x="6095999" y="1394460"/>
                  </a:lnTo>
                </a:path>
              </a:pathLst>
            </a:custGeom>
            <a:ln w="38100">
              <a:solidFill>
                <a:srgbClr val="FF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1100" y="838199"/>
              <a:ext cx="76200" cy="1450975"/>
            </a:xfrm>
            <a:custGeom>
              <a:avLst/>
              <a:gdLst/>
              <a:ahLst/>
              <a:cxnLst/>
              <a:rect l="l" t="t" r="r" b="b"/>
              <a:pathLst>
                <a:path w="76200" h="1450975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1450848"/>
                  </a:lnTo>
                  <a:lnTo>
                    <a:pt x="44450" y="1450848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19200" y="2250947"/>
            <a:ext cx="6858000" cy="76200"/>
          </a:xfrm>
          <a:custGeom>
            <a:avLst/>
            <a:gdLst/>
            <a:ahLst/>
            <a:cxnLst/>
            <a:rect l="l" t="t" r="r" b="b"/>
            <a:pathLst>
              <a:path w="6858000" h="76200">
                <a:moveTo>
                  <a:pt x="6858000" y="38100"/>
                </a:moveTo>
                <a:lnTo>
                  <a:pt x="6845300" y="31750"/>
                </a:lnTo>
                <a:lnTo>
                  <a:pt x="6781800" y="0"/>
                </a:lnTo>
                <a:lnTo>
                  <a:pt x="6781800" y="31750"/>
                </a:lnTo>
                <a:lnTo>
                  <a:pt x="0" y="31750"/>
                </a:lnTo>
                <a:lnTo>
                  <a:pt x="0" y="44450"/>
                </a:lnTo>
                <a:lnTo>
                  <a:pt x="6781800" y="44450"/>
                </a:lnTo>
                <a:lnTo>
                  <a:pt x="6781800" y="76200"/>
                </a:lnTo>
                <a:lnTo>
                  <a:pt x="6845300" y="44450"/>
                </a:lnTo>
                <a:lnTo>
                  <a:pt x="6858000" y="3810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78242" y="2349753"/>
            <a:ext cx="494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T</a:t>
            </a:r>
            <a:r>
              <a:rPr sz="1800" b="1" spc="-15" dirty="0">
                <a:solidFill>
                  <a:srgbClr val="3333FF"/>
                </a:solidFill>
                <a:latin typeface="Carlito"/>
                <a:cs typeface="Carlito"/>
              </a:rPr>
              <a:t>i</a:t>
            </a: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me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6935" y="843787"/>
            <a:ext cx="1212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3333FF"/>
                </a:solidFill>
                <a:latin typeface="Carlito"/>
                <a:cs typeface="Carlito"/>
              </a:rPr>
              <a:t>V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6935" y="1087577"/>
            <a:ext cx="11048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600" b="1" spc="5" dirty="0">
                <a:solidFill>
                  <a:srgbClr val="3333FF"/>
                </a:solidFill>
                <a:latin typeface="Carlito"/>
                <a:cs typeface="Carlito"/>
              </a:rPr>
              <a:t>o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6935" y="1331722"/>
            <a:ext cx="103505" cy="1247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3333FF"/>
                </a:solidFill>
                <a:latin typeface="Carlito"/>
                <a:cs typeface="Carlito"/>
              </a:rPr>
              <a:t>l  t  a  g  </a:t>
            </a:r>
            <a:r>
              <a:rPr sz="1600" b="1" spc="5" dirty="0">
                <a:solidFill>
                  <a:srgbClr val="3333FF"/>
                </a:solidFill>
                <a:latin typeface="Carlito"/>
                <a:cs typeface="Carlito"/>
              </a:rPr>
              <a:t>e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43000" y="2362961"/>
            <a:ext cx="6248400" cy="1842135"/>
            <a:chOff x="1143000" y="2362961"/>
            <a:chExt cx="6248400" cy="1842135"/>
          </a:xfrm>
        </p:grpSpPr>
        <p:sp>
          <p:nvSpPr>
            <p:cNvPr id="11" name="object 11"/>
            <p:cNvSpPr/>
            <p:nvPr/>
          </p:nvSpPr>
          <p:spPr>
            <a:xfrm>
              <a:off x="1219961" y="4194810"/>
              <a:ext cx="6096000" cy="0"/>
            </a:xfrm>
            <a:custGeom>
              <a:avLst/>
              <a:gdLst/>
              <a:ahLst/>
              <a:cxnLst/>
              <a:rect l="l" t="t" r="r" b="b"/>
              <a:pathLst>
                <a:path w="6096000">
                  <a:moveTo>
                    <a:pt x="0" y="0"/>
                  </a:moveTo>
                  <a:lnTo>
                    <a:pt x="6095999" y="0"/>
                  </a:lnTo>
                </a:path>
              </a:pathLst>
            </a:custGeom>
            <a:ln w="19812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5400" y="3625595"/>
              <a:ext cx="6096000" cy="0"/>
            </a:xfrm>
            <a:custGeom>
              <a:avLst/>
              <a:gdLst/>
              <a:ahLst/>
              <a:cxnLst/>
              <a:rect l="l" t="t" r="r" b="b"/>
              <a:pathLst>
                <a:path w="6096000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ln w="127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1761" y="2868929"/>
              <a:ext cx="0" cy="1325880"/>
            </a:xfrm>
            <a:custGeom>
              <a:avLst/>
              <a:gdLst/>
              <a:ahLst/>
              <a:cxnLst/>
              <a:rect l="l" t="t" r="r" b="b"/>
              <a:pathLst>
                <a:path h="1325879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ln w="381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19961" y="2362961"/>
              <a:ext cx="6096000" cy="1831975"/>
            </a:xfrm>
            <a:custGeom>
              <a:avLst/>
              <a:gdLst/>
              <a:ahLst/>
              <a:cxnLst/>
              <a:rect l="l" t="t" r="r" b="b"/>
              <a:pathLst>
                <a:path w="6096000" h="1831975">
                  <a:moveTo>
                    <a:pt x="0" y="0"/>
                  </a:moveTo>
                  <a:lnTo>
                    <a:pt x="0" y="1831848"/>
                  </a:lnTo>
                </a:path>
                <a:path w="6096000" h="1831975">
                  <a:moveTo>
                    <a:pt x="6095999" y="0"/>
                  </a:moveTo>
                  <a:lnTo>
                    <a:pt x="6095999" y="1831848"/>
                  </a:lnTo>
                </a:path>
              </a:pathLst>
            </a:custGeom>
            <a:ln w="19812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43000" y="2868167"/>
              <a:ext cx="152400" cy="1135380"/>
            </a:xfrm>
            <a:custGeom>
              <a:avLst/>
              <a:gdLst/>
              <a:ahLst/>
              <a:cxnLst/>
              <a:rect l="l" t="t" r="r" b="b"/>
              <a:pathLst>
                <a:path w="152400" h="1135379">
                  <a:moveTo>
                    <a:pt x="0" y="1135380"/>
                  </a:moveTo>
                  <a:lnTo>
                    <a:pt x="152400" y="1135380"/>
                  </a:lnTo>
                </a:path>
                <a:path w="152400" h="1135379">
                  <a:moveTo>
                    <a:pt x="0" y="946404"/>
                  </a:moveTo>
                  <a:lnTo>
                    <a:pt x="152400" y="946404"/>
                  </a:lnTo>
                </a:path>
                <a:path w="152400" h="1135379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05762" y="3057905"/>
              <a:ext cx="4648200" cy="1137285"/>
            </a:xfrm>
            <a:custGeom>
              <a:avLst/>
              <a:gdLst/>
              <a:ahLst/>
              <a:cxnLst/>
              <a:rect l="l" t="t" r="r" b="b"/>
              <a:pathLst>
                <a:path w="4648200" h="1137285">
                  <a:moveTo>
                    <a:pt x="0" y="1136904"/>
                  </a:moveTo>
                  <a:lnTo>
                    <a:pt x="0" y="757428"/>
                  </a:lnTo>
                </a:path>
                <a:path w="4648200" h="1137285">
                  <a:moveTo>
                    <a:pt x="4648199" y="1136904"/>
                  </a:moveTo>
                  <a:lnTo>
                    <a:pt x="4648199" y="757428"/>
                  </a:lnTo>
                </a:path>
                <a:path w="4648200" h="1137285">
                  <a:moveTo>
                    <a:pt x="762000" y="1136904"/>
                  </a:moveTo>
                  <a:lnTo>
                    <a:pt x="762000" y="188976"/>
                  </a:lnTo>
                </a:path>
                <a:path w="4648200" h="1137285">
                  <a:moveTo>
                    <a:pt x="3886200" y="1136904"/>
                  </a:moveTo>
                  <a:lnTo>
                    <a:pt x="3886200" y="188976"/>
                  </a:lnTo>
                </a:path>
                <a:path w="4648200" h="1137285">
                  <a:moveTo>
                    <a:pt x="1524000" y="1136904"/>
                  </a:moveTo>
                  <a:lnTo>
                    <a:pt x="1524000" y="0"/>
                  </a:lnTo>
                </a:path>
                <a:path w="4648200" h="1137285">
                  <a:moveTo>
                    <a:pt x="3124200" y="1136904"/>
                  </a:moveTo>
                  <a:lnTo>
                    <a:pt x="3124200" y="0"/>
                  </a:lnTo>
                </a:path>
              </a:pathLst>
            </a:custGeom>
            <a:ln w="381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95400" y="2868167"/>
              <a:ext cx="6096000" cy="1135380"/>
            </a:xfrm>
            <a:custGeom>
              <a:avLst/>
              <a:gdLst/>
              <a:ahLst/>
              <a:cxnLst/>
              <a:rect l="l" t="t" r="r" b="b"/>
              <a:pathLst>
                <a:path w="6096000" h="1135379">
                  <a:moveTo>
                    <a:pt x="0" y="377952"/>
                  </a:moveTo>
                  <a:lnTo>
                    <a:pt x="6096000" y="377952"/>
                  </a:lnTo>
                </a:path>
                <a:path w="6096000" h="1135379">
                  <a:moveTo>
                    <a:pt x="0" y="188976"/>
                  </a:moveTo>
                  <a:lnTo>
                    <a:pt x="6096000" y="188976"/>
                  </a:lnTo>
                </a:path>
                <a:path w="6096000" h="1135379">
                  <a:moveTo>
                    <a:pt x="0" y="0"/>
                  </a:moveTo>
                  <a:lnTo>
                    <a:pt x="6096000" y="0"/>
                  </a:lnTo>
                </a:path>
                <a:path w="6096000" h="1135379">
                  <a:moveTo>
                    <a:pt x="0" y="566928"/>
                  </a:moveTo>
                  <a:lnTo>
                    <a:pt x="6096000" y="566928"/>
                  </a:lnTo>
                </a:path>
                <a:path w="6096000" h="1135379">
                  <a:moveTo>
                    <a:pt x="0" y="946404"/>
                  </a:moveTo>
                  <a:lnTo>
                    <a:pt x="6096000" y="946404"/>
                  </a:lnTo>
                </a:path>
                <a:path w="6096000" h="1135379">
                  <a:moveTo>
                    <a:pt x="0" y="1135380"/>
                  </a:moveTo>
                  <a:lnTo>
                    <a:pt x="6096000" y="1135380"/>
                  </a:lnTo>
                </a:path>
              </a:pathLst>
            </a:custGeom>
            <a:ln w="127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473442" y="2738450"/>
            <a:ext cx="354965" cy="18573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spc="-290" dirty="0">
                <a:solidFill>
                  <a:srgbClr val="6600CC"/>
                </a:solidFill>
                <a:latin typeface="Arial"/>
                <a:cs typeface="Arial"/>
              </a:rPr>
              <a:t>111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185" dirty="0">
                <a:solidFill>
                  <a:srgbClr val="6600CC"/>
                </a:solidFill>
                <a:latin typeface="Arial"/>
                <a:cs typeface="Arial"/>
              </a:rPr>
              <a:t>110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185" dirty="0">
                <a:solidFill>
                  <a:srgbClr val="6600CC"/>
                </a:solidFill>
                <a:latin typeface="Arial"/>
                <a:cs typeface="Arial"/>
              </a:rPr>
              <a:t>101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75" dirty="0">
                <a:solidFill>
                  <a:srgbClr val="6600CC"/>
                </a:solidFill>
                <a:latin typeface="Arial"/>
                <a:cs typeface="Arial"/>
              </a:rPr>
              <a:t>100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185" dirty="0">
                <a:solidFill>
                  <a:srgbClr val="6600CC"/>
                </a:solidFill>
                <a:latin typeface="Arial"/>
                <a:cs typeface="Arial"/>
              </a:rPr>
              <a:t>011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-80" dirty="0">
                <a:solidFill>
                  <a:srgbClr val="6600CC"/>
                </a:solidFill>
                <a:latin typeface="Arial"/>
                <a:cs typeface="Arial"/>
              </a:rPr>
              <a:t>010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-80" dirty="0">
                <a:solidFill>
                  <a:srgbClr val="6600CC"/>
                </a:solidFill>
                <a:latin typeface="Arial"/>
                <a:cs typeface="Arial"/>
              </a:rPr>
              <a:t>001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25" dirty="0">
                <a:solidFill>
                  <a:srgbClr val="6600CC"/>
                </a:solidFill>
                <a:latin typeface="Arial"/>
                <a:cs typeface="Arial"/>
              </a:rPr>
              <a:t>000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435" y="2874340"/>
            <a:ext cx="128905" cy="1490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FF6600"/>
                </a:solidFill>
                <a:latin typeface="Carlito"/>
                <a:cs typeface="Carlito"/>
              </a:rPr>
              <a:t>L</a:t>
            </a:r>
            <a:endParaRPr sz="16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dirty="0">
                <a:solidFill>
                  <a:srgbClr val="FF6600"/>
                </a:solidFill>
                <a:latin typeface="Carlito"/>
                <a:cs typeface="Carlito"/>
              </a:rPr>
              <a:t>e  v  e   l  s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83422" y="2827096"/>
            <a:ext cx="15430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Carlito"/>
                <a:cs typeface="Carlito"/>
              </a:rPr>
              <a:t>B</a:t>
            </a:r>
            <a:endParaRPr sz="1800">
              <a:latin typeface="Carlito"/>
              <a:cs typeface="Carlito"/>
            </a:endParaRPr>
          </a:p>
          <a:p>
            <a:pPr marL="12700" marR="10160" algn="just">
              <a:lnSpc>
                <a:spcPct val="100000"/>
              </a:lnSpc>
            </a:pPr>
            <a:r>
              <a:rPr sz="1800" b="1" dirty="0">
                <a:solidFill>
                  <a:srgbClr val="FF6600"/>
                </a:solidFill>
                <a:latin typeface="Carlito"/>
                <a:cs typeface="Carlito"/>
              </a:rPr>
              <a:t>i  n  a  r  y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77377" y="2998470"/>
            <a:ext cx="121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Carlito"/>
                <a:cs typeface="Carlito"/>
              </a:rPr>
              <a:t>C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77377" y="3272790"/>
            <a:ext cx="123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Carlito"/>
                <a:cs typeface="Carlito"/>
              </a:rPr>
              <a:t>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77377" y="3547364"/>
            <a:ext cx="12318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Carlito"/>
                <a:cs typeface="Carlito"/>
              </a:rPr>
              <a:t>d  e  s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93489" y="4274007"/>
            <a:ext cx="494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T</a:t>
            </a:r>
            <a:r>
              <a:rPr sz="1800" b="1" spc="-20" dirty="0">
                <a:solidFill>
                  <a:srgbClr val="3333FF"/>
                </a:solidFill>
                <a:latin typeface="Carlito"/>
                <a:cs typeface="Carlito"/>
              </a:rPr>
              <a:t>i</a:t>
            </a: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me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29200" y="4407407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66800" y="38100"/>
                </a:moveTo>
                <a:lnTo>
                  <a:pt x="1054100" y="31750"/>
                </a:lnTo>
                <a:lnTo>
                  <a:pt x="990600" y="0"/>
                </a:lnTo>
                <a:lnTo>
                  <a:pt x="990600" y="31750"/>
                </a:lnTo>
                <a:lnTo>
                  <a:pt x="0" y="31750"/>
                </a:lnTo>
                <a:lnTo>
                  <a:pt x="0" y="44450"/>
                </a:lnTo>
                <a:lnTo>
                  <a:pt x="990600" y="44450"/>
                </a:lnTo>
                <a:lnTo>
                  <a:pt x="990600" y="76200"/>
                </a:lnTo>
                <a:lnTo>
                  <a:pt x="1054100" y="44450"/>
                </a:lnTo>
                <a:lnTo>
                  <a:pt x="1066800" y="38100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81862" y="4572761"/>
            <a:ext cx="6896100" cy="1892935"/>
          </a:xfrm>
          <a:custGeom>
            <a:avLst/>
            <a:gdLst/>
            <a:ahLst/>
            <a:cxnLst/>
            <a:rect l="l" t="t" r="r" b="b"/>
            <a:pathLst>
              <a:path w="6896100" h="1892935">
                <a:moveTo>
                  <a:pt x="6896100" y="1854708"/>
                </a:moveTo>
                <a:lnTo>
                  <a:pt x="6876288" y="1844802"/>
                </a:lnTo>
                <a:lnTo>
                  <a:pt x="6819900" y="1816608"/>
                </a:lnTo>
                <a:lnTo>
                  <a:pt x="6819900" y="1844802"/>
                </a:lnTo>
                <a:lnTo>
                  <a:pt x="48006" y="1844802"/>
                </a:lnTo>
                <a:lnTo>
                  <a:pt x="48006" y="76200"/>
                </a:lnTo>
                <a:lnTo>
                  <a:pt x="76200" y="76200"/>
                </a:ln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28194" y="76200"/>
                </a:lnTo>
                <a:lnTo>
                  <a:pt x="28194" y="1854708"/>
                </a:lnTo>
                <a:lnTo>
                  <a:pt x="38100" y="1854708"/>
                </a:lnTo>
                <a:lnTo>
                  <a:pt x="38100" y="1864614"/>
                </a:lnTo>
                <a:lnTo>
                  <a:pt x="6819900" y="1864614"/>
                </a:lnTo>
                <a:lnTo>
                  <a:pt x="6819900" y="1892808"/>
                </a:lnTo>
                <a:lnTo>
                  <a:pt x="6876288" y="1864614"/>
                </a:lnTo>
                <a:lnTo>
                  <a:pt x="6896100" y="1854708"/>
                </a:lnTo>
                <a:close/>
              </a:path>
            </a:pathLst>
          </a:custGeom>
          <a:solidFill>
            <a:srgbClr val="333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9983" y="2751582"/>
            <a:ext cx="573405" cy="2123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10"/>
              </a:spcBef>
              <a:tabLst>
                <a:tab pos="362585" algn="l"/>
                <a:tab pos="560070" algn="l"/>
              </a:tabLst>
            </a:pPr>
            <a:r>
              <a:rPr sz="1500" b="1" spc="-125" dirty="0">
                <a:solidFill>
                  <a:srgbClr val="A3001F"/>
                </a:solidFill>
                <a:latin typeface="Arial"/>
                <a:cs typeface="Arial"/>
              </a:rPr>
              <a:t>7	</a:t>
            </a:r>
            <a:r>
              <a:rPr sz="1500" u="sng" spc="-125" dirty="0">
                <a:solidFill>
                  <a:srgbClr val="A3001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  <a:tabLst>
                <a:tab pos="362585" algn="l"/>
                <a:tab pos="560070" algn="l"/>
              </a:tabLst>
            </a:pPr>
            <a:r>
              <a:rPr sz="1500" b="1" spc="-10" dirty="0">
                <a:solidFill>
                  <a:srgbClr val="A3001F"/>
                </a:solidFill>
                <a:latin typeface="Arial"/>
                <a:cs typeface="Arial"/>
              </a:rPr>
              <a:t>6	</a:t>
            </a:r>
            <a:r>
              <a:rPr sz="1500" u="sng" spc="-10" dirty="0">
                <a:solidFill>
                  <a:srgbClr val="A3001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73025">
              <a:lnSpc>
                <a:spcPct val="100000"/>
              </a:lnSpc>
              <a:tabLst>
                <a:tab pos="362585" algn="l"/>
                <a:tab pos="560070" algn="l"/>
              </a:tabLst>
            </a:pPr>
            <a:r>
              <a:rPr sz="1500" b="1" spc="-130" dirty="0">
                <a:solidFill>
                  <a:srgbClr val="A3001F"/>
                </a:solidFill>
                <a:latin typeface="Arial"/>
                <a:cs typeface="Arial"/>
              </a:rPr>
              <a:t>5	</a:t>
            </a:r>
            <a:r>
              <a:rPr sz="1500" u="sng" spc="-130" dirty="0">
                <a:solidFill>
                  <a:srgbClr val="A3001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  <a:spcBef>
                <a:spcPts val="5"/>
              </a:spcBef>
              <a:tabLst>
                <a:tab pos="362585" algn="l"/>
                <a:tab pos="560070" algn="l"/>
              </a:tabLst>
            </a:pPr>
            <a:r>
              <a:rPr sz="1500" b="1" spc="-45" dirty="0">
                <a:solidFill>
                  <a:srgbClr val="A3001F"/>
                </a:solidFill>
                <a:latin typeface="Arial"/>
                <a:cs typeface="Arial"/>
              </a:rPr>
              <a:t>4	</a:t>
            </a:r>
            <a:r>
              <a:rPr sz="1500" u="sng" spc="-45" dirty="0">
                <a:solidFill>
                  <a:srgbClr val="A3001F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sz="1500" b="1" spc="-145" dirty="0">
                <a:solidFill>
                  <a:srgbClr val="A3001F"/>
                </a:solidFill>
                <a:latin typeface="Arial"/>
                <a:cs typeface="Arial"/>
              </a:rPr>
              <a:t>3</a:t>
            </a:r>
            <a:endParaRPr sz="15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500" b="1" spc="-105" dirty="0">
                <a:solidFill>
                  <a:srgbClr val="A3001F"/>
                </a:solidFill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  <a:p>
            <a:pPr marL="73025">
              <a:lnSpc>
                <a:spcPct val="100000"/>
              </a:lnSpc>
              <a:spcBef>
                <a:spcPts val="5"/>
              </a:spcBef>
            </a:pPr>
            <a:r>
              <a:rPr sz="1500" b="1" spc="-285" dirty="0">
                <a:solidFill>
                  <a:srgbClr val="A3001F"/>
                </a:solidFill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  <a:p>
            <a:pPr marL="73025">
              <a:lnSpc>
                <a:spcPts val="1770"/>
              </a:lnSpc>
            </a:pPr>
            <a:r>
              <a:rPr sz="1500" b="1" spc="35" dirty="0">
                <a:solidFill>
                  <a:srgbClr val="A3001F"/>
                </a:solidFill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  <a:p>
            <a:pPr>
              <a:lnSpc>
                <a:spcPts val="2130"/>
              </a:lnSpc>
            </a:pPr>
            <a:r>
              <a:rPr sz="1800" b="1" dirty="0">
                <a:solidFill>
                  <a:srgbClr val="3333FF"/>
                </a:solidFill>
                <a:latin typeface="Carlito"/>
                <a:cs typeface="Carlito"/>
              </a:rPr>
              <a:t>V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6935" y="4858588"/>
            <a:ext cx="1231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33FF"/>
                </a:solidFill>
                <a:latin typeface="Carlito"/>
                <a:cs typeface="Carlito"/>
              </a:rPr>
              <a:t>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6935" y="5133213"/>
            <a:ext cx="11557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33FF"/>
                </a:solidFill>
                <a:latin typeface="Carlito"/>
                <a:cs typeface="Carlito"/>
              </a:rPr>
              <a:t>l  t  a  g  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74394" y="4631816"/>
            <a:ext cx="54476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FF6600"/>
                </a:solidFill>
                <a:latin typeface="Carlito"/>
                <a:cs typeface="Carlito"/>
              </a:rPr>
              <a:t>0 1 0 1 0 1 1 1 0 1 1 1 1 1 0 1 0 1 0 1</a:t>
            </a:r>
            <a:r>
              <a:rPr sz="2800" b="1" spc="90" dirty="0">
                <a:solidFill>
                  <a:srgbClr val="FF6600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FF6600"/>
                </a:solidFill>
                <a:latin typeface="Carlito"/>
                <a:cs typeface="Carlito"/>
              </a:rPr>
              <a:t>0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219961" y="4572000"/>
            <a:ext cx="6400800" cy="1874520"/>
            <a:chOff x="1219961" y="4572000"/>
            <a:chExt cx="6400800" cy="1874520"/>
          </a:xfrm>
        </p:grpSpPr>
        <p:sp>
          <p:nvSpPr>
            <p:cNvPr id="32" name="object 32"/>
            <p:cNvSpPr/>
            <p:nvPr/>
          </p:nvSpPr>
          <p:spPr>
            <a:xfrm>
              <a:off x="1524761" y="5214366"/>
              <a:ext cx="1219200" cy="1213485"/>
            </a:xfrm>
            <a:custGeom>
              <a:avLst/>
              <a:gdLst/>
              <a:ahLst/>
              <a:cxnLst/>
              <a:rect l="l" t="t" r="r" b="b"/>
              <a:pathLst>
                <a:path w="1219200" h="1213485">
                  <a:moveTo>
                    <a:pt x="0" y="0"/>
                  </a:moveTo>
                  <a:lnTo>
                    <a:pt x="0" y="1213103"/>
                  </a:lnTo>
                </a:path>
                <a:path w="1219200" h="1213485">
                  <a:moveTo>
                    <a:pt x="304800" y="0"/>
                  </a:moveTo>
                  <a:lnTo>
                    <a:pt x="304800" y="1213103"/>
                  </a:lnTo>
                </a:path>
                <a:path w="1219200" h="1213485">
                  <a:moveTo>
                    <a:pt x="1219200" y="0"/>
                  </a:moveTo>
                  <a:lnTo>
                    <a:pt x="1219200" y="1213103"/>
                  </a:lnTo>
                </a:path>
                <a:path w="1219200" h="1213485">
                  <a:moveTo>
                    <a:pt x="609600" y="0"/>
                  </a:moveTo>
                  <a:lnTo>
                    <a:pt x="609600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87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391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823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87161" y="5214366"/>
              <a:ext cx="1219200" cy="1213485"/>
            </a:xfrm>
            <a:custGeom>
              <a:avLst/>
              <a:gdLst/>
              <a:ahLst/>
              <a:cxnLst/>
              <a:rect l="l" t="t" r="r" b="b"/>
              <a:pathLst>
                <a:path w="1219200" h="1213485">
                  <a:moveTo>
                    <a:pt x="0" y="0"/>
                  </a:moveTo>
                  <a:lnTo>
                    <a:pt x="0" y="1213103"/>
                  </a:lnTo>
                </a:path>
                <a:path w="1219200" h="1213485">
                  <a:moveTo>
                    <a:pt x="304800" y="0"/>
                  </a:moveTo>
                  <a:lnTo>
                    <a:pt x="304800" y="1213103"/>
                  </a:lnTo>
                </a:path>
                <a:path w="1219200" h="1213485">
                  <a:moveTo>
                    <a:pt x="609600" y="0"/>
                  </a:moveTo>
                  <a:lnTo>
                    <a:pt x="609600" y="1213103"/>
                  </a:lnTo>
                </a:path>
                <a:path w="1219200" h="1213485">
                  <a:moveTo>
                    <a:pt x="914400" y="0"/>
                  </a:moveTo>
                  <a:lnTo>
                    <a:pt x="914400" y="1213103"/>
                  </a:lnTo>
                </a:path>
                <a:path w="1219200" h="1213485">
                  <a:moveTo>
                    <a:pt x="1219199" y="0"/>
                  </a:moveTo>
                  <a:lnTo>
                    <a:pt x="1219199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535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58361" y="5214366"/>
              <a:ext cx="3657600" cy="1213485"/>
            </a:xfrm>
            <a:custGeom>
              <a:avLst/>
              <a:gdLst/>
              <a:ahLst/>
              <a:cxnLst/>
              <a:rect l="l" t="t" r="r" b="b"/>
              <a:pathLst>
                <a:path w="3657600" h="1213485">
                  <a:moveTo>
                    <a:pt x="3352799" y="0"/>
                  </a:moveTo>
                  <a:lnTo>
                    <a:pt x="3352799" y="1213103"/>
                  </a:lnTo>
                </a:path>
                <a:path w="3657600" h="1213485">
                  <a:moveTo>
                    <a:pt x="3657599" y="0"/>
                  </a:moveTo>
                  <a:lnTo>
                    <a:pt x="3657599" y="1213103"/>
                  </a:lnTo>
                </a:path>
                <a:path w="3657600"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679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63161" y="5214366"/>
              <a:ext cx="0" cy="1213485"/>
            </a:xfrm>
            <a:custGeom>
              <a:avLst/>
              <a:gdLst/>
              <a:ahLst/>
              <a:cxnLst/>
              <a:rect l="l" t="t" r="r" b="b"/>
              <a:pathLst>
                <a:path h="1213485">
                  <a:moveTo>
                    <a:pt x="0" y="0"/>
                  </a:moveTo>
                  <a:lnTo>
                    <a:pt x="0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761" y="5214366"/>
              <a:ext cx="304800" cy="1213485"/>
            </a:xfrm>
            <a:custGeom>
              <a:avLst/>
              <a:gdLst/>
              <a:ahLst/>
              <a:cxnLst/>
              <a:rect l="l" t="t" r="r" b="b"/>
              <a:pathLst>
                <a:path w="304800" h="1213485">
                  <a:moveTo>
                    <a:pt x="0" y="0"/>
                  </a:moveTo>
                  <a:lnTo>
                    <a:pt x="0" y="1213103"/>
                  </a:lnTo>
                </a:path>
                <a:path w="304800" h="1213485">
                  <a:moveTo>
                    <a:pt x="304800" y="0"/>
                  </a:moveTo>
                  <a:lnTo>
                    <a:pt x="304800" y="1213103"/>
                  </a:lnTo>
                </a:path>
              </a:pathLst>
            </a:custGeom>
            <a:ln w="38100">
              <a:solidFill>
                <a:srgbClr val="FF66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219961" y="5214366"/>
              <a:ext cx="6400800" cy="1213485"/>
            </a:xfrm>
            <a:custGeom>
              <a:avLst/>
              <a:gdLst/>
              <a:ahLst/>
              <a:cxnLst/>
              <a:rect l="l" t="t" r="r" b="b"/>
              <a:pathLst>
                <a:path w="6400800" h="1213485">
                  <a:moveTo>
                    <a:pt x="304800" y="0"/>
                  </a:moveTo>
                  <a:lnTo>
                    <a:pt x="609600" y="0"/>
                  </a:lnTo>
                </a:path>
                <a:path w="6400800" h="1213485">
                  <a:moveTo>
                    <a:pt x="609600" y="1213103"/>
                  </a:moveTo>
                  <a:lnTo>
                    <a:pt x="914400" y="1213103"/>
                  </a:lnTo>
                </a:path>
                <a:path w="6400800" h="1213485">
                  <a:moveTo>
                    <a:pt x="914400" y="0"/>
                  </a:moveTo>
                  <a:lnTo>
                    <a:pt x="1219200" y="0"/>
                  </a:lnTo>
                </a:path>
                <a:path w="6400800" h="1213485">
                  <a:moveTo>
                    <a:pt x="1219200" y="1213103"/>
                  </a:moveTo>
                  <a:lnTo>
                    <a:pt x="1524000" y="1213103"/>
                  </a:lnTo>
                </a:path>
                <a:path w="6400800" h="1213485">
                  <a:moveTo>
                    <a:pt x="2438400" y="1213103"/>
                  </a:moveTo>
                  <a:lnTo>
                    <a:pt x="2743200" y="1213103"/>
                  </a:lnTo>
                </a:path>
                <a:path w="6400800" h="1213485">
                  <a:moveTo>
                    <a:pt x="1524000" y="0"/>
                  </a:moveTo>
                  <a:lnTo>
                    <a:pt x="2438400" y="0"/>
                  </a:lnTo>
                </a:path>
                <a:path w="6400800" h="1213485">
                  <a:moveTo>
                    <a:pt x="2743200" y="0"/>
                  </a:moveTo>
                  <a:lnTo>
                    <a:pt x="4267200" y="0"/>
                  </a:lnTo>
                </a:path>
                <a:path w="6400800" h="1213485">
                  <a:moveTo>
                    <a:pt x="4267200" y="1213103"/>
                  </a:moveTo>
                  <a:lnTo>
                    <a:pt x="4572000" y="1213103"/>
                  </a:lnTo>
                </a:path>
                <a:path w="6400800" h="1213485">
                  <a:moveTo>
                    <a:pt x="4572000" y="0"/>
                  </a:moveTo>
                  <a:lnTo>
                    <a:pt x="4876800" y="0"/>
                  </a:lnTo>
                </a:path>
                <a:path w="6400800" h="1213485">
                  <a:moveTo>
                    <a:pt x="4876800" y="1213103"/>
                  </a:moveTo>
                  <a:lnTo>
                    <a:pt x="5181600" y="1213103"/>
                  </a:lnTo>
                </a:path>
                <a:path w="6400800" h="1213485">
                  <a:moveTo>
                    <a:pt x="5181600" y="0"/>
                  </a:moveTo>
                  <a:lnTo>
                    <a:pt x="5486399" y="0"/>
                  </a:lnTo>
                </a:path>
                <a:path w="6400800" h="1213485">
                  <a:moveTo>
                    <a:pt x="5486399" y="1213103"/>
                  </a:moveTo>
                  <a:lnTo>
                    <a:pt x="5791199" y="1213103"/>
                  </a:lnTo>
                </a:path>
                <a:path w="6400800" h="1213485">
                  <a:moveTo>
                    <a:pt x="5791199" y="0"/>
                  </a:moveTo>
                  <a:lnTo>
                    <a:pt x="6095999" y="0"/>
                  </a:lnTo>
                </a:path>
                <a:path w="6400800" h="1213485">
                  <a:moveTo>
                    <a:pt x="6095999" y="1213103"/>
                  </a:moveTo>
                  <a:lnTo>
                    <a:pt x="6400799" y="1213103"/>
                  </a:lnTo>
                </a:path>
                <a:path w="6400800" h="1213485">
                  <a:moveTo>
                    <a:pt x="0" y="1213103"/>
                  </a:moveTo>
                  <a:lnTo>
                    <a:pt x="304800" y="1213103"/>
                  </a:lnTo>
                </a:path>
              </a:pathLst>
            </a:custGeom>
            <a:ln w="381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09800" y="4572000"/>
              <a:ext cx="4495800" cy="570230"/>
            </a:xfrm>
            <a:custGeom>
              <a:avLst/>
              <a:gdLst/>
              <a:ahLst/>
              <a:cxnLst/>
              <a:rect l="l" t="t" r="r" b="b"/>
              <a:pathLst>
                <a:path w="4495800" h="570229">
                  <a:moveTo>
                    <a:pt x="0" y="0"/>
                  </a:moveTo>
                  <a:lnTo>
                    <a:pt x="0" y="569976"/>
                  </a:lnTo>
                </a:path>
                <a:path w="4495800" h="570229">
                  <a:moveTo>
                    <a:pt x="914400" y="0"/>
                  </a:moveTo>
                  <a:lnTo>
                    <a:pt x="914400" y="569976"/>
                  </a:lnTo>
                </a:path>
                <a:path w="4495800" h="570229">
                  <a:moveTo>
                    <a:pt x="1828800" y="0"/>
                  </a:moveTo>
                  <a:lnTo>
                    <a:pt x="1828800" y="569976"/>
                  </a:lnTo>
                </a:path>
                <a:path w="4495800" h="570229">
                  <a:moveTo>
                    <a:pt x="2743200" y="0"/>
                  </a:moveTo>
                  <a:lnTo>
                    <a:pt x="2743200" y="569976"/>
                  </a:lnTo>
                </a:path>
                <a:path w="4495800" h="570229">
                  <a:moveTo>
                    <a:pt x="3581400" y="0"/>
                  </a:moveTo>
                  <a:lnTo>
                    <a:pt x="3581400" y="569976"/>
                  </a:lnTo>
                </a:path>
                <a:path w="4495800" h="570229">
                  <a:moveTo>
                    <a:pt x="4495800" y="0"/>
                  </a:moveTo>
                  <a:lnTo>
                    <a:pt x="4495800" y="569976"/>
                  </a:lnTo>
                </a:path>
              </a:pathLst>
            </a:custGeom>
            <a:ln w="12700">
              <a:solidFill>
                <a:srgbClr val="0000CC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092442" y="841375"/>
            <a:ext cx="163322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66"/>
                </a:solidFill>
                <a:latin typeface="Carlito"/>
                <a:cs typeface="Carlito"/>
              </a:rPr>
              <a:t>Sampling</a:t>
            </a:r>
            <a:r>
              <a:rPr sz="1800" b="1" spc="-5" dirty="0">
                <a:solidFill>
                  <a:srgbClr val="660033"/>
                </a:solidFill>
                <a:latin typeface="Carlito"/>
                <a:cs typeface="Carlito"/>
              </a:rPr>
              <a:t>,  </a:t>
            </a:r>
            <a:r>
              <a:rPr sz="1800" b="1" spc="-15" dirty="0">
                <a:solidFill>
                  <a:srgbClr val="FF33CC"/>
                </a:solidFill>
                <a:latin typeface="Carlito"/>
                <a:cs typeface="Carlito"/>
              </a:rPr>
              <a:t>Quantization</a:t>
            </a:r>
            <a:r>
              <a:rPr sz="1800" b="1" spc="-225" dirty="0">
                <a:solidFill>
                  <a:srgbClr val="FF33CC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660033"/>
                </a:solidFill>
                <a:latin typeface="Carlito"/>
                <a:cs typeface="Carlito"/>
              </a:rPr>
              <a:t>and  </a:t>
            </a:r>
            <a:r>
              <a:rPr sz="1800" b="1" spc="-10" dirty="0">
                <a:solidFill>
                  <a:srgbClr val="FF6600"/>
                </a:solidFill>
                <a:latin typeface="Carlito"/>
                <a:cs typeface="Carlito"/>
              </a:rPr>
              <a:t>Coding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429625" y="6456984"/>
            <a:ext cx="177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78242" y="6523583"/>
            <a:ext cx="49403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T</a:t>
            </a:r>
            <a:r>
              <a:rPr sz="1800" b="1" spc="-15" dirty="0">
                <a:solidFill>
                  <a:srgbClr val="3333FF"/>
                </a:solidFill>
                <a:latin typeface="Carlito"/>
                <a:cs typeface="Carlito"/>
              </a:rPr>
              <a:t>i</a:t>
            </a:r>
            <a:r>
              <a:rPr sz="1800" b="1" spc="-5" dirty="0">
                <a:solidFill>
                  <a:srgbClr val="3333FF"/>
                </a:solidFill>
                <a:latin typeface="Carlito"/>
                <a:cs typeface="Carlito"/>
              </a:rPr>
              <a:t>me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522589" y="6548119"/>
            <a:ext cx="177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451561"/>
            <a:ext cx="78022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Pulse Code</a:t>
            </a:r>
            <a:r>
              <a:rPr sz="4400" b="1" spc="-11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Modulation(PCM)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2744" y="1127378"/>
            <a:ext cx="7797165" cy="0"/>
          </a:xfrm>
          <a:custGeom>
            <a:avLst/>
            <a:gdLst/>
            <a:ahLst/>
            <a:cxnLst/>
            <a:rect l="l" t="t" r="r" b="b"/>
            <a:pathLst>
              <a:path w="7797165">
                <a:moveTo>
                  <a:pt x="0" y="0"/>
                </a:moveTo>
                <a:lnTo>
                  <a:pt x="779675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2292323"/>
            <a:ext cx="8681623" cy="4021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7914" y="758139"/>
            <a:ext cx="34036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10" dirty="0">
                <a:latin typeface="Arial"/>
                <a:cs typeface="Arial"/>
              </a:rPr>
              <a:t>Quantization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79470" y="1433702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>
                <a:moveTo>
                  <a:pt x="0" y="0"/>
                </a:moveTo>
                <a:lnTo>
                  <a:pt x="3384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585925"/>
            <a:ext cx="7797165" cy="3195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23622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260" dirty="0">
                <a:latin typeface="Arial"/>
                <a:cs typeface="Arial"/>
              </a:rPr>
              <a:t>By </a:t>
            </a:r>
            <a:r>
              <a:rPr sz="2800" spc="-95" dirty="0">
                <a:latin typeface="Arial"/>
                <a:cs typeface="Arial"/>
              </a:rPr>
              <a:t>quantizing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320" dirty="0">
                <a:latin typeface="Arial"/>
                <a:cs typeface="Arial"/>
              </a:rPr>
              <a:t>PAM </a:t>
            </a:r>
            <a:r>
              <a:rPr sz="2800" spc="-120" dirty="0">
                <a:latin typeface="Arial"/>
                <a:cs typeface="Arial"/>
              </a:rPr>
              <a:t>pulse, </a:t>
            </a:r>
            <a:r>
              <a:rPr sz="2800" spc="-65" dirty="0">
                <a:latin typeface="Arial"/>
                <a:cs typeface="Arial"/>
              </a:rPr>
              <a:t>original </a:t>
            </a:r>
            <a:r>
              <a:rPr sz="2800" spc="-140" dirty="0">
                <a:latin typeface="Arial"/>
                <a:cs typeface="Arial"/>
              </a:rPr>
              <a:t>signal is</a:t>
            </a:r>
            <a:r>
              <a:rPr sz="2800" spc="-509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only  </a:t>
            </a:r>
            <a:r>
              <a:rPr sz="2800" spc="-120" dirty="0">
                <a:latin typeface="Arial"/>
                <a:cs typeface="Arial"/>
              </a:rPr>
              <a:t>approximated</a:t>
            </a:r>
            <a:endParaRPr sz="2800">
              <a:latin typeface="Arial"/>
              <a:cs typeface="Arial"/>
            </a:endParaRPr>
          </a:p>
          <a:p>
            <a:pPr marL="356870" marR="245745" indent="-344805">
              <a:lnSpc>
                <a:spcPct val="100000"/>
              </a:lnSpc>
              <a:spcBef>
                <a:spcPts val="70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200" dirty="0">
                <a:latin typeface="Arial"/>
                <a:cs typeface="Arial"/>
              </a:rPr>
              <a:t>The </a:t>
            </a:r>
            <a:r>
              <a:rPr sz="2800" spc="-190" dirty="0">
                <a:latin typeface="Arial"/>
                <a:cs typeface="Arial"/>
              </a:rPr>
              <a:t>process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10" dirty="0">
                <a:latin typeface="Arial"/>
                <a:cs typeface="Arial"/>
              </a:rPr>
              <a:t>converting </a:t>
            </a:r>
            <a:r>
              <a:rPr sz="2800" spc="-135" dirty="0">
                <a:latin typeface="Arial"/>
                <a:cs typeface="Arial"/>
              </a:rPr>
              <a:t>analog </a:t>
            </a:r>
            <a:r>
              <a:rPr sz="2800" spc="-160" dirty="0">
                <a:latin typeface="Arial"/>
                <a:cs typeface="Arial"/>
              </a:rPr>
              <a:t>signals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300" dirty="0">
                <a:latin typeface="Arial"/>
                <a:cs typeface="Arial"/>
              </a:rPr>
              <a:t>PCM</a:t>
            </a:r>
            <a:r>
              <a:rPr sz="2800" spc="-53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  </a:t>
            </a:r>
            <a:r>
              <a:rPr sz="2800" spc="-110" dirty="0">
                <a:latin typeface="Arial"/>
                <a:cs typeface="Arial"/>
              </a:rPr>
              <a:t>called</a:t>
            </a:r>
            <a:r>
              <a:rPr sz="2800" spc="-320" dirty="0">
                <a:latin typeface="Arial"/>
                <a:cs typeface="Arial"/>
              </a:rPr>
              <a:t> </a:t>
            </a:r>
            <a:r>
              <a:rPr sz="2800" i="1" spc="-10" dirty="0">
                <a:latin typeface="Carlito"/>
                <a:cs typeface="Carlito"/>
              </a:rPr>
              <a:t>quantizing</a:t>
            </a:r>
            <a:endParaRPr sz="2800">
              <a:latin typeface="Carlito"/>
              <a:cs typeface="Carlito"/>
            </a:endParaRPr>
          </a:p>
          <a:p>
            <a:pPr marL="356870" marR="5080" indent="-344805">
              <a:lnSpc>
                <a:spcPct val="100000"/>
              </a:lnSpc>
              <a:spcBef>
                <a:spcPts val="72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210" dirty="0">
                <a:latin typeface="Arial"/>
                <a:cs typeface="Arial"/>
              </a:rPr>
              <a:t>Since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70" dirty="0">
                <a:latin typeface="Arial"/>
                <a:cs typeface="Arial"/>
              </a:rPr>
              <a:t>original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200" dirty="0">
                <a:latin typeface="Arial"/>
                <a:cs typeface="Arial"/>
              </a:rPr>
              <a:t>can </a:t>
            </a:r>
            <a:r>
              <a:rPr sz="2800" spc="-190" dirty="0">
                <a:latin typeface="Arial"/>
                <a:cs typeface="Arial"/>
              </a:rPr>
              <a:t>have </a:t>
            </a:r>
            <a:r>
              <a:rPr sz="2800" spc="-150" dirty="0">
                <a:latin typeface="Arial"/>
                <a:cs typeface="Arial"/>
              </a:rPr>
              <a:t>an </a:t>
            </a:r>
            <a:r>
              <a:rPr sz="2800" spc="-35" dirty="0">
                <a:latin typeface="Arial"/>
                <a:cs typeface="Arial"/>
              </a:rPr>
              <a:t>infinite</a:t>
            </a:r>
            <a:r>
              <a:rPr sz="2800" spc="-48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number 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145" dirty="0">
                <a:latin typeface="Arial"/>
                <a:cs typeface="Arial"/>
              </a:rPr>
              <a:t>levels,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quantizing </a:t>
            </a:r>
            <a:r>
              <a:rPr sz="2800" spc="-190" dirty="0">
                <a:latin typeface="Arial"/>
                <a:cs typeface="Arial"/>
              </a:rPr>
              <a:t>process </a:t>
            </a:r>
            <a:r>
              <a:rPr sz="2800" spc="10" dirty="0">
                <a:latin typeface="Arial"/>
                <a:cs typeface="Arial"/>
              </a:rPr>
              <a:t>will </a:t>
            </a:r>
            <a:r>
              <a:rPr sz="2800" spc="-130" dirty="0">
                <a:latin typeface="Arial"/>
                <a:cs typeface="Arial"/>
              </a:rPr>
              <a:t>produce  </a:t>
            </a:r>
            <a:r>
              <a:rPr sz="2800" spc="-105" dirty="0">
                <a:latin typeface="Arial"/>
                <a:cs typeface="Arial"/>
              </a:rPr>
              <a:t>errors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called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b="1" dirty="0">
                <a:latin typeface="Carlito"/>
                <a:cs typeface="Carlito"/>
              </a:rPr>
              <a:t>quantizing</a:t>
            </a:r>
            <a:r>
              <a:rPr sz="2800" b="1" spc="-114" dirty="0">
                <a:latin typeface="Carlito"/>
                <a:cs typeface="Carlito"/>
              </a:rPr>
              <a:t> </a:t>
            </a:r>
            <a:r>
              <a:rPr sz="2800" b="1" spc="-25" dirty="0">
                <a:latin typeface="Carlito"/>
                <a:cs typeface="Carlito"/>
              </a:rPr>
              <a:t>errors</a:t>
            </a:r>
            <a:r>
              <a:rPr sz="2800" b="1" spc="-75" dirty="0">
                <a:latin typeface="Carlito"/>
                <a:cs typeface="Carlito"/>
              </a:rPr>
              <a:t> </a:t>
            </a:r>
            <a:r>
              <a:rPr sz="2800" spc="-20" dirty="0">
                <a:latin typeface="Arial"/>
                <a:cs typeface="Arial"/>
              </a:rPr>
              <a:t>or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b="1" dirty="0">
                <a:latin typeface="Carlito"/>
                <a:cs typeface="Carlito"/>
              </a:rPr>
              <a:t>quantizing</a:t>
            </a:r>
            <a:r>
              <a:rPr sz="2800" b="1" spc="5" dirty="0">
                <a:latin typeface="Carlito"/>
                <a:cs typeface="Carlito"/>
              </a:rPr>
              <a:t> noise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29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7914" y="758139"/>
            <a:ext cx="34036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10" dirty="0">
                <a:latin typeface="Arial"/>
                <a:cs typeface="Arial"/>
              </a:rPr>
              <a:t>Quantization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79470" y="1433702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>
                <a:moveTo>
                  <a:pt x="0" y="0"/>
                </a:moveTo>
                <a:lnTo>
                  <a:pt x="3384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9346" y="1621234"/>
            <a:ext cx="8008210" cy="3545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635" y="5548985"/>
            <a:ext cx="77501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265" dirty="0">
                <a:latin typeface="Arial"/>
                <a:cs typeface="Arial"/>
              </a:rPr>
              <a:t>Two </a:t>
            </a:r>
            <a:r>
              <a:rPr sz="3200" spc="-125" dirty="0">
                <a:latin typeface="Arial"/>
                <a:cs typeface="Arial"/>
              </a:rPr>
              <a:t>types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00" dirty="0">
                <a:latin typeface="Arial"/>
                <a:cs typeface="Arial"/>
              </a:rPr>
              <a:t>quantization: </a:t>
            </a:r>
            <a:r>
              <a:rPr sz="3200" spc="-75" dirty="0">
                <a:latin typeface="Arial"/>
                <a:cs typeface="Arial"/>
              </a:rPr>
              <a:t>(</a:t>
            </a:r>
            <a:r>
              <a:rPr sz="3200" i="1" spc="-75" dirty="0">
                <a:latin typeface="Carlito"/>
                <a:cs typeface="Carlito"/>
              </a:rPr>
              <a:t>a</a:t>
            </a:r>
            <a:r>
              <a:rPr sz="3200" spc="-75" dirty="0">
                <a:latin typeface="Arial"/>
                <a:cs typeface="Arial"/>
              </a:rPr>
              <a:t>) </a:t>
            </a:r>
            <a:r>
              <a:rPr sz="3200" spc="-70" dirty="0">
                <a:latin typeface="Arial"/>
                <a:cs typeface="Arial"/>
              </a:rPr>
              <a:t>midtread </a:t>
            </a:r>
            <a:r>
              <a:rPr sz="3200" spc="-155" dirty="0">
                <a:latin typeface="Arial"/>
                <a:cs typeface="Arial"/>
              </a:rPr>
              <a:t>and</a:t>
            </a:r>
            <a:r>
              <a:rPr sz="3200" spc="-565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(</a:t>
            </a:r>
            <a:r>
              <a:rPr sz="3200" i="1" spc="-75" dirty="0">
                <a:latin typeface="Carlito"/>
                <a:cs typeface="Carlito"/>
              </a:rPr>
              <a:t>b</a:t>
            </a:r>
            <a:r>
              <a:rPr sz="3200" spc="-75" dirty="0">
                <a:latin typeface="Arial"/>
                <a:cs typeface="Arial"/>
              </a:rPr>
              <a:t>)  </a:t>
            </a:r>
            <a:r>
              <a:rPr sz="3200" spc="-95" dirty="0">
                <a:latin typeface="Arial"/>
                <a:cs typeface="Arial"/>
              </a:rPr>
              <a:t>midrise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30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7914" y="758139"/>
            <a:ext cx="34036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10" dirty="0">
                <a:latin typeface="Arial"/>
                <a:cs typeface="Arial"/>
              </a:rPr>
              <a:t>Quantization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79470" y="1433702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>
                <a:moveTo>
                  <a:pt x="0" y="0"/>
                </a:moveTo>
                <a:lnTo>
                  <a:pt x="3384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482140"/>
            <a:ext cx="7969250" cy="27673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00" dirty="0">
                <a:latin typeface="Arial"/>
                <a:cs typeface="Arial"/>
              </a:rPr>
              <a:t>Coding </a:t>
            </a:r>
            <a:r>
              <a:rPr sz="3200" spc="-155" dirty="0">
                <a:latin typeface="Arial"/>
                <a:cs typeface="Arial"/>
              </a:rPr>
              <a:t>and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Decoding</a:t>
            </a:r>
            <a:endParaRPr sz="3200">
              <a:latin typeface="Arial"/>
              <a:cs typeface="Arial"/>
            </a:endParaRPr>
          </a:p>
          <a:p>
            <a:pPr marL="356870" marR="67818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35" dirty="0">
                <a:latin typeface="Arial"/>
                <a:cs typeface="Arial"/>
              </a:rPr>
              <a:t>The </a:t>
            </a:r>
            <a:r>
              <a:rPr sz="3200" spc="-200" dirty="0">
                <a:latin typeface="Arial"/>
                <a:cs typeface="Arial"/>
              </a:rPr>
              <a:t>process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25" dirty="0">
                <a:latin typeface="Arial"/>
                <a:cs typeface="Arial"/>
              </a:rPr>
              <a:t>converting </a:t>
            </a:r>
            <a:r>
              <a:rPr sz="3200" spc="-180" dirty="0">
                <a:latin typeface="Arial"/>
                <a:cs typeface="Arial"/>
              </a:rPr>
              <a:t>an </a:t>
            </a:r>
            <a:r>
              <a:rPr sz="3200" spc="-160" dirty="0">
                <a:latin typeface="Arial"/>
                <a:cs typeface="Arial"/>
              </a:rPr>
              <a:t>analog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signal  </a:t>
            </a:r>
            <a:r>
              <a:rPr sz="3200" spc="-25" dirty="0">
                <a:latin typeface="Arial"/>
                <a:cs typeface="Arial"/>
              </a:rPr>
              <a:t>into </a:t>
            </a:r>
            <a:r>
              <a:rPr sz="3200" spc="-345" dirty="0">
                <a:latin typeface="Arial"/>
                <a:cs typeface="Arial"/>
              </a:rPr>
              <a:t>PCM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30" dirty="0">
                <a:latin typeface="Arial"/>
                <a:cs typeface="Arial"/>
              </a:rPr>
              <a:t>called coding,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5" dirty="0">
                <a:latin typeface="Arial"/>
                <a:cs typeface="Arial"/>
              </a:rPr>
              <a:t>inverse  </a:t>
            </a:r>
            <a:r>
              <a:rPr sz="3200" spc="-100" dirty="0">
                <a:latin typeface="Arial"/>
                <a:cs typeface="Arial"/>
              </a:rPr>
              <a:t>operation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30" dirty="0">
                <a:latin typeface="Arial"/>
                <a:cs typeface="Arial"/>
              </a:rPr>
              <a:t>called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decoding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10" dirty="0">
                <a:latin typeface="Arial"/>
                <a:cs typeface="Arial"/>
              </a:rPr>
              <a:t>Both </a:t>
            </a:r>
            <a:r>
              <a:rPr sz="3200" spc="-165" dirty="0">
                <a:latin typeface="Arial"/>
                <a:cs typeface="Arial"/>
              </a:rPr>
              <a:t>procedures </a:t>
            </a:r>
            <a:r>
              <a:rPr sz="3200" spc="-170" dirty="0">
                <a:latin typeface="Arial"/>
                <a:cs typeface="Arial"/>
              </a:rPr>
              <a:t>are </a:t>
            </a:r>
            <a:r>
              <a:rPr sz="3200" spc="-155" dirty="0">
                <a:latin typeface="Arial"/>
                <a:cs typeface="Arial"/>
              </a:rPr>
              <a:t>accomplished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254" dirty="0">
                <a:latin typeface="Arial"/>
                <a:cs typeface="Arial"/>
              </a:rPr>
              <a:t>a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b="1" spc="-45" dirty="0">
                <a:latin typeface="Carlito"/>
                <a:cs typeface="Carlito"/>
              </a:rPr>
              <a:t>CODEC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31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7914" y="758139"/>
            <a:ext cx="34036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10" dirty="0">
                <a:latin typeface="Arial"/>
                <a:cs typeface="Arial"/>
              </a:rPr>
              <a:t>Quantization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79470" y="1433702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>
                <a:moveTo>
                  <a:pt x="0" y="0"/>
                </a:moveTo>
                <a:lnTo>
                  <a:pt x="3384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34750" y="1915484"/>
            <a:ext cx="6263951" cy="4150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7914" y="758139"/>
            <a:ext cx="34036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10" dirty="0">
                <a:latin typeface="Arial"/>
                <a:cs typeface="Arial"/>
              </a:rPr>
              <a:t>Quantization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79470" y="1433702"/>
            <a:ext cx="3385185" cy="0"/>
          </a:xfrm>
          <a:custGeom>
            <a:avLst/>
            <a:gdLst/>
            <a:ahLst/>
            <a:cxnLst/>
            <a:rect l="l" t="t" r="r" b="b"/>
            <a:pathLst>
              <a:path w="3385185">
                <a:moveTo>
                  <a:pt x="0" y="0"/>
                </a:moveTo>
                <a:lnTo>
                  <a:pt x="3384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8664" y="1733073"/>
            <a:ext cx="7724310" cy="4488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33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1249" rIns="0" bIns="0" rtlCol="0">
            <a:spAutoFit/>
          </a:bodyPr>
          <a:lstStyle/>
          <a:p>
            <a:pPr marL="1988185" marR="5080" indent="-1945639">
              <a:lnSpc>
                <a:spcPct val="100000"/>
              </a:lnSpc>
              <a:spcBef>
                <a:spcPts val="110"/>
              </a:spcBef>
            </a:pPr>
            <a:r>
              <a:rPr b="1" i="1" dirty="0">
                <a:latin typeface="Arial"/>
                <a:cs typeface="Arial"/>
              </a:rPr>
              <a:t>Quantization </a:t>
            </a:r>
            <a:r>
              <a:rPr b="1" i="1" spc="-10" dirty="0">
                <a:latin typeface="Arial"/>
                <a:cs typeface="Arial"/>
              </a:rPr>
              <a:t>and </a:t>
            </a:r>
            <a:r>
              <a:rPr b="1" i="1" spc="5" dirty="0">
                <a:latin typeface="Arial"/>
                <a:cs typeface="Arial"/>
              </a:rPr>
              <a:t>encoding </a:t>
            </a:r>
            <a:r>
              <a:rPr b="1" i="1" dirty="0">
                <a:latin typeface="Arial"/>
                <a:cs typeface="Arial"/>
              </a:rPr>
              <a:t>of</a:t>
            </a:r>
            <a:r>
              <a:rPr b="1" i="1" spc="-375" dirty="0">
                <a:latin typeface="Arial"/>
                <a:cs typeface="Arial"/>
              </a:rPr>
              <a:t> </a:t>
            </a:r>
            <a:r>
              <a:rPr b="1" i="1" spc="5" dirty="0">
                <a:latin typeface="Arial"/>
                <a:cs typeface="Arial"/>
              </a:rPr>
              <a:t>a  </a:t>
            </a:r>
            <a:r>
              <a:rPr b="1" i="1" dirty="0">
                <a:latin typeface="Arial"/>
                <a:cs typeface="Arial"/>
              </a:rPr>
              <a:t>sampled</a:t>
            </a:r>
            <a:r>
              <a:rPr b="1" i="1" spc="-90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signal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844488"/>
            <a:ext cx="8676264" cy="47496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5405" y="498475"/>
            <a:ext cx="491680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Quantization</a:t>
            </a:r>
            <a:r>
              <a:rPr sz="4400" b="1" spc="-13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Error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17470" y="1174241"/>
            <a:ext cx="4909185" cy="0"/>
          </a:xfrm>
          <a:custGeom>
            <a:avLst/>
            <a:gdLst/>
            <a:ahLst/>
            <a:cxnLst/>
            <a:rect l="l" t="t" r="r" b="b"/>
            <a:pathLst>
              <a:path w="4909184">
                <a:moveTo>
                  <a:pt x="0" y="0"/>
                </a:moveTo>
                <a:lnTo>
                  <a:pt x="490880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238453"/>
            <a:ext cx="7562215" cy="37776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445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125" dirty="0">
                <a:latin typeface="Arial"/>
                <a:cs typeface="Arial"/>
              </a:rPr>
              <a:t>When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40" dirty="0">
                <a:latin typeface="Arial"/>
                <a:cs typeface="Arial"/>
              </a:rPr>
              <a:t>signal is </a:t>
            </a:r>
            <a:r>
              <a:rPr sz="2800" spc="-130" dirty="0">
                <a:latin typeface="Arial"/>
                <a:cs typeface="Arial"/>
              </a:rPr>
              <a:t>quantized, </a:t>
            </a:r>
            <a:r>
              <a:rPr sz="2800" spc="-110" dirty="0">
                <a:latin typeface="Arial"/>
                <a:cs typeface="Arial"/>
              </a:rPr>
              <a:t>we </a:t>
            </a:r>
            <a:r>
              <a:rPr sz="2800" spc="-90" dirty="0">
                <a:latin typeface="Arial"/>
                <a:cs typeface="Arial"/>
              </a:rPr>
              <a:t>introduce </a:t>
            </a:r>
            <a:r>
              <a:rPr sz="2800" spc="-150" dirty="0">
                <a:latin typeface="Arial"/>
                <a:cs typeface="Arial"/>
              </a:rPr>
              <a:t>an </a:t>
            </a:r>
            <a:r>
              <a:rPr sz="2800" spc="-50" dirty="0">
                <a:latin typeface="Arial"/>
                <a:cs typeface="Arial"/>
              </a:rPr>
              <a:t>error </a:t>
            </a:r>
            <a:r>
              <a:rPr sz="2800" spc="-515" dirty="0">
                <a:latin typeface="Arial"/>
                <a:cs typeface="Arial"/>
              </a:rPr>
              <a:t>- 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35" dirty="0">
                <a:latin typeface="Arial"/>
                <a:cs typeface="Arial"/>
              </a:rPr>
              <a:t>coded </a:t>
            </a:r>
            <a:r>
              <a:rPr sz="2800" spc="-140" dirty="0">
                <a:latin typeface="Arial"/>
                <a:cs typeface="Arial"/>
              </a:rPr>
              <a:t>signal is </a:t>
            </a:r>
            <a:r>
              <a:rPr sz="2800" spc="-150" dirty="0">
                <a:latin typeface="Arial"/>
                <a:cs typeface="Arial"/>
              </a:rPr>
              <a:t>an </a:t>
            </a:r>
            <a:r>
              <a:rPr sz="2800" spc="-100" dirty="0">
                <a:latin typeface="Arial"/>
                <a:cs typeface="Arial"/>
              </a:rPr>
              <a:t>approximation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actual  </a:t>
            </a:r>
            <a:r>
              <a:rPr sz="2800" spc="-65" dirty="0">
                <a:latin typeface="Arial"/>
                <a:cs typeface="Arial"/>
              </a:rPr>
              <a:t>amplitude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value.</a:t>
            </a:r>
            <a:endParaRPr sz="2800">
              <a:latin typeface="Arial"/>
              <a:cs typeface="Arial"/>
            </a:endParaRPr>
          </a:p>
          <a:p>
            <a:pPr marL="286385" marR="194945" indent="-274320">
              <a:lnSpc>
                <a:spcPts val="3000"/>
              </a:lnSpc>
              <a:spcBef>
                <a:spcPts val="740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difference </a:t>
            </a:r>
            <a:r>
              <a:rPr sz="2800" spc="-85" dirty="0">
                <a:latin typeface="Arial"/>
                <a:cs typeface="Arial"/>
              </a:rPr>
              <a:t>between </a:t>
            </a:r>
            <a:r>
              <a:rPr sz="2800" spc="-95" dirty="0">
                <a:latin typeface="Arial"/>
                <a:cs typeface="Arial"/>
              </a:rPr>
              <a:t>actual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135" dirty="0">
                <a:latin typeface="Arial"/>
                <a:cs typeface="Arial"/>
              </a:rPr>
              <a:t>coded </a:t>
            </a:r>
            <a:r>
              <a:rPr sz="2800" spc="-145" dirty="0">
                <a:latin typeface="Arial"/>
                <a:cs typeface="Arial"/>
              </a:rPr>
              <a:t>value  </a:t>
            </a:r>
            <a:r>
              <a:rPr sz="2800" spc="-50" dirty="0">
                <a:latin typeface="Arial"/>
                <a:cs typeface="Arial"/>
              </a:rPr>
              <a:t>(midpoint)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90" dirty="0">
                <a:latin typeface="Arial"/>
                <a:cs typeface="Arial"/>
              </a:rPr>
              <a:t>referred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00" dirty="0">
                <a:latin typeface="Arial"/>
                <a:cs typeface="Arial"/>
              </a:rPr>
              <a:t>quantization</a:t>
            </a:r>
            <a:r>
              <a:rPr sz="2800" spc="-49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error.</a:t>
            </a:r>
            <a:endParaRPr sz="2800">
              <a:latin typeface="Arial"/>
              <a:cs typeface="Arial"/>
            </a:endParaRPr>
          </a:p>
          <a:p>
            <a:pPr marL="286385" marR="596900" indent="-274320">
              <a:lnSpc>
                <a:spcPts val="2980"/>
              </a:lnSpc>
              <a:spcBef>
                <a:spcPts val="760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more </a:t>
            </a:r>
            <a:r>
              <a:rPr sz="2800" spc="-200" dirty="0">
                <a:latin typeface="Arial"/>
                <a:cs typeface="Arial"/>
              </a:rPr>
              <a:t>zones,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00" dirty="0">
                <a:latin typeface="Arial"/>
                <a:cs typeface="Arial"/>
              </a:rPr>
              <a:t>smaller </a:t>
            </a:r>
            <a:r>
              <a:rPr sz="2800" spc="5" dirty="0">
                <a:latin typeface="Symbol"/>
                <a:cs typeface="Symbol"/>
              </a:rPr>
              <a:t>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80" dirty="0">
                <a:latin typeface="Arial"/>
                <a:cs typeface="Arial"/>
              </a:rPr>
              <a:t>which </a:t>
            </a:r>
            <a:r>
              <a:rPr sz="2800" spc="-100" dirty="0">
                <a:latin typeface="Arial"/>
                <a:cs typeface="Arial"/>
              </a:rPr>
              <a:t>results </a:t>
            </a:r>
            <a:r>
              <a:rPr sz="2800" spc="-260" dirty="0">
                <a:latin typeface="Arial"/>
                <a:cs typeface="Arial"/>
              </a:rPr>
              <a:t>in  </a:t>
            </a:r>
            <a:r>
              <a:rPr sz="2800" spc="-105" dirty="0">
                <a:latin typeface="Arial"/>
                <a:cs typeface="Arial"/>
              </a:rPr>
              <a:t>smaller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errors.</a:t>
            </a:r>
            <a:endParaRPr sz="2800">
              <a:latin typeface="Arial"/>
              <a:cs typeface="Arial"/>
            </a:endParaRPr>
          </a:p>
          <a:p>
            <a:pPr marL="286385" marR="670560" indent="-274320">
              <a:lnSpc>
                <a:spcPts val="3220"/>
              </a:lnSpc>
              <a:spcBef>
                <a:spcPts val="305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375" dirty="0">
                <a:latin typeface="Arial"/>
                <a:cs typeface="Arial"/>
              </a:rPr>
              <a:t>BUT,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more </a:t>
            </a:r>
            <a:r>
              <a:rPr sz="2800" spc="-225" dirty="0">
                <a:latin typeface="Arial"/>
                <a:cs typeface="Arial"/>
              </a:rPr>
              <a:t>zones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more </a:t>
            </a:r>
            <a:r>
              <a:rPr sz="2800" spc="-55" dirty="0">
                <a:latin typeface="Arial"/>
                <a:cs typeface="Arial"/>
              </a:rPr>
              <a:t>bits </a:t>
            </a:r>
            <a:r>
              <a:rPr sz="2800" spc="-95" dirty="0">
                <a:latin typeface="Arial"/>
                <a:cs typeface="Arial"/>
              </a:rPr>
              <a:t>required </a:t>
            </a:r>
            <a:r>
              <a:rPr sz="2800" spc="-254" dirty="0">
                <a:latin typeface="Arial"/>
                <a:cs typeface="Arial"/>
              </a:rPr>
              <a:t>to  </a:t>
            </a:r>
            <a:r>
              <a:rPr sz="2800" spc="-140" dirty="0">
                <a:latin typeface="Arial"/>
                <a:cs typeface="Arial"/>
              </a:rPr>
              <a:t>encode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70" dirty="0">
                <a:latin typeface="Arial"/>
                <a:cs typeface="Arial"/>
              </a:rPr>
              <a:t>samples </a:t>
            </a:r>
            <a:r>
              <a:rPr sz="2800" spc="-155" dirty="0">
                <a:latin typeface="Arial"/>
                <a:cs typeface="Arial"/>
              </a:rPr>
              <a:t>-&gt; </a:t>
            </a:r>
            <a:r>
              <a:rPr sz="2800" spc="-90" dirty="0">
                <a:latin typeface="Arial"/>
                <a:cs typeface="Arial"/>
              </a:rPr>
              <a:t>higher </a:t>
            </a:r>
            <a:r>
              <a:rPr sz="2800" spc="30" dirty="0">
                <a:latin typeface="Arial"/>
                <a:cs typeface="Arial"/>
              </a:rPr>
              <a:t>bit</a:t>
            </a:r>
            <a:r>
              <a:rPr sz="2800" spc="-48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rate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3886" y="468325"/>
            <a:ext cx="67868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Quantization </a:t>
            </a:r>
            <a:r>
              <a:rPr sz="4400" b="1" spc="-10" dirty="0">
                <a:latin typeface="Arial"/>
                <a:cs typeface="Arial"/>
              </a:rPr>
              <a:t>Error</a:t>
            </a:r>
            <a:r>
              <a:rPr sz="4400" b="1" spc="-2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(cont.)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86078" y="1038478"/>
            <a:ext cx="6760845" cy="88900"/>
          </a:xfrm>
          <a:custGeom>
            <a:avLst/>
            <a:gdLst/>
            <a:ahLst/>
            <a:cxnLst/>
            <a:rect l="l" t="t" r="r" b="b"/>
            <a:pathLst>
              <a:path w="6760845" h="88900">
                <a:moveTo>
                  <a:pt x="6760463" y="0"/>
                </a:moveTo>
                <a:lnTo>
                  <a:pt x="0" y="0"/>
                </a:lnTo>
                <a:lnTo>
                  <a:pt x="0" y="88391"/>
                </a:lnTo>
                <a:lnTo>
                  <a:pt x="6760463" y="88391"/>
                </a:lnTo>
                <a:lnTo>
                  <a:pt x="67604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66800" y="3540125"/>
            <a:ext cx="6477000" cy="2259330"/>
            <a:chOff x="1066800" y="3540125"/>
            <a:chExt cx="6477000" cy="2259330"/>
          </a:xfrm>
        </p:grpSpPr>
        <p:sp>
          <p:nvSpPr>
            <p:cNvPr id="5" name="object 5"/>
            <p:cNvSpPr/>
            <p:nvPr/>
          </p:nvSpPr>
          <p:spPr>
            <a:xfrm>
              <a:off x="1066800" y="3734180"/>
              <a:ext cx="6477000" cy="2058670"/>
            </a:xfrm>
            <a:custGeom>
              <a:avLst/>
              <a:gdLst/>
              <a:ahLst/>
              <a:cxnLst/>
              <a:rect l="l" t="t" r="r" b="b"/>
              <a:pathLst>
                <a:path w="6477000" h="2058670">
                  <a:moveTo>
                    <a:pt x="914400" y="990473"/>
                  </a:moveTo>
                  <a:lnTo>
                    <a:pt x="966469" y="959739"/>
                  </a:lnTo>
                  <a:lnTo>
                    <a:pt x="1018539" y="929132"/>
                  </a:lnTo>
                  <a:lnTo>
                    <a:pt x="1070610" y="898525"/>
                  </a:lnTo>
                  <a:lnTo>
                    <a:pt x="1122552" y="867918"/>
                  </a:lnTo>
                  <a:lnTo>
                    <a:pt x="1174495" y="837438"/>
                  </a:lnTo>
                  <a:lnTo>
                    <a:pt x="1226312" y="807212"/>
                  </a:lnTo>
                  <a:lnTo>
                    <a:pt x="1278127" y="776986"/>
                  </a:lnTo>
                  <a:lnTo>
                    <a:pt x="1329689" y="747014"/>
                  </a:lnTo>
                  <a:lnTo>
                    <a:pt x="1381125" y="717296"/>
                  </a:lnTo>
                  <a:lnTo>
                    <a:pt x="1432433" y="687832"/>
                  </a:lnTo>
                  <a:lnTo>
                    <a:pt x="1483614" y="658495"/>
                  </a:lnTo>
                  <a:lnTo>
                    <a:pt x="1534541" y="629539"/>
                  </a:lnTo>
                  <a:lnTo>
                    <a:pt x="1585214" y="600964"/>
                  </a:lnTo>
                  <a:lnTo>
                    <a:pt x="1635760" y="572643"/>
                  </a:lnTo>
                  <a:lnTo>
                    <a:pt x="1686052" y="544703"/>
                  </a:lnTo>
                  <a:lnTo>
                    <a:pt x="1735963" y="517144"/>
                  </a:lnTo>
                  <a:lnTo>
                    <a:pt x="1785747" y="489966"/>
                  </a:lnTo>
                  <a:lnTo>
                    <a:pt x="1835150" y="463296"/>
                  </a:lnTo>
                  <a:lnTo>
                    <a:pt x="1884172" y="437007"/>
                  </a:lnTo>
                  <a:lnTo>
                    <a:pt x="1932939" y="411353"/>
                  </a:lnTo>
                  <a:lnTo>
                    <a:pt x="1981454" y="386080"/>
                  </a:lnTo>
                  <a:lnTo>
                    <a:pt x="2029460" y="361442"/>
                  </a:lnTo>
                  <a:lnTo>
                    <a:pt x="2077085" y="337439"/>
                  </a:lnTo>
                  <a:lnTo>
                    <a:pt x="2124456" y="313944"/>
                  </a:lnTo>
                  <a:lnTo>
                    <a:pt x="2171319" y="291084"/>
                  </a:lnTo>
                  <a:lnTo>
                    <a:pt x="2217674" y="268986"/>
                  </a:lnTo>
                  <a:lnTo>
                    <a:pt x="2263648" y="247396"/>
                  </a:lnTo>
                  <a:lnTo>
                    <a:pt x="2309114" y="226695"/>
                  </a:lnTo>
                  <a:lnTo>
                    <a:pt x="2354072" y="206629"/>
                  </a:lnTo>
                  <a:lnTo>
                    <a:pt x="2398522" y="187325"/>
                  </a:lnTo>
                  <a:lnTo>
                    <a:pt x="2442591" y="168783"/>
                  </a:lnTo>
                  <a:lnTo>
                    <a:pt x="2486025" y="151130"/>
                  </a:lnTo>
                  <a:lnTo>
                    <a:pt x="2528824" y="134239"/>
                  </a:lnTo>
                  <a:lnTo>
                    <a:pt x="2571115" y="118237"/>
                  </a:lnTo>
                  <a:lnTo>
                    <a:pt x="2612771" y="103124"/>
                  </a:lnTo>
                  <a:lnTo>
                    <a:pt x="2653919" y="89027"/>
                  </a:lnTo>
                  <a:lnTo>
                    <a:pt x="2694304" y="75819"/>
                  </a:lnTo>
                  <a:lnTo>
                    <a:pt x="2734055" y="63500"/>
                  </a:lnTo>
                  <a:lnTo>
                    <a:pt x="2773299" y="52197"/>
                  </a:lnTo>
                  <a:lnTo>
                    <a:pt x="2811653" y="42037"/>
                  </a:lnTo>
                  <a:lnTo>
                    <a:pt x="2849499" y="32766"/>
                  </a:lnTo>
                  <a:lnTo>
                    <a:pt x="2922778" y="17653"/>
                  </a:lnTo>
                  <a:lnTo>
                    <a:pt x="2993136" y="6985"/>
                  </a:lnTo>
                  <a:lnTo>
                    <a:pt x="3060319" y="1143"/>
                  </a:lnTo>
                  <a:lnTo>
                    <a:pt x="3092704" y="0"/>
                  </a:lnTo>
                  <a:lnTo>
                    <a:pt x="3124200" y="127"/>
                  </a:lnTo>
                  <a:lnTo>
                    <a:pt x="3170554" y="3302"/>
                  </a:lnTo>
                  <a:lnTo>
                    <a:pt x="3214497" y="10414"/>
                  </a:lnTo>
                  <a:lnTo>
                    <a:pt x="3256153" y="21209"/>
                  </a:lnTo>
                  <a:lnTo>
                    <a:pt x="3295650" y="35560"/>
                  </a:lnTo>
                  <a:lnTo>
                    <a:pt x="3332988" y="53213"/>
                  </a:lnTo>
                  <a:lnTo>
                    <a:pt x="3368421" y="73914"/>
                  </a:lnTo>
                  <a:lnTo>
                    <a:pt x="3401949" y="97536"/>
                  </a:lnTo>
                  <a:lnTo>
                    <a:pt x="3433699" y="123952"/>
                  </a:lnTo>
                  <a:lnTo>
                    <a:pt x="3463925" y="152781"/>
                  </a:lnTo>
                  <a:lnTo>
                    <a:pt x="3492500" y="184023"/>
                  </a:lnTo>
                  <a:lnTo>
                    <a:pt x="3519804" y="217424"/>
                  </a:lnTo>
                  <a:lnTo>
                    <a:pt x="3545713" y="252730"/>
                  </a:lnTo>
                  <a:lnTo>
                    <a:pt x="3570351" y="289814"/>
                  </a:lnTo>
                  <a:lnTo>
                    <a:pt x="3594100" y="328549"/>
                  </a:lnTo>
                  <a:lnTo>
                    <a:pt x="3616705" y="368427"/>
                  </a:lnTo>
                  <a:lnTo>
                    <a:pt x="3638550" y="409575"/>
                  </a:lnTo>
                  <a:lnTo>
                    <a:pt x="3659632" y="451739"/>
                  </a:lnTo>
                  <a:lnTo>
                    <a:pt x="3680079" y="494665"/>
                  </a:lnTo>
                  <a:lnTo>
                    <a:pt x="3700017" y="538099"/>
                  </a:lnTo>
                  <a:lnTo>
                    <a:pt x="3719449" y="581914"/>
                  </a:lnTo>
                  <a:lnTo>
                    <a:pt x="3738753" y="625983"/>
                  </a:lnTo>
                  <a:lnTo>
                    <a:pt x="3757803" y="669925"/>
                  </a:lnTo>
                  <a:lnTo>
                    <a:pt x="3776726" y="713740"/>
                  </a:lnTo>
                  <a:lnTo>
                    <a:pt x="3795649" y="757174"/>
                  </a:lnTo>
                  <a:lnTo>
                    <a:pt x="3814826" y="799973"/>
                  </a:lnTo>
                  <a:lnTo>
                    <a:pt x="3834257" y="842010"/>
                  </a:lnTo>
                  <a:lnTo>
                    <a:pt x="3854069" y="883031"/>
                  </a:lnTo>
                  <a:lnTo>
                    <a:pt x="3874262" y="922909"/>
                  </a:lnTo>
                  <a:lnTo>
                    <a:pt x="3895090" y="961390"/>
                  </a:lnTo>
                  <a:lnTo>
                    <a:pt x="3916679" y="998347"/>
                  </a:lnTo>
                  <a:lnTo>
                    <a:pt x="3939032" y="1033526"/>
                  </a:lnTo>
                  <a:lnTo>
                    <a:pt x="3962400" y="1066673"/>
                  </a:lnTo>
                  <a:lnTo>
                    <a:pt x="3989070" y="1104646"/>
                  </a:lnTo>
                  <a:lnTo>
                    <a:pt x="4014851" y="1145032"/>
                  </a:lnTo>
                  <a:lnTo>
                    <a:pt x="4039616" y="1187323"/>
                  </a:lnTo>
                  <a:lnTo>
                    <a:pt x="4063746" y="1231519"/>
                  </a:lnTo>
                  <a:lnTo>
                    <a:pt x="4087114" y="1276985"/>
                  </a:lnTo>
                  <a:lnTo>
                    <a:pt x="4109847" y="1323721"/>
                  </a:lnTo>
                  <a:lnTo>
                    <a:pt x="4132072" y="1371346"/>
                  </a:lnTo>
                  <a:lnTo>
                    <a:pt x="4153916" y="1419606"/>
                  </a:lnTo>
                  <a:lnTo>
                    <a:pt x="4175379" y="1468120"/>
                  </a:lnTo>
                  <a:lnTo>
                    <a:pt x="4196715" y="1516507"/>
                  </a:lnTo>
                  <a:lnTo>
                    <a:pt x="4217924" y="1564767"/>
                  </a:lnTo>
                  <a:lnTo>
                    <a:pt x="4239006" y="1612392"/>
                  </a:lnTo>
                  <a:lnTo>
                    <a:pt x="4260215" y="1659128"/>
                  </a:lnTo>
                  <a:lnTo>
                    <a:pt x="4281424" y="1704721"/>
                  </a:lnTo>
                  <a:lnTo>
                    <a:pt x="4303014" y="1748790"/>
                  </a:lnTo>
                  <a:lnTo>
                    <a:pt x="4324985" y="1791208"/>
                  </a:lnTo>
                  <a:lnTo>
                    <a:pt x="4347337" y="1831467"/>
                  </a:lnTo>
                  <a:lnTo>
                    <a:pt x="4370197" y="1869478"/>
                  </a:lnTo>
                  <a:lnTo>
                    <a:pt x="4393692" y="1904847"/>
                  </a:lnTo>
                  <a:lnTo>
                    <a:pt x="4417822" y="1937308"/>
                  </a:lnTo>
                  <a:lnTo>
                    <a:pt x="4442841" y="1966556"/>
                  </a:lnTo>
                  <a:lnTo>
                    <a:pt x="4495546" y="2014270"/>
                  </a:lnTo>
                  <a:lnTo>
                    <a:pt x="4552696" y="2045652"/>
                  </a:lnTo>
                  <a:lnTo>
                    <a:pt x="4614926" y="2058390"/>
                  </a:lnTo>
                  <a:lnTo>
                    <a:pt x="4648200" y="2057031"/>
                  </a:lnTo>
                  <a:lnTo>
                    <a:pt x="4704334" y="2042388"/>
                  </a:lnTo>
                  <a:lnTo>
                    <a:pt x="4766564" y="2012302"/>
                  </a:lnTo>
                  <a:lnTo>
                    <a:pt x="4799584" y="1992007"/>
                  </a:lnTo>
                  <a:lnTo>
                    <a:pt x="4833747" y="1968500"/>
                  </a:lnTo>
                  <a:lnTo>
                    <a:pt x="4869053" y="1941995"/>
                  </a:lnTo>
                  <a:lnTo>
                    <a:pt x="4905248" y="1912708"/>
                  </a:lnTo>
                  <a:lnTo>
                    <a:pt x="4942332" y="1880857"/>
                  </a:lnTo>
                  <a:lnTo>
                    <a:pt x="4980051" y="1846707"/>
                  </a:lnTo>
                  <a:lnTo>
                    <a:pt x="5018532" y="1810258"/>
                  </a:lnTo>
                  <a:lnTo>
                    <a:pt x="5057394" y="1772031"/>
                  </a:lnTo>
                  <a:lnTo>
                    <a:pt x="5096764" y="1732026"/>
                  </a:lnTo>
                  <a:lnTo>
                    <a:pt x="5136388" y="1690624"/>
                  </a:lnTo>
                  <a:lnTo>
                    <a:pt x="5176266" y="1647952"/>
                  </a:lnTo>
                  <a:lnTo>
                    <a:pt x="5216144" y="1604137"/>
                  </a:lnTo>
                  <a:lnTo>
                    <a:pt x="5256149" y="1559433"/>
                  </a:lnTo>
                  <a:lnTo>
                    <a:pt x="5295900" y="1514221"/>
                  </a:lnTo>
                  <a:lnTo>
                    <a:pt x="5335397" y="1468501"/>
                  </a:lnTo>
                  <a:lnTo>
                    <a:pt x="5374640" y="1422654"/>
                  </a:lnTo>
                  <a:lnTo>
                    <a:pt x="5413375" y="1376807"/>
                  </a:lnTo>
                  <a:lnTo>
                    <a:pt x="5451602" y="1331214"/>
                  </a:lnTo>
                  <a:lnTo>
                    <a:pt x="5489194" y="1286129"/>
                  </a:lnTo>
                  <a:lnTo>
                    <a:pt x="5525897" y="1241552"/>
                  </a:lnTo>
                  <a:lnTo>
                    <a:pt x="5561838" y="1197991"/>
                  </a:lnTo>
                  <a:lnTo>
                    <a:pt x="5596635" y="1155446"/>
                  </a:lnTo>
                  <a:lnTo>
                    <a:pt x="5630418" y="1114298"/>
                  </a:lnTo>
                  <a:lnTo>
                    <a:pt x="5663057" y="1074547"/>
                  </a:lnTo>
                  <a:lnTo>
                    <a:pt x="5694299" y="1036701"/>
                  </a:lnTo>
                  <a:lnTo>
                    <a:pt x="5724144" y="1000633"/>
                  </a:lnTo>
                  <a:lnTo>
                    <a:pt x="5752465" y="966851"/>
                  </a:lnTo>
                  <a:lnTo>
                    <a:pt x="5779134" y="935482"/>
                  </a:lnTo>
                  <a:lnTo>
                    <a:pt x="5827268" y="880745"/>
                  </a:lnTo>
                  <a:lnTo>
                    <a:pt x="5848350" y="857758"/>
                  </a:lnTo>
                  <a:lnTo>
                    <a:pt x="5867400" y="838073"/>
                  </a:lnTo>
                </a:path>
                <a:path w="6477000" h="2058670">
                  <a:moveTo>
                    <a:pt x="0" y="990219"/>
                  </a:moveTo>
                  <a:lnTo>
                    <a:pt x="6477000" y="9902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12920" y="3670172"/>
              <a:ext cx="81914" cy="748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6707" y="3540125"/>
              <a:ext cx="863600" cy="173990"/>
            </a:xfrm>
            <a:custGeom>
              <a:avLst/>
              <a:gdLst/>
              <a:ahLst/>
              <a:cxnLst/>
              <a:rect l="l" t="t" r="r" b="b"/>
              <a:pathLst>
                <a:path w="863600" h="173989">
                  <a:moveTo>
                    <a:pt x="860805" y="0"/>
                  </a:moveTo>
                  <a:lnTo>
                    <a:pt x="0" y="161162"/>
                  </a:lnTo>
                  <a:lnTo>
                    <a:pt x="2285" y="173736"/>
                  </a:lnTo>
                  <a:lnTo>
                    <a:pt x="863091" y="12446"/>
                  </a:lnTo>
                  <a:lnTo>
                    <a:pt x="8608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86583" y="4114800"/>
              <a:ext cx="4273550" cy="1033780"/>
            </a:xfrm>
            <a:custGeom>
              <a:avLst/>
              <a:gdLst/>
              <a:ahLst/>
              <a:cxnLst/>
              <a:rect l="l" t="t" r="r" b="b"/>
              <a:pathLst>
                <a:path w="4273550" h="1033779">
                  <a:moveTo>
                    <a:pt x="0" y="609600"/>
                  </a:moveTo>
                  <a:lnTo>
                    <a:pt x="0" y="228600"/>
                  </a:lnTo>
                </a:path>
                <a:path w="4273550" h="1033779">
                  <a:moveTo>
                    <a:pt x="0" y="228600"/>
                  </a:moveTo>
                  <a:lnTo>
                    <a:pt x="536448" y="228600"/>
                  </a:lnTo>
                </a:path>
                <a:path w="4273550" h="1033779">
                  <a:moveTo>
                    <a:pt x="536448" y="228600"/>
                  </a:moveTo>
                  <a:lnTo>
                    <a:pt x="536448" y="0"/>
                  </a:lnTo>
                </a:path>
                <a:path w="4273550" h="1033779">
                  <a:moveTo>
                    <a:pt x="536448" y="0"/>
                  </a:moveTo>
                  <a:lnTo>
                    <a:pt x="2450592" y="0"/>
                  </a:lnTo>
                </a:path>
                <a:path w="4273550" h="1033779">
                  <a:moveTo>
                    <a:pt x="2450592" y="0"/>
                  </a:moveTo>
                  <a:lnTo>
                    <a:pt x="2450592" y="609600"/>
                  </a:lnTo>
                </a:path>
                <a:path w="4273550" h="1033779">
                  <a:moveTo>
                    <a:pt x="2862072" y="609600"/>
                  </a:moveTo>
                  <a:lnTo>
                    <a:pt x="2862072" y="1033272"/>
                  </a:lnTo>
                </a:path>
                <a:path w="4273550" h="1033779">
                  <a:moveTo>
                    <a:pt x="2862072" y="1033272"/>
                  </a:moveTo>
                  <a:lnTo>
                    <a:pt x="4273296" y="1033272"/>
                  </a:lnTo>
                </a:path>
                <a:path w="4273550" h="1033779">
                  <a:moveTo>
                    <a:pt x="4273296" y="1033272"/>
                  </a:moveTo>
                  <a:lnTo>
                    <a:pt x="4273296" y="609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5635" y="1511096"/>
            <a:ext cx="5546090" cy="19665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Arial"/>
                <a:cs typeface="Arial"/>
              </a:rPr>
              <a:t>Round-off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error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Arial"/>
                <a:cs typeface="Arial"/>
              </a:rPr>
              <a:t>Overload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error</a:t>
            </a:r>
            <a:endParaRPr sz="3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130"/>
              </a:spcBef>
            </a:pPr>
            <a:r>
              <a:rPr sz="2400" spc="-290" dirty="0">
                <a:latin typeface="Arial"/>
                <a:cs typeface="Arial"/>
              </a:rPr>
              <a:t>O</a:t>
            </a:r>
            <a:r>
              <a:rPr sz="2400" spc="-170" dirty="0">
                <a:latin typeface="Arial"/>
                <a:cs typeface="Arial"/>
              </a:rPr>
              <a:t>v</a:t>
            </a:r>
            <a:r>
              <a:rPr sz="2400" spc="-140" dirty="0">
                <a:latin typeface="Arial"/>
                <a:cs typeface="Arial"/>
              </a:rPr>
              <a:t>e</a:t>
            </a:r>
            <a:r>
              <a:rPr sz="2400" spc="35" dirty="0">
                <a:latin typeface="Arial"/>
                <a:cs typeface="Arial"/>
              </a:rPr>
              <a:t>r</a:t>
            </a:r>
            <a:r>
              <a:rPr sz="2400" spc="-80" dirty="0">
                <a:latin typeface="Arial"/>
                <a:cs typeface="Arial"/>
              </a:rPr>
              <a:t>load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03590" y="6456984"/>
            <a:ext cx="2298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36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37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4061" y="1154895"/>
            <a:ext cx="4598035" cy="568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30"/>
              </a:lnSpc>
            </a:pPr>
            <a:r>
              <a:rPr sz="4000" b="1" spc="-5" dirty="0">
                <a:latin typeface="Arial"/>
                <a:cs typeface="Arial"/>
              </a:rPr>
              <a:t>Quantization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Noise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6655" y="1371600"/>
            <a:ext cx="7790815" cy="4953000"/>
            <a:chOff x="676655" y="1371600"/>
            <a:chExt cx="7790815" cy="4953000"/>
          </a:xfrm>
        </p:grpSpPr>
        <p:sp>
          <p:nvSpPr>
            <p:cNvPr id="5" name="object 5"/>
            <p:cNvSpPr/>
            <p:nvPr/>
          </p:nvSpPr>
          <p:spPr>
            <a:xfrm>
              <a:off x="2272919" y="1712595"/>
              <a:ext cx="4596765" cy="0"/>
            </a:xfrm>
            <a:custGeom>
              <a:avLst/>
              <a:gdLst/>
              <a:ahLst/>
              <a:cxnLst/>
              <a:rect l="l" t="t" r="r" b="b"/>
              <a:pathLst>
                <a:path w="4596765">
                  <a:moveTo>
                    <a:pt x="0" y="0"/>
                  </a:moveTo>
                  <a:lnTo>
                    <a:pt x="4596383" y="0"/>
                  </a:lnTo>
                </a:path>
              </a:pathLst>
            </a:custGeom>
            <a:ln w="53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6655" y="1371600"/>
              <a:ext cx="7790688" cy="4953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16939" y="6186627"/>
            <a:ext cx="632650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75" dirty="0">
                <a:latin typeface="Arial"/>
                <a:cs typeface="Arial"/>
              </a:rPr>
              <a:t>Illustration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05" dirty="0">
                <a:latin typeface="Arial"/>
                <a:cs typeface="Arial"/>
              </a:rPr>
              <a:t>quantization</a:t>
            </a:r>
            <a:r>
              <a:rPr sz="3200" spc="-335" dirty="0">
                <a:latin typeface="Arial"/>
                <a:cs typeface="Arial"/>
              </a:rPr>
              <a:t> </a:t>
            </a:r>
            <a:r>
              <a:rPr sz="3200" spc="-220" dirty="0">
                <a:latin typeface="Arial"/>
                <a:cs typeface="Arial"/>
              </a:rPr>
              <a:t>process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37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38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7992" y="468325"/>
            <a:ext cx="61906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Pulse Code</a:t>
            </a:r>
            <a:r>
              <a:rPr sz="4400" b="1" spc="-10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80438" y="1144142"/>
            <a:ext cx="6181725" cy="0"/>
          </a:xfrm>
          <a:custGeom>
            <a:avLst/>
            <a:gdLst/>
            <a:ahLst/>
            <a:cxnLst/>
            <a:rect l="l" t="t" r="r" b="b"/>
            <a:pathLst>
              <a:path w="6181725">
                <a:moveTo>
                  <a:pt x="0" y="0"/>
                </a:moveTo>
                <a:lnTo>
                  <a:pt x="6181344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635" y="1613103"/>
            <a:ext cx="7724775" cy="305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In PCM </a:t>
            </a:r>
            <a:r>
              <a:rPr sz="3200" spc="-10" dirty="0">
                <a:latin typeface="Arial"/>
                <a:cs typeface="Arial"/>
              </a:rPr>
              <a:t>system,N </a:t>
            </a:r>
            <a:r>
              <a:rPr sz="3200" spc="-5" dirty="0">
                <a:latin typeface="Arial"/>
                <a:cs typeface="Arial"/>
              </a:rPr>
              <a:t>number of binary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digits  are transmitted per sample.Hence the  signaling rate and channel </a:t>
            </a:r>
            <a:r>
              <a:rPr sz="3200" spc="-10" dirty="0">
                <a:latin typeface="Arial"/>
                <a:cs typeface="Arial"/>
              </a:rPr>
              <a:t>bandwidth </a:t>
            </a:r>
            <a:r>
              <a:rPr sz="3200" spc="-5" dirty="0">
                <a:latin typeface="Arial"/>
                <a:cs typeface="Arial"/>
              </a:rPr>
              <a:t>of  </a:t>
            </a:r>
            <a:r>
              <a:rPr sz="3200" spc="-10" dirty="0">
                <a:latin typeface="Arial"/>
                <a:cs typeface="Arial"/>
              </a:rPr>
              <a:t>PCM </a:t>
            </a:r>
            <a:r>
              <a:rPr sz="3200" spc="-5" dirty="0">
                <a:latin typeface="Arial"/>
                <a:cs typeface="Arial"/>
              </a:rPr>
              <a:t>are very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large.</a:t>
            </a:r>
            <a:endParaRPr sz="3200">
              <a:latin typeface="Arial"/>
              <a:cs typeface="Arial"/>
            </a:endParaRPr>
          </a:p>
          <a:p>
            <a:pPr marL="356870" marR="3187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dirty="0">
                <a:latin typeface="Arial"/>
                <a:cs typeface="Arial"/>
              </a:rPr>
              <a:t>Also </a:t>
            </a:r>
            <a:r>
              <a:rPr sz="3200" spc="-5" dirty="0">
                <a:latin typeface="Arial"/>
                <a:cs typeface="Arial"/>
              </a:rPr>
              <a:t>encodind,decoding and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quantizing  circuitary of PCM </a:t>
            </a:r>
            <a:r>
              <a:rPr sz="3200" dirty="0">
                <a:latin typeface="Arial"/>
                <a:cs typeface="Arial"/>
              </a:rPr>
              <a:t>is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complex.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38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736803"/>
            <a:ext cx="45135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412366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585925"/>
            <a:ext cx="7999095" cy="3622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86385" marR="330200" indent="-274320">
              <a:lnSpc>
                <a:spcPct val="100000"/>
              </a:lnSpc>
              <a:spcBef>
                <a:spcPts val="110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85" dirty="0">
                <a:latin typeface="Arial"/>
                <a:cs typeface="Arial"/>
              </a:rPr>
              <a:t>In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Delta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Modulation,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only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one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30" dirty="0">
                <a:latin typeface="Arial"/>
                <a:cs typeface="Arial"/>
              </a:rPr>
              <a:t>bit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75" dirty="0">
                <a:latin typeface="Arial"/>
                <a:cs typeface="Arial"/>
              </a:rPr>
              <a:t>transmitted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per  </a:t>
            </a:r>
            <a:r>
              <a:rPr sz="2800" spc="-145" dirty="0">
                <a:latin typeface="Arial"/>
                <a:cs typeface="Arial"/>
              </a:rPr>
              <a:t>sample</a:t>
            </a:r>
            <a:endParaRPr sz="28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700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130" dirty="0">
                <a:latin typeface="Arial"/>
                <a:cs typeface="Arial"/>
              </a:rPr>
              <a:t>That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25" dirty="0">
                <a:latin typeface="Arial"/>
                <a:cs typeface="Arial"/>
              </a:rPr>
              <a:t>bit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one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50" dirty="0">
                <a:latin typeface="Arial"/>
                <a:cs typeface="Arial"/>
              </a:rPr>
              <a:t>if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current </a:t>
            </a:r>
            <a:r>
              <a:rPr sz="2800" spc="-145" dirty="0">
                <a:latin typeface="Arial"/>
                <a:cs typeface="Arial"/>
              </a:rPr>
              <a:t>sample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more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positive  </a:t>
            </a:r>
            <a:r>
              <a:rPr sz="2800" spc="-60" dirty="0">
                <a:latin typeface="Arial"/>
                <a:cs typeface="Arial"/>
              </a:rPr>
              <a:t>than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30" dirty="0">
                <a:latin typeface="Arial"/>
                <a:cs typeface="Arial"/>
              </a:rPr>
              <a:t>previous </a:t>
            </a:r>
            <a:r>
              <a:rPr sz="2800" spc="-135" dirty="0">
                <a:latin typeface="Arial"/>
                <a:cs typeface="Arial"/>
              </a:rPr>
              <a:t>sample,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75" dirty="0">
                <a:latin typeface="Arial"/>
                <a:cs typeface="Arial"/>
              </a:rPr>
              <a:t>zero </a:t>
            </a:r>
            <a:r>
              <a:rPr sz="2800" spc="50" dirty="0">
                <a:latin typeface="Arial"/>
                <a:cs typeface="Arial"/>
              </a:rPr>
              <a:t>if </a:t>
            </a:r>
            <a:r>
              <a:rPr sz="2800" spc="90" dirty="0">
                <a:latin typeface="Arial"/>
                <a:cs typeface="Arial"/>
              </a:rPr>
              <a:t>it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05" dirty="0">
                <a:latin typeface="Arial"/>
                <a:cs typeface="Arial"/>
              </a:rPr>
              <a:t>more  </a:t>
            </a:r>
            <a:r>
              <a:rPr sz="2800" spc="-140" dirty="0">
                <a:latin typeface="Arial"/>
                <a:cs typeface="Arial"/>
              </a:rPr>
              <a:t>negative</a:t>
            </a:r>
            <a:endParaRPr sz="2800">
              <a:latin typeface="Arial"/>
              <a:cs typeface="Arial"/>
            </a:endParaRPr>
          </a:p>
          <a:p>
            <a:pPr marL="286385" marR="151765" indent="-274320">
              <a:lnSpc>
                <a:spcPct val="100000"/>
              </a:lnSpc>
              <a:spcBef>
                <a:spcPts val="725"/>
              </a:spcBef>
              <a:buClr>
                <a:srgbClr val="9BB957"/>
              </a:buClr>
              <a:buChar char=""/>
              <a:tabLst>
                <a:tab pos="287020" algn="l"/>
              </a:tabLst>
            </a:pPr>
            <a:r>
              <a:rPr sz="2800" spc="-210" dirty="0">
                <a:latin typeface="Arial"/>
                <a:cs typeface="Arial"/>
              </a:rPr>
              <a:t>Since </a:t>
            </a:r>
            <a:r>
              <a:rPr sz="2800" spc="-195" dirty="0">
                <a:latin typeface="Arial"/>
                <a:cs typeface="Arial"/>
              </a:rPr>
              <a:t>so </a:t>
            </a:r>
            <a:r>
              <a:rPr sz="2800" spc="5" dirty="0">
                <a:latin typeface="Arial"/>
                <a:cs typeface="Arial"/>
              </a:rPr>
              <a:t>little </a:t>
            </a:r>
            <a:r>
              <a:rPr sz="2800" spc="-60" dirty="0">
                <a:latin typeface="Arial"/>
                <a:cs typeface="Arial"/>
              </a:rPr>
              <a:t>information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75" dirty="0">
                <a:latin typeface="Arial"/>
                <a:cs typeface="Arial"/>
              </a:rPr>
              <a:t>transmitted, </a:t>
            </a:r>
            <a:r>
              <a:rPr sz="2800" spc="-85" dirty="0">
                <a:latin typeface="Arial"/>
                <a:cs typeface="Arial"/>
              </a:rPr>
              <a:t>delta  </a:t>
            </a:r>
            <a:r>
              <a:rPr sz="2800" spc="-60" dirty="0">
                <a:latin typeface="Arial"/>
                <a:cs typeface="Arial"/>
              </a:rPr>
              <a:t>modulation</a:t>
            </a:r>
            <a:r>
              <a:rPr sz="2800" spc="-61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requires </a:t>
            </a:r>
            <a:r>
              <a:rPr sz="2800" spc="-90" dirty="0">
                <a:latin typeface="Arial"/>
                <a:cs typeface="Arial"/>
              </a:rPr>
              <a:t>higher </a:t>
            </a:r>
            <a:r>
              <a:rPr sz="2800" spc="-125" dirty="0">
                <a:latin typeface="Arial"/>
                <a:cs typeface="Arial"/>
              </a:rPr>
              <a:t>sampling </a:t>
            </a:r>
            <a:r>
              <a:rPr sz="2800" spc="-135" dirty="0">
                <a:latin typeface="Arial"/>
                <a:cs typeface="Arial"/>
              </a:rPr>
              <a:t>rates </a:t>
            </a:r>
            <a:r>
              <a:rPr sz="2800" spc="-60" dirty="0">
                <a:latin typeface="Arial"/>
                <a:cs typeface="Arial"/>
              </a:rPr>
              <a:t>than </a:t>
            </a:r>
            <a:r>
              <a:rPr sz="2800" spc="-300" dirty="0">
                <a:latin typeface="Arial"/>
                <a:cs typeface="Arial"/>
              </a:rPr>
              <a:t>PCM  </a:t>
            </a:r>
            <a:r>
              <a:rPr sz="2800" spc="-15" dirty="0">
                <a:latin typeface="Arial"/>
                <a:cs typeface="Arial"/>
              </a:rPr>
              <a:t>for</a:t>
            </a:r>
            <a:r>
              <a:rPr sz="2800" spc="-27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equal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quality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reproduction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96554" y="6548119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1D4577"/>
                </a:solidFill>
                <a:latin typeface="Arial"/>
                <a:cs typeface="Arial"/>
              </a:rPr>
              <a:t>39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345770"/>
            <a:ext cx="45135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021841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0235" y="1314653"/>
            <a:ext cx="8001000" cy="416179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11785" marR="30480" indent="-274320">
              <a:lnSpc>
                <a:spcPct val="90000"/>
              </a:lnSpc>
              <a:spcBef>
                <a:spcPts val="445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2800" spc="-180" dirty="0">
                <a:latin typeface="Arial"/>
                <a:cs typeface="Arial"/>
              </a:rPr>
              <a:t>This scheme </a:t>
            </a:r>
            <a:r>
              <a:rPr sz="2800" spc="-195" dirty="0">
                <a:latin typeface="Arial"/>
                <a:cs typeface="Arial"/>
              </a:rPr>
              <a:t>sends </a:t>
            </a:r>
            <a:r>
              <a:rPr sz="2800" spc="-70" dirty="0">
                <a:latin typeface="Arial"/>
                <a:cs typeface="Arial"/>
              </a:rPr>
              <a:t>only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05" dirty="0">
                <a:latin typeface="Arial"/>
                <a:cs typeface="Arial"/>
              </a:rPr>
              <a:t>difference </a:t>
            </a:r>
            <a:r>
              <a:rPr sz="2800" spc="-85" dirty="0">
                <a:latin typeface="Arial"/>
                <a:cs typeface="Arial"/>
              </a:rPr>
              <a:t>between  </a:t>
            </a:r>
            <a:r>
              <a:rPr sz="2800" spc="-145" dirty="0">
                <a:latin typeface="Arial"/>
                <a:cs typeface="Arial"/>
              </a:rPr>
              <a:t>pulses, </a:t>
            </a:r>
            <a:r>
              <a:rPr sz="2800" spc="50" dirty="0">
                <a:latin typeface="Arial"/>
                <a:cs typeface="Arial"/>
              </a:rPr>
              <a:t>if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30" dirty="0">
                <a:latin typeface="Arial"/>
                <a:cs typeface="Arial"/>
              </a:rPr>
              <a:t>pulse </a:t>
            </a:r>
            <a:r>
              <a:rPr sz="2800" spc="-55" dirty="0">
                <a:latin typeface="Arial"/>
                <a:cs typeface="Arial"/>
              </a:rPr>
              <a:t>at </a:t>
            </a:r>
            <a:r>
              <a:rPr sz="2800" spc="-20" dirty="0">
                <a:latin typeface="Arial"/>
                <a:cs typeface="Arial"/>
              </a:rPr>
              <a:t>time </a:t>
            </a:r>
            <a:r>
              <a:rPr sz="2800" spc="-50" dirty="0">
                <a:latin typeface="Arial"/>
                <a:cs typeface="Arial"/>
              </a:rPr>
              <a:t>t</a:t>
            </a:r>
            <a:r>
              <a:rPr sz="2775" spc="-75" baseline="-16516" dirty="0">
                <a:latin typeface="Arial"/>
                <a:cs typeface="Arial"/>
              </a:rPr>
              <a:t>n+1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90" dirty="0">
                <a:latin typeface="Arial"/>
                <a:cs typeface="Arial"/>
              </a:rPr>
              <a:t>higher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65" dirty="0">
                <a:latin typeface="Arial"/>
                <a:cs typeface="Arial"/>
              </a:rPr>
              <a:t>amplitude  </a:t>
            </a:r>
            <a:r>
              <a:rPr sz="2800" spc="-145" dirty="0">
                <a:latin typeface="Arial"/>
                <a:cs typeface="Arial"/>
              </a:rPr>
              <a:t>value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than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pulse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at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time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775" baseline="-16516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,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then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single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bit,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250" dirty="0">
                <a:latin typeface="Arial"/>
                <a:cs typeface="Arial"/>
              </a:rPr>
              <a:t>say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  </a:t>
            </a:r>
            <a:r>
              <a:rPr sz="2800" spc="-60" dirty="0">
                <a:latin typeface="Arial"/>
                <a:cs typeface="Arial"/>
              </a:rPr>
              <a:t>“1”,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65" dirty="0">
                <a:latin typeface="Arial"/>
                <a:cs typeface="Arial"/>
              </a:rPr>
              <a:t>used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105" dirty="0">
                <a:latin typeface="Arial"/>
                <a:cs typeface="Arial"/>
              </a:rPr>
              <a:t>indicate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57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positive </a:t>
            </a:r>
            <a:r>
              <a:rPr sz="2800" spc="-140" dirty="0">
                <a:latin typeface="Arial"/>
                <a:cs typeface="Arial"/>
              </a:rPr>
              <a:t>value.</a:t>
            </a:r>
            <a:endParaRPr sz="2800">
              <a:latin typeface="Arial"/>
              <a:cs typeface="Arial"/>
            </a:endParaRPr>
          </a:p>
          <a:p>
            <a:pPr marL="311785" marR="381000" indent="-274320">
              <a:lnSpc>
                <a:spcPts val="3200"/>
              </a:lnSpc>
              <a:spcBef>
                <a:spcPts val="385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2800" spc="-5" dirty="0">
                <a:latin typeface="Arial"/>
                <a:cs typeface="Arial"/>
              </a:rPr>
              <a:t>If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pulse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lower</a:t>
            </a:r>
            <a:r>
              <a:rPr sz="2800" spc="-275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value,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resulting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200" dirty="0">
                <a:latin typeface="Arial"/>
                <a:cs typeface="Arial"/>
              </a:rPr>
              <a:t>negative  </a:t>
            </a:r>
            <a:r>
              <a:rPr sz="2800" spc="-140" dirty="0">
                <a:latin typeface="Arial"/>
                <a:cs typeface="Arial"/>
              </a:rPr>
              <a:t>value,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110" dirty="0">
                <a:latin typeface="Arial"/>
                <a:cs typeface="Arial"/>
              </a:rPr>
              <a:t>“0”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36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used.</a:t>
            </a:r>
            <a:endParaRPr sz="2800">
              <a:latin typeface="Arial"/>
              <a:cs typeface="Arial"/>
            </a:endParaRPr>
          </a:p>
          <a:p>
            <a:pPr marL="311785" marR="513080" indent="-274320">
              <a:lnSpc>
                <a:spcPts val="3000"/>
              </a:lnSpc>
              <a:spcBef>
                <a:spcPts val="675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2800" spc="-180" dirty="0">
                <a:latin typeface="Arial"/>
                <a:cs typeface="Arial"/>
              </a:rPr>
              <a:t>This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scheme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works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40" dirty="0">
                <a:latin typeface="Arial"/>
                <a:cs typeface="Arial"/>
              </a:rPr>
              <a:t>well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for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small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changes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signal  </a:t>
            </a:r>
            <a:r>
              <a:rPr sz="2800" spc="-180" dirty="0">
                <a:latin typeface="Arial"/>
                <a:cs typeface="Arial"/>
              </a:rPr>
              <a:t>values </a:t>
            </a:r>
            <a:r>
              <a:rPr sz="2800" spc="-85" dirty="0">
                <a:latin typeface="Arial"/>
                <a:cs typeface="Arial"/>
              </a:rPr>
              <a:t>between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samples.</a:t>
            </a:r>
            <a:endParaRPr sz="2800">
              <a:latin typeface="Arial"/>
              <a:cs typeface="Arial"/>
            </a:endParaRPr>
          </a:p>
          <a:p>
            <a:pPr marL="311785" marR="513715" indent="-274320">
              <a:lnSpc>
                <a:spcPts val="3000"/>
              </a:lnSpc>
              <a:spcBef>
                <a:spcPts val="700"/>
              </a:spcBef>
              <a:buClr>
                <a:srgbClr val="9BB957"/>
              </a:buClr>
              <a:buChar char=""/>
              <a:tabLst>
                <a:tab pos="312420" algn="l"/>
              </a:tabLst>
            </a:pPr>
            <a:r>
              <a:rPr sz="2800" spc="-5" dirty="0">
                <a:latin typeface="Arial"/>
                <a:cs typeface="Arial"/>
              </a:rPr>
              <a:t>If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changes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amplitude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are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large,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this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10" dirty="0">
                <a:latin typeface="Arial"/>
                <a:cs typeface="Arial"/>
              </a:rPr>
              <a:t>will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result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260" dirty="0">
                <a:latin typeface="Arial"/>
                <a:cs typeface="Arial"/>
              </a:rPr>
              <a:t>in  </a:t>
            </a:r>
            <a:r>
              <a:rPr sz="2800" spc="-145" dirty="0">
                <a:latin typeface="Arial"/>
                <a:cs typeface="Arial"/>
              </a:rPr>
              <a:t>large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errors.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40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736803"/>
            <a:ext cx="45135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412366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4574" y="1933225"/>
            <a:ext cx="8200642" cy="37680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5844" y="6008623"/>
            <a:ext cx="473138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i="1" dirty="0">
                <a:latin typeface="Carlito"/>
                <a:cs typeface="Carlito"/>
              </a:rPr>
              <a:t>The </a:t>
            </a:r>
            <a:r>
              <a:rPr sz="2800" b="1" i="1" spc="-5" dirty="0">
                <a:latin typeface="Carlito"/>
                <a:cs typeface="Carlito"/>
              </a:rPr>
              <a:t>process </a:t>
            </a:r>
            <a:r>
              <a:rPr sz="2800" b="1" i="1" dirty="0">
                <a:latin typeface="Carlito"/>
                <a:cs typeface="Carlito"/>
              </a:rPr>
              <a:t>of </a:t>
            </a:r>
            <a:r>
              <a:rPr sz="2800" b="1" i="1" spc="-20" dirty="0">
                <a:latin typeface="Carlito"/>
                <a:cs typeface="Carlito"/>
              </a:rPr>
              <a:t>delta</a:t>
            </a:r>
            <a:r>
              <a:rPr sz="2800" b="1" i="1" spc="-215" dirty="0">
                <a:latin typeface="Carlito"/>
                <a:cs typeface="Carlito"/>
              </a:rPr>
              <a:t> </a:t>
            </a:r>
            <a:r>
              <a:rPr sz="2800" b="1" i="1" dirty="0">
                <a:latin typeface="Carlito"/>
                <a:cs typeface="Carlito"/>
              </a:rPr>
              <a:t>modulation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41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8098" y="468325"/>
            <a:ext cx="45135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144142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2909770"/>
            <a:ext cx="8229600" cy="2462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3235" y="1891664"/>
            <a:ext cx="48310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45" dirty="0">
                <a:latin typeface="Arial"/>
                <a:cs typeface="Arial"/>
              </a:rPr>
              <a:t>Components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25" dirty="0">
                <a:latin typeface="Arial"/>
                <a:cs typeface="Arial"/>
              </a:rPr>
              <a:t>Delta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Modulation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9625" y="6421018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43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8986" y="383870"/>
            <a:ext cx="45135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20163" y="1059941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318" y="1530565"/>
            <a:ext cx="7656162" cy="4736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98194" y="6188455"/>
            <a:ext cx="56883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14" dirty="0">
                <a:latin typeface="Arial"/>
                <a:cs typeface="Arial"/>
              </a:rPr>
              <a:t>DM </a:t>
            </a:r>
            <a:r>
              <a:rPr sz="2800" spc="-170" dirty="0">
                <a:latin typeface="Arial"/>
                <a:cs typeface="Arial"/>
              </a:rPr>
              <a:t>system. </a:t>
            </a:r>
            <a:r>
              <a:rPr sz="2800" spc="-60" dirty="0">
                <a:latin typeface="Arial"/>
                <a:cs typeface="Arial"/>
              </a:rPr>
              <a:t>(</a:t>
            </a:r>
            <a:r>
              <a:rPr sz="2800" i="1" spc="-60" dirty="0">
                <a:latin typeface="Carlito"/>
                <a:cs typeface="Carlito"/>
              </a:rPr>
              <a:t>a</a:t>
            </a:r>
            <a:r>
              <a:rPr sz="2800" spc="-60" dirty="0">
                <a:latin typeface="Arial"/>
                <a:cs typeface="Arial"/>
              </a:rPr>
              <a:t>) </a:t>
            </a:r>
            <a:r>
              <a:rPr sz="2800" spc="-165" dirty="0">
                <a:latin typeface="Arial"/>
                <a:cs typeface="Arial"/>
              </a:rPr>
              <a:t>Transmitter. </a:t>
            </a:r>
            <a:r>
              <a:rPr sz="2800" spc="-60" dirty="0">
                <a:latin typeface="Arial"/>
                <a:cs typeface="Arial"/>
              </a:rPr>
              <a:t>(</a:t>
            </a:r>
            <a:r>
              <a:rPr sz="2800" i="1" spc="-60" dirty="0">
                <a:latin typeface="Carlito"/>
                <a:cs typeface="Carlito"/>
              </a:rPr>
              <a:t>b</a:t>
            </a:r>
            <a:r>
              <a:rPr sz="2800" spc="-60" dirty="0">
                <a:latin typeface="Arial"/>
                <a:cs typeface="Arial"/>
              </a:rPr>
              <a:t>)</a:t>
            </a:r>
            <a:r>
              <a:rPr sz="2800" spc="-470" dirty="0">
                <a:latin typeface="Arial"/>
                <a:cs typeface="Arial"/>
              </a:rPr>
              <a:t> </a:t>
            </a:r>
            <a:r>
              <a:rPr sz="2800" spc="-235" dirty="0">
                <a:latin typeface="Arial"/>
                <a:cs typeface="Arial"/>
              </a:rPr>
              <a:t>Receiver.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2589" y="6548119"/>
            <a:ext cx="177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498475"/>
            <a:ext cx="451358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174241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270076"/>
            <a:ext cx="7369809" cy="370967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800" spc="-730" dirty="0">
                <a:solidFill>
                  <a:srgbClr val="9BB957"/>
                </a:solidFill>
                <a:latin typeface="Arial"/>
                <a:cs typeface="Arial"/>
              </a:rPr>
              <a:t> </a:t>
            </a:r>
            <a:r>
              <a:rPr sz="2800" spc="-95" dirty="0">
                <a:latin typeface="Arial"/>
                <a:cs typeface="Arial"/>
              </a:rPr>
              <a:t>Distortions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114" dirty="0">
                <a:latin typeface="Arial"/>
                <a:cs typeface="Arial"/>
              </a:rPr>
              <a:t>DM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system</a:t>
            </a:r>
            <a:endParaRPr sz="2800">
              <a:latin typeface="Arial"/>
              <a:cs typeface="Arial"/>
            </a:endParaRPr>
          </a:p>
          <a:p>
            <a:pPr marL="527685" marR="5080" indent="-515620">
              <a:lnSpc>
                <a:spcPct val="100000"/>
              </a:lnSpc>
              <a:spcBef>
                <a:spcPts val="700"/>
              </a:spcBef>
              <a:buClr>
                <a:srgbClr val="9BB957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Arial"/>
                <a:cs typeface="Arial"/>
              </a:rPr>
              <a:t>If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slope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analog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signal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much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higher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than 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20" dirty="0">
                <a:latin typeface="Arial"/>
                <a:cs typeface="Arial"/>
              </a:rPr>
              <a:t>approximated </a:t>
            </a:r>
            <a:r>
              <a:rPr sz="2800" spc="-75" dirty="0">
                <a:latin typeface="Arial"/>
                <a:cs typeface="Arial"/>
              </a:rPr>
              <a:t>digital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110" dirty="0">
                <a:latin typeface="Arial"/>
                <a:cs typeface="Arial"/>
              </a:rPr>
              <a:t>over </a:t>
            </a:r>
            <a:r>
              <a:rPr sz="2800" spc="-95" dirty="0">
                <a:latin typeface="Arial"/>
                <a:cs typeface="Arial"/>
              </a:rPr>
              <a:t>long  </a:t>
            </a:r>
            <a:r>
              <a:rPr sz="2800" spc="-85" dirty="0">
                <a:latin typeface="Arial"/>
                <a:cs typeface="Arial"/>
              </a:rPr>
              <a:t>duration,than </a:t>
            </a:r>
            <a:r>
              <a:rPr sz="2800" spc="-55" dirty="0">
                <a:latin typeface="Arial"/>
                <a:cs typeface="Arial"/>
              </a:rPr>
              <a:t>this </a:t>
            </a:r>
            <a:r>
              <a:rPr sz="2800" spc="-105" dirty="0">
                <a:latin typeface="Arial"/>
                <a:cs typeface="Arial"/>
              </a:rPr>
              <a:t>difference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10" dirty="0">
                <a:latin typeface="Arial"/>
                <a:cs typeface="Arial"/>
              </a:rPr>
              <a:t>called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Slope  </a:t>
            </a:r>
            <a:r>
              <a:rPr sz="2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overload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distortion</a:t>
            </a:r>
            <a:r>
              <a:rPr sz="2800" spc="-1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527685" marR="290195" indent="-515620" algn="just">
              <a:lnSpc>
                <a:spcPct val="100000"/>
              </a:lnSpc>
              <a:spcBef>
                <a:spcPts val="725"/>
              </a:spcBef>
              <a:buClr>
                <a:srgbClr val="9BB957"/>
              </a:buClr>
              <a:buAutoNum type="arabicPeriod"/>
              <a:tabLst>
                <a:tab pos="52832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110" dirty="0">
                <a:latin typeface="Arial"/>
                <a:cs typeface="Arial"/>
              </a:rPr>
              <a:t>difference </a:t>
            </a:r>
            <a:r>
              <a:rPr sz="2800" spc="-90" dirty="0">
                <a:latin typeface="Arial"/>
                <a:cs typeface="Arial"/>
              </a:rPr>
              <a:t>between </a:t>
            </a:r>
            <a:r>
              <a:rPr sz="2800" spc="-120" dirty="0">
                <a:latin typeface="Arial"/>
                <a:cs typeface="Arial"/>
              </a:rPr>
              <a:t>quantized </a:t>
            </a:r>
            <a:r>
              <a:rPr sz="2800" spc="-145" dirty="0">
                <a:latin typeface="Arial"/>
                <a:cs typeface="Arial"/>
              </a:rPr>
              <a:t>signal </a:t>
            </a:r>
            <a:r>
              <a:rPr sz="2800" spc="-140" dirty="0">
                <a:latin typeface="Arial"/>
                <a:cs typeface="Arial"/>
              </a:rPr>
              <a:t>and  </a:t>
            </a:r>
            <a:r>
              <a:rPr sz="2800" spc="-80" dirty="0">
                <a:latin typeface="Arial"/>
                <a:cs typeface="Arial"/>
              </a:rPr>
              <a:t>original </a:t>
            </a:r>
            <a:r>
              <a:rPr sz="2800" spc="-145" dirty="0">
                <a:latin typeface="Arial"/>
                <a:cs typeface="Arial"/>
              </a:rPr>
              <a:t>signal </a:t>
            </a:r>
            <a:r>
              <a:rPr sz="2800" spc="-155" dirty="0">
                <a:latin typeface="Arial"/>
                <a:cs typeface="Arial"/>
              </a:rPr>
              <a:t>is </a:t>
            </a:r>
            <a:r>
              <a:rPr sz="2800" spc="-125" dirty="0">
                <a:latin typeface="Arial"/>
                <a:cs typeface="Arial"/>
              </a:rPr>
              <a:t>called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Granular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noise.</a:t>
            </a:r>
            <a:r>
              <a:rPr sz="2800" b="1" dirty="0">
                <a:latin typeface="Carlito"/>
                <a:cs typeface="Carlito"/>
              </a:rPr>
              <a:t> </a:t>
            </a:r>
            <a:r>
              <a:rPr sz="2800" spc="35" dirty="0">
                <a:latin typeface="Arial"/>
                <a:cs typeface="Arial"/>
              </a:rPr>
              <a:t>It </a:t>
            </a:r>
            <a:r>
              <a:rPr sz="2800" spc="-140" dirty="0">
                <a:latin typeface="Arial"/>
                <a:cs typeface="Arial"/>
              </a:rPr>
              <a:t>is  </a:t>
            </a:r>
            <a:r>
              <a:rPr sz="2800" spc="-80" dirty="0">
                <a:latin typeface="Arial"/>
                <a:cs typeface="Arial"/>
              </a:rPr>
              <a:t>similar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80" dirty="0">
                <a:latin typeface="Arial"/>
                <a:cs typeface="Arial"/>
              </a:rPr>
              <a:t>quantisation</a:t>
            </a:r>
            <a:r>
              <a:rPr sz="2800" spc="-53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noise.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460375"/>
            <a:ext cx="451358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136141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4423" y="1731818"/>
            <a:ext cx="7862047" cy="2655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035" y="4799533"/>
            <a:ext cx="7456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65" dirty="0">
                <a:latin typeface="Arial"/>
                <a:cs typeface="Arial"/>
              </a:rPr>
              <a:t>Two </a:t>
            </a:r>
            <a:r>
              <a:rPr sz="3200" spc="-125" dirty="0">
                <a:latin typeface="Arial"/>
                <a:cs typeface="Arial"/>
              </a:rPr>
              <a:t>types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05" dirty="0">
                <a:latin typeface="Arial"/>
                <a:cs typeface="Arial"/>
              </a:rPr>
              <a:t>quantization </a:t>
            </a:r>
            <a:r>
              <a:rPr sz="3200" spc="-130" dirty="0">
                <a:latin typeface="Arial"/>
                <a:cs typeface="Arial"/>
              </a:rPr>
              <a:t>errors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latin typeface="Carlito"/>
                <a:cs typeface="Carlito"/>
              </a:rPr>
              <a:t>Slope </a:t>
            </a:r>
            <a:r>
              <a:rPr sz="3200" b="1" spc="-10" dirty="0">
                <a:latin typeface="Carlito"/>
                <a:cs typeface="Carlito"/>
              </a:rPr>
              <a:t>overload </a:t>
            </a:r>
            <a:r>
              <a:rPr sz="3200" b="1" spc="-15" dirty="0">
                <a:latin typeface="Carlito"/>
                <a:cs typeface="Carlito"/>
              </a:rPr>
              <a:t>distortion </a:t>
            </a:r>
            <a:r>
              <a:rPr sz="3200" spc="-155" dirty="0">
                <a:latin typeface="Arial"/>
                <a:cs typeface="Arial"/>
              </a:rPr>
              <a:t>and </a:t>
            </a:r>
            <a:r>
              <a:rPr sz="3200" b="1" spc="-15" dirty="0">
                <a:latin typeface="Carlito"/>
                <a:cs typeface="Carlito"/>
              </a:rPr>
              <a:t>granular</a:t>
            </a:r>
            <a:r>
              <a:rPr sz="3200" b="1" spc="-245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noise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498475"/>
            <a:ext cx="451358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Delta</a:t>
            </a:r>
            <a:r>
              <a:rPr sz="4400" b="1" spc="-135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0163" y="1174241"/>
            <a:ext cx="4503420" cy="0"/>
          </a:xfrm>
          <a:custGeom>
            <a:avLst/>
            <a:gdLst/>
            <a:ahLst/>
            <a:cxnLst/>
            <a:rect l="l" t="t" r="r" b="b"/>
            <a:pathLst>
              <a:path w="4503420">
                <a:moveTo>
                  <a:pt x="0" y="0"/>
                </a:moveTo>
                <a:lnTo>
                  <a:pt x="4503420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261501"/>
            <a:ext cx="7868920" cy="29375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95" dirty="0">
                <a:latin typeface="Arial"/>
                <a:cs typeface="Arial"/>
              </a:rPr>
              <a:t>Distortions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114" dirty="0">
                <a:latin typeface="Arial"/>
                <a:cs typeface="Arial"/>
              </a:rPr>
              <a:t>DM</a:t>
            </a:r>
            <a:r>
              <a:rPr sz="2800" spc="-305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system</a:t>
            </a:r>
            <a:endParaRPr sz="2800">
              <a:latin typeface="Arial"/>
              <a:cs typeface="Arial"/>
            </a:endParaRPr>
          </a:p>
          <a:p>
            <a:pPr marL="356870" marR="5080" indent="-344805">
              <a:lnSpc>
                <a:spcPts val="3290"/>
              </a:lnSpc>
              <a:spcBef>
                <a:spcPts val="940"/>
              </a:spcBef>
            </a:pPr>
            <a:r>
              <a:rPr sz="2800" spc="-145" dirty="0">
                <a:latin typeface="Arial"/>
                <a:cs typeface="Arial"/>
              </a:rPr>
              <a:t>Granular </a:t>
            </a:r>
            <a:r>
              <a:rPr sz="2800" spc="-130" dirty="0">
                <a:latin typeface="Arial"/>
                <a:cs typeface="Arial"/>
              </a:rPr>
              <a:t>noise </a:t>
            </a:r>
            <a:r>
              <a:rPr sz="2800" spc="-170" dirty="0">
                <a:latin typeface="Arial"/>
                <a:cs typeface="Arial"/>
              </a:rPr>
              <a:t>occurs </a:t>
            </a:r>
            <a:r>
              <a:rPr sz="2800" spc="-90" dirty="0">
                <a:latin typeface="Arial"/>
                <a:cs typeface="Arial"/>
              </a:rPr>
              <a:t>when </a:t>
            </a:r>
            <a:r>
              <a:rPr sz="2800" spc="-130" dirty="0">
                <a:latin typeface="Arial"/>
                <a:cs typeface="Arial"/>
              </a:rPr>
              <a:t>step </a:t>
            </a:r>
            <a:r>
              <a:rPr sz="2800" spc="-175" dirty="0">
                <a:latin typeface="Arial"/>
                <a:cs typeface="Arial"/>
              </a:rPr>
              <a:t>size▲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50" dirty="0">
                <a:latin typeface="Arial"/>
                <a:cs typeface="Arial"/>
              </a:rPr>
              <a:t>large </a:t>
            </a:r>
            <a:r>
              <a:rPr sz="2800" spc="-85" dirty="0">
                <a:latin typeface="Arial"/>
                <a:cs typeface="Arial"/>
              </a:rPr>
              <a:t>relative 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100" dirty="0">
                <a:latin typeface="Arial"/>
                <a:cs typeface="Arial"/>
              </a:rPr>
              <a:t>local </a:t>
            </a:r>
            <a:r>
              <a:rPr sz="2800" spc="-125" dirty="0">
                <a:latin typeface="Arial"/>
                <a:cs typeface="Arial"/>
              </a:rPr>
              <a:t>slope</a:t>
            </a:r>
            <a:r>
              <a:rPr sz="2800" spc="-56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m(t).</a:t>
            </a:r>
            <a:endParaRPr sz="2800">
              <a:latin typeface="Arial"/>
              <a:cs typeface="Arial"/>
            </a:endParaRPr>
          </a:p>
          <a:p>
            <a:pPr marL="356870" marR="200025" indent="-344805">
              <a:lnSpc>
                <a:spcPct val="100000"/>
              </a:lnSpc>
              <a:spcBef>
                <a:spcPts val="500"/>
              </a:spcBef>
            </a:pPr>
            <a:r>
              <a:rPr sz="2800" spc="-175" dirty="0">
                <a:latin typeface="Arial"/>
                <a:cs typeface="Arial"/>
              </a:rPr>
              <a:t>There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further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modification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this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system,in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which  </a:t>
            </a:r>
            <a:r>
              <a:rPr sz="2800" spc="-130" dirty="0">
                <a:latin typeface="Arial"/>
                <a:cs typeface="Arial"/>
              </a:rPr>
              <a:t>step </a:t>
            </a:r>
            <a:r>
              <a:rPr sz="2800" spc="-220" dirty="0">
                <a:latin typeface="Arial"/>
                <a:cs typeface="Arial"/>
              </a:rPr>
              <a:t>size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5" dirty="0">
                <a:latin typeface="Arial"/>
                <a:cs typeface="Arial"/>
              </a:rPr>
              <a:t>not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fixed.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130" dirty="0">
                <a:latin typeface="Arial"/>
                <a:cs typeface="Arial"/>
              </a:rPr>
              <a:t>That </a:t>
            </a:r>
            <a:r>
              <a:rPr sz="2800" spc="-180" dirty="0">
                <a:latin typeface="Arial"/>
                <a:cs typeface="Arial"/>
              </a:rPr>
              <a:t>scheme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80" dirty="0">
                <a:latin typeface="Arial"/>
                <a:cs typeface="Arial"/>
              </a:rPr>
              <a:t>known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Adaptive </a:t>
            </a: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Delta</a:t>
            </a:r>
            <a:r>
              <a:rPr sz="2800" b="1" u="heavy" spc="-1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Modulation</a:t>
            </a:r>
            <a:r>
              <a:rPr sz="2800" spc="-1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8918" y="498475"/>
            <a:ext cx="702881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Adaptive Delta</a:t>
            </a:r>
            <a:r>
              <a:rPr sz="4400" b="1" spc="-10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1364" y="1174241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>
                <a:moveTo>
                  <a:pt x="0" y="0"/>
                </a:moveTo>
                <a:lnTo>
                  <a:pt x="701951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635" y="1384503"/>
            <a:ext cx="7835900" cy="4820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34925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A better performance can be achieved</a:t>
            </a:r>
            <a:r>
              <a:rPr sz="3200" spc="-635" dirty="0">
                <a:latin typeface="Arial"/>
                <a:cs typeface="Arial"/>
              </a:rPr>
              <a:t> </a:t>
            </a:r>
            <a:r>
              <a:rPr sz="3200" spc="5" dirty="0">
                <a:latin typeface="Arial"/>
                <a:cs typeface="Arial"/>
              </a:rPr>
              <a:t>if 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value </a:t>
            </a:r>
            <a:r>
              <a:rPr sz="3200" spc="-5" dirty="0">
                <a:latin typeface="Arial"/>
                <a:cs typeface="Arial"/>
              </a:rPr>
              <a:t>of </a:t>
            </a:r>
            <a:r>
              <a:rPr sz="3200" spc="-10" dirty="0">
                <a:latin typeface="Arial"/>
                <a:cs typeface="Arial"/>
              </a:rPr>
              <a:t>▲ </a:t>
            </a:r>
            <a:r>
              <a:rPr sz="3200" spc="-5" dirty="0">
                <a:latin typeface="Arial"/>
                <a:cs typeface="Arial"/>
              </a:rPr>
              <a:t>is not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fixed.</a:t>
            </a:r>
            <a:endParaRPr sz="3200">
              <a:latin typeface="Arial"/>
              <a:cs typeface="Arial"/>
            </a:endParaRPr>
          </a:p>
          <a:p>
            <a:pPr marL="356870" marR="104139" indent="-344805">
              <a:lnSpc>
                <a:spcPct val="100000"/>
              </a:lnSpc>
              <a:spcBef>
                <a:spcPts val="7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The value of </a:t>
            </a:r>
            <a:r>
              <a:rPr sz="3200" spc="-10" dirty="0">
                <a:latin typeface="Arial"/>
                <a:cs typeface="Arial"/>
              </a:rPr>
              <a:t>▲ changes </a:t>
            </a:r>
            <a:r>
              <a:rPr sz="3200" spc="-15" dirty="0">
                <a:latin typeface="Arial"/>
                <a:cs typeface="Arial"/>
              </a:rPr>
              <a:t>according </a:t>
            </a:r>
            <a:r>
              <a:rPr sz="3200" spc="-5" dirty="0">
                <a:latin typeface="Arial"/>
                <a:cs typeface="Arial"/>
              </a:rPr>
              <a:t>to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the  amplitude of the analog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signal.</a:t>
            </a:r>
            <a:endParaRPr sz="3200">
              <a:latin typeface="Arial"/>
              <a:cs typeface="Arial"/>
            </a:endParaRPr>
          </a:p>
          <a:p>
            <a:pPr marL="356870" marR="5080" indent="-344805">
              <a:lnSpc>
                <a:spcPct val="100000"/>
              </a:lnSpc>
              <a:spcBef>
                <a:spcPts val="80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It has </a:t>
            </a:r>
            <a:r>
              <a:rPr sz="3200" spc="-10" dirty="0">
                <a:latin typeface="Arial"/>
                <a:cs typeface="Arial"/>
              </a:rPr>
              <a:t>wide dynamic </a:t>
            </a:r>
            <a:r>
              <a:rPr sz="3200" spc="-5" dirty="0">
                <a:latin typeface="Arial"/>
                <a:cs typeface="Arial"/>
              </a:rPr>
              <a:t>range due to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variable  step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size.</a:t>
            </a:r>
            <a:endParaRPr sz="3200">
              <a:latin typeface="Arial"/>
              <a:cs typeface="Arial"/>
            </a:endParaRPr>
          </a:p>
          <a:p>
            <a:pPr marL="356870" marR="795020" indent="-344805">
              <a:lnSpc>
                <a:spcPct val="100000"/>
              </a:lnSpc>
              <a:spcBef>
                <a:spcPts val="82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dirty="0">
                <a:latin typeface="Arial"/>
                <a:cs typeface="Arial"/>
              </a:rPr>
              <a:t>Also </a:t>
            </a:r>
            <a:r>
              <a:rPr sz="3200" spc="-5" dirty="0">
                <a:latin typeface="Arial"/>
                <a:cs typeface="Arial"/>
              </a:rPr>
              <a:t>better utilisation of </a:t>
            </a:r>
            <a:r>
              <a:rPr sz="3200" spc="-10" dirty="0">
                <a:latin typeface="Arial"/>
                <a:cs typeface="Arial"/>
              </a:rPr>
              <a:t>bandwidth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as  compared to delta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modulation.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Improvement in signal to noise</a:t>
            </a:r>
            <a:r>
              <a:rPr sz="3200" spc="-2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ratio.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47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8918" y="498475"/>
            <a:ext cx="702881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spc="-5" dirty="0">
                <a:latin typeface="Arial"/>
                <a:cs typeface="Arial"/>
              </a:rPr>
              <a:t>Adaptive Delta</a:t>
            </a:r>
            <a:r>
              <a:rPr sz="4400" b="1" spc="-10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Modulation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1364" y="1174241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>
                <a:moveTo>
                  <a:pt x="0" y="0"/>
                </a:moveTo>
                <a:lnTo>
                  <a:pt x="7019518" y="0"/>
                </a:lnTo>
              </a:path>
            </a:pathLst>
          </a:custGeom>
          <a:ln w="594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3112" y="1828800"/>
            <a:ext cx="6722239" cy="3801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3590" y="6456984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48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3590" y="6456984"/>
            <a:ext cx="297815" cy="271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530"/>
              </a:spcBef>
            </a:pPr>
            <a:r>
              <a:rPr sz="1200" spc="-70" dirty="0">
                <a:solidFill>
                  <a:srgbClr val="1D4577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1552" y="1632585"/>
            <a:ext cx="6753225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74930" algn="ctr">
              <a:lnSpc>
                <a:spcPct val="100000"/>
              </a:lnSpc>
              <a:spcBef>
                <a:spcPts val="90"/>
              </a:spcBef>
            </a:pPr>
            <a:r>
              <a:rPr sz="3200" spc="-45" dirty="0"/>
              <a:t>Unit</a:t>
            </a:r>
            <a:r>
              <a:rPr sz="3200" spc="-185" dirty="0"/>
              <a:t> </a:t>
            </a:r>
            <a:r>
              <a:rPr sz="3200" spc="-165" dirty="0"/>
              <a:t>2</a:t>
            </a:r>
            <a:endParaRPr sz="32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200" spc="-95" dirty="0"/>
              <a:t>Digital </a:t>
            </a:r>
            <a:r>
              <a:rPr sz="3200" spc="-270" dirty="0"/>
              <a:t>Band-Pass </a:t>
            </a:r>
            <a:r>
              <a:rPr sz="3200" spc="-50" dirty="0"/>
              <a:t>Modulation</a:t>
            </a:r>
            <a:r>
              <a:rPr sz="3200" spc="-340" dirty="0"/>
              <a:t> </a:t>
            </a:r>
            <a:r>
              <a:rPr sz="3200" spc="-229" dirty="0"/>
              <a:t>Techniques</a:t>
            </a:r>
            <a:endParaRPr sz="32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50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78612" y="920362"/>
            <a:ext cx="7441565" cy="29470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34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65" dirty="0">
                <a:latin typeface="Arial"/>
                <a:cs typeface="Arial"/>
              </a:rPr>
              <a:t>Digital </a:t>
            </a:r>
            <a:r>
              <a:rPr sz="2000" spc="-120" dirty="0">
                <a:latin typeface="Arial"/>
                <a:cs typeface="Arial"/>
              </a:rPr>
              <a:t>band-pass </a:t>
            </a:r>
            <a:r>
              <a:rPr sz="2000" spc="-45" dirty="0">
                <a:latin typeface="Arial"/>
                <a:cs typeface="Arial"/>
              </a:rPr>
              <a:t>modulation</a:t>
            </a:r>
            <a:r>
              <a:rPr sz="2000" spc="-28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techniques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25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40" dirty="0">
                <a:latin typeface="Arial"/>
                <a:cs typeface="Arial"/>
              </a:rPr>
              <a:t>Amplitude-shift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keying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95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90" dirty="0">
                <a:latin typeface="Arial"/>
                <a:cs typeface="Arial"/>
              </a:rPr>
              <a:t>Phase-shift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keying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95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75" dirty="0">
                <a:latin typeface="Arial"/>
                <a:cs typeface="Arial"/>
              </a:rPr>
              <a:t>Frequency-shift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keying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8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60" dirty="0">
                <a:latin typeface="Arial"/>
                <a:cs typeface="Arial"/>
              </a:rPr>
              <a:t>Receivers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29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85" dirty="0">
                <a:latin typeface="Arial"/>
                <a:cs typeface="Arial"/>
              </a:rPr>
              <a:t>Coherent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detection</a:t>
            </a:r>
            <a:endParaRPr sz="1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200"/>
              </a:spcBef>
              <a:buChar char="•"/>
              <a:tabLst>
                <a:tab pos="1155700" algn="l"/>
                <a:tab pos="1156335" algn="l"/>
              </a:tabLst>
            </a:pPr>
            <a:r>
              <a:rPr sz="1600" spc="-110" dirty="0">
                <a:latin typeface="Arial"/>
                <a:cs typeface="Arial"/>
              </a:rPr>
              <a:t>The </a:t>
            </a:r>
            <a:r>
              <a:rPr sz="1600" spc="-65" dirty="0">
                <a:latin typeface="Arial"/>
                <a:cs typeface="Arial"/>
              </a:rPr>
              <a:t>receiver </a:t>
            </a:r>
            <a:r>
              <a:rPr sz="1600" spc="-85" dirty="0">
                <a:latin typeface="Arial"/>
                <a:cs typeface="Arial"/>
              </a:rPr>
              <a:t>is </a:t>
            </a:r>
            <a:r>
              <a:rPr sz="1600" spc="-105" dirty="0">
                <a:latin typeface="Arial"/>
                <a:cs typeface="Arial"/>
              </a:rPr>
              <a:t>synchronized </a:t>
            </a:r>
            <a:r>
              <a:rPr sz="1600" spc="5" dirty="0">
                <a:latin typeface="Arial"/>
                <a:cs typeface="Arial"/>
              </a:rPr>
              <a:t>to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30" dirty="0">
                <a:latin typeface="Arial"/>
                <a:cs typeface="Arial"/>
              </a:rPr>
              <a:t>transmitter </a:t>
            </a:r>
            <a:r>
              <a:rPr sz="1600" spc="5" dirty="0">
                <a:latin typeface="Arial"/>
                <a:cs typeface="Arial"/>
              </a:rPr>
              <a:t>with </a:t>
            </a:r>
            <a:r>
              <a:rPr sz="1600" spc="-70" dirty="0">
                <a:latin typeface="Arial"/>
                <a:cs typeface="Arial"/>
              </a:rPr>
              <a:t>respect </a:t>
            </a:r>
            <a:r>
              <a:rPr sz="1600" spc="5" dirty="0">
                <a:latin typeface="Arial"/>
                <a:cs typeface="Arial"/>
              </a:rPr>
              <a:t>to</a:t>
            </a:r>
            <a:r>
              <a:rPr sz="1600" spc="-32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carrier </a:t>
            </a:r>
            <a:r>
              <a:rPr sz="1600" spc="-114" dirty="0">
                <a:latin typeface="Arial"/>
                <a:cs typeface="Arial"/>
              </a:rPr>
              <a:t>phases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09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70" dirty="0">
                <a:latin typeface="Arial"/>
                <a:cs typeface="Arial"/>
              </a:rPr>
              <a:t>Noncoherent</a:t>
            </a:r>
            <a:r>
              <a:rPr sz="1800" spc="-25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detection</a:t>
            </a:r>
            <a:endParaRPr sz="1800">
              <a:latin typeface="Arial"/>
              <a:cs typeface="Arial"/>
            </a:endParaRPr>
          </a:p>
          <a:p>
            <a:pPr marL="1155700" marR="224790" lvl="2" indent="-228600">
              <a:lnSpc>
                <a:spcPts val="1800"/>
              </a:lnSpc>
              <a:spcBef>
                <a:spcPts val="240"/>
              </a:spcBef>
              <a:buChar char="•"/>
              <a:tabLst>
                <a:tab pos="1155700" algn="l"/>
                <a:tab pos="1156335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practical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90" dirty="0">
                <a:latin typeface="Arial"/>
                <a:cs typeface="Arial"/>
              </a:rPr>
              <a:t>advantage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reduced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complexity</a:t>
            </a:r>
            <a:r>
              <a:rPr sz="1600" spc="-1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but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at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0" dirty="0">
                <a:latin typeface="Arial"/>
                <a:cs typeface="Arial"/>
              </a:rPr>
              <a:t>cost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degraded  </a:t>
            </a:r>
            <a:r>
              <a:rPr sz="1600" spc="-60" dirty="0">
                <a:latin typeface="Arial"/>
                <a:cs typeface="Arial"/>
              </a:rPr>
              <a:t>performance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7785" y="612724"/>
            <a:ext cx="24028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0" dirty="0"/>
              <a:t>Some</a:t>
            </a:r>
            <a:r>
              <a:rPr sz="2400" spc="-295" dirty="0"/>
              <a:t> </a:t>
            </a:r>
            <a:r>
              <a:rPr sz="2400" spc="-85" dirty="0"/>
              <a:t>Preliminaries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635" y="1482039"/>
            <a:ext cx="7900670" cy="2646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3070" indent="-421005">
              <a:lnSpc>
                <a:spcPct val="100000"/>
              </a:lnSpc>
              <a:spcBef>
                <a:spcPts val="95"/>
              </a:spcBef>
              <a:buChar char="•"/>
              <a:tabLst>
                <a:tab pos="433070" algn="l"/>
                <a:tab pos="433705" algn="l"/>
              </a:tabLst>
            </a:pPr>
            <a:r>
              <a:rPr sz="2500" spc="-145" dirty="0">
                <a:latin typeface="Arial"/>
                <a:cs typeface="Arial"/>
              </a:rPr>
              <a:t>Given </a:t>
            </a:r>
            <a:r>
              <a:rPr sz="2500" spc="-195" dirty="0">
                <a:latin typeface="Arial"/>
                <a:cs typeface="Arial"/>
              </a:rPr>
              <a:t>a </a:t>
            </a:r>
            <a:r>
              <a:rPr sz="2500" spc="-70" dirty="0">
                <a:latin typeface="Arial"/>
                <a:cs typeface="Arial"/>
              </a:rPr>
              <a:t>binary</a:t>
            </a:r>
            <a:r>
              <a:rPr sz="2500" spc="-190" dirty="0">
                <a:latin typeface="Arial"/>
                <a:cs typeface="Arial"/>
              </a:rPr>
              <a:t> </a:t>
            </a:r>
            <a:r>
              <a:rPr sz="2500" spc="-135" dirty="0">
                <a:latin typeface="Arial"/>
                <a:cs typeface="Arial"/>
              </a:rPr>
              <a:t>source</a:t>
            </a:r>
            <a:endParaRPr sz="2500">
              <a:latin typeface="Arial"/>
              <a:cs typeface="Arial"/>
            </a:endParaRPr>
          </a:p>
          <a:p>
            <a:pPr marL="737870" marR="5080" lvl="1" indent="-381635">
              <a:lnSpc>
                <a:spcPct val="70000"/>
              </a:lnSpc>
              <a:spcBef>
                <a:spcPts val="855"/>
              </a:spcBef>
              <a:buChar char="–"/>
              <a:tabLst>
                <a:tab pos="737870" algn="l"/>
                <a:tab pos="738505" algn="l"/>
                <a:tab pos="2863215" algn="l"/>
              </a:tabLst>
            </a:pPr>
            <a:r>
              <a:rPr sz="2200" spc="-160" dirty="0">
                <a:latin typeface="Arial"/>
                <a:cs typeface="Arial"/>
              </a:rPr>
              <a:t>The </a:t>
            </a:r>
            <a:r>
              <a:rPr sz="2200" spc="-45" dirty="0">
                <a:latin typeface="Arial"/>
                <a:cs typeface="Arial"/>
              </a:rPr>
              <a:t>modulation </a:t>
            </a:r>
            <a:r>
              <a:rPr sz="2200" spc="-130" dirty="0">
                <a:latin typeface="Arial"/>
                <a:cs typeface="Arial"/>
              </a:rPr>
              <a:t>process </a:t>
            </a:r>
            <a:r>
              <a:rPr sz="2200" spc="-114" dirty="0">
                <a:latin typeface="Arial"/>
                <a:cs typeface="Arial"/>
              </a:rPr>
              <a:t>involves </a:t>
            </a:r>
            <a:r>
              <a:rPr sz="2200" spc="-75" dirty="0">
                <a:latin typeface="Arial"/>
                <a:cs typeface="Arial"/>
              </a:rPr>
              <a:t>switching ore </a:t>
            </a:r>
            <a:r>
              <a:rPr sz="2200" spc="-130" dirty="0">
                <a:latin typeface="Arial"/>
                <a:cs typeface="Arial"/>
              </a:rPr>
              <a:t>keying </a:t>
            </a:r>
            <a:r>
              <a:rPr sz="2200" spc="-20" dirty="0">
                <a:latin typeface="Arial"/>
                <a:cs typeface="Arial"/>
              </a:rPr>
              <a:t>the  </a:t>
            </a:r>
            <a:r>
              <a:rPr sz="2200" spc="-50" dirty="0">
                <a:latin typeface="Arial"/>
                <a:cs typeface="Arial"/>
              </a:rPr>
              <a:t>amplitude, </a:t>
            </a:r>
            <a:r>
              <a:rPr sz="2200" spc="-125" dirty="0">
                <a:latin typeface="Arial"/>
                <a:cs typeface="Arial"/>
              </a:rPr>
              <a:t>phase, </a:t>
            </a:r>
            <a:r>
              <a:rPr sz="2200" spc="-10" dirty="0">
                <a:latin typeface="Arial"/>
                <a:cs typeface="Arial"/>
              </a:rPr>
              <a:t>or </a:t>
            </a:r>
            <a:r>
              <a:rPr sz="2200" spc="-80" dirty="0">
                <a:latin typeface="Arial"/>
                <a:cs typeface="Arial"/>
              </a:rPr>
              <a:t>frequency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90" dirty="0">
                <a:latin typeface="Arial"/>
                <a:cs typeface="Arial"/>
              </a:rPr>
              <a:t>sinusoidal </a:t>
            </a:r>
            <a:r>
              <a:rPr sz="2200" spc="-55" dirty="0">
                <a:latin typeface="Arial"/>
                <a:cs typeface="Arial"/>
              </a:rPr>
              <a:t>carrier </a:t>
            </a:r>
            <a:r>
              <a:rPr sz="2200" spc="-145" dirty="0">
                <a:latin typeface="Arial"/>
                <a:cs typeface="Arial"/>
              </a:rPr>
              <a:t>wave  </a:t>
            </a:r>
            <a:r>
              <a:rPr sz="2200" spc="-65" dirty="0">
                <a:latin typeface="Arial"/>
                <a:cs typeface="Arial"/>
              </a:rPr>
              <a:t>between </a:t>
            </a:r>
            <a:r>
              <a:rPr sz="2200" spc="-165" dirty="0">
                <a:latin typeface="Arial"/>
                <a:cs typeface="Arial"/>
              </a:rPr>
              <a:t>a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pair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	</a:t>
            </a:r>
            <a:r>
              <a:rPr sz="2200" spc="-100" dirty="0">
                <a:latin typeface="Arial"/>
                <a:cs typeface="Arial"/>
              </a:rPr>
              <a:t>possible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values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accordance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15" dirty="0">
                <a:latin typeface="Arial"/>
                <a:cs typeface="Arial"/>
              </a:rPr>
              <a:t>with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symbols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0  and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1.</a:t>
            </a:r>
            <a:endParaRPr sz="2200">
              <a:latin typeface="Arial"/>
              <a:cs typeface="Arial"/>
            </a:endParaRPr>
          </a:p>
          <a:p>
            <a:pPr marR="702310" algn="ctr">
              <a:lnSpc>
                <a:spcPts val="1045"/>
              </a:lnSpc>
              <a:spcBef>
                <a:spcPts val="265"/>
              </a:spcBef>
            </a:pPr>
            <a:r>
              <a:rPr sz="850" i="1" spc="-5" dirty="0">
                <a:latin typeface="Times New Roman"/>
                <a:cs typeface="Times New Roman"/>
              </a:rPr>
              <a:t>c </a:t>
            </a:r>
            <a:r>
              <a:rPr sz="850" spc="-5" dirty="0">
                <a:latin typeface="Times New Roman"/>
                <a:cs typeface="Times New Roman"/>
              </a:rPr>
              <a:t>( </a:t>
            </a:r>
            <a:r>
              <a:rPr sz="850" i="1" spc="-5" dirty="0">
                <a:latin typeface="Times New Roman"/>
                <a:cs typeface="Times New Roman"/>
              </a:rPr>
              <a:t>t </a:t>
            </a:r>
            <a:r>
              <a:rPr sz="850" spc="-5" dirty="0">
                <a:latin typeface="Times New Roman"/>
                <a:cs typeface="Times New Roman"/>
              </a:rPr>
              <a:t>) </a:t>
            </a:r>
            <a:r>
              <a:rPr sz="850" spc="-10" dirty="0">
                <a:latin typeface="Symbol"/>
                <a:cs typeface="Symbol"/>
              </a:rPr>
              <a:t></a:t>
            </a:r>
            <a:r>
              <a:rPr sz="850" spc="-10" dirty="0">
                <a:latin typeface="Times New Roman"/>
                <a:cs typeface="Times New Roman"/>
              </a:rPr>
              <a:t>   </a:t>
            </a:r>
            <a:r>
              <a:rPr sz="850" i="1" spc="-10" dirty="0">
                <a:latin typeface="Times New Roman"/>
                <a:cs typeface="Times New Roman"/>
              </a:rPr>
              <a:t>A   </a:t>
            </a:r>
            <a:r>
              <a:rPr sz="850" spc="-5" dirty="0">
                <a:latin typeface="Times New Roman"/>
                <a:cs typeface="Times New Roman"/>
              </a:rPr>
              <a:t>c o s ( 2 </a:t>
            </a:r>
            <a:r>
              <a:rPr sz="950" i="1" spc="-25" dirty="0">
                <a:latin typeface="Symbol"/>
                <a:cs typeface="Symbol"/>
              </a:rPr>
              <a:t></a:t>
            </a:r>
            <a:r>
              <a:rPr sz="950" i="1" spc="-25" dirty="0">
                <a:latin typeface="Times New Roman"/>
                <a:cs typeface="Times New Roman"/>
              </a:rPr>
              <a:t>  </a:t>
            </a:r>
            <a:r>
              <a:rPr sz="850" i="1" spc="-5" dirty="0">
                <a:latin typeface="Times New Roman"/>
                <a:cs typeface="Times New Roman"/>
              </a:rPr>
              <a:t>f  t </a:t>
            </a:r>
            <a:r>
              <a:rPr sz="850" spc="-10" dirty="0">
                <a:latin typeface="Symbol"/>
                <a:cs typeface="Symbol"/>
              </a:rPr>
              <a:t>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950" i="1" spc="-25" dirty="0">
                <a:latin typeface="Symbol"/>
                <a:cs typeface="Symbol"/>
              </a:rPr>
              <a:t></a:t>
            </a:r>
            <a:r>
              <a:rPr sz="950" i="1" spc="-25" dirty="0">
                <a:latin typeface="Times New Roman"/>
                <a:cs typeface="Times New Roman"/>
              </a:rPr>
              <a:t> </a:t>
            </a:r>
            <a:r>
              <a:rPr sz="950" i="1" spc="175" dirty="0">
                <a:latin typeface="Times New Roman"/>
                <a:cs typeface="Times New Roman"/>
              </a:rPr>
              <a:t> </a:t>
            </a:r>
            <a:r>
              <a:rPr sz="850" spc="-5" dirty="0">
                <a:latin typeface="Times New Roman"/>
                <a:cs typeface="Times New Roman"/>
              </a:rPr>
              <a:t>)</a:t>
            </a:r>
            <a:endParaRPr sz="850">
              <a:latin typeface="Times New Roman"/>
              <a:cs typeface="Times New Roman"/>
            </a:endParaRPr>
          </a:p>
          <a:p>
            <a:pPr marR="297815" algn="ctr">
              <a:lnSpc>
                <a:spcPts val="505"/>
              </a:lnSpc>
              <a:tabLst>
                <a:tab pos="581660" algn="l"/>
                <a:tab pos="899160" algn="l"/>
              </a:tabLst>
            </a:pPr>
            <a:r>
              <a:rPr sz="500" i="1" dirty="0">
                <a:latin typeface="Times New Roman"/>
                <a:cs typeface="Times New Roman"/>
              </a:rPr>
              <a:t>c	c	c</a:t>
            </a: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50">
              <a:latin typeface="Times New Roman"/>
              <a:cs typeface="Times New Roman"/>
            </a:endParaRPr>
          </a:p>
          <a:p>
            <a:pPr marL="737870" lvl="1" indent="-381635">
              <a:lnSpc>
                <a:spcPts val="2520"/>
              </a:lnSpc>
              <a:buChar char="–"/>
              <a:tabLst>
                <a:tab pos="737870" algn="l"/>
                <a:tab pos="738505" algn="l"/>
              </a:tabLst>
            </a:pPr>
            <a:r>
              <a:rPr sz="2200" spc="-60" dirty="0">
                <a:latin typeface="Arial"/>
                <a:cs typeface="Arial"/>
              </a:rPr>
              <a:t>All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three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them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are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examples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band-pass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process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2520"/>
              </a:lnSpc>
              <a:tabLst>
                <a:tab pos="737870" algn="l"/>
              </a:tabLst>
            </a:pPr>
            <a:r>
              <a:rPr sz="2200" spc="-80" dirty="0">
                <a:latin typeface="Arial"/>
                <a:cs typeface="Arial"/>
              </a:rPr>
              <a:t>1.	</a:t>
            </a:r>
            <a:r>
              <a:rPr sz="2200" spc="-95" dirty="0">
                <a:latin typeface="Arial"/>
                <a:cs typeface="Arial"/>
              </a:rPr>
              <a:t>Binary </a:t>
            </a:r>
            <a:r>
              <a:rPr sz="2200" spc="-50" dirty="0">
                <a:latin typeface="Arial"/>
                <a:cs typeface="Arial"/>
              </a:rPr>
              <a:t>amplitude </a:t>
            </a:r>
            <a:r>
              <a:rPr sz="2200" spc="-95" dirty="0">
                <a:latin typeface="Arial"/>
                <a:cs typeface="Arial"/>
              </a:rPr>
              <a:t>shift-keying</a:t>
            </a:r>
            <a:r>
              <a:rPr sz="2200" spc="-270" dirty="0">
                <a:latin typeface="Arial"/>
                <a:cs typeface="Arial"/>
              </a:rPr>
              <a:t> </a:t>
            </a:r>
            <a:r>
              <a:rPr sz="2200" spc="-235" dirty="0">
                <a:latin typeface="Arial"/>
                <a:cs typeface="Arial"/>
              </a:rPr>
              <a:t>(BASK)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339" y="4104894"/>
            <a:ext cx="6838315" cy="3873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ts val="1430"/>
              </a:lnSpc>
              <a:spcBef>
                <a:spcPts val="9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114" dirty="0">
                <a:latin typeface="Arial"/>
                <a:cs typeface="Arial"/>
              </a:rPr>
              <a:t>The </a:t>
            </a:r>
            <a:r>
              <a:rPr sz="1400" spc="-40" dirty="0">
                <a:latin typeface="Arial"/>
                <a:cs typeface="Arial"/>
              </a:rPr>
              <a:t>carrier </a:t>
            </a:r>
            <a:r>
              <a:rPr sz="1400" spc="-45" dirty="0">
                <a:latin typeface="Arial"/>
                <a:cs typeface="Arial"/>
              </a:rPr>
              <a:t>amplitude </a:t>
            </a:r>
            <a:r>
              <a:rPr sz="1400" spc="-80" dirty="0">
                <a:latin typeface="Arial"/>
                <a:cs typeface="Arial"/>
              </a:rPr>
              <a:t>is </a:t>
            </a:r>
            <a:r>
              <a:rPr sz="1400" spc="-110" dirty="0">
                <a:latin typeface="Arial"/>
                <a:cs typeface="Arial"/>
              </a:rPr>
              <a:t>keyed </a:t>
            </a:r>
            <a:r>
              <a:rPr sz="1400" spc="-55" dirty="0">
                <a:latin typeface="Arial"/>
                <a:cs typeface="Arial"/>
              </a:rPr>
              <a:t>between </a:t>
            </a:r>
            <a:r>
              <a:rPr sz="1400" spc="-30" dirty="0">
                <a:latin typeface="Arial"/>
                <a:cs typeface="Arial"/>
              </a:rPr>
              <a:t>the </a:t>
            </a:r>
            <a:r>
              <a:rPr sz="1400" spc="-10" dirty="0">
                <a:latin typeface="Arial"/>
                <a:cs typeface="Arial"/>
              </a:rPr>
              <a:t>two </a:t>
            </a:r>
            <a:r>
              <a:rPr sz="1400" spc="-70" dirty="0">
                <a:latin typeface="Arial"/>
                <a:cs typeface="Arial"/>
              </a:rPr>
              <a:t>possible </a:t>
            </a:r>
            <a:r>
              <a:rPr sz="1400" spc="-90" dirty="0">
                <a:latin typeface="Arial"/>
                <a:cs typeface="Arial"/>
              </a:rPr>
              <a:t>values used </a:t>
            </a:r>
            <a:r>
              <a:rPr sz="1400" spc="-5" dirty="0">
                <a:latin typeface="Arial"/>
                <a:cs typeface="Arial"/>
              </a:rPr>
              <a:t>to </a:t>
            </a:r>
            <a:r>
              <a:rPr sz="1400" spc="-55" dirty="0">
                <a:latin typeface="Arial"/>
                <a:cs typeface="Arial"/>
              </a:rPr>
              <a:t>represent </a:t>
            </a:r>
            <a:r>
              <a:rPr sz="1400" spc="-85" dirty="0">
                <a:latin typeface="Arial"/>
                <a:cs typeface="Arial"/>
              </a:rPr>
              <a:t>symbols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  <a:p>
            <a:pPr marL="240665">
              <a:lnSpc>
                <a:spcPts val="1430"/>
              </a:lnSpc>
            </a:pPr>
            <a:r>
              <a:rPr sz="1400" spc="-75" dirty="0">
                <a:latin typeface="Arial"/>
                <a:cs typeface="Arial"/>
              </a:rPr>
              <a:t>and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339" y="4726939"/>
            <a:ext cx="703897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114" dirty="0">
                <a:latin typeface="Arial"/>
                <a:cs typeface="Arial"/>
              </a:rPr>
              <a:t>The </a:t>
            </a:r>
            <a:r>
              <a:rPr sz="1400" spc="-40" dirty="0">
                <a:latin typeface="Arial"/>
                <a:cs typeface="Arial"/>
              </a:rPr>
              <a:t>carrier </a:t>
            </a:r>
            <a:r>
              <a:rPr sz="1400" spc="-95" dirty="0">
                <a:latin typeface="Arial"/>
                <a:cs typeface="Arial"/>
              </a:rPr>
              <a:t>phase </a:t>
            </a:r>
            <a:r>
              <a:rPr sz="1400" spc="-80" dirty="0">
                <a:latin typeface="Arial"/>
                <a:cs typeface="Arial"/>
              </a:rPr>
              <a:t>is </a:t>
            </a:r>
            <a:r>
              <a:rPr sz="1400" spc="-110" dirty="0">
                <a:latin typeface="Arial"/>
                <a:cs typeface="Arial"/>
              </a:rPr>
              <a:t>keyed </a:t>
            </a:r>
            <a:r>
              <a:rPr sz="1400" spc="-55" dirty="0">
                <a:latin typeface="Arial"/>
                <a:cs typeface="Arial"/>
              </a:rPr>
              <a:t>between </a:t>
            </a:r>
            <a:r>
              <a:rPr sz="1400" spc="-30" dirty="0">
                <a:latin typeface="Arial"/>
                <a:cs typeface="Arial"/>
              </a:rPr>
              <a:t>the </a:t>
            </a:r>
            <a:r>
              <a:rPr sz="1400" spc="-10" dirty="0">
                <a:latin typeface="Arial"/>
                <a:cs typeface="Arial"/>
              </a:rPr>
              <a:t>two </a:t>
            </a:r>
            <a:r>
              <a:rPr sz="1400" spc="-70" dirty="0">
                <a:latin typeface="Arial"/>
                <a:cs typeface="Arial"/>
              </a:rPr>
              <a:t>possible </a:t>
            </a:r>
            <a:r>
              <a:rPr sz="1400" spc="-90" dirty="0">
                <a:latin typeface="Arial"/>
                <a:cs typeface="Arial"/>
              </a:rPr>
              <a:t>values used </a:t>
            </a:r>
            <a:r>
              <a:rPr sz="1400" spc="-5" dirty="0">
                <a:latin typeface="Arial"/>
                <a:cs typeface="Arial"/>
              </a:rPr>
              <a:t>to </a:t>
            </a:r>
            <a:r>
              <a:rPr sz="1400" spc="-55" dirty="0">
                <a:latin typeface="Arial"/>
                <a:cs typeface="Arial"/>
              </a:rPr>
              <a:t>represent </a:t>
            </a:r>
            <a:r>
              <a:rPr sz="1400" spc="-85" dirty="0">
                <a:latin typeface="Arial"/>
                <a:cs typeface="Arial"/>
              </a:rPr>
              <a:t>symbols </a:t>
            </a:r>
            <a:r>
              <a:rPr sz="1400" spc="-75" dirty="0">
                <a:latin typeface="Arial"/>
                <a:cs typeface="Arial"/>
              </a:rPr>
              <a:t>0 and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1.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0059" y="4246800"/>
            <a:ext cx="4434205" cy="101917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393700" indent="-381635">
              <a:lnSpc>
                <a:spcPct val="100000"/>
              </a:lnSpc>
              <a:spcBef>
                <a:spcPts val="1365"/>
              </a:spcBef>
              <a:buAutoNum type="arabicPeriod" startAt="2"/>
              <a:tabLst>
                <a:tab pos="393700" algn="l"/>
                <a:tab pos="394335" algn="l"/>
              </a:tabLst>
            </a:pPr>
            <a:r>
              <a:rPr sz="2200" spc="-95" dirty="0">
                <a:latin typeface="Arial"/>
                <a:cs typeface="Arial"/>
              </a:rPr>
              <a:t>Binary </a:t>
            </a:r>
            <a:r>
              <a:rPr sz="2200" spc="-80" dirty="0">
                <a:latin typeface="Arial"/>
                <a:cs typeface="Arial"/>
              </a:rPr>
              <a:t>phase-shift </a:t>
            </a:r>
            <a:r>
              <a:rPr sz="2200" spc="-130" dirty="0">
                <a:latin typeface="Arial"/>
                <a:cs typeface="Arial"/>
              </a:rPr>
              <a:t>keying</a:t>
            </a:r>
            <a:r>
              <a:rPr sz="2200" spc="-330" dirty="0">
                <a:latin typeface="Arial"/>
                <a:cs typeface="Arial"/>
              </a:rPr>
              <a:t> </a:t>
            </a:r>
            <a:r>
              <a:rPr sz="2200" spc="-254" dirty="0">
                <a:latin typeface="Arial"/>
                <a:cs typeface="Arial"/>
              </a:rPr>
              <a:t>(BPSK)</a:t>
            </a:r>
            <a:endParaRPr sz="2200">
              <a:latin typeface="Arial"/>
              <a:cs typeface="Arial"/>
            </a:endParaRPr>
          </a:p>
          <a:p>
            <a:pPr marL="393700" indent="-381635">
              <a:lnSpc>
                <a:spcPct val="100000"/>
              </a:lnSpc>
              <a:spcBef>
                <a:spcPts val="1275"/>
              </a:spcBef>
              <a:buAutoNum type="arabicPeriod" startAt="2"/>
              <a:tabLst>
                <a:tab pos="393700" algn="l"/>
                <a:tab pos="394335" algn="l"/>
              </a:tabLst>
            </a:pPr>
            <a:r>
              <a:rPr sz="2200" spc="-95" dirty="0">
                <a:latin typeface="Arial"/>
                <a:cs typeface="Arial"/>
              </a:rPr>
              <a:t>Binary </a:t>
            </a:r>
            <a:r>
              <a:rPr sz="2200" spc="-65" dirty="0">
                <a:latin typeface="Arial"/>
                <a:cs typeface="Arial"/>
              </a:rPr>
              <a:t>frequency-shift </a:t>
            </a:r>
            <a:r>
              <a:rPr sz="2200" spc="-130" dirty="0">
                <a:latin typeface="Arial"/>
                <a:cs typeface="Arial"/>
              </a:rPr>
              <a:t>keying</a:t>
            </a:r>
            <a:r>
              <a:rPr sz="2200" spc="-360" dirty="0">
                <a:latin typeface="Arial"/>
                <a:cs typeface="Arial"/>
              </a:rPr>
              <a:t> </a:t>
            </a:r>
            <a:r>
              <a:rPr sz="2200" spc="-280" dirty="0">
                <a:latin typeface="Arial"/>
                <a:cs typeface="Arial"/>
              </a:rPr>
              <a:t>(BFSK)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0339" y="5242305"/>
            <a:ext cx="6820534" cy="3873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40665" marR="5080" indent="-228600">
              <a:lnSpc>
                <a:spcPct val="70000"/>
              </a:lnSpc>
              <a:spcBef>
                <a:spcPts val="595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114" dirty="0">
                <a:latin typeface="Arial"/>
                <a:cs typeface="Arial"/>
              </a:rPr>
              <a:t>The </a:t>
            </a:r>
            <a:r>
              <a:rPr sz="1400" spc="-40" dirty="0">
                <a:latin typeface="Arial"/>
                <a:cs typeface="Arial"/>
              </a:rPr>
              <a:t>carrier </a:t>
            </a:r>
            <a:r>
              <a:rPr sz="1400" spc="-55" dirty="0">
                <a:latin typeface="Arial"/>
                <a:cs typeface="Arial"/>
              </a:rPr>
              <a:t>frequency </a:t>
            </a:r>
            <a:r>
              <a:rPr sz="1400" spc="-80" dirty="0">
                <a:latin typeface="Arial"/>
                <a:cs typeface="Arial"/>
              </a:rPr>
              <a:t>is </a:t>
            </a:r>
            <a:r>
              <a:rPr sz="1400" spc="-110" dirty="0">
                <a:latin typeface="Arial"/>
                <a:cs typeface="Arial"/>
              </a:rPr>
              <a:t>keyed </a:t>
            </a:r>
            <a:r>
              <a:rPr sz="1400" spc="-55" dirty="0">
                <a:latin typeface="Arial"/>
                <a:cs typeface="Arial"/>
              </a:rPr>
              <a:t>between </a:t>
            </a:r>
            <a:r>
              <a:rPr sz="1400" spc="-30" dirty="0">
                <a:latin typeface="Arial"/>
                <a:cs typeface="Arial"/>
              </a:rPr>
              <a:t>the </a:t>
            </a:r>
            <a:r>
              <a:rPr sz="1400" spc="-10" dirty="0">
                <a:latin typeface="Arial"/>
                <a:cs typeface="Arial"/>
              </a:rPr>
              <a:t>two </a:t>
            </a:r>
            <a:r>
              <a:rPr sz="1400" spc="-70" dirty="0">
                <a:latin typeface="Arial"/>
                <a:cs typeface="Arial"/>
              </a:rPr>
              <a:t>possible </a:t>
            </a:r>
            <a:r>
              <a:rPr sz="1400" spc="-90" dirty="0">
                <a:latin typeface="Arial"/>
                <a:cs typeface="Arial"/>
              </a:rPr>
              <a:t>values used </a:t>
            </a:r>
            <a:r>
              <a:rPr sz="1400" spc="-5" dirty="0">
                <a:latin typeface="Arial"/>
                <a:cs typeface="Arial"/>
              </a:rPr>
              <a:t>to </a:t>
            </a:r>
            <a:r>
              <a:rPr sz="1400" spc="-55" dirty="0">
                <a:latin typeface="Arial"/>
                <a:cs typeface="Arial"/>
              </a:rPr>
              <a:t>represent </a:t>
            </a:r>
            <a:r>
              <a:rPr sz="1400" spc="-85" dirty="0">
                <a:latin typeface="Arial"/>
                <a:cs typeface="Arial"/>
              </a:rPr>
              <a:t>symbols </a:t>
            </a:r>
            <a:r>
              <a:rPr sz="1400" spc="-75" dirty="0">
                <a:latin typeface="Arial"/>
                <a:cs typeface="Arial"/>
              </a:rPr>
              <a:t>0  and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1.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0716" y="987678"/>
            <a:ext cx="7212330" cy="5715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24485" marR="43180" indent="-287020">
              <a:lnSpc>
                <a:spcPts val="2140"/>
              </a:lnSpc>
              <a:spcBef>
                <a:spcPts val="185"/>
              </a:spcBef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14" dirty="0">
                <a:latin typeface="Arial"/>
                <a:cs typeface="Arial"/>
              </a:rPr>
              <a:t>Decreasing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15" dirty="0">
                <a:latin typeface="Arial"/>
                <a:cs typeface="Arial"/>
              </a:rPr>
              <a:t>bit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duration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i="1" spc="5" dirty="0">
                <a:latin typeface="Carlito"/>
                <a:cs typeface="Carlito"/>
              </a:rPr>
              <a:t>T</a:t>
            </a:r>
            <a:r>
              <a:rPr sz="1800" i="1" spc="7" baseline="-16203" dirty="0">
                <a:latin typeface="Carlito"/>
                <a:cs typeface="Carlito"/>
              </a:rPr>
              <a:t>b</a:t>
            </a:r>
            <a:r>
              <a:rPr sz="1800" i="1" spc="-37" baseline="-16203" dirty="0">
                <a:latin typeface="Carlito"/>
                <a:cs typeface="Carlito"/>
              </a:rPr>
              <a:t> </a:t>
            </a:r>
            <a:r>
              <a:rPr sz="1800" spc="-135" dirty="0">
                <a:latin typeface="Arial"/>
                <a:cs typeface="Arial"/>
              </a:rPr>
              <a:t>has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effect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increasing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transmission  </a:t>
            </a:r>
            <a:r>
              <a:rPr sz="1800" spc="-40" dirty="0">
                <a:latin typeface="Arial"/>
                <a:cs typeface="Arial"/>
              </a:rPr>
              <a:t>bandwidth </a:t>
            </a:r>
            <a:r>
              <a:rPr sz="1800" spc="-50" dirty="0">
                <a:latin typeface="Arial"/>
                <a:cs typeface="Arial"/>
              </a:rPr>
              <a:t>requirement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55" dirty="0">
                <a:latin typeface="Arial"/>
                <a:cs typeface="Arial"/>
              </a:rPr>
              <a:t>binary modulated</a:t>
            </a:r>
            <a:r>
              <a:rPr sz="1800" spc="-29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wave.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6116" y="3506380"/>
            <a:ext cx="7295515" cy="11950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55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85" dirty="0">
                <a:latin typeface="Arial"/>
                <a:cs typeface="Arial"/>
              </a:rPr>
              <a:t>Differences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that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distinguish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digital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modulation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analog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modulation.</a:t>
            </a:r>
            <a:endParaRPr sz="18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20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transmission</a:t>
            </a:r>
            <a:r>
              <a:rPr sz="1600" spc="-21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bandwidth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requirement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75" dirty="0">
                <a:latin typeface="Arial"/>
                <a:cs typeface="Arial"/>
              </a:rPr>
              <a:t>BFSK</a:t>
            </a:r>
            <a:r>
              <a:rPr sz="1600" spc="-24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greater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than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that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29" dirty="0">
                <a:latin typeface="Arial"/>
                <a:cs typeface="Arial"/>
              </a:rPr>
              <a:t>BASK</a:t>
            </a:r>
            <a:r>
              <a:rPr sz="1600" spc="-1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for</a:t>
            </a:r>
            <a:endParaRPr sz="1600">
              <a:latin typeface="Arial"/>
              <a:cs typeface="Arial"/>
            </a:endParaRPr>
          </a:p>
          <a:p>
            <a:pPr marL="697865">
              <a:lnSpc>
                <a:spcPct val="100000"/>
              </a:lnSpc>
            </a:pPr>
            <a:r>
              <a:rPr sz="1600" spc="-120" dirty="0">
                <a:latin typeface="Arial"/>
                <a:cs typeface="Arial"/>
              </a:rPr>
              <a:t>a </a:t>
            </a:r>
            <a:r>
              <a:rPr sz="1600" spc="-75" dirty="0">
                <a:latin typeface="Arial"/>
                <a:cs typeface="Arial"/>
              </a:rPr>
              <a:t>given </a:t>
            </a:r>
            <a:r>
              <a:rPr sz="1600" spc="-50" dirty="0">
                <a:latin typeface="Arial"/>
                <a:cs typeface="Arial"/>
              </a:rPr>
              <a:t>binary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source.</a:t>
            </a:r>
            <a:endParaRPr sz="16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05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10" dirty="0">
                <a:latin typeface="Arial"/>
                <a:cs typeface="Arial"/>
              </a:rPr>
              <a:t>However,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110" dirty="0">
                <a:latin typeface="Arial"/>
                <a:cs typeface="Arial"/>
              </a:rPr>
              <a:t>same </a:t>
            </a:r>
            <a:r>
              <a:rPr sz="1600" spc="-95" dirty="0">
                <a:latin typeface="Arial"/>
                <a:cs typeface="Arial"/>
              </a:rPr>
              <a:t>does </a:t>
            </a:r>
            <a:r>
              <a:rPr sz="1600" spc="-5" dirty="0">
                <a:latin typeface="Arial"/>
                <a:cs typeface="Arial"/>
              </a:rPr>
              <a:t>not</a:t>
            </a:r>
            <a:r>
              <a:rPr sz="1600" spc="-31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hold </a:t>
            </a:r>
            <a:r>
              <a:rPr sz="1600" spc="-25" dirty="0">
                <a:latin typeface="Arial"/>
                <a:cs typeface="Arial"/>
              </a:rPr>
              <a:t>for </a:t>
            </a:r>
            <a:r>
              <a:rPr sz="1600" spc="-210" dirty="0">
                <a:latin typeface="Arial"/>
                <a:cs typeface="Arial"/>
              </a:rPr>
              <a:t>BPSK.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87442" y="1750695"/>
            <a:ext cx="388620" cy="643890"/>
            <a:chOff x="4687442" y="1750695"/>
            <a:chExt cx="388620" cy="643890"/>
          </a:xfrm>
        </p:grpSpPr>
        <p:sp>
          <p:nvSpPr>
            <p:cNvPr id="5" name="object 5"/>
            <p:cNvSpPr/>
            <p:nvPr/>
          </p:nvSpPr>
          <p:spPr>
            <a:xfrm>
              <a:off x="4696459" y="1764411"/>
              <a:ext cx="379730" cy="623570"/>
            </a:xfrm>
            <a:custGeom>
              <a:avLst/>
              <a:gdLst/>
              <a:ahLst/>
              <a:cxnLst/>
              <a:rect l="l" t="t" r="r" b="b"/>
              <a:pathLst>
                <a:path w="379729" h="623569">
                  <a:moveTo>
                    <a:pt x="144906" y="299465"/>
                  </a:moveTo>
                  <a:lnTo>
                    <a:pt x="355726" y="299465"/>
                  </a:lnTo>
                </a:path>
                <a:path w="379729" h="623569">
                  <a:moveTo>
                    <a:pt x="0" y="418084"/>
                  </a:moveTo>
                  <a:lnTo>
                    <a:pt x="21462" y="387603"/>
                  </a:lnTo>
                </a:path>
                <a:path w="379729" h="623569">
                  <a:moveTo>
                    <a:pt x="21843" y="386968"/>
                  </a:moveTo>
                  <a:lnTo>
                    <a:pt x="77215" y="622808"/>
                  </a:lnTo>
                </a:path>
                <a:path w="379729" h="623569">
                  <a:moveTo>
                    <a:pt x="77215" y="623442"/>
                  </a:moveTo>
                  <a:lnTo>
                    <a:pt x="138175" y="635"/>
                  </a:lnTo>
                </a:path>
                <a:path w="379729" h="623569">
                  <a:moveTo>
                    <a:pt x="138175" y="0"/>
                  </a:moveTo>
                  <a:lnTo>
                    <a:pt x="37922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05603" y="2157222"/>
              <a:ext cx="73279" cy="2223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87443" y="1750694"/>
              <a:ext cx="382905" cy="574040"/>
            </a:xfrm>
            <a:custGeom>
              <a:avLst/>
              <a:gdLst/>
              <a:ahLst/>
              <a:cxnLst/>
              <a:rect l="l" t="t" r="r" b="b"/>
              <a:pathLst>
                <a:path w="382904" h="574039">
                  <a:moveTo>
                    <a:pt x="38227" y="406527"/>
                  </a:moveTo>
                  <a:lnTo>
                    <a:pt x="31115" y="377825"/>
                  </a:lnTo>
                  <a:lnTo>
                    <a:pt x="0" y="421767"/>
                  </a:lnTo>
                  <a:lnTo>
                    <a:pt x="5588" y="425323"/>
                  </a:lnTo>
                  <a:lnTo>
                    <a:pt x="18161" y="406527"/>
                  </a:lnTo>
                  <a:lnTo>
                    <a:pt x="38227" y="406527"/>
                  </a:lnTo>
                  <a:close/>
                </a:path>
                <a:path w="382904" h="574039">
                  <a:moveTo>
                    <a:pt x="382397" y="0"/>
                  </a:moveTo>
                  <a:lnTo>
                    <a:pt x="136271" y="0"/>
                  </a:lnTo>
                  <a:lnTo>
                    <a:pt x="80010" y="574040"/>
                  </a:lnTo>
                  <a:lnTo>
                    <a:pt x="91440" y="574040"/>
                  </a:lnTo>
                  <a:lnTo>
                    <a:pt x="146558" y="11557"/>
                  </a:lnTo>
                  <a:lnTo>
                    <a:pt x="382397" y="11557"/>
                  </a:lnTo>
                  <a:lnTo>
                    <a:pt x="382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356861" y="2070303"/>
            <a:ext cx="6794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4536" y="1671675"/>
            <a:ext cx="230504" cy="66611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000"/>
              </a:spcBef>
            </a:pPr>
            <a:r>
              <a:rPr sz="1350" spc="-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05"/>
              </a:spcBef>
            </a:pPr>
            <a:r>
              <a:rPr sz="1350" i="1" spc="40" dirty="0">
                <a:latin typeface="Times New Roman"/>
                <a:cs typeface="Times New Roman"/>
              </a:rPr>
              <a:t>T</a:t>
            </a:r>
            <a:r>
              <a:rPr sz="1125" i="1" spc="60" baseline="-25925" dirty="0">
                <a:latin typeface="Times New Roman"/>
                <a:cs typeface="Times New Roman"/>
              </a:rPr>
              <a:t>b</a:t>
            </a:r>
            <a:endParaRPr sz="1125" baseline="-2592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7482" y="1934717"/>
            <a:ext cx="37528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860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A	</a:t>
            </a: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53941" y="2524125"/>
            <a:ext cx="405130" cy="657225"/>
            <a:chOff x="3853941" y="2524125"/>
            <a:chExt cx="405130" cy="657225"/>
          </a:xfrm>
        </p:grpSpPr>
        <p:sp>
          <p:nvSpPr>
            <p:cNvPr id="12" name="object 12"/>
            <p:cNvSpPr/>
            <p:nvPr/>
          </p:nvSpPr>
          <p:spPr>
            <a:xfrm>
              <a:off x="3860291" y="2845688"/>
              <a:ext cx="385445" cy="99695"/>
            </a:xfrm>
            <a:custGeom>
              <a:avLst/>
              <a:gdLst/>
              <a:ahLst/>
              <a:cxnLst/>
              <a:rect l="l" t="t" r="r" b="b"/>
              <a:pathLst>
                <a:path w="385445" h="99694">
                  <a:moveTo>
                    <a:pt x="169545" y="0"/>
                  </a:moveTo>
                  <a:lnTo>
                    <a:pt x="385445" y="0"/>
                  </a:lnTo>
                </a:path>
                <a:path w="385445" h="99694">
                  <a:moveTo>
                    <a:pt x="0" y="99313"/>
                  </a:moveTo>
                  <a:lnTo>
                    <a:pt x="34925" y="8039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95216" y="2929381"/>
              <a:ext cx="50800" cy="245110"/>
            </a:xfrm>
            <a:custGeom>
              <a:avLst/>
              <a:gdLst/>
              <a:ahLst/>
              <a:cxnLst/>
              <a:rect l="l" t="t" r="r" b="b"/>
              <a:pathLst>
                <a:path w="50800" h="245110">
                  <a:moveTo>
                    <a:pt x="0" y="0"/>
                  </a:moveTo>
                  <a:lnTo>
                    <a:pt x="50800" y="244982"/>
                  </a:lnTo>
                </a:path>
              </a:pathLst>
            </a:custGeom>
            <a:ln w="12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49445" y="2530475"/>
              <a:ext cx="309245" cy="643890"/>
            </a:xfrm>
            <a:custGeom>
              <a:avLst/>
              <a:gdLst/>
              <a:ahLst/>
              <a:cxnLst/>
              <a:rect l="l" t="t" r="r" b="b"/>
              <a:pathLst>
                <a:path w="309245" h="643889">
                  <a:moveTo>
                    <a:pt x="0" y="643889"/>
                  </a:moveTo>
                  <a:lnTo>
                    <a:pt x="60070" y="0"/>
                  </a:lnTo>
                </a:path>
                <a:path w="309245" h="643889">
                  <a:moveTo>
                    <a:pt x="60070" y="0"/>
                  </a:moveTo>
                  <a:lnTo>
                    <a:pt x="30911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56808" y="2697226"/>
            <a:ext cx="4711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.3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52</a:t>
            </a:fld>
            <a:endParaRPr spc="-60" dirty="0"/>
          </a:p>
        </p:txBody>
      </p:sp>
      <p:sp>
        <p:nvSpPr>
          <p:cNvPr id="16" name="object 16"/>
          <p:cNvSpPr txBox="1"/>
          <p:nvPr/>
        </p:nvSpPr>
        <p:spPr>
          <a:xfrm>
            <a:off x="4138040" y="305663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10914" y="2891790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41013" y="2650316"/>
            <a:ext cx="149923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7" baseline="37037" dirty="0">
                <a:latin typeface="Times New Roman"/>
                <a:cs typeface="Times New Roman"/>
              </a:rPr>
              <a:t>2 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</a:t>
            </a:r>
            <a:r>
              <a:rPr sz="1650" i="1" spc="-1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46979" y="286524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4058" y="286524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08782" y="2700273"/>
            <a:ext cx="5486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c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spc="45" dirty="0">
                <a:latin typeface="Times New Roman"/>
                <a:cs typeface="Times New Roman"/>
              </a:rPr>
              <a:t>t</a:t>
            </a:r>
            <a:r>
              <a:rPr sz="1500" spc="45" dirty="0">
                <a:latin typeface="Times New Roman"/>
                <a:cs typeface="Times New Roman"/>
              </a:rPr>
              <a:t>)</a:t>
            </a:r>
            <a:r>
              <a:rPr sz="1500" spc="-1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6116" y="4501133"/>
            <a:ext cx="3703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transmitted </a:t>
            </a:r>
            <a:r>
              <a:rPr sz="1800" spc="-95" dirty="0">
                <a:latin typeface="Arial"/>
                <a:cs typeface="Arial"/>
              </a:rPr>
              <a:t>signal energy </a:t>
            </a:r>
            <a:r>
              <a:rPr sz="1800" spc="-55" dirty="0">
                <a:latin typeface="Arial"/>
                <a:cs typeface="Arial"/>
              </a:rPr>
              <a:t>per</a:t>
            </a:r>
            <a:r>
              <a:rPr sz="1800" spc="-220" dirty="0">
                <a:latin typeface="Arial"/>
                <a:cs typeface="Arial"/>
              </a:rPr>
              <a:t> </a:t>
            </a:r>
            <a:r>
              <a:rPr sz="1800" spc="15" dirty="0">
                <a:latin typeface="Arial"/>
                <a:cs typeface="Arial"/>
              </a:rPr>
              <a:t>bit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0512" y="924548"/>
            <a:ext cx="7690484" cy="276923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949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94970" algn="l"/>
                <a:tab pos="395605" algn="l"/>
              </a:tabLst>
            </a:pPr>
            <a:r>
              <a:rPr sz="2000" spc="-175" dirty="0">
                <a:latin typeface="Arial"/>
                <a:cs typeface="Arial"/>
              </a:rPr>
              <a:t>Band-Pass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Assumption</a:t>
            </a:r>
            <a:endParaRPr sz="2000">
              <a:latin typeface="Arial"/>
              <a:cs typeface="Arial"/>
            </a:endParaRPr>
          </a:p>
          <a:p>
            <a:pPr marL="794385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94385" algn="l"/>
                <a:tab pos="79502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8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0" dirty="0">
                <a:latin typeface="Arial"/>
                <a:cs typeface="Arial"/>
              </a:rPr>
              <a:t>digital </a:t>
            </a:r>
            <a:r>
              <a:rPr sz="1800" spc="-60" dirty="0">
                <a:latin typeface="Arial"/>
                <a:cs typeface="Arial"/>
              </a:rPr>
              <a:t>modulated </a:t>
            </a:r>
            <a:r>
              <a:rPr sz="1800" spc="-125" dirty="0">
                <a:latin typeface="Arial"/>
                <a:cs typeface="Arial"/>
              </a:rPr>
              <a:t>wave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70" dirty="0">
                <a:latin typeface="Arial"/>
                <a:cs typeface="Arial"/>
              </a:rPr>
              <a:t>centered </a:t>
            </a:r>
            <a:r>
              <a:rPr sz="1800" spc="-50" dirty="0">
                <a:latin typeface="Arial"/>
                <a:cs typeface="Arial"/>
              </a:rPr>
              <a:t>on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  <a:p>
            <a:pPr marL="794385">
              <a:lnSpc>
                <a:spcPct val="100000"/>
              </a:lnSpc>
            </a:pP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f</a:t>
            </a:r>
            <a:r>
              <a:rPr sz="1800" i="1" spc="-37" baseline="-16203" dirty="0">
                <a:latin typeface="Carlito"/>
                <a:cs typeface="Carlito"/>
              </a:rPr>
              <a:t>c</a:t>
            </a:r>
            <a:endParaRPr sz="1800" baseline="-16203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Carlito"/>
              <a:cs typeface="Carlito"/>
            </a:endParaRPr>
          </a:p>
          <a:p>
            <a:pPr marL="7943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94385" algn="l"/>
                <a:tab pos="795020" algn="l"/>
              </a:tabLst>
            </a:pPr>
            <a:r>
              <a:rPr sz="1800" spc="-75" dirty="0">
                <a:latin typeface="Arial"/>
                <a:cs typeface="Arial"/>
              </a:rPr>
              <a:t>Under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75" dirty="0">
                <a:latin typeface="Arial"/>
                <a:cs typeface="Arial"/>
              </a:rPr>
              <a:t>assumption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f</a:t>
            </a:r>
            <a:r>
              <a:rPr sz="1800" i="1" spc="-30" baseline="-16203" dirty="0">
                <a:latin typeface="Carlito"/>
                <a:cs typeface="Carlito"/>
              </a:rPr>
              <a:t>c</a:t>
            </a:r>
            <a:r>
              <a:rPr sz="1800" i="1" spc="-20" dirty="0">
                <a:latin typeface="Carlito"/>
                <a:cs typeface="Carlito"/>
              </a:rPr>
              <a:t>&gt;&gt;W</a:t>
            </a:r>
            <a:r>
              <a:rPr sz="1800" spc="-20" dirty="0"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  <a:p>
            <a:pPr marL="1193800" lvl="2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1193800" algn="l"/>
                <a:tab pos="1194435" algn="l"/>
              </a:tabLst>
            </a:pPr>
            <a:r>
              <a:rPr sz="1600" spc="-90" dirty="0">
                <a:latin typeface="Arial"/>
                <a:cs typeface="Arial"/>
              </a:rPr>
              <a:t>There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be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no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spectral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overlap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in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generation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s(t)</a:t>
            </a:r>
            <a:endParaRPr sz="1600">
              <a:latin typeface="Arial"/>
              <a:cs typeface="Arial"/>
            </a:endParaRPr>
          </a:p>
          <a:p>
            <a:pPr marL="1193800" marR="17780" lvl="2" indent="-228600">
              <a:lnSpc>
                <a:spcPct val="100000"/>
              </a:lnSpc>
              <a:spcBef>
                <a:spcPts val="409"/>
              </a:spcBef>
              <a:buChar char="•"/>
              <a:tabLst>
                <a:tab pos="1193800" algn="l"/>
                <a:tab pos="1194435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spectral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content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modulated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spc="-110" dirty="0">
                <a:latin typeface="Arial"/>
                <a:cs typeface="Arial"/>
              </a:rPr>
              <a:t>wave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for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positive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frequency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essentially  </a:t>
            </a:r>
            <a:r>
              <a:rPr sz="1600" spc="-100" dirty="0">
                <a:latin typeface="Arial"/>
                <a:cs typeface="Arial"/>
              </a:rPr>
              <a:t>separated </a:t>
            </a:r>
            <a:r>
              <a:rPr sz="1600" spc="-40" dirty="0">
                <a:latin typeface="Arial"/>
                <a:cs typeface="Arial"/>
              </a:rPr>
              <a:t>from </a:t>
            </a:r>
            <a:r>
              <a:rPr sz="1600" spc="-30" dirty="0">
                <a:latin typeface="Arial"/>
                <a:cs typeface="Arial"/>
              </a:rPr>
              <a:t>its </a:t>
            </a:r>
            <a:r>
              <a:rPr sz="1600" spc="-85" dirty="0">
                <a:latin typeface="Arial"/>
                <a:cs typeface="Arial"/>
              </a:rPr>
              <a:t>spectral </a:t>
            </a:r>
            <a:r>
              <a:rPr sz="1600" spc="-60" dirty="0">
                <a:latin typeface="Arial"/>
                <a:cs typeface="Arial"/>
              </a:rPr>
              <a:t>content </a:t>
            </a:r>
            <a:r>
              <a:rPr sz="1600" spc="-25" dirty="0">
                <a:latin typeface="Arial"/>
                <a:cs typeface="Arial"/>
              </a:rPr>
              <a:t>for </a:t>
            </a:r>
            <a:r>
              <a:rPr sz="1600" spc="-75" dirty="0">
                <a:latin typeface="Arial"/>
                <a:cs typeface="Arial"/>
              </a:rPr>
              <a:t>negative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frequencies.</a:t>
            </a:r>
            <a:endParaRPr sz="1600">
              <a:latin typeface="Arial"/>
              <a:cs typeface="Arial"/>
            </a:endParaRPr>
          </a:p>
          <a:p>
            <a:pPr marL="2544445">
              <a:lnSpc>
                <a:spcPct val="100000"/>
              </a:lnSpc>
              <a:spcBef>
                <a:spcPts val="1255"/>
              </a:spcBef>
              <a:tabLst>
                <a:tab pos="416369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s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29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29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04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500" i="1" spc="-11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	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.4</a:t>
            </a:r>
            <a:r>
              <a:rPr sz="1500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17340" y="3821048"/>
            <a:ext cx="404495" cy="657225"/>
            <a:chOff x="3617340" y="3821048"/>
            <a:chExt cx="404495" cy="657225"/>
          </a:xfrm>
        </p:grpSpPr>
        <p:sp>
          <p:nvSpPr>
            <p:cNvPr id="5" name="object 5"/>
            <p:cNvSpPr/>
            <p:nvPr/>
          </p:nvSpPr>
          <p:spPr>
            <a:xfrm>
              <a:off x="3623690" y="4142612"/>
              <a:ext cx="385445" cy="99695"/>
            </a:xfrm>
            <a:custGeom>
              <a:avLst/>
              <a:gdLst/>
              <a:ahLst/>
              <a:cxnLst/>
              <a:rect l="l" t="t" r="r" b="b"/>
              <a:pathLst>
                <a:path w="385445" h="99695">
                  <a:moveTo>
                    <a:pt x="169418" y="0"/>
                  </a:moveTo>
                  <a:lnTo>
                    <a:pt x="384937" y="0"/>
                  </a:lnTo>
                </a:path>
                <a:path w="385445" h="99695">
                  <a:moveTo>
                    <a:pt x="0" y="99313"/>
                  </a:moveTo>
                  <a:lnTo>
                    <a:pt x="34925" y="8039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58615" y="4226305"/>
              <a:ext cx="51435" cy="245110"/>
            </a:xfrm>
            <a:custGeom>
              <a:avLst/>
              <a:gdLst/>
              <a:ahLst/>
              <a:cxnLst/>
              <a:rect l="l" t="t" r="r" b="b"/>
              <a:pathLst>
                <a:path w="51435" h="245110">
                  <a:moveTo>
                    <a:pt x="0" y="0"/>
                  </a:moveTo>
                  <a:lnTo>
                    <a:pt x="50926" y="244983"/>
                  </a:lnTo>
                </a:path>
              </a:pathLst>
            </a:custGeom>
            <a:ln w="127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12590" y="3827398"/>
              <a:ext cx="309245" cy="643890"/>
            </a:xfrm>
            <a:custGeom>
              <a:avLst/>
              <a:gdLst/>
              <a:ahLst/>
              <a:cxnLst/>
              <a:rect l="l" t="t" r="r" b="b"/>
              <a:pathLst>
                <a:path w="309245" h="643889">
                  <a:moveTo>
                    <a:pt x="0" y="643889"/>
                  </a:moveTo>
                  <a:lnTo>
                    <a:pt x="60198" y="0"/>
                  </a:lnTo>
                </a:path>
                <a:path w="309245" h="643889">
                  <a:moveTo>
                    <a:pt x="60198" y="0"/>
                  </a:moveTo>
                  <a:lnTo>
                    <a:pt x="30886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774185" y="4189221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00932" y="435419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158" y="3947875"/>
            <a:ext cx="162560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7" baseline="37037" dirty="0">
                <a:latin typeface="Times New Roman"/>
                <a:cs typeface="Times New Roman"/>
              </a:rPr>
              <a:t>2</a:t>
            </a:r>
            <a:r>
              <a:rPr sz="2250" spc="270" baseline="37037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1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cos(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2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36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50484" y="3964685"/>
            <a:ext cx="47370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.5</a:t>
            </a:r>
            <a:r>
              <a:rPr sz="1500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71694" y="4162805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5007" y="3997833"/>
            <a:ext cx="5365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spc="40" dirty="0">
                <a:latin typeface="Times New Roman"/>
                <a:cs typeface="Times New Roman"/>
              </a:rPr>
              <a:t>t</a:t>
            </a:r>
            <a:r>
              <a:rPr sz="1500" spc="40" dirty="0">
                <a:latin typeface="Times New Roman"/>
                <a:cs typeface="Times New Roman"/>
              </a:rPr>
              <a:t>)</a:t>
            </a:r>
            <a:r>
              <a:rPr sz="1500" spc="-11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65498" y="4994402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1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70247" y="4994402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1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00450" y="5766714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15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28515" y="5622480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06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44948" y="5622480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06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47591" y="5610555"/>
            <a:ext cx="10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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85820" y="5626100"/>
            <a:ext cx="13081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60114" y="5511495"/>
            <a:ext cx="114300" cy="163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785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  <a:p>
            <a:pPr marR="5080" algn="r">
              <a:lnSpc>
                <a:spcPts val="305"/>
              </a:lnSpc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63136" y="4965953"/>
            <a:ext cx="48260" cy="806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50789" y="5785510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8272" y="5980887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96970" y="4883022"/>
            <a:ext cx="78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81146" y="5815990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25570" y="586811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61713" y="557123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62298" y="523963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55465" y="4941570"/>
            <a:ext cx="7169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</a:t>
            </a:r>
            <a:r>
              <a:rPr sz="1500" i="1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135" dirty="0">
                <a:latin typeface="Times New Roman"/>
                <a:cs typeface="Times New Roman"/>
              </a:rPr>
              <a:t> </a:t>
            </a:r>
            <a:r>
              <a:rPr sz="1125" spc="-7" baseline="55555" dirty="0">
                <a:latin typeface="Times New Roman"/>
                <a:cs typeface="Times New Roman"/>
              </a:rPr>
              <a:t>2</a:t>
            </a:r>
            <a:r>
              <a:rPr sz="1125" spc="37" baseline="5555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47891" y="5620003"/>
            <a:ext cx="476884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.6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31309" y="5620003"/>
            <a:ext cx="375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37026" y="5462422"/>
            <a:ext cx="1219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50413" y="4828794"/>
            <a:ext cx="662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4226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285" dirty="0">
                <a:latin typeface="Times New Roman"/>
                <a:cs typeface="Times New Roman"/>
              </a:rPr>
              <a:t> </a:t>
            </a:r>
            <a:r>
              <a:rPr sz="3600" baseline="-15046" dirty="0">
                <a:latin typeface="Symbol"/>
                <a:cs typeface="Symbol"/>
              </a:rPr>
              <a:t></a:t>
            </a:r>
            <a:endParaRPr sz="3600" baseline="-15046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31260" y="5157978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52771" y="5606241"/>
            <a:ext cx="132715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1125" spc="-7" baseline="55555" dirty="0">
                <a:latin typeface="Times New Roman"/>
                <a:cs typeface="Times New Roman"/>
              </a:rPr>
              <a:t>2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2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65348" y="5374385"/>
            <a:ext cx="78105" cy="1150620"/>
          </a:xfrm>
          <a:custGeom>
            <a:avLst/>
            <a:gdLst/>
            <a:ahLst/>
            <a:cxnLst/>
            <a:rect l="l" t="t" r="r" b="b"/>
            <a:pathLst>
              <a:path w="78105" h="1150620">
                <a:moveTo>
                  <a:pt x="77724" y="1072896"/>
                </a:moveTo>
                <a:lnTo>
                  <a:pt x="51816" y="1072896"/>
                </a:lnTo>
                <a:lnTo>
                  <a:pt x="51816" y="0"/>
                </a:lnTo>
                <a:lnTo>
                  <a:pt x="25908" y="0"/>
                </a:lnTo>
                <a:lnTo>
                  <a:pt x="25908" y="1072896"/>
                </a:lnTo>
                <a:lnTo>
                  <a:pt x="0" y="1072896"/>
                </a:lnTo>
                <a:lnTo>
                  <a:pt x="38862" y="1150620"/>
                </a:lnTo>
                <a:lnTo>
                  <a:pt x="71247" y="1085850"/>
                </a:lnTo>
                <a:lnTo>
                  <a:pt x="77724" y="10728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53</a:t>
            </a:fld>
            <a:endParaRPr spc="-6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7739" y="2770454"/>
            <a:ext cx="7398384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244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120" dirty="0">
                <a:latin typeface="Arial"/>
                <a:cs typeface="Arial"/>
              </a:rPr>
              <a:t>band-pass </a:t>
            </a:r>
            <a:r>
              <a:rPr sz="2000" spc="-85" dirty="0">
                <a:latin typeface="Arial"/>
                <a:cs typeface="Arial"/>
              </a:rPr>
              <a:t>assumption </a:t>
            </a:r>
            <a:r>
              <a:rPr sz="2000" spc="-65" dirty="0">
                <a:latin typeface="Arial"/>
                <a:cs typeface="Arial"/>
              </a:rPr>
              <a:t>implies </a:t>
            </a:r>
            <a:r>
              <a:rPr sz="2000" spc="-5" dirty="0">
                <a:latin typeface="Arial"/>
                <a:cs typeface="Arial"/>
              </a:rPr>
              <a:t>that </a:t>
            </a:r>
            <a:r>
              <a:rPr sz="2000" i="1" spc="-10" dirty="0">
                <a:latin typeface="Carlito"/>
                <a:cs typeface="Carlito"/>
              </a:rPr>
              <a:t>|b(t)|</a:t>
            </a:r>
            <a:r>
              <a:rPr sz="1950" i="1" spc="-15" baseline="21367" dirty="0">
                <a:latin typeface="Carlito"/>
                <a:cs typeface="Carlito"/>
              </a:rPr>
              <a:t>2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85" dirty="0">
                <a:latin typeface="Arial"/>
                <a:cs typeface="Arial"/>
              </a:rPr>
              <a:t>essentially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constant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4542789"/>
            <a:ext cx="7592059" cy="817244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5080" indent="-287020">
              <a:lnSpc>
                <a:spcPct val="80100"/>
              </a:lnSpc>
              <a:spcBef>
                <a:spcPts val="570"/>
              </a:spcBef>
              <a:tabLst>
                <a:tab pos="2990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20" dirty="0">
                <a:latin typeface="Arial"/>
                <a:cs typeface="Arial"/>
              </a:rPr>
              <a:t>For </a:t>
            </a:r>
            <a:r>
              <a:rPr sz="2000" spc="-50" dirty="0">
                <a:latin typeface="Arial"/>
                <a:cs typeface="Arial"/>
              </a:rPr>
              <a:t>linear </a:t>
            </a:r>
            <a:r>
              <a:rPr sz="2000" spc="-40" dirty="0">
                <a:latin typeface="Arial"/>
                <a:cs typeface="Arial"/>
              </a:rPr>
              <a:t>digital </a:t>
            </a:r>
            <a:r>
              <a:rPr sz="2000" spc="-45" dirty="0">
                <a:latin typeface="Arial"/>
                <a:cs typeface="Arial"/>
              </a:rPr>
              <a:t>modulation </a:t>
            </a:r>
            <a:r>
              <a:rPr sz="2000" spc="-145" dirty="0">
                <a:latin typeface="Arial"/>
                <a:cs typeface="Arial"/>
              </a:rPr>
              <a:t>schemes </a:t>
            </a:r>
            <a:r>
              <a:rPr sz="2000" spc="-95" dirty="0">
                <a:latin typeface="Arial"/>
                <a:cs typeface="Arial"/>
              </a:rPr>
              <a:t>governed </a:t>
            </a:r>
            <a:r>
              <a:rPr sz="2000" spc="-80" dirty="0">
                <a:latin typeface="Arial"/>
                <a:cs typeface="Arial"/>
              </a:rPr>
              <a:t>by </a:t>
            </a:r>
            <a:r>
              <a:rPr sz="2000" spc="-105" dirty="0">
                <a:latin typeface="Arial"/>
                <a:cs typeface="Arial"/>
              </a:rPr>
              <a:t>Eq.(7.5), </a:t>
            </a:r>
            <a:r>
              <a:rPr sz="2000" spc="-25" dirty="0">
                <a:latin typeface="Arial"/>
                <a:cs typeface="Arial"/>
              </a:rPr>
              <a:t>the  </a:t>
            </a:r>
            <a:r>
              <a:rPr sz="2000" spc="-40" dirty="0">
                <a:latin typeface="Arial"/>
                <a:cs typeface="Arial"/>
              </a:rPr>
              <a:t>transmitted </a:t>
            </a:r>
            <a:r>
              <a:rPr sz="2000" spc="-100" dirty="0">
                <a:latin typeface="Arial"/>
                <a:cs typeface="Arial"/>
              </a:rPr>
              <a:t>signal energy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130" dirty="0">
                <a:latin typeface="Arial"/>
                <a:cs typeface="Arial"/>
              </a:rPr>
              <a:t>scaled </a:t>
            </a:r>
            <a:r>
              <a:rPr sz="2000" spc="-105" dirty="0">
                <a:latin typeface="Arial"/>
                <a:cs typeface="Arial"/>
              </a:rPr>
              <a:t>version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0" dirty="0">
                <a:latin typeface="Arial"/>
                <a:cs typeface="Arial"/>
              </a:rPr>
              <a:t>energy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spc="-25" dirty="0">
                <a:latin typeface="Arial"/>
                <a:cs typeface="Arial"/>
              </a:rPr>
              <a:t>the  </a:t>
            </a:r>
            <a:r>
              <a:rPr sz="2000" spc="-75" dirty="0">
                <a:latin typeface="Arial"/>
                <a:cs typeface="Arial"/>
              </a:rPr>
              <a:t>incoming </a:t>
            </a:r>
            <a:r>
              <a:rPr sz="2000" spc="-55" dirty="0">
                <a:latin typeface="Arial"/>
                <a:cs typeface="Arial"/>
              </a:rPr>
              <a:t>binary </a:t>
            </a:r>
            <a:r>
              <a:rPr sz="2000" spc="-140" dirty="0">
                <a:latin typeface="Arial"/>
                <a:cs typeface="Arial"/>
              </a:rPr>
              <a:t>wave </a:t>
            </a:r>
            <a:r>
              <a:rPr sz="2000" spc="-85" dirty="0">
                <a:latin typeface="Arial"/>
                <a:cs typeface="Arial"/>
              </a:rPr>
              <a:t>responsible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55" dirty="0">
                <a:latin typeface="Arial"/>
                <a:cs typeface="Arial"/>
              </a:rPr>
              <a:t>modulating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39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sinusoidal </a:t>
            </a:r>
            <a:r>
              <a:rPr sz="2000" spc="-100" dirty="0">
                <a:latin typeface="Arial"/>
                <a:cs typeface="Arial"/>
              </a:rPr>
              <a:t>carrier.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60036" y="1916683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9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2925" y="1611884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8542" y="1755724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9370" y="1932813"/>
            <a:ext cx="188468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829435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c	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7133" y="1753883"/>
            <a:ext cx="287972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7200" algn="l"/>
                <a:tab pos="1539875" algn="l"/>
              </a:tabLst>
            </a:pPr>
            <a:r>
              <a:rPr sz="1500" dirty="0">
                <a:latin typeface="Times New Roman"/>
                <a:cs typeface="Times New Roman"/>
              </a:rPr>
              <a:t>cos	(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2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[1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4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8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22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)]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46882" y="2528442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>
                <a:moveTo>
                  <a:pt x="0" y="0"/>
                </a:moveTo>
                <a:lnTo>
                  <a:pt x="21564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74059" y="2384425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90111" y="2384425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43070" y="2528442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02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70246" y="2384425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86553" y="2384425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90084" y="2372105"/>
            <a:ext cx="10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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93517" y="2372105"/>
            <a:ext cx="10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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14798" y="2259278"/>
            <a:ext cx="109220" cy="18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855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  <a:p>
            <a:pPr marL="73660">
              <a:lnSpc>
                <a:spcPts val="375"/>
              </a:lnSpc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17595" y="2259278"/>
            <a:ext cx="109855" cy="18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855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  <a:p>
            <a:pPr marL="73660">
              <a:lnSpc>
                <a:spcPts val="375"/>
              </a:lnSpc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54579" y="2741802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1782" y="2741802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29739" y="2344292"/>
            <a:ext cx="43560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686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5186" y="251498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35960" y="2572892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7809" y="2628722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94121" y="2326847"/>
            <a:ext cx="132651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1125" spc="-7" baseline="44444" dirty="0">
                <a:latin typeface="Times New Roman"/>
                <a:cs typeface="Times New Roman"/>
              </a:rPr>
              <a:t>2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4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03063" y="2331161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71241" y="2628722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06495" y="2331161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87336" y="2380869"/>
            <a:ext cx="48005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.7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3295" y="2380869"/>
            <a:ext cx="3733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2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75582" y="1937054"/>
            <a:ext cx="203835" cy="53784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3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76727" y="2368677"/>
            <a:ext cx="88391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18159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	</a:t>
            </a:r>
            <a:r>
              <a:rPr sz="1500" i="1" spc="20" dirty="0">
                <a:latin typeface="Times New Roman"/>
                <a:cs typeface="Times New Roman"/>
              </a:rPr>
              <a:t>dt</a:t>
            </a:r>
            <a:r>
              <a:rPr sz="1500" i="1" spc="27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34053" y="2585085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79014" y="2222703"/>
            <a:ext cx="1219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00647" y="2541853"/>
            <a:ext cx="6794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77335" y="3303523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58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93896" y="3303523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58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96158" y="3294634"/>
            <a:ext cx="107314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dirty="0">
                <a:latin typeface="Symbol"/>
                <a:cs typeface="Symbol"/>
              </a:rPr>
              <a:t>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73882" y="354558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54505" y="2953638"/>
            <a:ext cx="59347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spc="-85" dirty="0">
                <a:latin typeface="Arial"/>
                <a:cs typeface="Arial"/>
              </a:rPr>
              <a:t>o</a:t>
            </a:r>
            <a:r>
              <a:rPr sz="2000" spc="-165" dirty="0">
                <a:latin typeface="Arial"/>
                <a:cs typeface="Arial"/>
              </a:rPr>
              <a:t>v</a:t>
            </a:r>
            <a:r>
              <a:rPr sz="2000" spc="-135" dirty="0">
                <a:latin typeface="Arial"/>
                <a:cs typeface="Arial"/>
              </a:rPr>
              <a:t>e</a:t>
            </a:r>
            <a:r>
              <a:rPr sz="2000" spc="25" dirty="0">
                <a:latin typeface="Arial"/>
                <a:cs typeface="Arial"/>
              </a:rPr>
              <a:t>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o</a:t>
            </a:r>
            <a:r>
              <a:rPr sz="2000" spc="-55" dirty="0">
                <a:latin typeface="Arial"/>
                <a:cs typeface="Arial"/>
              </a:rPr>
              <a:t>n</a:t>
            </a:r>
            <a:r>
              <a:rPr sz="2000" spc="-125" dirty="0">
                <a:latin typeface="Arial"/>
                <a:cs typeface="Arial"/>
              </a:rPr>
              <a:t>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90" dirty="0">
                <a:latin typeface="Arial"/>
                <a:cs typeface="Arial"/>
              </a:rPr>
              <a:t>c</a:t>
            </a:r>
            <a:r>
              <a:rPr sz="2000" spc="-65" dirty="0">
                <a:latin typeface="Arial"/>
                <a:cs typeface="Arial"/>
              </a:rPr>
              <a:t>o</a:t>
            </a:r>
            <a:r>
              <a:rPr sz="2000" spc="-85" dirty="0">
                <a:latin typeface="Arial"/>
                <a:cs typeface="Arial"/>
              </a:rPr>
              <a:t>m</a:t>
            </a:r>
            <a:r>
              <a:rPr sz="2000" spc="-60" dirty="0">
                <a:latin typeface="Arial"/>
                <a:cs typeface="Arial"/>
              </a:rPr>
              <a:t>p</a:t>
            </a:r>
            <a:r>
              <a:rPr sz="2000" spc="5" dirty="0">
                <a:latin typeface="Arial"/>
                <a:cs typeface="Arial"/>
              </a:rPr>
              <a:t>l</a:t>
            </a:r>
            <a:r>
              <a:rPr sz="2000" spc="-155" dirty="0">
                <a:latin typeface="Arial"/>
                <a:cs typeface="Arial"/>
              </a:rPr>
              <a:t>e</a:t>
            </a:r>
            <a:r>
              <a:rPr sz="2000" spc="65" dirty="0">
                <a:latin typeface="Arial"/>
                <a:cs typeface="Arial"/>
              </a:rPr>
              <a:t>t</a:t>
            </a:r>
            <a:r>
              <a:rPr sz="2000" spc="-125" dirty="0">
                <a:latin typeface="Arial"/>
                <a:cs typeface="Arial"/>
              </a:rPr>
              <a:t>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65" dirty="0">
                <a:latin typeface="Arial"/>
                <a:cs typeface="Arial"/>
              </a:rPr>
              <a:t>c</a:t>
            </a:r>
            <a:r>
              <a:rPr sz="2000" spc="-790" dirty="0">
                <a:latin typeface="Arial"/>
                <a:cs typeface="Arial"/>
              </a:rPr>
              <a:t>y</a:t>
            </a:r>
            <a:r>
              <a:rPr sz="750" i="1" spc="-5" dirty="0">
                <a:latin typeface="Times New Roman"/>
                <a:cs typeface="Times New Roman"/>
              </a:rPr>
              <a:t>T</a:t>
            </a:r>
            <a:r>
              <a:rPr sz="750" i="1" spc="-100" dirty="0">
                <a:latin typeface="Times New Roman"/>
                <a:cs typeface="Times New Roman"/>
              </a:rPr>
              <a:t> </a:t>
            </a:r>
            <a:r>
              <a:rPr sz="525" i="1" spc="-15" baseline="-31746" dirty="0">
                <a:latin typeface="Times New Roman"/>
                <a:cs typeface="Times New Roman"/>
              </a:rPr>
              <a:t>b</a:t>
            </a:r>
            <a:r>
              <a:rPr sz="2000" spc="-85" dirty="0">
                <a:latin typeface="Arial"/>
                <a:cs typeface="Arial"/>
              </a:rPr>
              <a:t>cl</a:t>
            </a:r>
            <a:r>
              <a:rPr sz="2000" spc="-120" dirty="0">
                <a:latin typeface="Arial"/>
                <a:cs typeface="Arial"/>
              </a:rPr>
              <a:t>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o</a:t>
            </a:r>
            <a:r>
              <a:rPr sz="2000" spc="50" dirty="0">
                <a:latin typeface="Arial"/>
                <a:cs typeface="Arial"/>
              </a:rPr>
              <a:t>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15" dirty="0">
                <a:latin typeface="Arial"/>
                <a:cs typeface="Arial"/>
              </a:rPr>
              <a:t>t</a:t>
            </a:r>
            <a:r>
              <a:rPr sz="2000" spc="40" dirty="0">
                <a:latin typeface="Arial"/>
                <a:cs typeface="Arial"/>
              </a:rPr>
              <a:t>h</a:t>
            </a:r>
            <a:r>
              <a:rPr sz="2000" spc="-125" dirty="0">
                <a:latin typeface="Arial"/>
                <a:cs typeface="Arial"/>
              </a:rPr>
              <a:t>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40" dirty="0">
                <a:latin typeface="Arial"/>
                <a:cs typeface="Arial"/>
              </a:rPr>
              <a:t>s</a:t>
            </a:r>
            <a:r>
              <a:rPr sz="2000" spc="-20" dirty="0">
                <a:latin typeface="Arial"/>
                <a:cs typeface="Arial"/>
              </a:rPr>
              <a:t>i</a:t>
            </a:r>
            <a:r>
              <a:rPr sz="2000" spc="-35" dirty="0">
                <a:latin typeface="Arial"/>
                <a:cs typeface="Arial"/>
              </a:rPr>
              <a:t>n</a:t>
            </a:r>
            <a:r>
              <a:rPr sz="2000" spc="-65" dirty="0">
                <a:latin typeface="Arial"/>
                <a:cs typeface="Arial"/>
              </a:rPr>
              <a:t>u</a:t>
            </a:r>
            <a:r>
              <a:rPr sz="2000" spc="-240" dirty="0">
                <a:latin typeface="Arial"/>
                <a:cs typeface="Arial"/>
              </a:rPr>
              <a:t>s</a:t>
            </a:r>
            <a:r>
              <a:rPr sz="2000" spc="-65" dirty="0">
                <a:latin typeface="Arial"/>
                <a:cs typeface="Arial"/>
              </a:rPr>
              <a:t>o</a:t>
            </a:r>
            <a:r>
              <a:rPr sz="2000" spc="-20" dirty="0">
                <a:latin typeface="Arial"/>
                <a:cs typeface="Arial"/>
              </a:rPr>
              <a:t>i</a:t>
            </a:r>
            <a:r>
              <a:rPr sz="2000" spc="-35" dirty="0">
                <a:latin typeface="Arial"/>
                <a:cs typeface="Arial"/>
              </a:rPr>
              <a:t>d</a:t>
            </a:r>
            <a:r>
              <a:rPr sz="2000" spc="-150" dirty="0">
                <a:latin typeface="Arial"/>
                <a:cs typeface="Arial"/>
              </a:rPr>
              <a:t>a</a:t>
            </a:r>
            <a:r>
              <a:rPr sz="2000" spc="10" dirty="0">
                <a:latin typeface="Arial"/>
                <a:cs typeface="Arial"/>
              </a:rPr>
              <a:t>l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w</a:t>
            </a:r>
            <a:r>
              <a:rPr sz="2000" spc="-229" dirty="0">
                <a:latin typeface="Arial"/>
                <a:cs typeface="Arial"/>
              </a:rPr>
              <a:t>a</a:t>
            </a:r>
            <a:r>
              <a:rPr sz="2000" spc="-165" dirty="0">
                <a:latin typeface="Arial"/>
                <a:cs typeface="Arial"/>
              </a:rPr>
              <a:t>v</a:t>
            </a:r>
            <a:r>
              <a:rPr sz="2000" spc="-125" dirty="0">
                <a:latin typeface="Arial"/>
                <a:cs typeface="Arial"/>
              </a:rPr>
              <a:t>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i="1" spc="-45" dirty="0">
                <a:latin typeface="Carlito"/>
                <a:cs typeface="Carlito"/>
              </a:rPr>
              <a:t>c</a:t>
            </a:r>
            <a:r>
              <a:rPr sz="2000" i="1" dirty="0">
                <a:latin typeface="Carlito"/>
                <a:cs typeface="Carlito"/>
              </a:rPr>
              <a:t>o</a:t>
            </a:r>
            <a:r>
              <a:rPr sz="2000" i="1" spc="-10" dirty="0">
                <a:latin typeface="Carlito"/>
                <a:cs typeface="Carlito"/>
              </a:rPr>
              <a:t>s(4</a:t>
            </a:r>
            <a:r>
              <a:rPr sz="2000" i="1" spc="-240" dirty="0">
                <a:latin typeface="Arial"/>
                <a:cs typeface="Arial"/>
              </a:rPr>
              <a:t>π</a:t>
            </a:r>
            <a:r>
              <a:rPr sz="2000" i="1" spc="-5" dirty="0">
                <a:latin typeface="Carlito"/>
                <a:cs typeface="Carlito"/>
              </a:rPr>
              <a:t>f</a:t>
            </a:r>
            <a:r>
              <a:rPr sz="2000" i="1" spc="65" dirty="0">
                <a:latin typeface="Carlito"/>
                <a:cs typeface="Carlito"/>
              </a:rPr>
              <a:t> </a:t>
            </a:r>
            <a:r>
              <a:rPr sz="2000" i="1" spc="-5" dirty="0">
                <a:latin typeface="Carlito"/>
                <a:cs typeface="Carlito"/>
              </a:rPr>
              <a:t>t)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11929" y="325539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54139" y="3179191"/>
            <a:ext cx="939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Carlito"/>
                <a:cs typeface="Carlito"/>
              </a:rPr>
              <a:t>c</a:t>
            </a:r>
            <a:endParaRPr sz="1300">
              <a:latin typeface="Carlito"/>
              <a:cs typeface="Carli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80003" y="3301694"/>
            <a:ext cx="36703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i="1" spc="-5" dirty="0">
                <a:latin typeface="Times New Roman"/>
                <a:cs typeface="Times New Roman"/>
              </a:rPr>
              <a:t>b</a:t>
            </a:r>
            <a:r>
              <a:rPr sz="1450" i="1" spc="-16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spc="-23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t</a:t>
            </a:r>
            <a:r>
              <a:rPr sz="1450" i="1" spc="-17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208398" y="3251026"/>
            <a:ext cx="1543050" cy="354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835"/>
              </a:lnSpc>
              <a:spcBef>
                <a:spcPts val="95"/>
              </a:spcBef>
            </a:pPr>
            <a:r>
              <a:rPr sz="1450" spc="-5" dirty="0">
                <a:latin typeface="Times New Roman"/>
                <a:cs typeface="Times New Roman"/>
              </a:rPr>
              <a:t>cos </a:t>
            </a:r>
            <a:r>
              <a:rPr sz="1125" spc="-7" baseline="55555" dirty="0">
                <a:latin typeface="Times New Roman"/>
                <a:cs typeface="Times New Roman"/>
              </a:rPr>
              <a:t>2 </a:t>
            </a:r>
            <a:r>
              <a:rPr sz="1450" spc="-5" dirty="0">
                <a:latin typeface="Times New Roman"/>
                <a:cs typeface="Times New Roman"/>
              </a:rPr>
              <a:t>( 4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 t </a:t>
            </a:r>
            <a:r>
              <a:rPr sz="1450" spc="-5" dirty="0">
                <a:latin typeface="Times New Roman"/>
                <a:cs typeface="Times New Roman"/>
              </a:rPr>
              <a:t>) </a:t>
            </a:r>
            <a:r>
              <a:rPr sz="1450" i="1" spc="-20" dirty="0">
                <a:latin typeface="Times New Roman"/>
                <a:cs typeface="Times New Roman"/>
              </a:rPr>
              <a:t>dt </a:t>
            </a:r>
            <a:r>
              <a:rPr sz="1450" spc="-10" dirty="0">
                <a:latin typeface="Symbol"/>
                <a:cs typeface="Symbol"/>
              </a:rPr>
              <a:t></a:t>
            </a:r>
            <a:r>
              <a:rPr sz="1450" spc="-17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endParaRPr sz="1450">
              <a:latin typeface="Times New Roman"/>
              <a:cs typeface="Times New Roman"/>
            </a:endParaRPr>
          </a:p>
          <a:p>
            <a:pPr marL="105410" algn="ctr">
              <a:lnSpc>
                <a:spcPts val="755"/>
              </a:lnSpc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834510" y="4107307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15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362577" y="3963289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79390" y="3963289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867150" y="3802507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59377" y="420852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96154" y="391096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65497" y="3960367"/>
            <a:ext cx="143446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21334" algn="l"/>
                <a:tab pos="972819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	</a:t>
            </a:r>
            <a:r>
              <a:rPr sz="1500" i="1" spc="20" dirty="0">
                <a:latin typeface="Times New Roman"/>
                <a:cs typeface="Times New Roman"/>
              </a:rPr>
              <a:t>dt	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.8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03319" y="3839083"/>
            <a:ext cx="112395" cy="180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855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  <a:p>
            <a:pPr marR="5080" algn="r">
              <a:lnSpc>
                <a:spcPts val="375"/>
              </a:lnSpc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42715" y="4321251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081653" y="3951554"/>
            <a:ext cx="109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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320034" y="3923791"/>
            <a:ext cx="43560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686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spc="5" dirty="0">
                <a:latin typeface="Symbol"/>
                <a:cs typeface="Symbol"/>
              </a:rPr>
              <a:t>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472434" y="409447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26255" y="4152341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517648" y="909078"/>
            <a:ext cx="78105" cy="721360"/>
          </a:xfrm>
          <a:custGeom>
            <a:avLst/>
            <a:gdLst/>
            <a:ahLst/>
            <a:cxnLst/>
            <a:rect l="l" t="t" r="r" b="b"/>
            <a:pathLst>
              <a:path w="78105" h="721360">
                <a:moveTo>
                  <a:pt x="77724" y="643115"/>
                </a:moveTo>
                <a:lnTo>
                  <a:pt x="51816" y="643115"/>
                </a:lnTo>
                <a:lnTo>
                  <a:pt x="51816" y="0"/>
                </a:lnTo>
                <a:lnTo>
                  <a:pt x="25908" y="0"/>
                </a:lnTo>
                <a:lnTo>
                  <a:pt x="25908" y="643115"/>
                </a:lnTo>
                <a:lnTo>
                  <a:pt x="0" y="643115"/>
                </a:lnTo>
                <a:lnTo>
                  <a:pt x="38862" y="720839"/>
                </a:lnTo>
                <a:lnTo>
                  <a:pt x="71247" y="656069"/>
                </a:lnTo>
                <a:lnTo>
                  <a:pt x="77724" y="6431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54</a:t>
            </a:fld>
            <a:endParaRPr spc="-6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8398" y="398144"/>
            <a:ext cx="379158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90" dirty="0"/>
              <a:t>7.2 </a:t>
            </a:r>
            <a:r>
              <a:rPr sz="2200" spc="-95" dirty="0"/>
              <a:t>Binary </a:t>
            </a:r>
            <a:r>
              <a:rPr sz="2200" spc="-65" dirty="0"/>
              <a:t>Amplitude-Shift</a:t>
            </a:r>
            <a:r>
              <a:rPr sz="2200" spc="-370" dirty="0"/>
              <a:t> </a:t>
            </a:r>
            <a:r>
              <a:rPr sz="2200" spc="-150" dirty="0"/>
              <a:t>Keying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1036116" y="987678"/>
            <a:ext cx="297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95" dirty="0">
                <a:latin typeface="Arial"/>
                <a:cs typeface="Arial"/>
              </a:rPr>
              <a:t>ON-OFF </a:t>
            </a:r>
            <a:r>
              <a:rPr sz="1800" spc="-90" dirty="0">
                <a:latin typeface="Arial"/>
                <a:cs typeface="Arial"/>
              </a:rPr>
              <a:t>signaling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variety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65042" y="1457452"/>
            <a:ext cx="430530" cy="309245"/>
            <a:chOff x="3265042" y="1457452"/>
            <a:chExt cx="430530" cy="309245"/>
          </a:xfrm>
        </p:grpSpPr>
        <p:sp>
          <p:nvSpPr>
            <p:cNvPr id="5" name="object 5"/>
            <p:cNvSpPr/>
            <p:nvPr/>
          </p:nvSpPr>
          <p:spPr>
            <a:xfrm>
              <a:off x="3271392" y="1649095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06317" y="1652397"/>
              <a:ext cx="50800" cy="107950"/>
            </a:xfrm>
            <a:custGeom>
              <a:avLst/>
              <a:gdLst/>
              <a:ahLst/>
              <a:cxnLst/>
              <a:rect l="l" t="t" r="r" b="b"/>
              <a:pathLst>
                <a:path w="50800" h="107950">
                  <a:moveTo>
                    <a:pt x="0" y="0"/>
                  </a:moveTo>
                  <a:lnTo>
                    <a:pt x="50800" y="107568"/>
                  </a:lnTo>
                </a:path>
              </a:pathLst>
            </a:custGeom>
            <a:ln w="127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60292" y="1463802"/>
              <a:ext cx="335280" cy="296545"/>
            </a:xfrm>
            <a:custGeom>
              <a:avLst/>
              <a:gdLst/>
              <a:ahLst/>
              <a:cxnLst/>
              <a:rect l="l" t="t" r="r" b="b"/>
              <a:pathLst>
                <a:path w="335279" h="296544">
                  <a:moveTo>
                    <a:pt x="0" y="296163"/>
                  </a:moveTo>
                  <a:lnTo>
                    <a:pt x="60198" y="0"/>
                  </a:lnTo>
                </a:path>
                <a:path w="335279" h="296544">
                  <a:moveTo>
                    <a:pt x="60198" y="0"/>
                  </a:moveTo>
                  <a:lnTo>
                    <a:pt x="33502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156705" y="1647190"/>
            <a:ext cx="476884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65" dirty="0">
                <a:latin typeface="Times New Roman"/>
                <a:cs typeface="Times New Roman"/>
              </a:rPr>
              <a:t>(7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.9</a:t>
            </a:r>
            <a:r>
              <a:rPr sz="1500" spc="-1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7734" y="1475689"/>
            <a:ext cx="1945639" cy="637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15"/>
              </a:spcBef>
              <a:tabLst>
                <a:tab pos="1076960" algn="l"/>
                <a:tab pos="1836420" algn="l"/>
              </a:tabLst>
            </a:pP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0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 </a:t>
            </a:r>
            <a:r>
              <a:rPr sz="1500" spc="114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bin</a:t>
            </a:r>
            <a:r>
              <a:rPr sz="1500" spc="5" dirty="0">
                <a:latin typeface="Times New Roman"/>
                <a:cs typeface="Times New Roman"/>
              </a:rPr>
              <a:t>ary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15" dirty="0">
                <a:latin typeface="Times New Roman"/>
                <a:cs typeface="Times New Roman"/>
              </a:rPr>
              <a:t>s</a:t>
            </a:r>
            <a:r>
              <a:rPr sz="1500" spc="-60" dirty="0">
                <a:latin typeface="Times New Roman"/>
                <a:cs typeface="Times New Roman"/>
              </a:rPr>
              <a:t>y</a:t>
            </a:r>
            <a:r>
              <a:rPr sz="1500" spc="30" dirty="0">
                <a:latin typeface="Times New Roman"/>
                <a:cs typeface="Times New Roman"/>
              </a:rPr>
              <a:t>m</a:t>
            </a:r>
            <a:r>
              <a:rPr sz="1500" spc="60" dirty="0">
                <a:latin typeface="Times New Roman"/>
                <a:cs typeface="Times New Roman"/>
              </a:rPr>
              <a:t>b</a:t>
            </a:r>
            <a:r>
              <a:rPr sz="1500" spc="40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l	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055370" algn="l"/>
                <a:tab pos="1836420" algn="l"/>
              </a:tabLst>
            </a:pP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 </a:t>
            </a:r>
            <a:r>
              <a:rPr sz="1500" spc="114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bin</a:t>
            </a:r>
            <a:r>
              <a:rPr sz="1500" spc="5" dirty="0">
                <a:latin typeface="Times New Roman"/>
                <a:cs typeface="Times New Roman"/>
              </a:rPr>
              <a:t>ary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s</a:t>
            </a:r>
            <a:r>
              <a:rPr sz="1500" spc="-55" dirty="0">
                <a:latin typeface="Times New Roman"/>
                <a:cs typeface="Times New Roman"/>
              </a:rPr>
              <a:t>y</a:t>
            </a:r>
            <a:r>
              <a:rPr sz="1500" spc="25" dirty="0">
                <a:latin typeface="Times New Roman"/>
                <a:cs typeface="Times New Roman"/>
              </a:rPr>
              <a:t>m</a:t>
            </a:r>
            <a:r>
              <a:rPr sz="1500" spc="65" dirty="0">
                <a:latin typeface="Times New Roman"/>
                <a:cs typeface="Times New Roman"/>
              </a:rPr>
              <a:t>b</a:t>
            </a:r>
            <a:r>
              <a:rPr sz="1500" spc="40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l	</a:t>
            </a:r>
            <a:r>
              <a:rPr sz="1500" spc="5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7241" y="164084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1794" y="1451305"/>
            <a:ext cx="33337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7178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827" y="1445209"/>
            <a:ext cx="1005840" cy="6711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681355">
              <a:lnSpc>
                <a:spcPts val="168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</a:t>
            </a:r>
            <a:endParaRPr sz="1500">
              <a:latin typeface="Symbol"/>
              <a:cs typeface="Symbol"/>
            </a:endParaRPr>
          </a:p>
          <a:p>
            <a:pPr marL="38100">
              <a:lnSpc>
                <a:spcPts val="1630"/>
              </a:lnSpc>
            </a:pPr>
            <a:r>
              <a:rPr sz="1500" i="1" spc="5" dirty="0">
                <a:latin typeface="Times New Roman"/>
                <a:cs typeface="Times New Roman"/>
              </a:rPr>
              <a:t>b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2250" spc="7" baseline="-9259" dirty="0">
                <a:latin typeface="Symbol"/>
                <a:cs typeface="Symbol"/>
              </a:rPr>
              <a:t></a:t>
            </a:r>
            <a:endParaRPr sz="2250" baseline="-9259">
              <a:latin typeface="Symbol"/>
              <a:cs typeface="Symbol"/>
            </a:endParaRPr>
          </a:p>
          <a:p>
            <a:pPr marL="681355">
              <a:lnSpc>
                <a:spcPts val="1750"/>
              </a:lnSpc>
            </a:pPr>
            <a:r>
              <a:rPr sz="2250" spc="7" baseline="-11111" dirty="0">
                <a:latin typeface="Symbol"/>
                <a:cs typeface="Symbol"/>
              </a:rPr>
              <a:t></a:t>
            </a:r>
            <a:r>
              <a:rPr sz="2250" spc="-330" baseline="-1111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</a:t>
            </a:r>
            <a:r>
              <a:rPr sz="1500" spc="-2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323463" y="2607055"/>
            <a:ext cx="594360" cy="664845"/>
            <a:chOff x="3323463" y="2607055"/>
            <a:chExt cx="594360" cy="664845"/>
          </a:xfrm>
        </p:grpSpPr>
        <p:sp>
          <p:nvSpPr>
            <p:cNvPr id="14" name="object 14"/>
            <p:cNvSpPr/>
            <p:nvPr/>
          </p:nvSpPr>
          <p:spPr>
            <a:xfrm>
              <a:off x="3329813" y="3013455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796"/>
                  </a:moveTo>
                  <a:lnTo>
                    <a:pt x="3479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64611" y="3016250"/>
              <a:ext cx="51435" cy="248920"/>
            </a:xfrm>
            <a:custGeom>
              <a:avLst/>
              <a:gdLst/>
              <a:ahLst/>
              <a:cxnLst/>
              <a:rect l="l" t="t" r="r" b="b"/>
              <a:pathLst>
                <a:path w="51435" h="248920">
                  <a:moveTo>
                    <a:pt x="0" y="0"/>
                  </a:moveTo>
                  <a:lnTo>
                    <a:pt x="50926" y="248538"/>
                  </a:lnTo>
                </a:path>
              </a:pathLst>
            </a:custGeom>
            <a:ln w="127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18586" y="2613405"/>
              <a:ext cx="492759" cy="651510"/>
            </a:xfrm>
            <a:custGeom>
              <a:avLst/>
              <a:gdLst/>
              <a:ahLst/>
              <a:cxnLst/>
              <a:rect l="l" t="t" r="r" b="b"/>
              <a:pathLst>
                <a:path w="492760" h="651510">
                  <a:moveTo>
                    <a:pt x="0" y="651383"/>
                  </a:moveTo>
                  <a:lnTo>
                    <a:pt x="60451" y="0"/>
                  </a:lnTo>
                </a:path>
                <a:path w="492760" h="651510">
                  <a:moveTo>
                    <a:pt x="60451" y="0"/>
                  </a:moveTo>
                  <a:lnTo>
                    <a:pt x="49250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747129" y="2941447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30" dirty="0">
                <a:latin typeface="Times New Roman"/>
                <a:cs typeface="Times New Roman"/>
              </a:rPr>
              <a:t>(7 </a:t>
            </a:r>
            <a:r>
              <a:rPr sz="1500" spc="25" dirty="0">
                <a:latin typeface="Times New Roman"/>
                <a:cs typeface="Times New Roman"/>
              </a:rPr>
              <a:t>.10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33161" y="2784729"/>
            <a:ext cx="12255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16330" algn="l"/>
              </a:tabLst>
            </a:pP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 </a:t>
            </a:r>
            <a:r>
              <a:rPr sz="1500" spc="13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s</a:t>
            </a:r>
            <a:r>
              <a:rPr sz="1500" spc="-55" dirty="0">
                <a:latin typeface="Times New Roman"/>
                <a:cs typeface="Times New Roman"/>
              </a:rPr>
              <a:t>y</a:t>
            </a:r>
            <a:r>
              <a:rPr sz="1500" spc="30" dirty="0">
                <a:latin typeface="Times New Roman"/>
                <a:cs typeface="Times New Roman"/>
              </a:rPr>
              <a:t>m</a:t>
            </a:r>
            <a:r>
              <a:rPr sz="1500" spc="40" dirty="0">
                <a:latin typeface="Times New Roman"/>
                <a:cs typeface="Times New Roman"/>
              </a:rPr>
              <a:t>b</a:t>
            </a:r>
            <a:r>
              <a:rPr sz="1500" spc="1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l	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0716" y="3221411"/>
            <a:ext cx="7188834" cy="9753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14020" algn="ctr">
              <a:lnSpc>
                <a:spcPct val="100000"/>
              </a:lnSpc>
              <a:spcBef>
                <a:spcPts val="725"/>
              </a:spcBef>
              <a:tabLst>
                <a:tab pos="2551430" algn="l"/>
                <a:tab pos="3679825" algn="l"/>
              </a:tabLst>
            </a:pPr>
            <a:r>
              <a:rPr sz="2250" spc="-120" baseline="16666" dirty="0">
                <a:latin typeface="Symbol"/>
                <a:cs typeface="Symbol"/>
              </a:rPr>
              <a:t></a:t>
            </a:r>
            <a:r>
              <a:rPr sz="2250" spc="-120" baseline="-11111" dirty="0">
                <a:latin typeface="Symbol"/>
                <a:cs typeface="Symbol"/>
              </a:rPr>
              <a:t></a:t>
            </a:r>
            <a:r>
              <a:rPr sz="1500" spc="-80" dirty="0">
                <a:latin typeface="Times New Roman"/>
                <a:cs typeface="Times New Roman"/>
              </a:rPr>
              <a:t>0,	</a:t>
            </a:r>
            <a:r>
              <a:rPr sz="1500" spc="5" dirty="0">
                <a:latin typeface="Times New Roman"/>
                <a:cs typeface="Times New Roman"/>
              </a:rPr>
              <a:t>for </a:t>
            </a:r>
            <a:r>
              <a:rPr sz="1500" spc="1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symbol	</a:t>
            </a:r>
            <a:r>
              <a:rPr sz="1500" spc="5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35"/>
              </a:spcBef>
              <a:tabLst>
                <a:tab pos="3244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40" dirty="0">
                <a:latin typeface="Arial"/>
                <a:cs typeface="Arial"/>
              </a:rPr>
              <a:t>average </a:t>
            </a:r>
            <a:r>
              <a:rPr sz="1800" spc="-40" dirty="0">
                <a:latin typeface="Arial"/>
                <a:cs typeface="Arial"/>
              </a:rPr>
              <a:t>transmitted </a:t>
            </a:r>
            <a:r>
              <a:rPr sz="1800" spc="-95" dirty="0">
                <a:latin typeface="Arial"/>
                <a:cs typeface="Arial"/>
              </a:rPr>
              <a:t>signal energy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55" dirty="0">
                <a:latin typeface="Arial"/>
                <a:cs typeface="Arial"/>
              </a:rPr>
              <a:t>(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5" dirty="0">
                <a:latin typeface="Arial"/>
                <a:cs typeface="Arial"/>
              </a:rPr>
              <a:t>two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100" dirty="0">
                <a:latin typeface="Arial"/>
                <a:cs typeface="Arial"/>
              </a:rPr>
              <a:t>symbols </a:t>
            </a:r>
            <a:r>
              <a:rPr sz="1800" spc="-65" dirty="0">
                <a:latin typeface="Arial"/>
                <a:cs typeface="Arial"/>
              </a:rPr>
              <a:t>must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by</a:t>
            </a:r>
            <a:endParaRPr sz="1800">
              <a:latin typeface="Arial"/>
              <a:cs typeface="Arial"/>
            </a:endParaRPr>
          </a:p>
          <a:p>
            <a:pPr marL="324485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equiprobable)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1494" y="2981020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7850" y="2601848"/>
            <a:ext cx="645795" cy="463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14"/>
              </a:lnSpc>
              <a:spcBef>
                <a:spcPts val="110"/>
              </a:spcBef>
              <a:tabLst>
                <a:tab pos="390525" algn="l"/>
              </a:tabLst>
            </a:pPr>
            <a:r>
              <a:rPr sz="2250" spc="7" baseline="1851" dirty="0">
                <a:latin typeface="Symbol"/>
                <a:cs typeface="Symbol"/>
              </a:rPr>
              <a:t></a:t>
            </a:r>
            <a:r>
              <a:rPr sz="2250" spc="7" baseline="185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2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714"/>
              </a:lnSpc>
            </a:pPr>
            <a:r>
              <a:rPr sz="1500" spc="5" dirty="0">
                <a:latin typeface="Symbol"/>
                <a:cs typeface="Symbol"/>
              </a:rPr>
              <a:t>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71927" y="2944495"/>
            <a:ext cx="76898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2250" spc="7" baseline="-9259" dirty="0">
                <a:latin typeface="Symbol"/>
                <a:cs typeface="Symbol"/>
              </a:rPr>
              <a:t></a:t>
            </a:r>
            <a:endParaRPr sz="2250" baseline="-9259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98619" y="2949702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98875" y="3146297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498850" y="2920745"/>
            <a:ext cx="353695" cy="6350"/>
          </a:xfrm>
          <a:custGeom>
            <a:avLst/>
            <a:gdLst/>
            <a:ahLst/>
            <a:cxnLst/>
            <a:rect l="l" t="t" r="r" b="b"/>
            <a:pathLst>
              <a:path w="353695" h="6350">
                <a:moveTo>
                  <a:pt x="353567" y="0"/>
                </a:moveTo>
                <a:lnTo>
                  <a:pt x="0" y="0"/>
                </a:lnTo>
                <a:lnTo>
                  <a:pt x="0" y="6096"/>
                </a:lnTo>
                <a:lnTo>
                  <a:pt x="353567" y="6096"/>
                </a:lnTo>
                <a:lnTo>
                  <a:pt x="353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766692" y="2764286"/>
            <a:ext cx="1109345" cy="28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125" i="1" spc="-7" baseline="44444" dirty="0">
                <a:latin typeface="Times New Roman"/>
                <a:cs typeface="Times New Roman"/>
              </a:rPr>
              <a:t>b 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700" i="1" spc="-55" dirty="0">
                <a:latin typeface="Symbol"/>
                <a:cs typeface="Symbol"/>
              </a:rPr>
              <a:t></a:t>
            </a:r>
            <a:r>
              <a:rPr sz="1700" i="1" spc="-5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29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20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77690" y="4605908"/>
            <a:ext cx="5772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.11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50716" y="4770196"/>
            <a:ext cx="11620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av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30726" y="461352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71467" y="4727702"/>
            <a:ext cx="219710" cy="6350"/>
          </a:xfrm>
          <a:custGeom>
            <a:avLst/>
            <a:gdLst/>
            <a:ahLst/>
            <a:cxnLst/>
            <a:rect l="l" t="t" r="r" b="b"/>
            <a:pathLst>
              <a:path w="219710" h="6350">
                <a:moveTo>
                  <a:pt x="219456" y="0"/>
                </a:moveTo>
                <a:lnTo>
                  <a:pt x="0" y="0"/>
                </a:lnTo>
                <a:lnTo>
                  <a:pt x="0" y="6095"/>
                </a:lnTo>
                <a:lnTo>
                  <a:pt x="219456" y="6095"/>
                </a:lnTo>
                <a:lnTo>
                  <a:pt x="2194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876802" y="4328072"/>
            <a:ext cx="179705" cy="7289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  <a:spcBef>
                <a:spcPts val="969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55</a:t>
            </a:fld>
            <a:endParaRPr spc="-60" dirty="0"/>
          </a:p>
        </p:txBody>
      </p:sp>
      <p:sp>
        <p:nvSpPr>
          <p:cNvPr id="32" name="object 32"/>
          <p:cNvSpPr txBox="1"/>
          <p:nvPr/>
        </p:nvSpPr>
        <p:spPr>
          <a:xfrm>
            <a:off x="3294126" y="4608957"/>
            <a:ext cx="49403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528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612" y="924548"/>
            <a:ext cx="7463790" cy="101219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85" dirty="0">
                <a:latin typeface="Arial"/>
                <a:cs typeface="Arial"/>
              </a:rPr>
              <a:t>Generation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65" dirty="0">
                <a:latin typeface="Arial"/>
                <a:cs typeface="Arial"/>
              </a:rPr>
              <a:t>Detection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305" dirty="0">
                <a:latin typeface="Arial"/>
                <a:cs typeface="Arial"/>
              </a:rPr>
              <a:t>ASK</a:t>
            </a:r>
            <a:r>
              <a:rPr sz="2000" spc="-350" dirty="0">
                <a:latin typeface="Arial"/>
                <a:cs typeface="Arial"/>
              </a:rPr>
              <a:t> </a:t>
            </a:r>
            <a:r>
              <a:rPr sz="2000" spc="-150" dirty="0">
                <a:latin typeface="Arial"/>
                <a:cs typeface="Arial"/>
              </a:rPr>
              <a:t>Signals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20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80" dirty="0">
                <a:latin typeface="Arial"/>
                <a:cs typeface="Arial"/>
              </a:rPr>
              <a:t>Generation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75" dirty="0">
                <a:latin typeface="Arial"/>
                <a:cs typeface="Arial"/>
              </a:rPr>
              <a:t>ASK </a:t>
            </a:r>
            <a:r>
              <a:rPr sz="1800" spc="-95" dirty="0">
                <a:latin typeface="Arial"/>
                <a:cs typeface="Arial"/>
              </a:rPr>
              <a:t>signal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100" dirty="0">
                <a:latin typeface="Arial"/>
                <a:cs typeface="Arial"/>
              </a:rPr>
              <a:t>using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75" dirty="0">
                <a:latin typeface="Arial"/>
                <a:cs typeface="Arial"/>
              </a:rPr>
              <a:t>produce </a:t>
            </a:r>
            <a:r>
              <a:rPr sz="1800" spc="-40" dirty="0">
                <a:latin typeface="Arial"/>
                <a:cs typeface="Arial"/>
              </a:rPr>
              <a:t>modulator </a:t>
            </a:r>
            <a:r>
              <a:rPr sz="1800" spc="10" dirty="0">
                <a:latin typeface="Arial"/>
                <a:cs typeface="Arial"/>
              </a:rPr>
              <a:t>with </a:t>
            </a:r>
            <a:r>
              <a:rPr sz="1800" spc="5" dirty="0">
                <a:latin typeface="Arial"/>
                <a:cs typeface="Arial"/>
              </a:rPr>
              <a:t>two</a:t>
            </a:r>
            <a:r>
              <a:rPr sz="1800" spc="-24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inputs</a:t>
            </a:r>
            <a:endParaRPr sz="1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1155700" algn="l"/>
                <a:tab pos="1156335" algn="l"/>
              </a:tabLst>
            </a:pPr>
            <a:r>
              <a:rPr sz="1600" spc="-110" dirty="0">
                <a:latin typeface="Arial"/>
                <a:cs typeface="Arial"/>
              </a:rPr>
              <a:t>The </a:t>
            </a:r>
            <a:r>
              <a:rPr sz="1600" spc="-170" dirty="0">
                <a:latin typeface="Arial"/>
                <a:cs typeface="Arial"/>
              </a:rPr>
              <a:t>ON-OFF </a:t>
            </a:r>
            <a:r>
              <a:rPr sz="1600" spc="-80" dirty="0">
                <a:latin typeface="Arial"/>
                <a:cs typeface="Arial"/>
              </a:rPr>
              <a:t>signal </a:t>
            </a:r>
            <a:r>
              <a:rPr sz="1600" spc="-5" dirty="0">
                <a:latin typeface="Arial"/>
                <a:cs typeface="Arial"/>
              </a:rPr>
              <a:t>of </a:t>
            </a:r>
            <a:r>
              <a:rPr sz="1600" spc="-150" dirty="0">
                <a:latin typeface="Arial"/>
                <a:cs typeface="Arial"/>
              </a:rPr>
              <a:t>Eq.</a:t>
            </a:r>
            <a:r>
              <a:rPr sz="1600" spc="-26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(7.9)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3266" y="2841117"/>
            <a:ext cx="24536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110" dirty="0">
                <a:latin typeface="Arial"/>
                <a:cs typeface="Arial"/>
              </a:rPr>
              <a:t>The </a:t>
            </a:r>
            <a:r>
              <a:rPr sz="1600" spc="-70" dirty="0">
                <a:latin typeface="Arial"/>
                <a:cs typeface="Arial"/>
              </a:rPr>
              <a:t>sinusoidal </a:t>
            </a:r>
            <a:r>
              <a:rPr sz="1600" spc="-45" dirty="0">
                <a:latin typeface="Arial"/>
                <a:cs typeface="Arial"/>
              </a:rPr>
              <a:t>carrier</a:t>
            </a:r>
            <a:r>
              <a:rPr sz="1600" spc="-340" dirty="0">
                <a:latin typeface="Arial"/>
                <a:cs typeface="Arial"/>
              </a:rPr>
              <a:t> </a:t>
            </a:r>
            <a:r>
              <a:rPr sz="1600" spc="-110" dirty="0">
                <a:latin typeface="Arial"/>
                <a:cs typeface="Arial"/>
              </a:rPr>
              <a:t>wave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116" y="4251107"/>
            <a:ext cx="6902450" cy="89916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55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55" dirty="0">
                <a:latin typeface="Arial"/>
                <a:cs typeface="Arial"/>
              </a:rPr>
              <a:t>Detection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75" dirty="0">
                <a:latin typeface="Arial"/>
                <a:cs typeface="Arial"/>
              </a:rPr>
              <a:t>ASK </a:t>
            </a:r>
            <a:r>
              <a:rPr sz="1800" spc="-95" dirty="0">
                <a:latin typeface="Arial"/>
                <a:cs typeface="Arial"/>
              </a:rPr>
              <a:t>signal</a:t>
            </a:r>
            <a:endParaRPr sz="18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simplest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-100" dirty="0">
                <a:latin typeface="Arial"/>
                <a:cs typeface="Arial"/>
              </a:rPr>
              <a:t>way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to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10" dirty="0">
                <a:latin typeface="Arial"/>
                <a:cs typeface="Arial"/>
              </a:rPr>
              <a:t>use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an </a:t>
            </a:r>
            <a:r>
              <a:rPr sz="1600" spc="-75" dirty="0">
                <a:latin typeface="Arial"/>
                <a:cs typeface="Arial"/>
              </a:rPr>
              <a:t>envelope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detector,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exploiting</a:t>
            </a:r>
            <a:r>
              <a:rPr sz="1600" spc="-1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nonconstant-</a:t>
            </a:r>
            <a:endParaRPr sz="1600">
              <a:latin typeface="Arial"/>
              <a:cs typeface="Arial"/>
            </a:endParaRPr>
          </a:p>
          <a:p>
            <a:pPr marL="697865">
              <a:lnSpc>
                <a:spcPct val="100000"/>
              </a:lnSpc>
              <a:spcBef>
                <a:spcPts val="5"/>
              </a:spcBef>
            </a:pPr>
            <a:r>
              <a:rPr sz="1600" spc="-75" dirty="0">
                <a:latin typeface="Arial"/>
                <a:cs typeface="Arial"/>
              </a:rPr>
              <a:t>envelope </a:t>
            </a:r>
            <a:r>
              <a:rPr sz="1600" spc="-30" dirty="0">
                <a:latin typeface="Arial"/>
                <a:cs typeface="Arial"/>
              </a:rPr>
              <a:t>property </a:t>
            </a:r>
            <a:r>
              <a:rPr sz="1600" spc="-5" dirty="0">
                <a:latin typeface="Arial"/>
                <a:cs typeface="Arial"/>
              </a:rPr>
              <a:t>of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-229" dirty="0">
                <a:latin typeface="Arial"/>
                <a:cs typeface="Arial"/>
              </a:rPr>
              <a:t>BASK </a:t>
            </a:r>
            <a:r>
              <a:rPr sz="1600" spc="-80" dirty="0">
                <a:latin typeface="Arial"/>
                <a:cs typeface="Arial"/>
              </a:rPr>
              <a:t>signal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44570" y="2108961"/>
            <a:ext cx="403225" cy="281305"/>
          </a:xfrm>
          <a:custGeom>
            <a:avLst/>
            <a:gdLst/>
            <a:ahLst/>
            <a:cxnLst/>
            <a:rect l="l" t="t" r="r" b="b"/>
            <a:pathLst>
              <a:path w="403225" h="281305">
                <a:moveTo>
                  <a:pt x="0" y="194310"/>
                </a:moveTo>
                <a:lnTo>
                  <a:pt x="33146" y="176022"/>
                </a:lnTo>
              </a:path>
              <a:path w="403225" h="281305">
                <a:moveTo>
                  <a:pt x="33146" y="179197"/>
                </a:moveTo>
                <a:lnTo>
                  <a:pt x="81533" y="281304"/>
                </a:lnTo>
              </a:path>
              <a:path w="403225" h="281305">
                <a:moveTo>
                  <a:pt x="84454" y="281304"/>
                </a:moveTo>
                <a:lnTo>
                  <a:pt x="141604" y="0"/>
                </a:lnTo>
              </a:path>
              <a:path w="403225" h="281305">
                <a:moveTo>
                  <a:pt x="141604" y="0"/>
                </a:moveTo>
                <a:lnTo>
                  <a:pt x="40271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84721" y="2288489"/>
            <a:ext cx="45085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-2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7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.9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5732" y="2125725"/>
            <a:ext cx="1849120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90"/>
              </a:spcBef>
              <a:tabLst>
                <a:tab pos="1024255" algn="l"/>
                <a:tab pos="1743710" algn="l"/>
              </a:tabLst>
            </a:pP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spc="15" dirty="0">
                <a:latin typeface="Times New Roman"/>
                <a:cs typeface="Times New Roman"/>
              </a:rPr>
              <a:t>o</a:t>
            </a:r>
            <a:r>
              <a:rPr sz="1400" spc="-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in</a:t>
            </a:r>
            <a:r>
              <a:rPr sz="1400" spc="20" dirty="0">
                <a:latin typeface="Times New Roman"/>
                <a:cs typeface="Times New Roman"/>
              </a:rPr>
              <a:t>a</a:t>
            </a:r>
            <a:r>
              <a:rPr sz="1400" spc="10" dirty="0">
                <a:latin typeface="Times New Roman"/>
                <a:cs typeface="Times New Roman"/>
              </a:rPr>
              <a:t>r</a:t>
            </a:r>
            <a:r>
              <a:rPr sz="1400" spc="-5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25" dirty="0">
                <a:latin typeface="Times New Roman"/>
                <a:cs typeface="Times New Roman"/>
              </a:rPr>
              <a:t>s</a:t>
            </a:r>
            <a:r>
              <a:rPr sz="1400" spc="-30" dirty="0">
                <a:latin typeface="Times New Roman"/>
                <a:cs typeface="Times New Roman"/>
              </a:rPr>
              <a:t>y</a:t>
            </a:r>
            <a:r>
              <a:rPr sz="1400" spc="-40" dirty="0">
                <a:latin typeface="Times New Roman"/>
                <a:cs typeface="Times New Roman"/>
              </a:rPr>
              <a:t>m</a:t>
            </a:r>
            <a:r>
              <a:rPr sz="1400" spc="40" dirty="0">
                <a:latin typeface="Times New Roman"/>
                <a:cs typeface="Times New Roman"/>
              </a:rPr>
              <a:t>bo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1003300" algn="l"/>
                <a:tab pos="1746885" algn="l"/>
              </a:tabLst>
            </a:pPr>
            <a:r>
              <a:rPr sz="1400" spc="-15" dirty="0">
                <a:latin typeface="Times New Roman"/>
                <a:cs typeface="Times New Roman"/>
              </a:rPr>
              <a:t>f</a:t>
            </a:r>
            <a:r>
              <a:rPr sz="1400" spc="15" dirty="0">
                <a:latin typeface="Times New Roman"/>
                <a:cs typeface="Times New Roman"/>
              </a:rPr>
              <a:t>o</a:t>
            </a:r>
            <a:r>
              <a:rPr sz="1400" spc="-5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b</a:t>
            </a:r>
            <a:r>
              <a:rPr sz="1400" spc="-5" dirty="0">
                <a:latin typeface="Times New Roman"/>
                <a:cs typeface="Times New Roman"/>
              </a:rPr>
              <a:t>i</a:t>
            </a:r>
            <a:r>
              <a:rPr sz="1400" spc="-10" dirty="0">
                <a:latin typeface="Times New Roman"/>
                <a:cs typeface="Times New Roman"/>
              </a:rPr>
              <a:t>n</a:t>
            </a:r>
            <a:r>
              <a:rPr sz="1400" spc="20" dirty="0">
                <a:latin typeface="Times New Roman"/>
                <a:cs typeface="Times New Roman"/>
              </a:rPr>
              <a:t>a</a:t>
            </a:r>
            <a:r>
              <a:rPr sz="1400" spc="5" dirty="0">
                <a:latin typeface="Times New Roman"/>
                <a:cs typeface="Times New Roman"/>
              </a:rPr>
              <a:t>r</a:t>
            </a:r>
            <a:r>
              <a:rPr sz="1400" spc="-5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25" dirty="0">
                <a:latin typeface="Times New Roman"/>
                <a:cs typeface="Times New Roman"/>
              </a:rPr>
              <a:t>s</a:t>
            </a:r>
            <a:r>
              <a:rPr sz="1400" spc="-35" dirty="0">
                <a:latin typeface="Times New Roman"/>
                <a:cs typeface="Times New Roman"/>
              </a:rPr>
              <a:t>ym</a:t>
            </a:r>
            <a:r>
              <a:rPr sz="1400" spc="40" dirty="0">
                <a:latin typeface="Times New Roman"/>
                <a:cs typeface="Times New Roman"/>
              </a:rPr>
              <a:t>bo</a:t>
            </a:r>
            <a:r>
              <a:rPr sz="1400" spc="-5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4290" y="2278506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4436" y="2104389"/>
            <a:ext cx="1304290" cy="619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63575">
              <a:lnSpc>
                <a:spcPts val="1540"/>
              </a:lnSpc>
              <a:spcBef>
                <a:spcPts val="90"/>
              </a:spcBef>
              <a:tabLst>
                <a:tab pos="974090" algn="l"/>
                <a:tab pos="1221740" algn="l"/>
              </a:tabLst>
            </a:pPr>
            <a:r>
              <a:rPr sz="2100" spc="-7" baseline="1984" dirty="0">
                <a:latin typeface="Symbol"/>
                <a:cs typeface="Symbol"/>
              </a:rPr>
              <a:t></a:t>
            </a:r>
            <a:r>
              <a:rPr sz="2100" spc="-7" baseline="1984" dirty="0">
                <a:latin typeface="Times New Roman"/>
                <a:cs typeface="Times New Roman"/>
              </a:rPr>
              <a:t>	</a:t>
            </a:r>
            <a:r>
              <a:rPr sz="1400" i="1" spc="-5" dirty="0">
                <a:latin typeface="Times New Roman"/>
                <a:cs typeface="Times New Roman"/>
              </a:rPr>
              <a:t>E	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ts val="1500"/>
              </a:lnSpc>
            </a:pPr>
            <a:r>
              <a:rPr sz="1400" i="1" spc="-5" dirty="0">
                <a:latin typeface="Times New Roman"/>
                <a:cs typeface="Times New Roman"/>
              </a:rPr>
              <a:t>b </a:t>
            </a:r>
            <a:r>
              <a:rPr sz="1400" spc="-5" dirty="0">
                <a:latin typeface="Times New Roman"/>
                <a:cs typeface="Times New Roman"/>
              </a:rPr>
              <a:t>( </a:t>
            </a:r>
            <a:r>
              <a:rPr sz="1400" i="1" spc="-5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Times New Roman"/>
                <a:cs typeface="Times New Roman"/>
              </a:rPr>
              <a:t>)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2100" spc="-7" baseline="-9920" dirty="0">
                <a:latin typeface="Symbol"/>
                <a:cs typeface="Symbol"/>
              </a:rPr>
              <a:t></a:t>
            </a:r>
            <a:endParaRPr sz="2100" baseline="-9920">
              <a:latin typeface="Symbol"/>
              <a:cs typeface="Symbol"/>
            </a:endParaRPr>
          </a:p>
          <a:p>
            <a:pPr marL="663575">
              <a:lnSpc>
                <a:spcPts val="1645"/>
              </a:lnSpc>
            </a:pPr>
            <a:r>
              <a:rPr sz="2100" spc="-7" baseline="-11904" dirty="0">
                <a:latin typeface="Symbol"/>
                <a:cs typeface="Symbol"/>
              </a:rPr>
              <a:t></a:t>
            </a:r>
            <a:r>
              <a:rPr sz="2100" spc="-240" baseline="-1190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0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22650" y="3244976"/>
            <a:ext cx="404495" cy="657225"/>
            <a:chOff x="3422650" y="3244976"/>
            <a:chExt cx="404495" cy="657225"/>
          </a:xfrm>
        </p:grpSpPr>
        <p:sp>
          <p:nvSpPr>
            <p:cNvPr id="11" name="object 11"/>
            <p:cNvSpPr/>
            <p:nvPr/>
          </p:nvSpPr>
          <p:spPr>
            <a:xfrm>
              <a:off x="3429000" y="3566540"/>
              <a:ext cx="385445" cy="99695"/>
            </a:xfrm>
            <a:custGeom>
              <a:avLst/>
              <a:gdLst/>
              <a:ahLst/>
              <a:cxnLst/>
              <a:rect l="l" t="t" r="r" b="b"/>
              <a:pathLst>
                <a:path w="385445" h="99695">
                  <a:moveTo>
                    <a:pt x="169163" y="0"/>
                  </a:moveTo>
                  <a:lnTo>
                    <a:pt x="385317" y="0"/>
                  </a:lnTo>
                </a:path>
                <a:path w="385445" h="99695">
                  <a:moveTo>
                    <a:pt x="0" y="99314"/>
                  </a:moveTo>
                  <a:lnTo>
                    <a:pt x="34798" y="8039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63798" y="3650233"/>
              <a:ext cx="50800" cy="245110"/>
            </a:xfrm>
            <a:custGeom>
              <a:avLst/>
              <a:gdLst/>
              <a:ahLst/>
              <a:cxnLst/>
              <a:rect l="l" t="t" r="r" b="b"/>
              <a:pathLst>
                <a:path w="50800" h="245110">
                  <a:moveTo>
                    <a:pt x="0" y="0"/>
                  </a:moveTo>
                  <a:lnTo>
                    <a:pt x="50800" y="244983"/>
                  </a:lnTo>
                </a:path>
              </a:pathLst>
            </a:custGeom>
            <a:ln w="12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17646" y="3251326"/>
              <a:ext cx="309245" cy="643890"/>
            </a:xfrm>
            <a:custGeom>
              <a:avLst/>
              <a:gdLst/>
              <a:ahLst/>
              <a:cxnLst/>
              <a:rect l="l" t="t" r="r" b="b"/>
              <a:pathLst>
                <a:path w="309245" h="643889">
                  <a:moveTo>
                    <a:pt x="0" y="643890"/>
                  </a:moveTo>
                  <a:lnTo>
                    <a:pt x="60325" y="0"/>
                  </a:lnTo>
                </a:path>
                <a:path w="309245" h="643889">
                  <a:moveTo>
                    <a:pt x="60325" y="0"/>
                  </a:moveTo>
                  <a:lnTo>
                    <a:pt x="30911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634866" y="3262122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56</a:t>
            </a:fld>
            <a:endParaRPr spc="-60" dirty="0"/>
          </a:p>
        </p:txBody>
      </p:sp>
      <p:sp>
        <p:nvSpPr>
          <p:cNvPr id="15" name="object 15"/>
          <p:cNvSpPr txBox="1"/>
          <p:nvPr/>
        </p:nvSpPr>
        <p:spPr>
          <a:xfrm>
            <a:off x="3579114" y="3612896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4164" y="3583304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06495" y="377774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77489" y="3421760"/>
            <a:ext cx="55753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c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33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50640" y="3404950"/>
            <a:ext cx="94043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842" y="952500"/>
            <a:ext cx="8100724" cy="4934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57</a:t>
            </a:fld>
            <a:endParaRPr spc="-6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58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481985"/>
            <a:ext cx="7779384" cy="17532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433070" indent="-421005">
              <a:lnSpc>
                <a:spcPct val="100000"/>
              </a:lnSpc>
              <a:spcBef>
                <a:spcPts val="894"/>
              </a:spcBef>
              <a:buChar char="•"/>
              <a:tabLst>
                <a:tab pos="433070" algn="l"/>
                <a:tab pos="433705" algn="l"/>
              </a:tabLst>
            </a:pPr>
            <a:r>
              <a:rPr sz="3200" spc="-185" dirty="0">
                <a:latin typeface="Arial"/>
                <a:cs typeface="Arial"/>
              </a:rPr>
              <a:t>Spectral </a:t>
            </a:r>
            <a:r>
              <a:rPr sz="3200" spc="-190" dirty="0">
                <a:latin typeface="Arial"/>
                <a:cs typeface="Arial"/>
              </a:rPr>
              <a:t>Analysis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465" dirty="0">
                <a:latin typeface="Arial"/>
                <a:cs typeface="Arial"/>
              </a:rPr>
              <a:t>BASK</a:t>
            </a:r>
            <a:endParaRPr sz="3200">
              <a:latin typeface="Arial"/>
              <a:cs typeface="Arial"/>
            </a:endParaRPr>
          </a:p>
          <a:p>
            <a:pPr marL="737870" lvl="1" indent="-381635">
              <a:lnSpc>
                <a:spcPct val="100000"/>
              </a:lnSpc>
              <a:spcBef>
                <a:spcPts val="715"/>
              </a:spcBef>
              <a:buChar char="–"/>
              <a:tabLst>
                <a:tab pos="737870" algn="l"/>
                <a:tab pos="738505" algn="l"/>
              </a:tabLst>
            </a:pPr>
            <a:r>
              <a:rPr sz="2800" spc="-200" dirty="0">
                <a:latin typeface="Arial"/>
                <a:cs typeface="Arial"/>
              </a:rPr>
              <a:t>The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objective</a:t>
            </a:r>
            <a:endParaRPr sz="2800">
              <a:latin typeface="Arial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570"/>
              </a:spcBef>
              <a:buAutoNum type="arabicParenR"/>
              <a:tabLst>
                <a:tab pos="1156335" algn="l"/>
              </a:tabLst>
            </a:pPr>
            <a:r>
              <a:rPr sz="1800" spc="-254" dirty="0">
                <a:latin typeface="Arial"/>
                <a:cs typeface="Arial"/>
              </a:rPr>
              <a:t>To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investigate</a:t>
            </a:r>
            <a:r>
              <a:rPr sz="1800" spc="-25" dirty="0">
                <a:latin typeface="Arial"/>
                <a:cs typeface="Arial"/>
              </a:rPr>
              <a:t> 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effect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varying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fc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on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power 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70" dirty="0">
                <a:latin typeface="Arial"/>
                <a:cs typeface="Arial"/>
              </a:rPr>
              <a:t>BASK </a:t>
            </a:r>
            <a:r>
              <a:rPr sz="1800" spc="-95" dirty="0">
                <a:latin typeface="Arial"/>
                <a:cs typeface="Arial"/>
              </a:rPr>
              <a:t>signal </a:t>
            </a:r>
            <a:r>
              <a:rPr sz="1800" spc="-55" dirty="0">
                <a:latin typeface="Arial"/>
                <a:cs typeface="Arial"/>
              </a:rPr>
              <a:t>s(t), </a:t>
            </a:r>
            <a:r>
              <a:rPr sz="1800" spc="-114" dirty="0">
                <a:latin typeface="Arial"/>
                <a:cs typeface="Arial"/>
              </a:rPr>
              <a:t>assuming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120" dirty="0">
                <a:latin typeface="Arial"/>
                <a:cs typeface="Arial"/>
              </a:rPr>
              <a:t>wave </a:t>
            </a:r>
            <a:r>
              <a:rPr sz="1800" spc="-100" dirty="0">
                <a:latin typeface="Arial"/>
                <a:cs typeface="Arial"/>
              </a:rPr>
              <a:t>is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fixed.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3262629"/>
            <a:ext cx="210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2)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9194" y="3262629"/>
            <a:ext cx="66459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Arial"/>
                <a:cs typeface="Arial"/>
              </a:rPr>
              <a:t>Recall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power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95" dirty="0">
                <a:latin typeface="Arial"/>
                <a:cs typeface="Arial"/>
              </a:rPr>
              <a:t>signal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95" dirty="0">
                <a:latin typeface="Arial"/>
                <a:cs typeface="Arial"/>
              </a:rPr>
              <a:t>10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times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logarithm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squared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magnitude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spectrum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signal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594" y="3867150"/>
            <a:ext cx="68046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3)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4" dirty="0">
                <a:latin typeface="Arial"/>
                <a:cs typeface="Arial"/>
              </a:rPr>
              <a:t>To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investigate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effect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varying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square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wave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on 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70" dirty="0">
                <a:latin typeface="Arial"/>
                <a:cs typeface="Arial"/>
              </a:rPr>
              <a:t>BASK </a:t>
            </a:r>
            <a:r>
              <a:rPr sz="1800" spc="-90" dirty="0">
                <a:latin typeface="Arial"/>
                <a:cs typeface="Arial"/>
              </a:rPr>
              <a:t>signal, </a:t>
            </a:r>
            <a:r>
              <a:rPr sz="1800" spc="-114" dirty="0">
                <a:latin typeface="Arial"/>
                <a:cs typeface="Arial"/>
              </a:rPr>
              <a:t>assuming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sinusoidal </a:t>
            </a:r>
            <a:r>
              <a:rPr sz="1800" spc="-50" dirty="0">
                <a:latin typeface="Arial"/>
                <a:cs typeface="Arial"/>
              </a:rPr>
              <a:t>carrier  </a:t>
            </a:r>
            <a:r>
              <a:rPr sz="1800" spc="-120" dirty="0">
                <a:latin typeface="Arial"/>
                <a:cs typeface="Arial"/>
              </a:rPr>
              <a:t>wave </a:t>
            </a:r>
            <a:r>
              <a:rPr sz="1800" spc="-100" dirty="0">
                <a:latin typeface="Arial"/>
                <a:cs typeface="Arial"/>
              </a:rPr>
              <a:t>is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fixed.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002" y="1072507"/>
            <a:ext cx="5828686" cy="5470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59</a:t>
            </a:fld>
            <a:endParaRPr spc="-6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60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854963" y="1480515"/>
            <a:ext cx="7780655" cy="450723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419100" marR="1063625" indent="-381635">
              <a:lnSpc>
                <a:spcPts val="2810"/>
              </a:lnSpc>
              <a:spcBef>
                <a:spcPts val="445"/>
              </a:spcBef>
              <a:buAutoNum type="arabicPeriod"/>
              <a:tabLst>
                <a:tab pos="419734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90" dirty="0">
                <a:latin typeface="Arial"/>
                <a:cs typeface="Arial"/>
              </a:rPr>
              <a:t>spectrum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375" dirty="0">
                <a:latin typeface="Arial"/>
                <a:cs typeface="Arial"/>
              </a:rPr>
              <a:t>BASK </a:t>
            </a:r>
            <a:r>
              <a:rPr sz="2600" spc="-130" dirty="0">
                <a:latin typeface="Arial"/>
                <a:cs typeface="Arial"/>
              </a:rPr>
              <a:t>signal </a:t>
            </a:r>
            <a:r>
              <a:rPr sz="2600" spc="-120" dirty="0">
                <a:latin typeface="Arial"/>
                <a:cs typeface="Arial"/>
              </a:rPr>
              <a:t>contains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50" dirty="0">
                <a:latin typeface="Arial"/>
                <a:cs typeface="Arial"/>
              </a:rPr>
              <a:t>line  </a:t>
            </a:r>
            <a:r>
              <a:rPr sz="2600" spc="-80" dirty="0">
                <a:latin typeface="Arial"/>
                <a:cs typeface="Arial"/>
              </a:rPr>
              <a:t>component </a:t>
            </a:r>
            <a:r>
              <a:rPr sz="2600" spc="-40" dirty="0">
                <a:latin typeface="Arial"/>
                <a:cs typeface="Arial"/>
              </a:rPr>
              <a:t>at</a:t>
            </a:r>
            <a:r>
              <a:rPr sz="2600" spc="-340" dirty="0">
                <a:latin typeface="Arial"/>
                <a:cs typeface="Arial"/>
              </a:rPr>
              <a:t> </a:t>
            </a:r>
            <a:r>
              <a:rPr sz="2600" i="1" spc="-5" dirty="0">
                <a:latin typeface="Carlito"/>
                <a:cs typeface="Carlito"/>
              </a:rPr>
              <a:t>f=f</a:t>
            </a:r>
            <a:r>
              <a:rPr sz="2550" i="1" spc="-7" baseline="-16339" dirty="0">
                <a:latin typeface="Carlito"/>
                <a:cs typeface="Carlito"/>
              </a:rPr>
              <a:t>c</a:t>
            </a:r>
            <a:endParaRPr sz="2550" baseline="-16339">
              <a:latin typeface="Carlito"/>
              <a:cs typeface="Carlito"/>
            </a:endParaRPr>
          </a:p>
          <a:p>
            <a:pPr marL="419100" marR="322580" indent="-381635">
              <a:lnSpc>
                <a:spcPct val="80000"/>
              </a:lnSpc>
              <a:spcBef>
                <a:spcPts val="630"/>
              </a:spcBef>
              <a:buAutoNum type="arabicPeriod"/>
              <a:tabLst>
                <a:tab pos="419734" algn="l"/>
              </a:tabLst>
            </a:pPr>
            <a:r>
              <a:rPr sz="2600" spc="-120" dirty="0">
                <a:latin typeface="Arial"/>
                <a:cs typeface="Arial"/>
              </a:rPr>
              <a:t>When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35" dirty="0">
                <a:latin typeface="Arial"/>
                <a:cs typeface="Arial"/>
              </a:rPr>
              <a:t>square </a:t>
            </a:r>
            <a:r>
              <a:rPr sz="2600" spc="-170" dirty="0">
                <a:latin typeface="Arial"/>
                <a:cs typeface="Arial"/>
              </a:rPr>
              <a:t>wave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00" dirty="0">
                <a:latin typeface="Arial"/>
                <a:cs typeface="Arial"/>
              </a:rPr>
              <a:t>fixed </a:t>
            </a:r>
            <a:r>
              <a:rPr sz="2600" spc="-125" dirty="0">
                <a:latin typeface="Arial"/>
                <a:cs typeface="Arial"/>
              </a:rPr>
              <a:t>and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65" dirty="0">
                <a:latin typeface="Arial"/>
                <a:cs typeface="Arial"/>
              </a:rPr>
              <a:t>carrier  </a:t>
            </a:r>
            <a:r>
              <a:rPr sz="2600" spc="-90" dirty="0">
                <a:latin typeface="Arial"/>
                <a:cs typeface="Arial"/>
              </a:rPr>
              <a:t>frequency</a:t>
            </a:r>
            <a:r>
              <a:rPr sz="2600" spc="-25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doubled,</a:t>
            </a:r>
            <a:r>
              <a:rPr sz="2600" spc="-19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mid-band</a:t>
            </a:r>
            <a:r>
              <a:rPr sz="2600" spc="-19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frequency</a:t>
            </a:r>
            <a:r>
              <a:rPr sz="2600" spc="-21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26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  </a:t>
            </a:r>
            <a:r>
              <a:rPr sz="2600" spc="-380" dirty="0">
                <a:latin typeface="Arial"/>
                <a:cs typeface="Arial"/>
              </a:rPr>
              <a:t>BASK </a:t>
            </a:r>
            <a:r>
              <a:rPr sz="2600" spc="-130" dirty="0">
                <a:latin typeface="Arial"/>
                <a:cs typeface="Arial"/>
              </a:rPr>
              <a:t>signal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05" dirty="0">
                <a:latin typeface="Arial"/>
                <a:cs typeface="Arial"/>
              </a:rPr>
              <a:t>likewise</a:t>
            </a:r>
            <a:r>
              <a:rPr sz="2600" spc="-409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doubled.</a:t>
            </a:r>
            <a:endParaRPr sz="2600">
              <a:latin typeface="Arial"/>
              <a:cs typeface="Arial"/>
            </a:endParaRPr>
          </a:p>
          <a:p>
            <a:pPr marL="419100" marR="30480" indent="-381635">
              <a:lnSpc>
                <a:spcPct val="80000"/>
              </a:lnSpc>
              <a:spcBef>
                <a:spcPts val="625"/>
              </a:spcBef>
              <a:buAutoNum type="arabicPeriod"/>
              <a:tabLst>
                <a:tab pos="419734" algn="l"/>
              </a:tabLst>
            </a:pPr>
            <a:r>
              <a:rPr sz="2600" spc="-120" dirty="0">
                <a:latin typeface="Arial"/>
                <a:cs typeface="Arial"/>
              </a:rPr>
              <a:t>When</a:t>
            </a:r>
            <a:r>
              <a:rPr sz="2600" spc="-19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carrier</a:t>
            </a:r>
            <a:r>
              <a:rPr sz="2600" spc="-22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fixed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and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bit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duration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halved, 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5" dirty="0">
                <a:latin typeface="Arial"/>
                <a:cs typeface="Arial"/>
              </a:rPr>
              <a:t>width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95" dirty="0">
                <a:latin typeface="Arial"/>
                <a:cs typeface="Arial"/>
              </a:rPr>
              <a:t>main </a:t>
            </a:r>
            <a:r>
              <a:rPr sz="2600" spc="-75" dirty="0">
                <a:latin typeface="Arial"/>
                <a:cs typeface="Arial"/>
              </a:rPr>
              <a:t>lobe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45" dirty="0">
                <a:latin typeface="Arial"/>
                <a:cs typeface="Arial"/>
              </a:rPr>
              <a:t>sinc </a:t>
            </a:r>
            <a:r>
              <a:rPr sz="2600" spc="-40" dirty="0">
                <a:latin typeface="Arial"/>
                <a:cs typeface="Arial"/>
              </a:rPr>
              <a:t>function  </a:t>
            </a:r>
            <a:r>
              <a:rPr sz="2600" spc="-75" dirty="0">
                <a:latin typeface="Arial"/>
                <a:cs typeface="Arial"/>
              </a:rPr>
              <a:t>defining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10" dirty="0">
                <a:latin typeface="Arial"/>
                <a:cs typeface="Arial"/>
              </a:rPr>
              <a:t>envelope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380" dirty="0">
                <a:latin typeface="Arial"/>
                <a:cs typeface="Arial"/>
              </a:rPr>
              <a:t>BASK </a:t>
            </a:r>
            <a:r>
              <a:rPr sz="2600" spc="-90" dirty="0">
                <a:latin typeface="Arial"/>
                <a:cs typeface="Arial"/>
              </a:rPr>
              <a:t>spectrum </a:t>
            </a:r>
            <a:r>
              <a:rPr sz="2600" spc="-135" dirty="0">
                <a:latin typeface="Arial"/>
                <a:cs typeface="Arial"/>
              </a:rPr>
              <a:t>is  </a:t>
            </a:r>
            <a:r>
              <a:rPr sz="2600" spc="-80" dirty="0">
                <a:latin typeface="Arial"/>
                <a:cs typeface="Arial"/>
              </a:rPr>
              <a:t>doubled, </a:t>
            </a:r>
            <a:r>
              <a:rPr sz="2600" spc="-75" dirty="0">
                <a:latin typeface="Arial"/>
                <a:cs typeface="Arial"/>
              </a:rPr>
              <a:t>which, </a:t>
            </a:r>
            <a:r>
              <a:rPr sz="2600" spc="-35" dirty="0">
                <a:latin typeface="Arial"/>
                <a:cs typeface="Arial"/>
              </a:rPr>
              <a:t>in </a:t>
            </a:r>
            <a:r>
              <a:rPr sz="2600" spc="-10" dirty="0">
                <a:latin typeface="Arial"/>
                <a:cs typeface="Arial"/>
              </a:rPr>
              <a:t>turn, </a:t>
            </a:r>
            <a:r>
              <a:rPr sz="2600" spc="-165" dirty="0">
                <a:latin typeface="Arial"/>
                <a:cs typeface="Arial"/>
              </a:rPr>
              <a:t>means </a:t>
            </a:r>
            <a:r>
              <a:rPr sz="2600" spc="-5" dirty="0">
                <a:latin typeface="Arial"/>
                <a:cs typeface="Arial"/>
              </a:rPr>
              <a:t>that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05" dirty="0">
                <a:latin typeface="Arial"/>
                <a:cs typeface="Arial"/>
              </a:rPr>
              <a:t>transmission  </a:t>
            </a:r>
            <a:r>
              <a:rPr sz="2600" spc="-55" dirty="0">
                <a:latin typeface="Arial"/>
                <a:cs typeface="Arial"/>
              </a:rPr>
              <a:t>bandwidth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380" dirty="0">
                <a:latin typeface="Arial"/>
                <a:cs typeface="Arial"/>
              </a:rPr>
              <a:t>BASK </a:t>
            </a:r>
            <a:r>
              <a:rPr sz="2600" spc="-130" dirty="0">
                <a:latin typeface="Arial"/>
                <a:cs typeface="Arial"/>
              </a:rPr>
              <a:t>signal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385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doubled.</a:t>
            </a:r>
            <a:endParaRPr sz="2600">
              <a:latin typeface="Arial"/>
              <a:cs typeface="Arial"/>
            </a:endParaRPr>
          </a:p>
          <a:p>
            <a:pPr marL="419100" marR="150495" indent="-381635">
              <a:lnSpc>
                <a:spcPct val="80000"/>
              </a:lnSpc>
              <a:spcBef>
                <a:spcPts val="605"/>
              </a:spcBef>
              <a:buAutoNum type="arabicPeriod"/>
              <a:tabLst>
                <a:tab pos="419734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105" dirty="0">
                <a:latin typeface="Arial"/>
                <a:cs typeface="Arial"/>
              </a:rPr>
              <a:t>transmission </a:t>
            </a:r>
            <a:r>
              <a:rPr sz="2600" spc="-55" dirty="0">
                <a:latin typeface="Arial"/>
                <a:cs typeface="Arial"/>
              </a:rPr>
              <a:t>bandwidth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20" dirty="0">
                <a:latin typeface="Arial"/>
                <a:cs typeface="Arial"/>
              </a:rPr>
              <a:t>BASK, </a:t>
            </a:r>
            <a:r>
              <a:rPr sz="2600" spc="-130" dirty="0">
                <a:latin typeface="Arial"/>
                <a:cs typeface="Arial"/>
              </a:rPr>
              <a:t>measured </a:t>
            </a:r>
            <a:r>
              <a:rPr sz="2600" spc="-35" dirty="0">
                <a:latin typeface="Arial"/>
                <a:cs typeface="Arial"/>
              </a:rPr>
              <a:t>in  </a:t>
            </a:r>
            <a:r>
              <a:rPr sz="2600" spc="-75" dirty="0">
                <a:latin typeface="Arial"/>
                <a:cs typeface="Arial"/>
              </a:rPr>
              <a:t>terms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width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main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lobe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its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spectrum,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is  </a:t>
            </a:r>
            <a:r>
              <a:rPr sz="2600" spc="-100" dirty="0">
                <a:latin typeface="Arial"/>
                <a:cs typeface="Arial"/>
              </a:rPr>
              <a:t>equal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i="1" spc="-15" dirty="0">
                <a:latin typeface="Carlito"/>
                <a:cs typeface="Carlito"/>
              </a:rPr>
              <a:t>2/T</a:t>
            </a:r>
            <a:r>
              <a:rPr sz="2550" i="1" spc="-22" baseline="-16339" dirty="0">
                <a:latin typeface="Carlito"/>
                <a:cs typeface="Carlito"/>
              </a:rPr>
              <a:t>b</a:t>
            </a:r>
            <a:r>
              <a:rPr sz="2600" spc="-15" dirty="0">
                <a:latin typeface="Arial"/>
                <a:cs typeface="Arial"/>
              </a:rPr>
              <a:t>,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where</a:t>
            </a:r>
            <a:r>
              <a:rPr sz="2600" spc="-195" dirty="0">
                <a:latin typeface="Arial"/>
                <a:cs typeface="Arial"/>
              </a:rPr>
              <a:t> </a:t>
            </a:r>
            <a:r>
              <a:rPr sz="2600" i="1" dirty="0">
                <a:latin typeface="Carlito"/>
                <a:cs typeface="Carlito"/>
              </a:rPr>
              <a:t>T</a:t>
            </a:r>
            <a:r>
              <a:rPr sz="2550" i="1" baseline="-16339" dirty="0">
                <a:latin typeface="Carlito"/>
                <a:cs typeface="Carlito"/>
              </a:rPr>
              <a:t>b</a:t>
            </a:r>
            <a:r>
              <a:rPr sz="2550" i="1" spc="-22" baseline="-16339" dirty="0">
                <a:latin typeface="Carlito"/>
                <a:cs typeface="Carlito"/>
              </a:rPr>
              <a:t> </a:t>
            </a:r>
            <a:r>
              <a:rPr sz="2600" spc="-135" dirty="0">
                <a:latin typeface="Arial"/>
                <a:cs typeface="Arial"/>
              </a:rPr>
              <a:t>is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bitduration.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3616" y="398144"/>
            <a:ext cx="209232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20" dirty="0"/>
              <a:t>Phase-Shift</a:t>
            </a:r>
            <a:r>
              <a:rPr sz="2200" spc="-335" dirty="0"/>
              <a:t> </a:t>
            </a:r>
            <a:r>
              <a:rPr sz="2200" spc="-150" dirty="0"/>
              <a:t>Keying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578612" y="924548"/>
            <a:ext cx="6717665" cy="131635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50"/>
              </a:spcBef>
              <a:buChar char="•"/>
              <a:tabLst>
                <a:tab pos="393065" algn="l"/>
                <a:tab pos="393700" algn="l"/>
              </a:tabLst>
            </a:pPr>
            <a:r>
              <a:rPr sz="2000" spc="-90" dirty="0">
                <a:latin typeface="Arial"/>
                <a:cs typeface="Arial"/>
              </a:rPr>
              <a:t>Binary </a:t>
            </a:r>
            <a:r>
              <a:rPr sz="2000" spc="-114" dirty="0">
                <a:latin typeface="Arial"/>
                <a:cs typeface="Arial"/>
              </a:rPr>
              <a:t>Phase-Shift </a:t>
            </a:r>
            <a:r>
              <a:rPr sz="2000" spc="-140" dirty="0">
                <a:latin typeface="Arial"/>
                <a:cs typeface="Arial"/>
              </a:rPr>
              <a:t>Keying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40" dirty="0">
                <a:latin typeface="Arial"/>
                <a:cs typeface="Arial"/>
              </a:rPr>
              <a:t>(BPSK)</a:t>
            </a:r>
            <a:endParaRPr sz="2000">
              <a:latin typeface="Arial"/>
              <a:cs typeface="Arial"/>
            </a:endParaRPr>
          </a:p>
          <a:p>
            <a:pPr marL="701675" lvl="1" indent="-345440">
              <a:lnSpc>
                <a:spcPct val="100000"/>
              </a:lnSpc>
              <a:spcBef>
                <a:spcPts val="420"/>
              </a:spcBef>
              <a:buChar char="–"/>
              <a:tabLst>
                <a:tab pos="701675" algn="l"/>
                <a:tab pos="70231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95" dirty="0">
                <a:latin typeface="Arial"/>
                <a:cs typeface="Arial"/>
              </a:rPr>
              <a:t>special </a:t>
            </a:r>
            <a:r>
              <a:rPr sz="1800" spc="-155" dirty="0">
                <a:latin typeface="Arial"/>
                <a:cs typeface="Arial"/>
              </a:rPr>
              <a:t>case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75" dirty="0">
                <a:latin typeface="Arial"/>
                <a:cs typeface="Arial"/>
              </a:rPr>
              <a:t>double-sideband </a:t>
            </a:r>
            <a:r>
              <a:rPr sz="1800" spc="-90" dirty="0">
                <a:latin typeface="Arial"/>
                <a:cs typeface="Arial"/>
              </a:rPr>
              <a:t>suppressed-carried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15" dirty="0">
                <a:latin typeface="Arial"/>
                <a:cs typeface="Arial"/>
              </a:rPr>
              <a:t>(DSB-SC)</a:t>
            </a:r>
            <a:endParaRPr sz="1800">
              <a:latin typeface="Arial"/>
              <a:cs typeface="Arial"/>
            </a:endParaRPr>
          </a:p>
          <a:p>
            <a:pPr marL="701675">
              <a:lnSpc>
                <a:spcPct val="100000"/>
              </a:lnSpc>
            </a:pPr>
            <a:r>
              <a:rPr sz="1800" spc="-40" dirty="0">
                <a:latin typeface="Arial"/>
                <a:cs typeface="Arial"/>
              </a:rPr>
              <a:t>modulation</a:t>
            </a:r>
            <a:endParaRPr sz="1800">
              <a:latin typeface="Arial"/>
              <a:cs typeface="Arial"/>
            </a:endParaRPr>
          </a:p>
          <a:p>
            <a:pPr marL="701675" lvl="1" indent="-345440">
              <a:lnSpc>
                <a:spcPct val="100000"/>
              </a:lnSpc>
              <a:spcBef>
                <a:spcPts val="409"/>
              </a:spcBef>
              <a:buChar char="–"/>
              <a:tabLst>
                <a:tab pos="701675" algn="l"/>
                <a:tab pos="70231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45" dirty="0">
                <a:latin typeface="Arial"/>
                <a:cs typeface="Arial"/>
              </a:rPr>
              <a:t>pair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110" dirty="0">
                <a:latin typeface="Arial"/>
                <a:cs typeface="Arial"/>
              </a:rPr>
              <a:t>signals used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70" dirty="0">
                <a:latin typeface="Arial"/>
                <a:cs typeface="Arial"/>
              </a:rPr>
              <a:t>represent </a:t>
            </a:r>
            <a:r>
              <a:rPr sz="1800" spc="-100" dirty="0">
                <a:latin typeface="Arial"/>
                <a:cs typeface="Arial"/>
              </a:rPr>
              <a:t>symbols </a:t>
            </a:r>
            <a:r>
              <a:rPr sz="1800" spc="-90" dirty="0">
                <a:latin typeface="Arial"/>
                <a:cs typeface="Arial"/>
              </a:rPr>
              <a:t>1 and</a:t>
            </a:r>
            <a:r>
              <a:rPr sz="1800" spc="-35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0,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236" y="3536860"/>
            <a:ext cx="7003415" cy="24041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405130" indent="-341630">
              <a:lnSpc>
                <a:spcPct val="100000"/>
              </a:lnSpc>
              <a:spcBef>
                <a:spcPts val="555"/>
              </a:spcBef>
              <a:buChar char="–"/>
              <a:tabLst>
                <a:tab pos="404495" algn="l"/>
                <a:tab pos="405130" algn="l"/>
              </a:tabLst>
            </a:pPr>
            <a:r>
              <a:rPr sz="1800" spc="-114" dirty="0">
                <a:latin typeface="Arial"/>
                <a:cs typeface="Arial"/>
              </a:rPr>
              <a:t>An </a:t>
            </a:r>
            <a:r>
              <a:rPr sz="1800" spc="-50" dirty="0">
                <a:latin typeface="Arial"/>
                <a:cs typeface="Arial"/>
              </a:rPr>
              <a:t>antipodal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signals</a:t>
            </a:r>
            <a:endParaRPr sz="1800">
              <a:latin typeface="Arial"/>
              <a:cs typeface="Arial"/>
            </a:endParaRPr>
          </a:p>
          <a:p>
            <a:pPr marL="862330" lvl="1" indent="-229235">
              <a:lnSpc>
                <a:spcPct val="100000"/>
              </a:lnSpc>
              <a:spcBef>
                <a:spcPts val="420"/>
              </a:spcBef>
              <a:buChar char="•"/>
              <a:tabLst>
                <a:tab pos="861694" algn="l"/>
                <a:tab pos="862330" algn="l"/>
              </a:tabLst>
            </a:pPr>
            <a:r>
              <a:rPr sz="1600" spc="-140" dirty="0">
                <a:latin typeface="Arial"/>
                <a:cs typeface="Arial"/>
              </a:rPr>
              <a:t>A</a:t>
            </a:r>
            <a:r>
              <a:rPr sz="1600" spc="-13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pair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sinusoidal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wave,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which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differ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only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20" dirty="0">
                <a:latin typeface="Arial"/>
                <a:cs typeface="Arial"/>
              </a:rPr>
              <a:t>a </a:t>
            </a:r>
            <a:r>
              <a:rPr sz="1600" spc="-50" dirty="0">
                <a:latin typeface="Arial"/>
                <a:cs typeface="Arial"/>
              </a:rPr>
              <a:t>relative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phase-shift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215" dirty="0">
                <a:latin typeface="Arial"/>
                <a:cs typeface="Arial"/>
              </a:rPr>
              <a:t>π</a:t>
            </a:r>
            <a:endParaRPr sz="1600">
              <a:latin typeface="Arial"/>
              <a:cs typeface="Arial"/>
            </a:endParaRPr>
          </a:p>
          <a:p>
            <a:pPr marL="862330">
              <a:lnSpc>
                <a:spcPct val="100000"/>
              </a:lnSpc>
            </a:pPr>
            <a:r>
              <a:rPr sz="1600" spc="-75" dirty="0">
                <a:latin typeface="Arial"/>
                <a:cs typeface="Arial"/>
              </a:rPr>
              <a:t>radians.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 marL="404495" marR="92075" indent="-34163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404495" algn="l"/>
                <a:tab pos="40513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transmitted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energy </a:t>
            </a:r>
            <a:r>
              <a:rPr sz="1800" spc="-55" dirty="0">
                <a:latin typeface="Arial"/>
                <a:cs typeface="Arial"/>
              </a:rPr>
              <a:t>per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bit,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i="1" dirty="0">
                <a:latin typeface="Carlito"/>
                <a:cs typeface="Carlito"/>
              </a:rPr>
              <a:t>E</a:t>
            </a:r>
            <a:r>
              <a:rPr sz="1800" i="1" baseline="-16203" dirty="0">
                <a:latin typeface="Carlito"/>
                <a:cs typeface="Carlito"/>
              </a:rPr>
              <a:t>b</a:t>
            </a:r>
            <a:r>
              <a:rPr sz="1800" i="1" spc="-30" baseline="-16203" dirty="0">
                <a:latin typeface="Carlito"/>
                <a:cs typeface="Carlito"/>
              </a:rPr>
              <a:t>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70" dirty="0">
                <a:latin typeface="Arial"/>
                <a:cs typeface="Arial"/>
              </a:rPr>
              <a:t>constant,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equivalently,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average  </a:t>
            </a:r>
            <a:r>
              <a:rPr sz="1800" spc="-40" dirty="0">
                <a:latin typeface="Arial"/>
                <a:cs typeface="Arial"/>
              </a:rPr>
              <a:t>transmitted </a:t>
            </a:r>
            <a:r>
              <a:rPr sz="1800" spc="-45" dirty="0">
                <a:latin typeface="Arial"/>
                <a:cs typeface="Arial"/>
              </a:rPr>
              <a:t>power </a:t>
            </a:r>
            <a:r>
              <a:rPr sz="1800" spc="-100" dirty="0">
                <a:latin typeface="Arial"/>
                <a:cs typeface="Arial"/>
              </a:rPr>
              <a:t>is</a:t>
            </a:r>
            <a:r>
              <a:rPr sz="1800" spc="-33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constant.</a:t>
            </a:r>
            <a:endParaRPr sz="1800">
              <a:latin typeface="Arial"/>
              <a:cs typeface="Arial"/>
            </a:endParaRPr>
          </a:p>
          <a:p>
            <a:pPr marL="405130" indent="-34163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404495" algn="l"/>
                <a:tab pos="405130" algn="l"/>
              </a:tabLst>
            </a:pPr>
            <a:r>
              <a:rPr sz="1800" spc="-60" dirty="0">
                <a:latin typeface="Arial"/>
                <a:cs typeface="Arial"/>
              </a:rPr>
              <a:t>Demodulation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85" dirty="0">
                <a:latin typeface="Arial"/>
                <a:cs typeface="Arial"/>
              </a:rPr>
              <a:t>BPSK </a:t>
            </a:r>
            <a:r>
              <a:rPr sz="1800" spc="-65" dirty="0">
                <a:latin typeface="Arial"/>
                <a:cs typeface="Arial"/>
              </a:rPr>
              <a:t>cannot </a:t>
            </a:r>
            <a:r>
              <a:rPr sz="1800" spc="-85" dirty="0">
                <a:latin typeface="Arial"/>
                <a:cs typeface="Arial"/>
              </a:rPr>
              <a:t>be </a:t>
            </a:r>
            <a:r>
              <a:rPr sz="1800" spc="-45" dirty="0">
                <a:latin typeface="Arial"/>
                <a:cs typeface="Arial"/>
              </a:rPr>
              <a:t>performed </a:t>
            </a:r>
            <a:r>
              <a:rPr sz="1800" spc="-100" dirty="0">
                <a:latin typeface="Arial"/>
                <a:cs typeface="Arial"/>
              </a:rPr>
              <a:t>using </a:t>
            </a:r>
            <a:r>
              <a:rPr sz="1800" spc="-80" dirty="0">
                <a:latin typeface="Arial"/>
                <a:cs typeface="Arial"/>
              </a:rPr>
              <a:t>envelope</a:t>
            </a:r>
            <a:r>
              <a:rPr sz="1800" spc="-25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detection,</a:t>
            </a:r>
            <a:endParaRPr sz="1800">
              <a:latin typeface="Arial"/>
              <a:cs typeface="Arial"/>
            </a:endParaRPr>
          </a:p>
          <a:p>
            <a:pPr marL="404495">
              <a:lnSpc>
                <a:spcPct val="100000"/>
              </a:lnSpc>
            </a:pPr>
            <a:r>
              <a:rPr sz="1800" spc="-85" dirty="0">
                <a:latin typeface="Arial"/>
                <a:cs typeface="Arial"/>
              </a:rPr>
              <a:t>rather,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we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have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look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coherent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detection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170" dirty="0">
                <a:latin typeface="Arial"/>
                <a:cs typeface="Arial"/>
              </a:rPr>
              <a:t>as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described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next.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15516" y="2461641"/>
            <a:ext cx="479425" cy="1080770"/>
          </a:xfrm>
          <a:custGeom>
            <a:avLst/>
            <a:gdLst/>
            <a:ahLst/>
            <a:cxnLst/>
            <a:rect l="l" t="t" r="r" b="b"/>
            <a:pathLst>
              <a:path w="479425" h="1080770">
                <a:moveTo>
                  <a:pt x="14223" y="334391"/>
                </a:moveTo>
                <a:lnTo>
                  <a:pt x="42290" y="319150"/>
                </a:lnTo>
              </a:path>
              <a:path w="479425" h="1080770">
                <a:moveTo>
                  <a:pt x="42290" y="321818"/>
                </a:moveTo>
                <a:lnTo>
                  <a:pt x="82676" y="520064"/>
                </a:lnTo>
              </a:path>
              <a:path w="479425" h="1080770">
                <a:moveTo>
                  <a:pt x="85216" y="520064"/>
                </a:moveTo>
                <a:lnTo>
                  <a:pt x="133731" y="0"/>
                </a:lnTo>
              </a:path>
              <a:path w="479425" h="1080770">
                <a:moveTo>
                  <a:pt x="133731" y="0"/>
                </a:moveTo>
                <a:lnTo>
                  <a:pt x="479170" y="0"/>
                </a:lnTo>
              </a:path>
              <a:path w="479425" h="1080770">
                <a:moveTo>
                  <a:pt x="135508" y="814832"/>
                </a:moveTo>
                <a:lnTo>
                  <a:pt x="454659" y="814832"/>
                </a:lnTo>
              </a:path>
              <a:path w="479425" h="1080770">
                <a:moveTo>
                  <a:pt x="0" y="894714"/>
                </a:moveTo>
                <a:lnTo>
                  <a:pt x="27685" y="879601"/>
                </a:lnTo>
              </a:path>
              <a:path w="479425" h="1080770">
                <a:moveTo>
                  <a:pt x="27685" y="882142"/>
                </a:moveTo>
                <a:lnTo>
                  <a:pt x="68452" y="1080389"/>
                </a:lnTo>
              </a:path>
              <a:path w="479425" h="1080770">
                <a:moveTo>
                  <a:pt x="70992" y="1080389"/>
                </a:moveTo>
                <a:lnTo>
                  <a:pt x="119252" y="560070"/>
                </a:lnTo>
              </a:path>
              <a:path w="479425" h="1080770">
                <a:moveTo>
                  <a:pt x="119252" y="560070"/>
                </a:moveTo>
                <a:lnTo>
                  <a:pt x="464946" y="5600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52773" y="3021710"/>
            <a:ext cx="465455" cy="520700"/>
          </a:xfrm>
          <a:custGeom>
            <a:avLst/>
            <a:gdLst/>
            <a:ahLst/>
            <a:cxnLst/>
            <a:rect l="l" t="t" r="r" b="b"/>
            <a:pathLst>
              <a:path w="465454" h="520700">
                <a:moveTo>
                  <a:pt x="135509" y="254762"/>
                </a:moveTo>
                <a:lnTo>
                  <a:pt x="454787" y="254762"/>
                </a:lnTo>
              </a:path>
              <a:path w="465454" h="520700">
                <a:moveTo>
                  <a:pt x="0" y="334644"/>
                </a:moveTo>
                <a:lnTo>
                  <a:pt x="27812" y="319531"/>
                </a:lnTo>
              </a:path>
              <a:path w="465454" h="520700">
                <a:moveTo>
                  <a:pt x="27812" y="322072"/>
                </a:moveTo>
                <a:lnTo>
                  <a:pt x="68579" y="520318"/>
                </a:lnTo>
              </a:path>
              <a:path w="465454" h="520700">
                <a:moveTo>
                  <a:pt x="71120" y="520318"/>
                </a:moveTo>
                <a:lnTo>
                  <a:pt x="119252" y="0"/>
                </a:lnTo>
              </a:path>
              <a:path w="465454" h="520700">
                <a:moveTo>
                  <a:pt x="119252" y="0"/>
                </a:moveTo>
                <a:lnTo>
                  <a:pt x="46494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22360" y="2883789"/>
            <a:ext cx="485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spc="25" dirty="0">
                <a:latin typeface="Times New Roman"/>
                <a:cs typeface="Times New Roman"/>
              </a:rPr>
              <a:t>7.12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61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6075426" y="3157220"/>
            <a:ext cx="8299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correspond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73217" y="3157220"/>
            <a:ext cx="689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symbol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4122" y="2597022"/>
            <a:ext cx="814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correspond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81091" y="2597022"/>
            <a:ext cx="689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symbol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5119" y="3374516"/>
            <a:ext cx="100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Symbol"/>
                <a:cs typeface="Symbol"/>
              </a:rPr>
              <a:t>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95119" y="2910078"/>
            <a:ext cx="100965" cy="61341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latin typeface="Symbol"/>
                <a:cs typeface="Symbol"/>
              </a:rPr>
              <a:t>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latin typeface="Symbol"/>
                <a:cs typeface="Symbol"/>
              </a:rPr>
              <a:t></a:t>
            </a:r>
            <a:endParaRPr sz="12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dirty="0">
                <a:latin typeface="Symbol"/>
                <a:cs typeface="Symbol"/>
              </a:rPr>
              <a:t>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11110" y="3157220"/>
            <a:ext cx="735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ing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i="1" dirty="0">
                <a:latin typeface="Times New Roman"/>
                <a:cs typeface="Times New Roman"/>
              </a:rPr>
              <a:t>i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43909" y="331419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6016" y="331419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83932" y="2597022"/>
            <a:ext cx="715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ing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i="1" dirty="0">
                <a:latin typeface="Times New Roman"/>
                <a:cs typeface="Times New Roman"/>
              </a:rPr>
              <a:t>i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19985" y="2753614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95119" y="2455544"/>
            <a:ext cx="481330" cy="42164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  <a:tabLst>
                <a:tab pos="277495" algn="l"/>
              </a:tabLst>
            </a:pPr>
            <a:r>
              <a:rPr sz="1200" dirty="0">
                <a:latin typeface="Symbol"/>
                <a:cs typeface="Symbol"/>
              </a:rPr>
              <a:t></a:t>
            </a:r>
            <a:r>
              <a:rPr sz="1200" dirty="0">
                <a:latin typeface="Times New Roman"/>
                <a:cs typeface="Times New Roman"/>
              </a:rPr>
              <a:t>	2</a:t>
            </a:r>
            <a:r>
              <a:rPr sz="1200" spc="-20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dirty="0">
                <a:latin typeface="Symbol"/>
                <a:cs typeface="Symbol"/>
              </a:rPr>
              <a:t>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4432" y="2883789"/>
            <a:ext cx="640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s </a:t>
            </a: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i="1" dirty="0">
                <a:latin typeface="Times New Roman"/>
                <a:cs typeface="Times New Roman"/>
              </a:rPr>
              <a:t>t </a:t>
            </a:r>
            <a:r>
              <a:rPr sz="1200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800" baseline="37037" dirty="0">
                <a:latin typeface="Symbol"/>
                <a:cs typeface="Symbol"/>
              </a:rPr>
              <a:t></a:t>
            </a:r>
            <a:endParaRPr sz="1800" baseline="37037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45482" y="3287648"/>
            <a:ext cx="596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45382" y="3444366"/>
            <a:ext cx="635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b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7589" y="3287648"/>
            <a:ext cx="596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07489" y="3444366"/>
            <a:ext cx="635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b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1685" y="2727197"/>
            <a:ext cx="596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c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21839" y="2884170"/>
            <a:ext cx="635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b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28471" y="3013964"/>
            <a:ext cx="469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i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3329" y="3000502"/>
            <a:ext cx="225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92879" y="3150426"/>
            <a:ext cx="880744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900" i="1" baseline="46296" dirty="0">
                <a:latin typeface="Times New Roman"/>
                <a:cs typeface="Times New Roman"/>
              </a:rPr>
              <a:t>b </a:t>
            </a:r>
            <a:r>
              <a:rPr sz="1200" dirty="0">
                <a:latin typeface="Times New Roman"/>
                <a:cs typeface="Times New Roman"/>
              </a:rPr>
              <a:t>cos( 2 </a:t>
            </a:r>
            <a:r>
              <a:rPr sz="1300" i="1" spc="-30" dirty="0">
                <a:latin typeface="Symbol"/>
                <a:cs typeface="Symbol"/>
              </a:rPr>
              <a:t></a:t>
            </a:r>
            <a:r>
              <a:rPr sz="13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25" dirty="0">
                <a:latin typeface="Times New Roman"/>
                <a:cs typeface="Times New Roman"/>
              </a:rPr>
              <a:t> </a:t>
            </a:r>
            <a:r>
              <a:rPr sz="1200" i="1" spc="20" dirty="0">
                <a:latin typeface="Times New Roman"/>
                <a:cs typeface="Times New Roman"/>
              </a:rPr>
              <a:t>t</a:t>
            </a:r>
            <a:r>
              <a:rPr sz="1200" spc="20" dirty="0">
                <a:latin typeface="Times New Roman"/>
                <a:cs typeface="Times New Roman"/>
              </a:rPr>
              <a:t>),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45310" y="3000502"/>
            <a:ext cx="225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54605" y="3150426"/>
            <a:ext cx="13614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900" i="1" baseline="46296" dirty="0">
                <a:latin typeface="Times New Roman"/>
                <a:cs typeface="Times New Roman"/>
              </a:rPr>
              <a:t>b </a:t>
            </a:r>
            <a:r>
              <a:rPr sz="1200" dirty="0">
                <a:latin typeface="Times New Roman"/>
                <a:cs typeface="Times New Roman"/>
              </a:rPr>
              <a:t>cos( 2 </a:t>
            </a:r>
            <a:r>
              <a:rPr sz="1300" i="1" spc="-30" dirty="0">
                <a:latin typeface="Symbol"/>
                <a:cs typeface="Symbol"/>
              </a:rPr>
              <a:t></a:t>
            </a:r>
            <a:r>
              <a:rPr sz="13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 t </a:t>
            </a:r>
            <a:r>
              <a:rPr sz="1200" dirty="0">
                <a:latin typeface="Symbol"/>
                <a:cs typeface="Symbol"/>
              </a:rPr>
              <a:t>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300" i="1" spc="-30" dirty="0">
                <a:latin typeface="Symbol"/>
                <a:cs typeface="Symbol"/>
              </a:rPr>
              <a:t></a:t>
            </a:r>
            <a:r>
              <a:rPr sz="1300" i="1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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26641" y="2582355"/>
            <a:ext cx="11252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281940" algn="l"/>
              </a:tabLst>
            </a:pPr>
            <a:r>
              <a:rPr sz="900" i="1" u="sng" baseline="4629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b</a:t>
            </a:r>
            <a:r>
              <a:rPr sz="900" i="1" baseline="46296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cos( 2 </a:t>
            </a:r>
            <a:r>
              <a:rPr sz="1300" i="1" spc="-30" dirty="0">
                <a:latin typeface="Symbol"/>
                <a:cs typeface="Symbol"/>
              </a:rPr>
              <a:t></a:t>
            </a:r>
            <a:r>
              <a:rPr sz="13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25" dirty="0">
                <a:latin typeface="Times New Roman"/>
                <a:cs typeface="Times New Roman"/>
              </a:rPr>
              <a:t> </a:t>
            </a:r>
            <a:r>
              <a:rPr sz="1200" i="1" spc="20" dirty="0">
                <a:latin typeface="Times New Roman"/>
                <a:cs typeface="Times New Roman"/>
              </a:rPr>
              <a:t>t</a:t>
            </a:r>
            <a:r>
              <a:rPr sz="1200" spc="20" dirty="0">
                <a:latin typeface="Times New Roman"/>
                <a:cs typeface="Times New Roman"/>
              </a:rPr>
              <a:t>),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62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10235" y="1584147"/>
            <a:ext cx="8065134" cy="3904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8470" marR="386080" indent="-421005">
              <a:lnSpc>
                <a:spcPct val="100000"/>
              </a:lnSpc>
              <a:spcBef>
                <a:spcPts val="95"/>
              </a:spcBef>
              <a:buChar char="•"/>
              <a:tabLst>
                <a:tab pos="458470" algn="l"/>
                <a:tab pos="459105" algn="l"/>
              </a:tabLst>
            </a:pPr>
            <a:r>
              <a:rPr sz="3200" spc="-130" dirty="0">
                <a:latin typeface="Arial"/>
                <a:cs typeface="Arial"/>
              </a:rPr>
              <a:t>Generation </a:t>
            </a:r>
            <a:r>
              <a:rPr sz="3200" spc="-155" dirty="0">
                <a:latin typeface="Arial"/>
                <a:cs typeface="Arial"/>
              </a:rPr>
              <a:t>and </a:t>
            </a:r>
            <a:r>
              <a:rPr sz="3200" spc="-150" dirty="0">
                <a:latin typeface="Arial"/>
                <a:cs typeface="Arial"/>
              </a:rPr>
              <a:t>Coherent </a:t>
            </a:r>
            <a:r>
              <a:rPr sz="3200" spc="-95" dirty="0">
                <a:latin typeface="Arial"/>
                <a:cs typeface="Arial"/>
              </a:rPr>
              <a:t>Detection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484" dirty="0">
                <a:latin typeface="Arial"/>
                <a:cs typeface="Arial"/>
              </a:rPr>
              <a:t> </a:t>
            </a:r>
            <a:r>
              <a:rPr sz="3200" spc="-509" dirty="0">
                <a:latin typeface="Arial"/>
                <a:cs typeface="Arial"/>
              </a:rPr>
              <a:t>BPSK  </a:t>
            </a:r>
            <a:r>
              <a:rPr sz="3200" spc="-229" dirty="0">
                <a:latin typeface="Arial"/>
                <a:cs typeface="Arial"/>
              </a:rPr>
              <a:t>Signals</a:t>
            </a:r>
            <a:endParaRPr sz="3200">
              <a:latin typeface="Arial"/>
              <a:cs typeface="Arial"/>
            </a:endParaRPr>
          </a:p>
          <a:p>
            <a:pPr marL="763270" lvl="1" indent="-381635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763905" algn="l"/>
              </a:tabLst>
            </a:pPr>
            <a:r>
              <a:rPr sz="2800" spc="-130" dirty="0">
                <a:latin typeface="Arial"/>
                <a:cs typeface="Arial"/>
              </a:rPr>
              <a:t>Generation</a:t>
            </a:r>
            <a:endParaRPr sz="2800">
              <a:latin typeface="Arial"/>
              <a:cs typeface="Arial"/>
            </a:endParaRPr>
          </a:p>
          <a:p>
            <a:pPr marL="763270" indent="-381635">
              <a:lnSpc>
                <a:spcPct val="100000"/>
              </a:lnSpc>
              <a:spcBef>
                <a:spcPts val="725"/>
              </a:spcBef>
              <a:buChar char="–"/>
              <a:tabLst>
                <a:tab pos="763270" algn="l"/>
                <a:tab pos="763905" algn="l"/>
              </a:tabLst>
            </a:pPr>
            <a:r>
              <a:rPr sz="2800" spc="-245" dirty="0">
                <a:latin typeface="Arial"/>
                <a:cs typeface="Arial"/>
              </a:rPr>
              <a:t>A </a:t>
            </a:r>
            <a:r>
              <a:rPr sz="2800" spc="-85" dirty="0">
                <a:latin typeface="Arial"/>
                <a:cs typeface="Arial"/>
              </a:rPr>
              <a:t>product </a:t>
            </a:r>
            <a:r>
              <a:rPr sz="2800" spc="-60" dirty="0">
                <a:latin typeface="Arial"/>
                <a:cs typeface="Arial"/>
              </a:rPr>
              <a:t>modulator </a:t>
            </a:r>
            <a:r>
              <a:rPr sz="2800" spc="-140" dirty="0">
                <a:latin typeface="Arial"/>
                <a:cs typeface="Arial"/>
              </a:rPr>
              <a:t>consisting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15" dirty="0">
                <a:latin typeface="Arial"/>
                <a:cs typeface="Arial"/>
              </a:rPr>
              <a:t>two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component</a:t>
            </a:r>
            <a:endParaRPr sz="2800">
              <a:latin typeface="Arial"/>
              <a:cs typeface="Arial"/>
            </a:endParaRPr>
          </a:p>
          <a:p>
            <a:pPr marL="1181100" lvl="1" indent="-229235">
              <a:lnSpc>
                <a:spcPct val="100000"/>
              </a:lnSpc>
              <a:spcBef>
                <a:spcPts val="545"/>
              </a:spcBef>
              <a:buAutoNum type="arabicParenR"/>
              <a:tabLst>
                <a:tab pos="1181735" algn="l"/>
              </a:tabLst>
            </a:pPr>
            <a:r>
              <a:rPr sz="1800" spc="-55" dirty="0">
                <a:latin typeface="Arial"/>
                <a:cs typeface="Arial"/>
              </a:rPr>
              <a:t>Non-return-to-zero </a:t>
            </a:r>
            <a:r>
              <a:rPr sz="1800" spc="-65" dirty="0">
                <a:latin typeface="Arial"/>
                <a:cs typeface="Arial"/>
              </a:rPr>
              <a:t>level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  <a:p>
            <a:pPr marL="1181100" indent="-229235">
              <a:lnSpc>
                <a:spcPct val="100000"/>
              </a:lnSpc>
              <a:spcBef>
                <a:spcPts val="409"/>
              </a:spcBef>
              <a:buChar char="•"/>
              <a:tabLst>
                <a:tab pos="1181100" algn="l"/>
                <a:tab pos="1181735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20" dirty="0">
                <a:latin typeface="Arial"/>
                <a:cs typeface="Arial"/>
              </a:rPr>
              <a:t>input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95" dirty="0">
                <a:latin typeface="Arial"/>
                <a:cs typeface="Arial"/>
              </a:rPr>
              <a:t>data </a:t>
            </a:r>
            <a:r>
              <a:rPr sz="1800" spc="-110" dirty="0">
                <a:latin typeface="Arial"/>
                <a:cs typeface="Arial"/>
              </a:rPr>
              <a:t>sequence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90" dirty="0">
                <a:latin typeface="Arial"/>
                <a:cs typeface="Arial"/>
              </a:rPr>
              <a:t>encoded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45" dirty="0">
                <a:latin typeface="Arial"/>
                <a:cs typeface="Arial"/>
              </a:rPr>
              <a:t>polar </a:t>
            </a:r>
            <a:r>
              <a:rPr sz="1800" spc="-40" dirty="0">
                <a:latin typeface="Arial"/>
                <a:cs typeface="Arial"/>
              </a:rPr>
              <a:t>form </a:t>
            </a:r>
            <a:r>
              <a:rPr sz="1800" spc="10" dirty="0">
                <a:latin typeface="Arial"/>
                <a:cs typeface="Arial"/>
              </a:rPr>
              <a:t>with</a:t>
            </a:r>
            <a:r>
              <a:rPr sz="1800" spc="-31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symbols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181100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and 0 </a:t>
            </a:r>
            <a:r>
              <a:rPr sz="1800" spc="-75" dirty="0">
                <a:latin typeface="Arial"/>
                <a:cs typeface="Arial"/>
              </a:rPr>
              <a:t>represented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0" dirty="0">
                <a:latin typeface="Arial"/>
                <a:cs typeface="Arial"/>
              </a:rPr>
              <a:t>constant-amplitude </a:t>
            </a:r>
            <a:r>
              <a:rPr sz="1800" spc="-90" dirty="0">
                <a:latin typeface="Arial"/>
                <a:cs typeface="Arial"/>
              </a:rPr>
              <a:t>levels </a:t>
            </a:r>
            <a:r>
              <a:rPr sz="1800" spc="-20" dirty="0">
                <a:latin typeface="Arial"/>
                <a:cs typeface="Arial"/>
              </a:rPr>
              <a:t>; </a:t>
            </a:r>
            <a:r>
              <a:rPr sz="1800" spc="-155" dirty="0">
                <a:latin typeface="Arial"/>
                <a:cs typeface="Arial"/>
              </a:rPr>
              <a:t>√E</a:t>
            </a:r>
            <a:r>
              <a:rPr sz="1800" spc="-232" baseline="-16203" dirty="0">
                <a:latin typeface="Arial"/>
                <a:cs typeface="Arial"/>
              </a:rPr>
              <a:t>b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spc="-50" dirty="0">
                <a:latin typeface="Arial"/>
                <a:cs typeface="Arial"/>
              </a:rPr>
              <a:t>-</a:t>
            </a:r>
            <a:r>
              <a:rPr sz="1800" spc="-290" dirty="0">
                <a:latin typeface="Arial"/>
                <a:cs typeface="Arial"/>
              </a:rPr>
              <a:t> </a:t>
            </a:r>
            <a:r>
              <a:rPr sz="1800" spc="-130" dirty="0">
                <a:latin typeface="Arial"/>
                <a:cs typeface="Arial"/>
              </a:rPr>
              <a:t>√E</a:t>
            </a:r>
            <a:r>
              <a:rPr sz="1800" spc="-195" baseline="-16203" dirty="0">
                <a:latin typeface="Arial"/>
                <a:cs typeface="Arial"/>
              </a:rPr>
              <a:t>b</a:t>
            </a:r>
            <a:r>
              <a:rPr sz="1800" spc="-130" dirty="0"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  <a:p>
            <a:pPr marL="952500">
              <a:lnSpc>
                <a:spcPct val="100000"/>
              </a:lnSpc>
              <a:spcBef>
                <a:spcPts val="409"/>
              </a:spcBef>
            </a:pPr>
            <a:r>
              <a:rPr sz="1800" spc="-75" dirty="0">
                <a:latin typeface="Arial"/>
                <a:cs typeface="Arial"/>
              </a:rPr>
              <a:t>2)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Productmodulator</a:t>
            </a:r>
            <a:endParaRPr sz="1800">
              <a:latin typeface="Arial"/>
              <a:cs typeface="Arial"/>
            </a:endParaRPr>
          </a:p>
          <a:p>
            <a:pPr marL="1181100" indent="-229235">
              <a:lnSpc>
                <a:spcPct val="100000"/>
              </a:lnSpc>
              <a:spcBef>
                <a:spcPts val="385"/>
              </a:spcBef>
              <a:buChar char="•"/>
              <a:tabLst>
                <a:tab pos="1181100" algn="l"/>
                <a:tab pos="1181735" algn="l"/>
              </a:tabLst>
            </a:pPr>
            <a:r>
              <a:rPr sz="1800" spc="-30" dirty="0">
                <a:latin typeface="Arial"/>
                <a:cs typeface="Arial"/>
              </a:rPr>
              <a:t>Multiplies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level-encoded </a:t>
            </a:r>
            <a:r>
              <a:rPr sz="1800" spc="-55" dirty="0">
                <a:latin typeface="Arial"/>
                <a:cs typeface="Arial"/>
              </a:rPr>
              <a:t>binary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25" dirty="0">
                <a:latin typeface="Arial"/>
                <a:cs typeface="Arial"/>
              </a:rPr>
              <a:t>wave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by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sinusoidal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c(t)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marL="1181100">
              <a:lnSpc>
                <a:spcPct val="100000"/>
              </a:lnSpc>
            </a:pPr>
            <a:r>
              <a:rPr sz="1800" spc="-45" dirty="0">
                <a:latin typeface="Arial"/>
                <a:cs typeface="Arial"/>
              </a:rPr>
              <a:t>amplitude </a:t>
            </a:r>
            <a:r>
              <a:rPr sz="1800" spc="-50" dirty="0">
                <a:latin typeface="Arial"/>
                <a:cs typeface="Arial"/>
              </a:rPr>
              <a:t>√2/T</a:t>
            </a:r>
            <a:r>
              <a:rPr sz="1800" spc="-75" baseline="-16203" dirty="0">
                <a:latin typeface="Arial"/>
                <a:cs typeface="Arial"/>
              </a:rPr>
              <a:t>b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70" dirty="0">
                <a:latin typeface="Arial"/>
                <a:cs typeface="Arial"/>
              </a:rPr>
              <a:t>produce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290" dirty="0">
                <a:latin typeface="Arial"/>
                <a:cs typeface="Arial"/>
              </a:rPr>
              <a:t>BPSK </a:t>
            </a:r>
            <a:r>
              <a:rPr sz="1800" spc="-95" dirty="0">
                <a:latin typeface="Arial"/>
                <a:cs typeface="Arial"/>
              </a:rPr>
              <a:t>signal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63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036" y="924255"/>
            <a:ext cx="18141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10" dirty="0"/>
              <a:t>2.</a:t>
            </a:r>
            <a:r>
              <a:rPr sz="2800" spc="-80" dirty="0"/>
              <a:t> </a:t>
            </a:r>
            <a:r>
              <a:rPr sz="2800" spc="-75" dirty="0"/>
              <a:t>Detection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10336" y="1334199"/>
            <a:ext cx="7639050" cy="467169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406400" indent="-381635">
              <a:lnSpc>
                <a:spcPct val="100000"/>
              </a:lnSpc>
              <a:spcBef>
                <a:spcPts val="575"/>
              </a:spcBef>
              <a:buChar char="–"/>
              <a:tabLst>
                <a:tab pos="406400" algn="l"/>
                <a:tab pos="407034" algn="l"/>
              </a:tabLst>
            </a:pPr>
            <a:r>
              <a:rPr sz="2800" spc="-245" dirty="0">
                <a:latin typeface="Arial"/>
                <a:cs typeface="Arial"/>
              </a:rPr>
              <a:t>A </a:t>
            </a:r>
            <a:r>
              <a:rPr sz="2800" spc="-125" dirty="0">
                <a:latin typeface="Arial"/>
                <a:cs typeface="Arial"/>
              </a:rPr>
              <a:t>receiver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65" dirty="0">
                <a:latin typeface="Arial"/>
                <a:cs typeface="Arial"/>
              </a:rPr>
              <a:t>consists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40" dirty="0">
                <a:latin typeface="Arial"/>
                <a:cs typeface="Arial"/>
              </a:rPr>
              <a:t>four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sections</a:t>
            </a:r>
            <a:endParaRPr sz="2800">
              <a:latin typeface="Arial"/>
              <a:cs typeface="Arial"/>
            </a:endParaRPr>
          </a:p>
          <a:p>
            <a:pPr marL="824230" lvl="1" indent="-229235">
              <a:lnSpc>
                <a:spcPts val="2135"/>
              </a:lnSpc>
              <a:spcBef>
                <a:spcPts val="309"/>
              </a:spcBef>
              <a:buAutoNum type="arabicParenR"/>
              <a:tabLst>
                <a:tab pos="824230" algn="l"/>
              </a:tabLst>
            </a:pPr>
            <a:r>
              <a:rPr sz="1800" spc="-70" dirty="0">
                <a:latin typeface="Arial"/>
                <a:cs typeface="Arial"/>
              </a:rPr>
              <a:t>Product </a:t>
            </a:r>
            <a:r>
              <a:rPr sz="1800" spc="-35" dirty="0">
                <a:latin typeface="Arial"/>
                <a:cs typeface="Arial"/>
              </a:rPr>
              <a:t>modulator; </a:t>
            </a:r>
            <a:r>
              <a:rPr sz="1800" spc="-70" dirty="0">
                <a:latin typeface="Arial"/>
                <a:cs typeface="Arial"/>
              </a:rPr>
              <a:t>supplied </a:t>
            </a:r>
            <a:r>
              <a:rPr sz="1800" spc="10" dirty="0">
                <a:latin typeface="Arial"/>
                <a:cs typeface="Arial"/>
              </a:rPr>
              <a:t>with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60" dirty="0">
                <a:latin typeface="Arial"/>
                <a:cs typeface="Arial"/>
              </a:rPr>
              <a:t>locally </a:t>
            </a:r>
            <a:r>
              <a:rPr sz="1800" spc="-100" dirty="0">
                <a:latin typeface="Arial"/>
                <a:cs typeface="Arial"/>
              </a:rPr>
              <a:t>generated </a:t>
            </a:r>
            <a:r>
              <a:rPr sz="1800" spc="-95" dirty="0">
                <a:latin typeface="Arial"/>
                <a:cs typeface="Arial"/>
              </a:rPr>
              <a:t>reference</a:t>
            </a:r>
            <a:r>
              <a:rPr sz="1800" spc="-24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signal</a:t>
            </a:r>
            <a:endParaRPr sz="1800">
              <a:latin typeface="Arial"/>
              <a:cs typeface="Arial"/>
            </a:endParaRPr>
          </a:p>
          <a:p>
            <a:pPr marL="824230">
              <a:lnSpc>
                <a:spcPts val="2135"/>
              </a:lnSpc>
            </a:pP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70" dirty="0">
                <a:latin typeface="Arial"/>
                <a:cs typeface="Arial"/>
              </a:rPr>
              <a:t>replica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34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wave </a:t>
            </a:r>
            <a:r>
              <a:rPr sz="1800" spc="-35" dirty="0">
                <a:latin typeface="Arial"/>
                <a:cs typeface="Arial"/>
              </a:rPr>
              <a:t>c(t)</a:t>
            </a:r>
            <a:endParaRPr sz="1800">
              <a:latin typeface="Arial"/>
              <a:cs typeface="Arial"/>
            </a:endParaRPr>
          </a:p>
          <a:p>
            <a:pPr marL="824230" marR="17780" lvl="1" indent="-228600">
              <a:lnSpc>
                <a:spcPts val="1900"/>
              </a:lnSpc>
              <a:spcBef>
                <a:spcPts val="520"/>
              </a:spcBef>
              <a:buAutoNum type="arabicParenR" startAt="2"/>
              <a:tabLst>
                <a:tab pos="824230" algn="l"/>
              </a:tabLst>
            </a:pPr>
            <a:r>
              <a:rPr sz="1800" spc="-120" dirty="0">
                <a:latin typeface="Arial"/>
                <a:cs typeface="Arial"/>
              </a:rPr>
              <a:t>Low-pass </a:t>
            </a:r>
            <a:r>
              <a:rPr sz="1800" dirty="0">
                <a:latin typeface="Arial"/>
                <a:cs typeface="Arial"/>
              </a:rPr>
              <a:t>filter; </a:t>
            </a:r>
            <a:r>
              <a:rPr sz="1800" spc="-100" dirty="0">
                <a:latin typeface="Arial"/>
                <a:cs typeface="Arial"/>
              </a:rPr>
              <a:t>designed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37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remove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5" dirty="0">
                <a:latin typeface="Arial"/>
                <a:cs typeface="Arial"/>
              </a:rPr>
              <a:t>double-frequency </a:t>
            </a:r>
            <a:r>
              <a:rPr sz="1800" spc="-75" dirty="0">
                <a:latin typeface="Arial"/>
                <a:cs typeface="Arial"/>
              </a:rPr>
              <a:t>components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product modulator</a:t>
            </a:r>
            <a:r>
              <a:rPr sz="1800" spc="-3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output</a:t>
            </a:r>
            <a:endParaRPr sz="1800">
              <a:latin typeface="Arial"/>
              <a:cs typeface="Arial"/>
            </a:endParaRPr>
          </a:p>
          <a:p>
            <a:pPr marL="824230" marR="329565" lvl="1" indent="-228600">
              <a:lnSpc>
                <a:spcPct val="87800"/>
              </a:lnSpc>
              <a:spcBef>
                <a:spcPts val="385"/>
              </a:spcBef>
              <a:buAutoNum type="arabicParenR" startAt="2"/>
              <a:tabLst>
                <a:tab pos="824230" algn="l"/>
              </a:tabLst>
            </a:pPr>
            <a:r>
              <a:rPr sz="1800" spc="-105" dirty="0">
                <a:latin typeface="Arial"/>
                <a:cs typeface="Arial"/>
              </a:rPr>
              <a:t>Sampler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;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uniformly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samples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output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low-pass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filter,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local  </a:t>
            </a:r>
            <a:r>
              <a:rPr sz="1800" spc="-80" dirty="0">
                <a:latin typeface="Arial"/>
                <a:cs typeface="Arial"/>
              </a:rPr>
              <a:t>clock governing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45" dirty="0">
                <a:latin typeface="Arial"/>
                <a:cs typeface="Arial"/>
              </a:rPr>
              <a:t>operation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sampler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110" dirty="0">
                <a:latin typeface="Arial"/>
                <a:cs typeface="Arial"/>
              </a:rPr>
              <a:t>synchronized </a:t>
            </a:r>
            <a:r>
              <a:rPr sz="1800" spc="10" dirty="0">
                <a:latin typeface="Arial"/>
                <a:cs typeface="Arial"/>
              </a:rPr>
              <a:t>with </a:t>
            </a:r>
            <a:r>
              <a:rPr sz="1800" spc="-25" dirty="0">
                <a:latin typeface="Arial"/>
                <a:cs typeface="Arial"/>
              </a:rPr>
              <a:t>the  </a:t>
            </a:r>
            <a:r>
              <a:rPr sz="1800" spc="-80" dirty="0">
                <a:latin typeface="Arial"/>
                <a:cs typeface="Arial"/>
              </a:rPr>
              <a:t>clock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responsible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for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bit-timing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transmitter.</a:t>
            </a:r>
            <a:endParaRPr sz="1800">
              <a:latin typeface="Arial"/>
              <a:cs typeface="Arial"/>
            </a:endParaRPr>
          </a:p>
          <a:p>
            <a:pPr marL="824230" marR="241935" lvl="1" indent="-228600">
              <a:lnSpc>
                <a:spcPct val="87900"/>
              </a:lnSpc>
              <a:spcBef>
                <a:spcPts val="405"/>
              </a:spcBef>
              <a:buAutoNum type="arabicParenR" startAt="2"/>
              <a:tabLst>
                <a:tab pos="824230" algn="l"/>
              </a:tabLst>
            </a:pPr>
            <a:r>
              <a:rPr sz="1800" spc="-90" dirty="0">
                <a:latin typeface="Arial"/>
                <a:cs typeface="Arial"/>
              </a:rPr>
              <a:t>Decision-making </a:t>
            </a:r>
            <a:r>
              <a:rPr sz="1800" spc="-85" dirty="0">
                <a:latin typeface="Arial"/>
                <a:cs typeface="Arial"/>
              </a:rPr>
              <a:t>device </a:t>
            </a:r>
            <a:r>
              <a:rPr sz="1800" spc="-20" dirty="0">
                <a:latin typeface="Arial"/>
                <a:cs typeface="Arial"/>
              </a:rPr>
              <a:t>; </a:t>
            </a:r>
            <a:r>
              <a:rPr sz="1800" spc="-100" dirty="0">
                <a:latin typeface="Arial"/>
                <a:cs typeface="Arial"/>
              </a:rPr>
              <a:t>compares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sampled </a:t>
            </a:r>
            <a:r>
              <a:rPr sz="1800" spc="-85" dirty="0">
                <a:latin typeface="Arial"/>
                <a:cs typeface="Arial"/>
              </a:rPr>
              <a:t>value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low-pass  </a:t>
            </a:r>
            <a:r>
              <a:rPr sz="1800" spc="-45" dirty="0">
                <a:latin typeface="Arial"/>
                <a:cs typeface="Arial"/>
              </a:rPr>
              <a:t>filter’s </a:t>
            </a:r>
            <a:r>
              <a:rPr sz="1800" spc="-10" dirty="0">
                <a:latin typeface="Arial"/>
                <a:cs typeface="Arial"/>
              </a:rPr>
              <a:t>output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spc="-60" dirty="0">
                <a:latin typeface="Arial"/>
                <a:cs typeface="Arial"/>
              </a:rPr>
              <a:t>externally </a:t>
            </a:r>
            <a:r>
              <a:rPr sz="1800" spc="-70" dirty="0">
                <a:latin typeface="Arial"/>
                <a:cs typeface="Arial"/>
              </a:rPr>
              <a:t>supplied </a:t>
            </a:r>
            <a:r>
              <a:rPr sz="1800" spc="-50" dirty="0">
                <a:latin typeface="Arial"/>
                <a:cs typeface="Arial"/>
              </a:rPr>
              <a:t>threshold. </a:t>
            </a:r>
            <a:r>
              <a:rPr sz="1800" dirty="0">
                <a:latin typeface="Arial"/>
                <a:cs typeface="Arial"/>
              </a:rPr>
              <a:t>If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threshold </a:t>
            </a:r>
            <a:r>
              <a:rPr sz="1800" spc="-95" dirty="0">
                <a:latin typeface="Arial"/>
                <a:cs typeface="Arial"/>
              </a:rPr>
              <a:t>is  </a:t>
            </a:r>
            <a:r>
              <a:rPr sz="1800" spc="-140" dirty="0">
                <a:latin typeface="Arial"/>
                <a:cs typeface="Arial"/>
              </a:rPr>
              <a:t>exceed,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device </a:t>
            </a:r>
            <a:r>
              <a:rPr sz="1800" spc="-100" dirty="0">
                <a:latin typeface="Arial"/>
                <a:cs typeface="Arial"/>
              </a:rPr>
              <a:t>decides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75" dirty="0">
                <a:latin typeface="Arial"/>
                <a:cs typeface="Arial"/>
              </a:rPr>
              <a:t>favor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80" dirty="0">
                <a:latin typeface="Arial"/>
                <a:cs typeface="Arial"/>
              </a:rPr>
              <a:t>symbol </a:t>
            </a:r>
            <a:r>
              <a:rPr sz="1800" spc="-70" dirty="0">
                <a:latin typeface="Arial"/>
                <a:cs typeface="Arial"/>
              </a:rPr>
              <a:t>1, </a:t>
            </a:r>
            <a:r>
              <a:rPr sz="1800" spc="-50" dirty="0">
                <a:latin typeface="Arial"/>
                <a:cs typeface="Arial"/>
              </a:rPr>
              <a:t>otherwise, </a:t>
            </a:r>
            <a:r>
              <a:rPr sz="1800" spc="55" dirty="0">
                <a:latin typeface="Arial"/>
                <a:cs typeface="Arial"/>
              </a:rPr>
              <a:t>it</a:t>
            </a:r>
            <a:r>
              <a:rPr sz="1800" spc="-34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decides </a:t>
            </a:r>
            <a:r>
              <a:rPr sz="1800" spc="-25" dirty="0">
                <a:latin typeface="Arial"/>
                <a:cs typeface="Arial"/>
              </a:rPr>
              <a:t>in  </a:t>
            </a:r>
            <a:r>
              <a:rPr sz="1800" spc="-75" dirty="0">
                <a:latin typeface="Arial"/>
                <a:cs typeface="Arial"/>
              </a:rPr>
              <a:t>favor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80" dirty="0">
                <a:latin typeface="Arial"/>
                <a:cs typeface="Arial"/>
              </a:rPr>
              <a:t>symbol</a:t>
            </a:r>
            <a:r>
              <a:rPr sz="1800" spc="-35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0.</a:t>
            </a:r>
            <a:endParaRPr sz="1800">
              <a:latin typeface="Arial"/>
              <a:cs typeface="Arial"/>
            </a:endParaRPr>
          </a:p>
          <a:p>
            <a:pPr marL="406400" indent="-381635">
              <a:lnSpc>
                <a:spcPct val="100000"/>
              </a:lnSpc>
              <a:spcBef>
                <a:spcPts val="150"/>
              </a:spcBef>
              <a:buChar char="–"/>
              <a:tabLst>
                <a:tab pos="406400" algn="l"/>
                <a:tab pos="407034" algn="l"/>
              </a:tabLst>
            </a:pPr>
            <a:r>
              <a:rPr sz="2800" spc="-80" dirty="0">
                <a:latin typeface="Arial"/>
                <a:cs typeface="Arial"/>
              </a:rPr>
              <a:t>What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should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bandwidth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20" dirty="0">
                <a:latin typeface="Arial"/>
                <a:cs typeface="Arial"/>
              </a:rPr>
              <a:t>filter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be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260" dirty="0"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  <a:p>
            <a:pPr marL="824230" marR="74930" indent="-228600">
              <a:lnSpc>
                <a:spcPts val="1900"/>
              </a:lnSpc>
              <a:spcBef>
                <a:spcPts val="590"/>
              </a:spcBef>
              <a:buChar char="•"/>
              <a:tabLst>
                <a:tab pos="823594" algn="l"/>
                <a:tab pos="824230" algn="l"/>
              </a:tabLst>
            </a:pPr>
            <a:r>
              <a:rPr sz="1800" spc="-130" dirty="0">
                <a:latin typeface="Arial"/>
                <a:cs typeface="Arial"/>
              </a:rPr>
              <a:t>The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bandwidth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low-pass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filter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in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coherent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285" dirty="0">
                <a:latin typeface="Arial"/>
                <a:cs typeface="Arial"/>
              </a:rPr>
              <a:t>BPSK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receiver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has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  </a:t>
            </a:r>
            <a:r>
              <a:rPr sz="1800" spc="-90" dirty="0">
                <a:latin typeface="Arial"/>
                <a:cs typeface="Arial"/>
              </a:rPr>
              <a:t>be </a:t>
            </a:r>
            <a:r>
              <a:rPr sz="1800" spc="-75" dirty="0">
                <a:latin typeface="Arial"/>
                <a:cs typeface="Arial"/>
              </a:rPr>
              <a:t>equal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10" dirty="0">
                <a:latin typeface="Arial"/>
                <a:cs typeface="Arial"/>
              </a:rPr>
              <a:t>or </a:t>
            </a:r>
            <a:r>
              <a:rPr sz="1800" spc="-65" dirty="0">
                <a:latin typeface="Arial"/>
                <a:cs typeface="Arial"/>
              </a:rPr>
              <a:t>greater </a:t>
            </a:r>
            <a:r>
              <a:rPr sz="1800" spc="-40" dirty="0">
                <a:latin typeface="Arial"/>
                <a:cs typeface="Arial"/>
              </a:rPr>
              <a:t>than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reciprocal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15" dirty="0">
                <a:latin typeface="Arial"/>
                <a:cs typeface="Arial"/>
              </a:rPr>
              <a:t>bit </a:t>
            </a:r>
            <a:r>
              <a:rPr sz="1800" spc="-40" dirty="0">
                <a:latin typeface="Arial"/>
                <a:cs typeface="Arial"/>
              </a:rPr>
              <a:t>duration </a:t>
            </a:r>
            <a:r>
              <a:rPr sz="1800" spc="-125" dirty="0">
                <a:latin typeface="Arial"/>
                <a:cs typeface="Arial"/>
              </a:rPr>
              <a:t>T</a:t>
            </a:r>
            <a:r>
              <a:rPr sz="1800" spc="-187" baseline="-16203" dirty="0">
                <a:latin typeface="Arial"/>
                <a:cs typeface="Arial"/>
              </a:rPr>
              <a:t>b </a:t>
            </a:r>
            <a:r>
              <a:rPr sz="1800" spc="-20" dirty="0">
                <a:latin typeface="Arial"/>
                <a:cs typeface="Arial"/>
              </a:rPr>
              <a:t>for  </a:t>
            </a:r>
            <a:r>
              <a:rPr sz="1800" spc="-70" dirty="0">
                <a:latin typeface="Arial"/>
                <a:cs typeface="Arial"/>
              </a:rPr>
              <a:t>satisfactory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operation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receiver.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566697"/>
            <a:ext cx="8185872" cy="18026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64</a:t>
            </a:fld>
            <a:endParaRPr spc="-6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65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481985"/>
            <a:ext cx="7581265" cy="23539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433070" indent="-421005">
              <a:lnSpc>
                <a:spcPct val="100000"/>
              </a:lnSpc>
              <a:spcBef>
                <a:spcPts val="894"/>
              </a:spcBef>
              <a:buChar char="•"/>
              <a:tabLst>
                <a:tab pos="433070" algn="l"/>
                <a:tab pos="433705" algn="l"/>
              </a:tabLst>
            </a:pPr>
            <a:r>
              <a:rPr sz="3200" spc="-185" dirty="0">
                <a:latin typeface="Arial"/>
                <a:cs typeface="Arial"/>
              </a:rPr>
              <a:t>Spectral </a:t>
            </a:r>
            <a:r>
              <a:rPr sz="3200" spc="-190" dirty="0">
                <a:latin typeface="Arial"/>
                <a:cs typeface="Arial"/>
              </a:rPr>
              <a:t>Analysis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509" dirty="0">
                <a:latin typeface="Arial"/>
                <a:cs typeface="Arial"/>
              </a:rPr>
              <a:t>BPSK</a:t>
            </a:r>
            <a:endParaRPr sz="3200">
              <a:latin typeface="Arial"/>
              <a:cs typeface="Arial"/>
            </a:endParaRPr>
          </a:p>
          <a:p>
            <a:pPr marL="737870" lvl="1" indent="-381635">
              <a:lnSpc>
                <a:spcPct val="100000"/>
              </a:lnSpc>
              <a:spcBef>
                <a:spcPts val="715"/>
              </a:spcBef>
              <a:buChar char="–"/>
              <a:tabLst>
                <a:tab pos="737870" algn="l"/>
                <a:tab pos="738505" algn="l"/>
              </a:tabLst>
            </a:pPr>
            <a:r>
              <a:rPr sz="2800" spc="-200" dirty="0">
                <a:latin typeface="Arial"/>
                <a:cs typeface="Arial"/>
              </a:rPr>
              <a:t>The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objectives</a:t>
            </a:r>
            <a:endParaRPr sz="2800">
              <a:latin typeface="Arial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570"/>
              </a:spcBef>
              <a:buAutoNum type="arabicPeriod"/>
              <a:tabLst>
                <a:tab pos="1156335" algn="l"/>
              </a:tabLst>
            </a:pPr>
            <a:r>
              <a:rPr sz="1800" spc="-254" dirty="0">
                <a:latin typeface="Arial"/>
                <a:cs typeface="Arial"/>
              </a:rPr>
              <a:t>To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evaluate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effect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varying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fc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on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power 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90" dirty="0">
                <a:latin typeface="Arial"/>
                <a:cs typeface="Arial"/>
              </a:rPr>
              <a:t>BPSK </a:t>
            </a:r>
            <a:r>
              <a:rPr sz="1800" spc="-90" dirty="0">
                <a:latin typeface="Arial"/>
                <a:cs typeface="Arial"/>
              </a:rPr>
              <a:t>signal, </a:t>
            </a:r>
            <a:r>
              <a:rPr sz="1800" spc="-20" dirty="0">
                <a:latin typeface="Arial"/>
                <a:cs typeface="Arial"/>
              </a:rPr>
              <a:t>for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80" dirty="0">
                <a:latin typeface="Arial"/>
                <a:cs typeface="Arial"/>
              </a:rPr>
              <a:t>fixed </a:t>
            </a:r>
            <a:r>
              <a:rPr sz="1800" spc="-100" dirty="0">
                <a:latin typeface="Arial"/>
                <a:cs typeface="Arial"/>
              </a:rPr>
              <a:t>square </a:t>
            </a:r>
            <a:r>
              <a:rPr sz="1800" spc="-55" dirty="0">
                <a:latin typeface="Arial"/>
                <a:cs typeface="Arial"/>
              </a:rPr>
              <a:t>modulating</a:t>
            </a:r>
            <a:r>
              <a:rPr sz="1800" spc="-24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wave.</a:t>
            </a:r>
            <a:endParaRPr sz="1800">
              <a:latin typeface="Arial"/>
              <a:cs typeface="Arial"/>
            </a:endParaRPr>
          </a:p>
          <a:p>
            <a:pPr marL="1155700" marR="83820" lvl="2" indent="-228600">
              <a:lnSpc>
                <a:spcPct val="100000"/>
              </a:lnSpc>
              <a:spcBef>
                <a:spcPts val="409"/>
              </a:spcBef>
              <a:buAutoNum type="arabicPeriod"/>
              <a:tabLst>
                <a:tab pos="1156335" algn="l"/>
              </a:tabLst>
            </a:pPr>
            <a:r>
              <a:rPr sz="1800" spc="-254" dirty="0">
                <a:latin typeface="Arial"/>
                <a:cs typeface="Arial"/>
              </a:rPr>
              <a:t>To </a:t>
            </a:r>
            <a:r>
              <a:rPr sz="1800" spc="-100" dirty="0">
                <a:latin typeface="Arial"/>
                <a:cs typeface="Arial"/>
              </a:rPr>
              <a:t>evaluate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5" dirty="0">
                <a:latin typeface="Arial"/>
                <a:cs typeface="Arial"/>
              </a:rPr>
              <a:t>effect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75" dirty="0">
                <a:latin typeface="Arial"/>
                <a:cs typeface="Arial"/>
              </a:rPr>
              <a:t>varying </a:t>
            </a:r>
            <a:r>
              <a:rPr sz="1800" spc="-40" dirty="0">
                <a:latin typeface="Arial"/>
                <a:cs typeface="Arial"/>
              </a:rPr>
              <a:t>modulation </a:t>
            </a:r>
            <a:r>
              <a:rPr sz="1800" spc="-70" dirty="0">
                <a:latin typeface="Arial"/>
                <a:cs typeface="Arial"/>
              </a:rPr>
              <a:t>frequency </a:t>
            </a:r>
            <a:r>
              <a:rPr sz="1800" spc="-55" dirty="0">
                <a:latin typeface="Arial"/>
                <a:cs typeface="Arial"/>
              </a:rPr>
              <a:t>on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power  </a:t>
            </a:r>
            <a:r>
              <a:rPr sz="1800" spc="-70" dirty="0">
                <a:latin typeface="Arial"/>
                <a:cs typeface="Arial"/>
              </a:rPr>
              <a:t>spectrum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90" dirty="0">
                <a:latin typeface="Arial"/>
                <a:cs typeface="Arial"/>
              </a:rPr>
              <a:t>BPSK </a:t>
            </a:r>
            <a:r>
              <a:rPr sz="1800" spc="-90" dirty="0">
                <a:latin typeface="Arial"/>
                <a:cs typeface="Arial"/>
              </a:rPr>
              <a:t>signal, </a:t>
            </a:r>
            <a:r>
              <a:rPr sz="1800" spc="-20" dirty="0">
                <a:latin typeface="Arial"/>
                <a:cs typeface="Arial"/>
              </a:rPr>
              <a:t>for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80" dirty="0">
                <a:latin typeface="Arial"/>
                <a:cs typeface="Arial"/>
              </a:rPr>
              <a:t>fixed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frequency.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312" y="1367027"/>
            <a:ext cx="5725333" cy="5000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66</a:t>
            </a:fld>
            <a:endParaRPr spc="-6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0363" y="1529587"/>
            <a:ext cx="7522209" cy="105473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93700" marR="5080" indent="-381635" algn="just">
              <a:lnSpc>
                <a:spcPct val="80000"/>
              </a:lnSpc>
              <a:spcBef>
                <a:spcPts val="715"/>
              </a:spcBef>
            </a:pPr>
            <a:r>
              <a:rPr sz="2600" spc="-100" dirty="0"/>
              <a:t>1. </a:t>
            </a:r>
            <a:r>
              <a:rPr sz="2600" spc="-375" dirty="0"/>
              <a:t>BASK </a:t>
            </a:r>
            <a:r>
              <a:rPr sz="2600" spc="-125" dirty="0"/>
              <a:t>and </a:t>
            </a:r>
            <a:r>
              <a:rPr sz="2600" spc="-415" dirty="0"/>
              <a:t>BPSK </a:t>
            </a:r>
            <a:r>
              <a:rPr sz="2600" spc="-155" dirty="0"/>
              <a:t>signals </a:t>
            </a:r>
            <a:r>
              <a:rPr sz="2600" spc="-135" dirty="0"/>
              <a:t>occupy </a:t>
            </a:r>
            <a:r>
              <a:rPr sz="2600" spc="-35" dirty="0"/>
              <a:t>the </a:t>
            </a:r>
            <a:r>
              <a:rPr sz="2600" spc="-190" dirty="0"/>
              <a:t>same </a:t>
            </a:r>
            <a:r>
              <a:rPr sz="2600" spc="-110" dirty="0"/>
              <a:t>transmission  </a:t>
            </a:r>
            <a:r>
              <a:rPr sz="2600" spc="-60" dirty="0"/>
              <a:t>bandwidth, </a:t>
            </a:r>
            <a:r>
              <a:rPr sz="2600" spc="-75" dirty="0"/>
              <a:t>which </a:t>
            </a:r>
            <a:r>
              <a:rPr sz="2600" spc="-110" dirty="0"/>
              <a:t>defines </a:t>
            </a:r>
            <a:r>
              <a:rPr sz="2600" spc="-35" dirty="0"/>
              <a:t>the </a:t>
            </a:r>
            <a:r>
              <a:rPr sz="2600" spc="-5" dirty="0"/>
              <a:t>width of </a:t>
            </a:r>
            <a:r>
              <a:rPr sz="2600" spc="-35" dirty="0"/>
              <a:t>the</a:t>
            </a:r>
            <a:r>
              <a:rPr sz="2600" spc="-540" dirty="0"/>
              <a:t> </a:t>
            </a:r>
            <a:r>
              <a:rPr sz="2600" spc="-90" dirty="0"/>
              <a:t>main </a:t>
            </a:r>
            <a:r>
              <a:rPr sz="2600" spc="-75" dirty="0"/>
              <a:t>lobe  </a:t>
            </a:r>
            <a:r>
              <a:rPr sz="2600" spc="-10" dirty="0"/>
              <a:t>of </a:t>
            </a:r>
            <a:r>
              <a:rPr sz="2600" spc="-35" dirty="0"/>
              <a:t>the </a:t>
            </a:r>
            <a:r>
              <a:rPr sz="2600" spc="-140" dirty="0"/>
              <a:t>sinc-shaped </a:t>
            </a:r>
            <a:r>
              <a:rPr sz="2600" spc="-65" dirty="0"/>
              <a:t>power</a:t>
            </a:r>
            <a:r>
              <a:rPr sz="2600" spc="-545" dirty="0"/>
              <a:t> </a:t>
            </a:r>
            <a:r>
              <a:rPr sz="2600" spc="-105" dirty="0"/>
              <a:t>spectra.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880363" y="2560447"/>
            <a:ext cx="7663180" cy="31470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93700" marR="5080" indent="-381635">
              <a:lnSpc>
                <a:spcPct val="80000"/>
              </a:lnSpc>
              <a:spcBef>
                <a:spcPts val="715"/>
              </a:spcBef>
              <a:buAutoNum type="arabicPeriod" startAt="2"/>
              <a:tabLst>
                <a:tab pos="394335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375" dirty="0">
                <a:latin typeface="Arial"/>
                <a:cs typeface="Arial"/>
              </a:rPr>
              <a:t>BASK </a:t>
            </a:r>
            <a:r>
              <a:rPr sz="2600" spc="-95" dirty="0">
                <a:latin typeface="Arial"/>
                <a:cs typeface="Arial"/>
              </a:rPr>
              <a:t>spectrum </a:t>
            </a:r>
            <a:r>
              <a:rPr sz="2600" spc="-105" dirty="0">
                <a:latin typeface="Arial"/>
                <a:cs typeface="Arial"/>
              </a:rPr>
              <a:t>includes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60" dirty="0">
                <a:latin typeface="Arial"/>
                <a:cs typeface="Arial"/>
              </a:rPr>
              <a:t>carrier </a:t>
            </a:r>
            <a:r>
              <a:rPr sz="2600" spc="-80" dirty="0">
                <a:latin typeface="Arial"/>
                <a:cs typeface="Arial"/>
              </a:rPr>
              <a:t>component,  </a:t>
            </a:r>
            <a:r>
              <a:rPr sz="2600" spc="-125" dirty="0">
                <a:latin typeface="Arial"/>
                <a:cs typeface="Arial"/>
              </a:rPr>
              <a:t>whereas </a:t>
            </a:r>
            <a:r>
              <a:rPr sz="2600" spc="-55" dirty="0">
                <a:latin typeface="Arial"/>
                <a:cs typeface="Arial"/>
              </a:rPr>
              <a:t>this </a:t>
            </a:r>
            <a:r>
              <a:rPr sz="2600" spc="-80" dirty="0">
                <a:latin typeface="Arial"/>
                <a:cs typeface="Arial"/>
              </a:rPr>
              <a:t>component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14" dirty="0">
                <a:latin typeface="Arial"/>
                <a:cs typeface="Arial"/>
              </a:rPr>
              <a:t>absent </a:t>
            </a:r>
            <a:r>
              <a:rPr sz="2600" spc="-20" dirty="0">
                <a:latin typeface="Arial"/>
                <a:cs typeface="Arial"/>
              </a:rPr>
              <a:t>from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409" dirty="0">
                <a:latin typeface="Arial"/>
                <a:cs typeface="Arial"/>
              </a:rPr>
              <a:t>BPSK  </a:t>
            </a:r>
            <a:r>
              <a:rPr sz="2600" spc="-90" dirty="0">
                <a:latin typeface="Arial"/>
                <a:cs typeface="Arial"/>
              </a:rPr>
              <a:t>spectrum. </a:t>
            </a:r>
            <a:r>
              <a:rPr sz="2600" spc="-20" dirty="0">
                <a:latin typeface="Arial"/>
                <a:cs typeface="Arial"/>
              </a:rPr>
              <a:t>With </a:t>
            </a:r>
            <a:r>
              <a:rPr sz="2600" spc="-55" dirty="0">
                <a:latin typeface="Arial"/>
                <a:cs typeface="Arial"/>
              </a:rPr>
              <a:t>this </a:t>
            </a:r>
            <a:r>
              <a:rPr sz="2600" spc="-85" dirty="0">
                <a:latin typeface="Arial"/>
                <a:cs typeface="Arial"/>
              </a:rPr>
              <a:t>observation </a:t>
            </a:r>
            <a:r>
              <a:rPr sz="2600" spc="-105" dirty="0">
                <a:latin typeface="Arial"/>
                <a:cs typeface="Arial"/>
              </a:rPr>
              <a:t>we </a:t>
            </a:r>
            <a:r>
              <a:rPr sz="2600" spc="-120" dirty="0">
                <a:latin typeface="Arial"/>
                <a:cs typeface="Arial"/>
              </a:rPr>
              <a:t>are </a:t>
            </a:r>
            <a:r>
              <a:rPr sz="2600" spc="-80" dirty="0">
                <a:latin typeface="Arial"/>
                <a:cs typeface="Arial"/>
              </a:rPr>
              <a:t>merely  </a:t>
            </a:r>
            <a:r>
              <a:rPr sz="2600" spc="-90" dirty="0">
                <a:latin typeface="Arial"/>
                <a:cs typeface="Arial"/>
              </a:rPr>
              <a:t>restating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65" dirty="0">
                <a:latin typeface="Arial"/>
                <a:cs typeface="Arial"/>
              </a:rPr>
              <a:t>fact </a:t>
            </a:r>
            <a:r>
              <a:rPr sz="2600" dirty="0">
                <a:latin typeface="Arial"/>
                <a:cs typeface="Arial"/>
              </a:rPr>
              <a:t>that </a:t>
            </a:r>
            <a:r>
              <a:rPr sz="2600" spc="-375" dirty="0">
                <a:latin typeface="Arial"/>
                <a:cs typeface="Arial"/>
              </a:rPr>
              <a:t>BASK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45" dirty="0">
                <a:latin typeface="Arial"/>
                <a:cs typeface="Arial"/>
              </a:rPr>
              <a:t>an example </a:t>
            </a:r>
            <a:r>
              <a:rPr sz="2600" spc="-15" dirty="0">
                <a:latin typeface="Arial"/>
                <a:cs typeface="Arial"/>
              </a:rPr>
              <a:t>of  </a:t>
            </a:r>
            <a:r>
              <a:rPr sz="2600" spc="-60" dirty="0">
                <a:latin typeface="Arial"/>
                <a:cs typeface="Arial"/>
              </a:rPr>
              <a:t>amplitude </a:t>
            </a:r>
            <a:r>
              <a:rPr sz="2600" spc="-55" dirty="0">
                <a:latin typeface="Arial"/>
                <a:cs typeface="Arial"/>
              </a:rPr>
              <a:t>modulation, </a:t>
            </a:r>
            <a:r>
              <a:rPr sz="2600" spc="-125" dirty="0">
                <a:latin typeface="Arial"/>
                <a:cs typeface="Arial"/>
              </a:rPr>
              <a:t>whereas </a:t>
            </a:r>
            <a:r>
              <a:rPr sz="2600" spc="-409" dirty="0">
                <a:latin typeface="Arial"/>
                <a:cs typeface="Arial"/>
              </a:rPr>
              <a:t>BPSK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145" dirty="0">
                <a:latin typeface="Arial"/>
                <a:cs typeface="Arial"/>
              </a:rPr>
              <a:t>an example </a:t>
            </a:r>
            <a:r>
              <a:rPr sz="2600" spc="-10" dirty="0">
                <a:latin typeface="Arial"/>
                <a:cs typeface="Arial"/>
              </a:rPr>
              <a:t>of  </a:t>
            </a:r>
            <a:r>
              <a:rPr sz="2600" spc="-80" dirty="0">
                <a:latin typeface="Arial"/>
                <a:cs typeface="Arial"/>
              </a:rPr>
              <a:t>double </a:t>
            </a:r>
            <a:r>
              <a:rPr sz="2600" spc="-135" dirty="0">
                <a:latin typeface="Arial"/>
                <a:cs typeface="Arial"/>
              </a:rPr>
              <a:t>sideband-suppressed </a:t>
            </a:r>
            <a:r>
              <a:rPr sz="2600" spc="-60" dirty="0">
                <a:latin typeface="Arial"/>
                <a:cs typeface="Arial"/>
              </a:rPr>
              <a:t>carrier</a:t>
            </a:r>
            <a:r>
              <a:rPr sz="2600" spc="-484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modulation</a:t>
            </a:r>
            <a:endParaRPr sz="2600">
              <a:latin typeface="Arial"/>
              <a:cs typeface="Arial"/>
            </a:endParaRPr>
          </a:p>
          <a:p>
            <a:pPr marL="811530" marR="638810" lvl="1" indent="-228600" algn="just">
              <a:lnSpc>
                <a:spcPts val="1800"/>
              </a:lnSpc>
              <a:spcBef>
                <a:spcPts val="45"/>
              </a:spcBef>
              <a:buChar char="•"/>
              <a:tabLst>
                <a:tab pos="811530" algn="l"/>
              </a:tabLst>
            </a:pPr>
            <a:r>
              <a:rPr sz="1700" spc="-125" dirty="0">
                <a:latin typeface="Arial"/>
                <a:cs typeface="Arial"/>
              </a:rPr>
              <a:t>The</a:t>
            </a:r>
            <a:r>
              <a:rPr sz="1700" spc="-140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present</a:t>
            </a:r>
            <a:r>
              <a:rPr sz="1700" spc="-15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carrier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in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245" dirty="0">
                <a:latin typeface="Arial"/>
                <a:cs typeface="Arial"/>
              </a:rPr>
              <a:t>BASK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60" dirty="0">
                <a:latin typeface="Arial"/>
                <a:cs typeface="Arial"/>
              </a:rPr>
              <a:t>spectrum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10" dirty="0">
                <a:latin typeface="Arial"/>
                <a:cs typeface="Arial"/>
              </a:rPr>
              <a:t>means</a:t>
            </a:r>
            <a:r>
              <a:rPr sz="1700" spc="-10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that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binary</a:t>
            </a:r>
            <a:r>
              <a:rPr sz="1700" spc="-225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data  </a:t>
            </a:r>
            <a:r>
              <a:rPr sz="1700" spc="-65" dirty="0">
                <a:latin typeface="Arial"/>
                <a:cs typeface="Arial"/>
              </a:rPr>
              <a:t>stream</a:t>
            </a:r>
            <a:r>
              <a:rPr sz="1700" spc="-160" dirty="0">
                <a:latin typeface="Arial"/>
                <a:cs typeface="Arial"/>
              </a:rPr>
              <a:t> </a:t>
            </a:r>
            <a:r>
              <a:rPr sz="1700" spc="-114" dirty="0">
                <a:latin typeface="Arial"/>
                <a:cs typeface="Arial"/>
              </a:rPr>
              <a:t>can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be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recovered</a:t>
            </a:r>
            <a:r>
              <a:rPr sz="1700" spc="-140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by</a:t>
            </a:r>
            <a:r>
              <a:rPr sz="1700" spc="-114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envelope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40" dirty="0">
                <a:latin typeface="Arial"/>
                <a:cs typeface="Arial"/>
              </a:rPr>
              <a:t>detection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245" dirty="0">
                <a:latin typeface="Arial"/>
                <a:cs typeface="Arial"/>
              </a:rPr>
              <a:t>BASK</a:t>
            </a:r>
            <a:r>
              <a:rPr sz="1700" spc="-229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signal.</a:t>
            </a:r>
            <a:endParaRPr sz="1700">
              <a:latin typeface="Arial"/>
              <a:cs typeface="Arial"/>
            </a:endParaRPr>
          </a:p>
          <a:p>
            <a:pPr marL="811530" marR="26670" lvl="1" indent="-228600" algn="just">
              <a:lnSpc>
                <a:spcPts val="1630"/>
              </a:lnSpc>
              <a:spcBef>
                <a:spcPts val="425"/>
              </a:spcBef>
              <a:buChar char="•"/>
              <a:tabLst>
                <a:tab pos="811530" algn="l"/>
              </a:tabLst>
            </a:pPr>
            <a:r>
              <a:rPr sz="1700" spc="-125" dirty="0">
                <a:latin typeface="Arial"/>
                <a:cs typeface="Arial"/>
              </a:rPr>
              <a:t>On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25" dirty="0">
                <a:latin typeface="Arial"/>
                <a:cs typeface="Arial"/>
              </a:rPr>
              <a:t>other </a:t>
            </a:r>
            <a:r>
              <a:rPr sz="1700" spc="-75" dirty="0">
                <a:latin typeface="Arial"/>
                <a:cs typeface="Arial"/>
              </a:rPr>
              <a:t>hand, </a:t>
            </a:r>
            <a:r>
              <a:rPr sz="1700" spc="-95" dirty="0">
                <a:latin typeface="Arial"/>
                <a:cs typeface="Arial"/>
              </a:rPr>
              <a:t>suppression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50" dirty="0">
                <a:latin typeface="Arial"/>
                <a:cs typeface="Arial"/>
              </a:rPr>
              <a:t>carrier </a:t>
            </a:r>
            <a:r>
              <a:rPr sz="1700" spc="-25" dirty="0">
                <a:latin typeface="Arial"/>
                <a:cs typeface="Arial"/>
              </a:rPr>
              <a:t>in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275" dirty="0">
                <a:latin typeface="Arial"/>
                <a:cs typeface="Arial"/>
              </a:rPr>
              <a:t>BPSK </a:t>
            </a:r>
            <a:r>
              <a:rPr sz="1700" spc="-60" dirty="0">
                <a:latin typeface="Arial"/>
                <a:cs typeface="Arial"/>
              </a:rPr>
              <a:t>spectrum </a:t>
            </a:r>
            <a:r>
              <a:rPr sz="1700" spc="-90" dirty="0">
                <a:latin typeface="Arial"/>
                <a:cs typeface="Arial"/>
              </a:rPr>
              <a:t>mandates 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114" dirty="0">
                <a:latin typeface="Arial"/>
                <a:cs typeface="Arial"/>
              </a:rPr>
              <a:t>use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-60" dirty="0">
                <a:latin typeface="Arial"/>
                <a:cs typeface="Arial"/>
              </a:rPr>
              <a:t>coherent </a:t>
            </a:r>
            <a:r>
              <a:rPr sz="1700" spc="-40" dirty="0">
                <a:latin typeface="Arial"/>
                <a:cs typeface="Arial"/>
              </a:rPr>
              <a:t>detection </a:t>
            </a:r>
            <a:r>
              <a:rPr sz="1700" spc="-20" dirty="0">
                <a:latin typeface="Arial"/>
                <a:cs typeface="Arial"/>
              </a:rPr>
              <a:t>for </a:t>
            </a:r>
            <a:r>
              <a:rPr sz="1700" spc="-75" dirty="0">
                <a:latin typeface="Arial"/>
                <a:cs typeface="Arial"/>
              </a:rPr>
              <a:t>recovery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50" dirty="0">
                <a:latin typeface="Arial"/>
                <a:cs typeface="Arial"/>
              </a:rPr>
              <a:t>binary </a:t>
            </a:r>
            <a:r>
              <a:rPr sz="1700" spc="-70" dirty="0">
                <a:latin typeface="Arial"/>
                <a:cs typeface="Arial"/>
              </a:rPr>
              <a:t>data </a:t>
            </a:r>
            <a:r>
              <a:rPr sz="1700" spc="-75" dirty="0">
                <a:latin typeface="Arial"/>
                <a:cs typeface="Arial"/>
              </a:rPr>
              <a:t>stream </a:t>
            </a:r>
            <a:r>
              <a:rPr sz="1700" spc="-25" dirty="0">
                <a:latin typeface="Arial"/>
                <a:cs typeface="Arial"/>
              </a:rPr>
              <a:t>form </a:t>
            </a:r>
            <a:r>
              <a:rPr sz="1700" spc="-20" dirty="0">
                <a:latin typeface="Arial"/>
                <a:cs typeface="Arial"/>
              </a:rPr>
              <a:t>the  </a:t>
            </a:r>
            <a:r>
              <a:rPr sz="1700" spc="-245" dirty="0">
                <a:latin typeface="Arial"/>
                <a:cs typeface="Arial"/>
              </a:rPr>
              <a:t>BASK</a:t>
            </a:r>
            <a:r>
              <a:rPr sz="1700" spc="-160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signal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485228"/>
            <a:ext cx="7847965" cy="220916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89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40" dirty="0">
                <a:latin typeface="Arial"/>
                <a:cs typeface="Arial"/>
              </a:rPr>
              <a:t>Quadriphase-Shift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235" dirty="0">
                <a:latin typeface="Arial"/>
                <a:cs typeface="Arial"/>
              </a:rPr>
              <a:t>Keying</a:t>
            </a:r>
            <a:endParaRPr sz="3200">
              <a:latin typeface="Arial"/>
              <a:cs typeface="Arial"/>
            </a:endParaRPr>
          </a:p>
          <a:p>
            <a:pPr marL="756285" marR="5080" lvl="1" indent="-287020">
              <a:lnSpc>
                <a:spcPts val="3000"/>
              </a:lnSpc>
              <a:spcBef>
                <a:spcPts val="750"/>
              </a:spcBef>
              <a:buChar char="–"/>
              <a:tabLst>
                <a:tab pos="756920" algn="l"/>
              </a:tabLst>
            </a:pPr>
            <a:r>
              <a:rPr sz="2800" spc="-165" dirty="0">
                <a:latin typeface="Arial"/>
                <a:cs typeface="Arial"/>
              </a:rPr>
              <a:t>An </a:t>
            </a:r>
            <a:r>
              <a:rPr sz="2800" spc="-50" dirty="0">
                <a:latin typeface="Arial"/>
                <a:cs typeface="Arial"/>
              </a:rPr>
              <a:t>important </a:t>
            </a:r>
            <a:r>
              <a:rPr sz="2800" spc="-135" dirty="0">
                <a:latin typeface="Arial"/>
                <a:cs typeface="Arial"/>
              </a:rPr>
              <a:t>goal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7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digital </a:t>
            </a:r>
            <a:r>
              <a:rPr sz="2800" spc="-95" dirty="0">
                <a:latin typeface="Arial"/>
                <a:cs typeface="Arial"/>
              </a:rPr>
              <a:t>communication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35" dirty="0">
                <a:latin typeface="Arial"/>
                <a:cs typeface="Arial"/>
              </a:rPr>
              <a:t>the  </a:t>
            </a:r>
            <a:r>
              <a:rPr sz="2800" spc="-65" dirty="0">
                <a:latin typeface="Arial"/>
                <a:cs typeface="Arial"/>
              </a:rPr>
              <a:t>efficient utilization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25" dirty="0">
                <a:latin typeface="Arial"/>
                <a:cs typeface="Arial"/>
              </a:rPr>
              <a:t>channel</a:t>
            </a:r>
            <a:r>
              <a:rPr sz="2800" spc="-43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bandwidth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800" spc="-85" dirty="0">
                <a:latin typeface="Arial"/>
                <a:cs typeface="Arial"/>
              </a:rPr>
              <a:t>In </a:t>
            </a:r>
            <a:r>
              <a:rPr sz="2800" spc="-425" dirty="0">
                <a:latin typeface="Arial"/>
                <a:cs typeface="Arial"/>
              </a:rPr>
              <a:t>QPSK </a:t>
            </a:r>
            <a:r>
              <a:rPr sz="2800" spc="-105" dirty="0">
                <a:latin typeface="Arial"/>
                <a:cs typeface="Arial"/>
              </a:rPr>
              <a:t>(Quadriphase-shift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keying)</a:t>
            </a:r>
            <a:endParaRPr sz="2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1155700" algn="l"/>
                <a:tab pos="1156335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20" dirty="0">
                <a:latin typeface="Arial"/>
                <a:cs typeface="Arial"/>
              </a:rPr>
              <a:t>phase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sinusoidal </a:t>
            </a:r>
            <a:r>
              <a:rPr sz="1800" spc="-50" dirty="0">
                <a:latin typeface="Arial"/>
                <a:cs typeface="Arial"/>
              </a:rPr>
              <a:t>carrier </a:t>
            </a:r>
            <a:r>
              <a:rPr sz="1800" spc="-125" dirty="0">
                <a:latin typeface="Arial"/>
                <a:cs typeface="Arial"/>
              </a:rPr>
              <a:t>takes </a:t>
            </a:r>
            <a:r>
              <a:rPr sz="1800" spc="-55" dirty="0">
                <a:latin typeface="Arial"/>
                <a:cs typeface="Arial"/>
              </a:rPr>
              <a:t>on </a:t>
            </a:r>
            <a:r>
              <a:rPr sz="1800" spc="-75" dirty="0">
                <a:latin typeface="Arial"/>
                <a:cs typeface="Arial"/>
              </a:rPr>
              <a:t>one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7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four </a:t>
            </a:r>
            <a:r>
              <a:rPr sz="1800" spc="-70" dirty="0">
                <a:latin typeface="Arial"/>
                <a:cs typeface="Arial"/>
              </a:rPr>
              <a:t>equally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5151246"/>
            <a:ext cx="7072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170" dirty="0">
                <a:latin typeface="Arial"/>
                <a:cs typeface="Arial"/>
              </a:rPr>
              <a:t>Each </a:t>
            </a:r>
            <a:r>
              <a:rPr sz="1800" spc="-75" dirty="0">
                <a:latin typeface="Arial"/>
                <a:cs typeface="Arial"/>
              </a:rPr>
              <a:t>one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four </a:t>
            </a:r>
            <a:r>
              <a:rPr sz="1800" spc="-70" dirty="0">
                <a:latin typeface="Arial"/>
                <a:cs typeface="Arial"/>
              </a:rPr>
              <a:t>equally </a:t>
            </a:r>
            <a:r>
              <a:rPr sz="1800" spc="-120" dirty="0">
                <a:latin typeface="Arial"/>
                <a:cs typeface="Arial"/>
              </a:rPr>
              <a:t>spaced phase </a:t>
            </a:r>
            <a:r>
              <a:rPr sz="1800" spc="-105" dirty="0">
                <a:latin typeface="Arial"/>
                <a:cs typeface="Arial"/>
              </a:rPr>
              <a:t>values </a:t>
            </a:r>
            <a:r>
              <a:rPr sz="1800" spc="-90" dirty="0">
                <a:latin typeface="Arial"/>
                <a:cs typeface="Arial"/>
              </a:rPr>
              <a:t>corresponds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3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unique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9194" y="5398109"/>
            <a:ext cx="2087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Arial"/>
                <a:cs typeface="Arial"/>
              </a:rPr>
              <a:t>pair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40" dirty="0">
                <a:latin typeface="Arial"/>
                <a:cs typeface="Arial"/>
              </a:rPr>
              <a:t>bits</a:t>
            </a:r>
            <a:r>
              <a:rPr sz="1800" spc="-37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called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dibit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63189" y="3780790"/>
            <a:ext cx="508000" cy="593090"/>
            <a:chOff x="2663189" y="3780790"/>
            <a:chExt cx="508000" cy="593090"/>
          </a:xfrm>
        </p:grpSpPr>
        <p:sp>
          <p:nvSpPr>
            <p:cNvPr id="6" name="object 6"/>
            <p:cNvSpPr/>
            <p:nvPr/>
          </p:nvSpPr>
          <p:spPr>
            <a:xfrm>
              <a:off x="2669539" y="4102862"/>
              <a:ext cx="488950" cy="60325"/>
            </a:xfrm>
            <a:custGeom>
              <a:avLst/>
              <a:gdLst/>
              <a:ahLst/>
              <a:cxnLst/>
              <a:rect l="l" t="t" r="r" b="b"/>
              <a:pathLst>
                <a:path w="488950" h="60325">
                  <a:moveTo>
                    <a:pt x="169418" y="0"/>
                  </a:moveTo>
                  <a:lnTo>
                    <a:pt x="488823" y="0"/>
                  </a:lnTo>
                </a:path>
                <a:path w="488950" h="60325">
                  <a:moveTo>
                    <a:pt x="0" y="60325"/>
                  </a:moveTo>
                  <a:lnTo>
                    <a:pt x="34925" y="412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04464" y="4147439"/>
              <a:ext cx="51435" cy="219710"/>
            </a:xfrm>
            <a:custGeom>
              <a:avLst/>
              <a:gdLst/>
              <a:ahLst/>
              <a:cxnLst/>
              <a:rect l="l" t="t" r="r" b="b"/>
              <a:pathLst>
                <a:path w="51435" h="219710">
                  <a:moveTo>
                    <a:pt x="0" y="0"/>
                  </a:moveTo>
                  <a:lnTo>
                    <a:pt x="50927" y="219710"/>
                  </a:lnTo>
                </a:path>
              </a:pathLst>
            </a:custGeom>
            <a:ln w="127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8439" y="3787140"/>
              <a:ext cx="412750" cy="580390"/>
            </a:xfrm>
            <a:custGeom>
              <a:avLst/>
              <a:gdLst/>
              <a:ahLst/>
              <a:cxnLst/>
              <a:rect l="l" t="t" r="r" b="b"/>
              <a:pathLst>
                <a:path w="412750" h="580389">
                  <a:moveTo>
                    <a:pt x="0" y="580009"/>
                  </a:moveTo>
                  <a:lnTo>
                    <a:pt x="60198" y="0"/>
                  </a:lnTo>
                </a:path>
                <a:path w="412750" h="580389">
                  <a:moveTo>
                    <a:pt x="60198" y="0"/>
                  </a:moveTo>
                  <a:lnTo>
                    <a:pt x="41236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82714" y="4092905"/>
            <a:ext cx="59626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.13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37352" y="4427042"/>
            <a:ext cx="79375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elsewhere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97201" y="4430090"/>
            <a:ext cx="33210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50" spc="-382" baseline="11111" dirty="0">
                <a:latin typeface="Symbol"/>
                <a:cs typeface="Symbol"/>
              </a:rPr>
              <a:t></a:t>
            </a:r>
            <a:r>
              <a:rPr sz="2250" spc="-382" baseline="-11111" dirty="0">
                <a:latin typeface="Symbol"/>
                <a:cs typeface="Symbol"/>
              </a:rPr>
              <a:t></a:t>
            </a:r>
            <a:r>
              <a:rPr sz="1500" spc="-254" dirty="0">
                <a:latin typeface="Times New Roman"/>
                <a:cs typeface="Times New Roman"/>
              </a:rPr>
              <a:t>0 </a:t>
            </a:r>
            <a:r>
              <a:rPr sz="1500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6690" y="4179189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3680" y="4179189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43680" y="3829303"/>
            <a:ext cx="1821814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544320" algn="l"/>
                <a:tab pos="1734820" algn="l"/>
              </a:tabLst>
            </a:pPr>
            <a:r>
              <a:rPr sz="1500" dirty="0">
                <a:latin typeface="Symbol"/>
                <a:cs typeface="Symbol"/>
              </a:rPr>
              <a:t>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50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5092" y="4150614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15973" y="4095953"/>
            <a:ext cx="78740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2250" spc="7" baseline="-9259" dirty="0">
                <a:latin typeface="Symbol"/>
                <a:cs typeface="Symbol"/>
              </a:rPr>
              <a:t></a:t>
            </a:r>
            <a:endParaRPr sz="2250" baseline="-9259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81958" y="4120388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40179" y="4257547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53794" y="3641293"/>
            <a:ext cx="45218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latin typeface="Arial"/>
                <a:cs typeface="Arial"/>
              </a:rPr>
              <a:t>spaced </a:t>
            </a:r>
            <a:r>
              <a:rPr sz="1800" spc="-210" dirty="0">
                <a:latin typeface="Arial"/>
                <a:cs typeface="Arial"/>
              </a:rPr>
              <a:t>va</a:t>
            </a:r>
            <a:r>
              <a:rPr sz="2250" spc="-315" baseline="-24074" dirty="0">
                <a:latin typeface="Symbol"/>
                <a:cs typeface="Symbol"/>
              </a:rPr>
              <a:t></a:t>
            </a:r>
            <a:r>
              <a:rPr sz="1800" spc="-210" dirty="0">
                <a:latin typeface="Arial"/>
                <a:cs typeface="Arial"/>
              </a:rPr>
              <a:t>lue</a:t>
            </a:r>
            <a:r>
              <a:rPr sz="2250" spc="-315" baseline="-25925" dirty="0">
                <a:latin typeface="Times New Roman"/>
                <a:cs typeface="Times New Roman"/>
              </a:rPr>
              <a:t>2</a:t>
            </a:r>
            <a:r>
              <a:rPr sz="1800" spc="-210" dirty="0">
                <a:latin typeface="Arial"/>
                <a:cs typeface="Arial"/>
              </a:rPr>
              <a:t>s,</a:t>
            </a:r>
            <a:r>
              <a:rPr sz="2250" i="1" spc="-315" baseline="-25925" dirty="0">
                <a:latin typeface="Times New Roman"/>
                <a:cs typeface="Times New Roman"/>
              </a:rPr>
              <a:t>E</a:t>
            </a:r>
            <a:r>
              <a:rPr sz="1800" spc="-210" dirty="0">
                <a:latin typeface="Arial"/>
                <a:cs typeface="Arial"/>
              </a:rPr>
              <a:t>suchas </a:t>
            </a:r>
            <a:r>
              <a:rPr sz="1800" spc="-55" dirty="0">
                <a:latin typeface="Arial"/>
                <a:cs typeface="Arial"/>
              </a:rPr>
              <a:t>π/4, </a:t>
            </a:r>
            <a:r>
              <a:rPr sz="1800" spc="-60" dirty="0">
                <a:latin typeface="Arial"/>
                <a:cs typeface="Arial"/>
              </a:rPr>
              <a:t>3π/4, </a:t>
            </a:r>
            <a:r>
              <a:rPr sz="1800" spc="-190" dirty="0">
                <a:latin typeface="Arial"/>
                <a:cs typeface="Arial"/>
              </a:rPr>
              <a:t>5π/</a:t>
            </a:r>
            <a:r>
              <a:rPr sz="2475" i="1" spc="-284" baseline="-23569" dirty="0">
                <a:latin typeface="Symbol"/>
                <a:cs typeface="Symbol"/>
              </a:rPr>
              <a:t></a:t>
            </a:r>
            <a:r>
              <a:rPr sz="1800" spc="-190" dirty="0">
                <a:latin typeface="Arial"/>
                <a:cs typeface="Arial"/>
              </a:rPr>
              <a:t>4,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7π/4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68142" y="3942033"/>
            <a:ext cx="318960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948814" algn="l"/>
                <a:tab pos="2513330" algn="l"/>
              </a:tabLst>
            </a:pPr>
            <a:r>
              <a:rPr sz="1500" dirty="0">
                <a:latin typeface="Times New Roman"/>
                <a:cs typeface="Times New Roman"/>
              </a:rPr>
              <a:t>cos  </a:t>
            </a:r>
            <a:r>
              <a:rPr sz="2250" baseline="-35185" dirty="0">
                <a:latin typeface="Symbol"/>
                <a:cs typeface="Symbol"/>
              </a:rPr>
              <a:t></a:t>
            </a:r>
            <a:r>
              <a:rPr sz="2250" baseline="-3518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dirty="0">
                <a:latin typeface="Times New Roman"/>
                <a:cs typeface="Times New Roman"/>
              </a:rPr>
              <a:t>i</a:t>
            </a:r>
            <a:r>
              <a:rPr sz="1500" i="1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spc="35" dirty="0">
                <a:latin typeface="Times New Roman"/>
                <a:cs typeface="Times New Roman"/>
              </a:rPr>
              <a:t>1)	</a:t>
            </a:r>
            <a:r>
              <a:rPr sz="2250" spc="7" baseline="-55555" dirty="0">
                <a:latin typeface="Times New Roman"/>
                <a:cs typeface="Times New Roman"/>
              </a:rPr>
              <a:t>4</a:t>
            </a:r>
            <a:r>
              <a:rPr sz="2250" spc="217" baseline="-55555" dirty="0">
                <a:latin typeface="Times New Roman"/>
                <a:cs typeface="Times New Roman"/>
              </a:rPr>
              <a:t> </a:t>
            </a:r>
            <a:r>
              <a:rPr sz="2250" baseline="-35185" dirty="0">
                <a:latin typeface="Symbol"/>
                <a:cs typeface="Symbol"/>
              </a:rPr>
              <a:t></a:t>
            </a:r>
            <a:r>
              <a:rPr sz="2250" spc="-209" baseline="-35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	</a:t>
            </a: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22601" y="3952113"/>
            <a:ext cx="1206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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37884" y="5484672"/>
            <a:ext cx="1611630" cy="325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05"/>
              </a:lnSpc>
              <a:spcBef>
                <a:spcPts val="90"/>
              </a:spcBef>
              <a:tabLst>
                <a:tab pos="259715" algn="l"/>
                <a:tab pos="1018540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T	</a:t>
            </a:r>
            <a:r>
              <a:rPr sz="1450" spc="-5" dirty="0">
                <a:latin typeface="Symbol"/>
                <a:cs typeface="Symbol"/>
              </a:rPr>
              <a:t>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2</a:t>
            </a:r>
            <a:r>
              <a:rPr sz="1450" spc="-20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T	</a:t>
            </a:r>
            <a:r>
              <a:rPr sz="1450" spc="-5" dirty="0">
                <a:latin typeface="Times New Roman"/>
                <a:cs typeface="Times New Roman"/>
              </a:rPr>
              <a:t>( 7 </a:t>
            </a:r>
            <a:r>
              <a:rPr sz="1450" spc="25" dirty="0">
                <a:latin typeface="Times New Roman"/>
                <a:cs typeface="Times New Roman"/>
              </a:rPr>
              <a:t>.14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  <a:p>
            <a:pPr marR="182245" algn="ctr">
              <a:lnSpc>
                <a:spcPts val="765"/>
              </a:lnSpc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698244" y="5899962"/>
            <a:ext cx="508634" cy="594995"/>
            <a:chOff x="1698244" y="5899962"/>
            <a:chExt cx="508634" cy="594995"/>
          </a:xfrm>
        </p:grpSpPr>
        <p:sp>
          <p:nvSpPr>
            <p:cNvPr id="24" name="object 24"/>
            <p:cNvSpPr/>
            <p:nvPr/>
          </p:nvSpPr>
          <p:spPr>
            <a:xfrm>
              <a:off x="1704594" y="6223393"/>
              <a:ext cx="489584" cy="60325"/>
            </a:xfrm>
            <a:custGeom>
              <a:avLst/>
              <a:gdLst/>
              <a:ahLst/>
              <a:cxnLst/>
              <a:rect l="l" t="t" r="r" b="b"/>
              <a:pathLst>
                <a:path w="489585" h="60325">
                  <a:moveTo>
                    <a:pt x="169291" y="0"/>
                  </a:moveTo>
                  <a:lnTo>
                    <a:pt x="489076" y="0"/>
                  </a:lnTo>
                </a:path>
                <a:path w="489585" h="60325">
                  <a:moveTo>
                    <a:pt x="0" y="60223"/>
                  </a:moveTo>
                  <a:lnTo>
                    <a:pt x="34925" y="4097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39519" y="6267653"/>
              <a:ext cx="50800" cy="220979"/>
            </a:xfrm>
            <a:custGeom>
              <a:avLst/>
              <a:gdLst/>
              <a:ahLst/>
              <a:cxnLst/>
              <a:rect l="l" t="t" r="r" b="b"/>
              <a:pathLst>
                <a:path w="50800" h="220979">
                  <a:moveTo>
                    <a:pt x="0" y="0"/>
                  </a:moveTo>
                  <a:lnTo>
                    <a:pt x="50800" y="220814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93494" y="5906312"/>
              <a:ext cx="413384" cy="582295"/>
            </a:xfrm>
            <a:custGeom>
              <a:avLst/>
              <a:gdLst/>
              <a:ahLst/>
              <a:cxnLst/>
              <a:rect l="l" t="t" r="r" b="b"/>
              <a:pathLst>
                <a:path w="413385" h="582295">
                  <a:moveTo>
                    <a:pt x="0" y="582155"/>
                  </a:moveTo>
                  <a:lnTo>
                    <a:pt x="60451" y="0"/>
                  </a:lnTo>
                </a:path>
                <a:path w="413385" h="582295">
                  <a:moveTo>
                    <a:pt x="60451" y="0"/>
                  </a:moveTo>
                  <a:lnTo>
                    <a:pt x="4128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3409060" y="6223393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46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959096" y="5899962"/>
            <a:ext cx="508634" cy="594995"/>
            <a:chOff x="4959096" y="5899962"/>
            <a:chExt cx="508634" cy="594995"/>
          </a:xfrm>
        </p:grpSpPr>
        <p:sp>
          <p:nvSpPr>
            <p:cNvPr id="29" name="object 29"/>
            <p:cNvSpPr/>
            <p:nvPr/>
          </p:nvSpPr>
          <p:spPr>
            <a:xfrm>
              <a:off x="4965446" y="6223393"/>
              <a:ext cx="489584" cy="60325"/>
            </a:xfrm>
            <a:custGeom>
              <a:avLst/>
              <a:gdLst/>
              <a:ahLst/>
              <a:cxnLst/>
              <a:rect l="l" t="t" r="r" b="b"/>
              <a:pathLst>
                <a:path w="489585" h="60325">
                  <a:moveTo>
                    <a:pt x="169799" y="0"/>
                  </a:moveTo>
                  <a:lnTo>
                    <a:pt x="489457" y="0"/>
                  </a:lnTo>
                </a:path>
                <a:path w="489585" h="60325">
                  <a:moveTo>
                    <a:pt x="0" y="60223"/>
                  </a:moveTo>
                  <a:lnTo>
                    <a:pt x="34925" y="4097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00371" y="6267653"/>
              <a:ext cx="50800" cy="220979"/>
            </a:xfrm>
            <a:custGeom>
              <a:avLst/>
              <a:gdLst/>
              <a:ahLst/>
              <a:cxnLst/>
              <a:rect l="l" t="t" r="r" b="b"/>
              <a:pathLst>
                <a:path w="50800" h="220979">
                  <a:moveTo>
                    <a:pt x="0" y="0"/>
                  </a:moveTo>
                  <a:lnTo>
                    <a:pt x="50800" y="220814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54346" y="5906312"/>
              <a:ext cx="413384" cy="582295"/>
            </a:xfrm>
            <a:custGeom>
              <a:avLst/>
              <a:gdLst/>
              <a:ahLst/>
              <a:cxnLst/>
              <a:rect l="l" t="t" r="r" b="b"/>
              <a:pathLst>
                <a:path w="413385" h="582295">
                  <a:moveTo>
                    <a:pt x="0" y="582155"/>
                  </a:moveTo>
                  <a:lnTo>
                    <a:pt x="60578" y="0"/>
                  </a:lnTo>
                </a:path>
                <a:path w="413385" h="582295">
                  <a:moveTo>
                    <a:pt x="60578" y="0"/>
                  </a:moveTo>
                  <a:lnTo>
                    <a:pt x="41300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6634480" y="6223393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141334" y="6077508"/>
            <a:ext cx="59880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Times New Roman"/>
                <a:cs typeface="Times New Roman"/>
              </a:rPr>
              <a:t>.15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68</a:t>
            </a:fld>
            <a:endParaRPr spc="-60" dirty="0"/>
          </a:p>
        </p:txBody>
      </p:sp>
      <p:sp>
        <p:nvSpPr>
          <p:cNvPr id="34" name="object 34"/>
          <p:cNvSpPr txBox="1"/>
          <p:nvPr/>
        </p:nvSpPr>
        <p:spPr>
          <a:xfrm>
            <a:off x="5192014" y="6272885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32578" y="5919927"/>
            <a:ext cx="26797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29764" y="6272885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70329" y="5919927"/>
            <a:ext cx="26797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05042" y="5953150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92215" y="6256731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61761" y="5905555"/>
            <a:ext cx="1459230" cy="430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0480" algn="r">
              <a:lnSpc>
                <a:spcPts val="1685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50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</a:t>
            </a:r>
            <a:endParaRPr sz="2250" baseline="-5555">
              <a:latin typeface="Symbol"/>
              <a:cs typeface="Symbol"/>
            </a:endParaRPr>
          </a:p>
          <a:p>
            <a:pPr marL="38100">
              <a:lnSpc>
                <a:spcPts val="1505"/>
              </a:lnSpc>
            </a:pPr>
            <a:r>
              <a:rPr sz="1500" spc="10" dirty="0">
                <a:latin typeface="Times New Roman"/>
                <a:cs typeface="Times New Roman"/>
              </a:rPr>
              <a:t>sin </a:t>
            </a:r>
            <a:r>
              <a:rPr sz="2250" spc="67" baseline="-27777" dirty="0">
                <a:latin typeface="Symbol"/>
                <a:cs typeface="Symbol"/>
              </a:rPr>
              <a:t></a:t>
            </a:r>
            <a:r>
              <a:rPr sz="1500" spc="45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Times New Roman"/>
                <a:cs typeface="Times New Roman"/>
              </a:rPr>
              <a:t>1)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749542" y="6256731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18018" y="6226251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44309" y="6063136"/>
            <a:ext cx="125666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7" baseline="-46296" dirty="0">
                <a:latin typeface="Times New Roman"/>
                <a:cs typeface="Times New Roman"/>
              </a:rPr>
              <a:t>4 </a:t>
            </a:r>
            <a:r>
              <a:rPr sz="2250" spc="37" baseline="-27777" dirty="0">
                <a:latin typeface="Symbol"/>
                <a:cs typeface="Symbol"/>
              </a:rPr>
              <a:t></a:t>
            </a:r>
            <a:r>
              <a:rPr sz="1500" spc="25" dirty="0">
                <a:latin typeface="Times New Roman"/>
                <a:cs typeface="Times New Roman"/>
              </a:rPr>
              <a:t>sin(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578989" y="5953150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70479" y="6256731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203450" y="5905555"/>
            <a:ext cx="1491615" cy="430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0480" algn="r">
              <a:lnSpc>
                <a:spcPts val="1685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55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</a:t>
            </a:r>
            <a:endParaRPr sz="2250" baseline="-5555">
              <a:latin typeface="Symbol"/>
              <a:cs typeface="Symbol"/>
            </a:endParaRPr>
          </a:p>
          <a:p>
            <a:pPr marL="38100">
              <a:lnSpc>
                <a:spcPts val="1505"/>
              </a:lnSpc>
            </a:pP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2250" spc="67" baseline="-27777" dirty="0">
                <a:latin typeface="Symbol"/>
                <a:cs typeface="Symbol"/>
              </a:rPr>
              <a:t></a:t>
            </a:r>
            <a:r>
              <a:rPr sz="1500" spc="45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Times New Roman"/>
                <a:cs typeface="Times New Roman"/>
              </a:rPr>
              <a:t>1)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30853" y="6256731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42003" y="6226251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322573" y="6063136"/>
            <a:ext cx="145034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7" baseline="-46296" dirty="0">
                <a:latin typeface="Times New Roman"/>
                <a:cs typeface="Times New Roman"/>
              </a:rPr>
              <a:t>4 </a:t>
            </a:r>
            <a:r>
              <a:rPr sz="2250" spc="30" baseline="-27777" dirty="0">
                <a:latin typeface="Symbol"/>
                <a:cs typeface="Symbol"/>
              </a:rPr>
              <a:t></a:t>
            </a:r>
            <a:r>
              <a:rPr sz="1500" spc="2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02893" y="6040932"/>
            <a:ext cx="591820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  <a:p>
            <a:pPr marL="109855">
              <a:lnSpc>
                <a:spcPts val="770"/>
              </a:lnSpc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036" y="984630"/>
            <a:ext cx="6412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700" algn="l"/>
              </a:tabLst>
            </a:pPr>
            <a:r>
              <a:rPr sz="1800" spc="-70" dirty="0"/>
              <a:t>1.	</a:t>
            </a:r>
            <a:r>
              <a:rPr sz="1800" spc="-55" dirty="0"/>
              <a:t>In reality, </a:t>
            </a:r>
            <a:r>
              <a:rPr sz="1800" spc="-25" dirty="0"/>
              <a:t>the </a:t>
            </a:r>
            <a:r>
              <a:rPr sz="1800" spc="-280" dirty="0"/>
              <a:t>QPSK </a:t>
            </a:r>
            <a:r>
              <a:rPr sz="1800" spc="-95" dirty="0"/>
              <a:t>signal consists </a:t>
            </a:r>
            <a:r>
              <a:rPr sz="1800" dirty="0"/>
              <a:t>of </a:t>
            </a:r>
            <a:r>
              <a:rPr sz="1800" spc="-25" dirty="0"/>
              <a:t>the </a:t>
            </a:r>
            <a:r>
              <a:rPr sz="1800" spc="-114" dirty="0"/>
              <a:t>sum </a:t>
            </a:r>
            <a:r>
              <a:rPr sz="1800" dirty="0"/>
              <a:t>of </a:t>
            </a:r>
            <a:r>
              <a:rPr sz="1800" spc="10" dirty="0"/>
              <a:t>two</a:t>
            </a:r>
            <a:r>
              <a:rPr sz="1800" spc="-350" dirty="0"/>
              <a:t> </a:t>
            </a:r>
            <a:r>
              <a:rPr sz="1800" spc="-285" dirty="0"/>
              <a:t>BPSK </a:t>
            </a:r>
            <a:r>
              <a:rPr sz="1800" spc="-110" dirty="0"/>
              <a:t>signals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923036" y="1313815"/>
            <a:ext cx="6782434" cy="915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700" algn="l"/>
              </a:tabLst>
            </a:pPr>
            <a:r>
              <a:rPr sz="1800" spc="-70" dirty="0">
                <a:latin typeface="Arial"/>
                <a:cs typeface="Arial"/>
              </a:rPr>
              <a:t>2.	</a:t>
            </a:r>
            <a:r>
              <a:rPr sz="1800" spc="-125" dirty="0">
                <a:latin typeface="Arial"/>
                <a:cs typeface="Arial"/>
              </a:rPr>
              <a:t>One </a:t>
            </a:r>
            <a:r>
              <a:rPr sz="1800" spc="-285" dirty="0">
                <a:latin typeface="Arial"/>
                <a:cs typeface="Arial"/>
              </a:rPr>
              <a:t>BPSK </a:t>
            </a:r>
            <a:r>
              <a:rPr sz="1800" spc="-90" dirty="0">
                <a:latin typeface="Arial"/>
                <a:cs typeface="Arial"/>
              </a:rPr>
              <a:t>signal, </a:t>
            </a:r>
            <a:r>
              <a:rPr sz="1800" spc="-75" dirty="0">
                <a:latin typeface="Arial"/>
                <a:cs typeface="Arial"/>
              </a:rPr>
              <a:t>represented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35" dirty="0">
                <a:latin typeface="Arial"/>
                <a:cs typeface="Arial"/>
              </a:rPr>
              <a:t>first </a:t>
            </a:r>
            <a:r>
              <a:rPr sz="1800" spc="-20" dirty="0">
                <a:latin typeface="Arial"/>
                <a:cs typeface="Arial"/>
              </a:rPr>
              <a:t>term </a:t>
            </a:r>
            <a:r>
              <a:rPr sz="1800" spc="-55" dirty="0">
                <a:latin typeface="Arial"/>
                <a:cs typeface="Arial"/>
              </a:rPr>
              <a:t>defined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40" dirty="0">
                <a:latin typeface="Arial"/>
                <a:cs typeface="Arial"/>
              </a:rPr>
              <a:t>product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</a:pPr>
            <a:r>
              <a:rPr sz="1800" spc="-55" dirty="0">
                <a:latin typeface="Arial"/>
                <a:cs typeface="Arial"/>
              </a:rPr>
              <a:t>modulating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120" dirty="0">
                <a:latin typeface="Arial"/>
                <a:cs typeface="Arial"/>
              </a:rPr>
              <a:t>wave </a:t>
            </a:r>
            <a:r>
              <a:rPr sz="1800" spc="-75" dirty="0">
                <a:latin typeface="Arial"/>
                <a:cs typeface="Arial"/>
              </a:rPr>
              <a:t>by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sinusoidal</a:t>
            </a:r>
            <a:r>
              <a:rPr sz="1800" spc="-204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530"/>
              </a:spcBef>
            </a:pPr>
            <a:r>
              <a:rPr sz="1800" spc="-40" dirty="0">
                <a:latin typeface="Arial"/>
                <a:cs typeface="Arial"/>
              </a:rPr>
              <a:t>this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120" dirty="0">
                <a:latin typeface="Arial"/>
                <a:cs typeface="Arial"/>
              </a:rPr>
              <a:t>wave </a:t>
            </a:r>
            <a:r>
              <a:rPr sz="1800" spc="-135" dirty="0">
                <a:latin typeface="Arial"/>
                <a:cs typeface="Arial"/>
              </a:rPr>
              <a:t>has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spc="-40" dirty="0">
                <a:latin typeface="Arial"/>
                <a:cs typeface="Arial"/>
              </a:rPr>
              <a:t>amplitude </a:t>
            </a:r>
            <a:r>
              <a:rPr sz="1800" spc="-75" dirty="0">
                <a:latin typeface="Arial"/>
                <a:cs typeface="Arial"/>
              </a:rPr>
              <a:t>equal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65" dirty="0">
                <a:latin typeface="GoudyBookletter1911Bold"/>
                <a:cs typeface="GoudyBookletter1911Bold"/>
              </a:rPr>
              <a:t>±</a:t>
            </a:r>
            <a:r>
              <a:rPr sz="1800" spc="-65" dirty="0">
                <a:latin typeface="Arial"/>
                <a:cs typeface="Arial"/>
              </a:rPr>
              <a:t>√E/2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36" y="3900296"/>
            <a:ext cx="6157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700" algn="l"/>
              </a:tabLst>
            </a:pPr>
            <a:r>
              <a:rPr sz="1800" spc="-70" dirty="0">
                <a:latin typeface="Arial"/>
                <a:cs typeface="Arial"/>
              </a:rPr>
              <a:t>3.	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10" dirty="0">
                <a:latin typeface="Arial"/>
                <a:cs typeface="Arial"/>
              </a:rPr>
              <a:t>second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114" dirty="0">
                <a:latin typeface="Arial"/>
                <a:cs typeface="Arial"/>
              </a:rPr>
              <a:t>wave </a:t>
            </a:r>
            <a:r>
              <a:rPr sz="1800" spc="-100" dirty="0">
                <a:latin typeface="Arial"/>
                <a:cs typeface="Arial"/>
              </a:rPr>
              <a:t>also </a:t>
            </a:r>
            <a:r>
              <a:rPr sz="1800" spc="-135" dirty="0">
                <a:latin typeface="Arial"/>
                <a:cs typeface="Arial"/>
              </a:rPr>
              <a:t>has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spc="-45" dirty="0">
                <a:latin typeface="Arial"/>
                <a:cs typeface="Arial"/>
              </a:rPr>
              <a:t>amplitude </a:t>
            </a:r>
            <a:r>
              <a:rPr sz="1800" spc="-75" dirty="0">
                <a:latin typeface="Arial"/>
                <a:cs typeface="Arial"/>
              </a:rPr>
              <a:t>equal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70" dirty="0">
                <a:latin typeface="GoudyBookletter1911Bold"/>
                <a:cs typeface="GoudyBookletter1911Bold"/>
              </a:rPr>
              <a:t>±</a:t>
            </a:r>
            <a:r>
              <a:rPr sz="1800" spc="-70" dirty="0">
                <a:latin typeface="Arial"/>
                <a:cs typeface="Arial"/>
              </a:rPr>
              <a:t>√E/2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87370" y="2448305"/>
            <a:ext cx="777875" cy="234315"/>
          </a:xfrm>
          <a:custGeom>
            <a:avLst/>
            <a:gdLst/>
            <a:ahLst/>
            <a:cxnLst/>
            <a:rect l="l" t="t" r="r" b="b"/>
            <a:pathLst>
              <a:path w="777875" h="234314">
                <a:moveTo>
                  <a:pt x="0" y="167005"/>
                </a:moveTo>
                <a:lnTo>
                  <a:pt x="34798" y="147955"/>
                </a:lnTo>
              </a:path>
              <a:path w="777875" h="234314">
                <a:moveTo>
                  <a:pt x="34798" y="151130"/>
                </a:moveTo>
                <a:lnTo>
                  <a:pt x="85852" y="234315"/>
                </a:lnTo>
              </a:path>
              <a:path w="777875" h="234314">
                <a:moveTo>
                  <a:pt x="89027" y="234315"/>
                </a:moveTo>
                <a:lnTo>
                  <a:pt x="149352" y="0"/>
                </a:lnTo>
              </a:path>
              <a:path w="777875" h="234314">
                <a:moveTo>
                  <a:pt x="149352" y="0"/>
                </a:moveTo>
                <a:lnTo>
                  <a:pt x="77736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68442" y="2608452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46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9773" y="2289128"/>
            <a:ext cx="28257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85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</a:t>
            </a:r>
            <a:endParaRPr sz="2250" baseline="-5555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7735" y="2336419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09720" y="2561590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46296" y="2640838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0785" y="2464054"/>
            <a:ext cx="165988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67105" algn="l"/>
              </a:tabLst>
            </a:pP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spc="5" dirty="0">
                <a:latin typeface="Times New Roman"/>
                <a:cs typeface="Times New Roman"/>
              </a:rPr>
              <a:t>E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cos	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35" dirty="0">
                <a:latin typeface="Times New Roman"/>
                <a:cs typeface="Times New Roman"/>
              </a:rPr>
              <a:t>1)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32934" y="2622550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9619" y="2561590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16195" y="2640838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36360" y="2610358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4963" y="2447243"/>
            <a:ext cx="107124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spc="25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433066" y="3264153"/>
            <a:ext cx="351155" cy="243204"/>
            <a:chOff x="2433066" y="3264153"/>
            <a:chExt cx="351155" cy="243204"/>
          </a:xfrm>
        </p:grpSpPr>
        <p:sp>
          <p:nvSpPr>
            <p:cNvPr id="18" name="object 18"/>
            <p:cNvSpPr/>
            <p:nvPr/>
          </p:nvSpPr>
          <p:spPr>
            <a:xfrm>
              <a:off x="2439416" y="3415664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4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74341" y="3418966"/>
              <a:ext cx="50800" cy="81915"/>
            </a:xfrm>
            <a:custGeom>
              <a:avLst/>
              <a:gdLst/>
              <a:ahLst/>
              <a:cxnLst/>
              <a:rect l="l" t="t" r="r" b="b"/>
              <a:pathLst>
                <a:path w="50800" h="81914">
                  <a:moveTo>
                    <a:pt x="0" y="0"/>
                  </a:moveTo>
                  <a:lnTo>
                    <a:pt x="50800" y="81787"/>
                  </a:lnTo>
                </a:path>
              </a:pathLst>
            </a:custGeom>
            <a:ln w="127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28316" y="3270503"/>
              <a:ext cx="255904" cy="230504"/>
            </a:xfrm>
            <a:custGeom>
              <a:avLst/>
              <a:gdLst/>
              <a:ahLst/>
              <a:cxnLst/>
              <a:rect l="l" t="t" r="r" b="b"/>
              <a:pathLst>
                <a:path w="255905" h="230504">
                  <a:moveTo>
                    <a:pt x="0" y="230250"/>
                  </a:moveTo>
                  <a:lnTo>
                    <a:pt x="60197" y="0"/>
                  </a:lnTo>
                </a:path>
                <a:path w="255905" h="230504">
                  <a:moveTo>
                    <a:pt x="60197" y="0"/>
                  </a:moveTo>
                  <a:lnTo>
                    <a:pt x="25590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985386" y="3430396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4707128" y="3092704"/>
            <a:ext cx="619760" cy="247650"/>
            <a:chOff x="4707128" y="3092704"/>
            <a:chExt cx="619760" cy="247650"/>
          </a:xfrm>
        </p:grpSpPr>
        <p:sp>
          <p:nvSpPr>
            <p:cNvPr id="23" name="object 23"/>
            <p:cNvSpPr/>
            <p:nvPr/>
          </p:nvSpPr>
          <p:spPr>
            <a:xfrm>
              <a:off x="4713478" y="3246755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4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48403" y="3250057"/>
              <a:ext cx="50800" cy="83820"/>
            </a:xfrm>
            <a:custGeom>
              <a:avLst/>
              <a:gdLst/>
              <a:ahLst/>
              <a:cxnLst/>
              <a:rect l="l" t="t" r="r" b="b"/>
              <a:pathLst>
                <a:path w="50800" h="83820">
                  <a:moveTo>
                    <a:pt x="0" y="0"/>
                  </a:moveTo>
                  <a:lnTo>
                    <a:pt x="50800" y="83438"/>
                  </a:lnTo>
                </a:path>
              </a:pathLst>
            </a:custGeom>
            <a:ln w="127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2378" y="3099054"/>
              <a:ext cx="524510" cy="234950"/>
            </a:xfrm>
            <a:custGeom>
              <a:avLst/>
              <a:gdLst/>
              <a:ahLst/>
              <a:cxnLst/>
              <a:rect l="l" t="t" r="r" b="b"/>
              <a:pathLst>
                <a:path w="524510" h="234950">
                  <a:moveTo>
                    <a:pt x="0" y="234442"/>
                  </a:moveTo>
                  <a:lnTo>
                    <a:pt x="60198" y="0"/>
                  </a:lnTo>
                </a:path>
                <a:path w="524510" h="234950">
                  <a:moveTo>
                    <a:pt x="60198" y="0"/>
                  </a:moveTo>
                  <a:lnTo>
                    <a:pt x="52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846828" y="3475228"/>
            <a:ext cx="619125" cy="247650"/>
            <a:chOff x="4846828" y="3475228"/>
            <a:chExt cx="619125" cy="247650"/>
          </a:xfrm>
        </p:grpSpPr>
        <p:sp>
          <p:nvSpPr>
            <p:cNvPr id="27" name="object 27"/>
            <p:cNvSpPr/>
            <p:nvPr/>
          </p:nvSpPr>
          <p:spPr>
            <a:xfrm>
              <a:off x="4853178" y="3629660"/>
              <a:ext cx="35560" cy="19050"/>
            </a:xfrm>
            <a:custGeom>
              <a:avLst/>
              <a:gdLst/>
              <a:ahLst/>
              <a:cxnLst/>
              <a:rect l="l" t="t" r="r" b="b"/>
              <a:pathLst>
                <a:path w="35560" h="19050">
                  <a:moveTo>
                    <a:pt x="0" y="18795"/>
                  </a:moveTo>
                  <a:lnTo>
                    <a:pt x="350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88230" y="3632835"/>
              <a:ext cx="50800" cy="83185"/>
            </a:xfrm>
            <a:custGeom>
              <a:avLst/>
              <a:gdLst/>
              <a:ahLst/>
              <a:cxnLst/>
              <a:rect l="l" t="t" r="r" b="b"/>
              <a:pathLst>
                <a:path w="50800" h="83185">
                  <a:moveTo>
                    <a:pt x="0" y="0"/>
                  </a:moveTo>
                  <a:lnTo>
                    <a:pt x="50419" y="83057"/>
                  </a:lnTo>
                </a:path>
              </a:pathLst>
            </a:custGeom>
            <a:ln w="12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41824" y="3481578"/>
              <a:ext cx="524510" cy="234315"/>
            </a:xfrm>
            <a:custGeom>
              <a:avLst/>
              <a:gdLst/>
              <a:ahLst/>
              <a:cxnLst/>
              <a:rect l="l" t="t" r="r" b="b"/>
              <a:pathLst>
                <a:path w="524510" h="234314">
                  <a:moveTo>
                    <a:pt x="0" y="234315"/>
                  </a:moveTo>
                  <a:lnTo>
                    <a:pt x="60578" y="0"/>
                  </a:lnTo>
                </a:path>
                <a:path w="524510" h="234314">
                  <a:moveTo>
                    <a:pt x="60578" y="0"/>
                  </a:moveTo>
                  <a:lnTo>
                    <a:pt x="52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017257" y="3283153"/>
            <a:ext cx="60198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.16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99991" y="3479672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24858" y="3289249"/>
            <a:ext cx="13144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62171" y="3407486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6330" y="3407486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56330" y="3504641"/>
            <a:ext cx="110553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018540" algn="l"/>
              </a:tabLst>
            </a:pPr>
            <a:r>
              <a:rPr sz="1500" spc="5" dirty="0">
                <a:latin typeface="Symbol"/>
                <a:cs typeface="Symbol"/>
              </a:rPr>
              <a:t>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6330" y="3158744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50485" y="3508069"/>
            <a:ext cx="130048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15"/>
              </a:spcBef>
              <a:buFont typeface="Symbol"/>
              <a:buChar char=""/>
              <a:tabLst>
                <a:tab pos="377825" algn="l"/>
                <a:tab pos="378460" algn="l"/>
                <a:tab pos="1061720" algn="l"/>
              </a:tabLst>
            </a:pPr>
            <a:r>
              <a:rPr sz="2250" i="1" spc="7" baseline="3703" dirty="0">
                <a:latin typeface="Times New Roman"/>
                <a:cs typeface="Times New Roman"/>
              </a:rPr>
              <a:t>E</a:t>
            </a:r>
            <a:r>
              <a:rPr sz="2250" i="1" spc="-7" baseline="3703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Times New Roman"/>
                <a:cs typeface="Times New Roman"/>
              </a:rPr>
              <a:t>/</a:t>
            </a:r>
            <a:r>
              <a:rPr sz="2250" spc="-262" baseline="3703" dirty="0">
                <a:latin typeface="Times New Roman"/>
                <a:cs typeface="Times New Roman"/>
              </a:rPr>
              <a:t> </a:t>
            </a:r>
            <a:r>
              <a:rPr sz="2250" spc="7" baseline="3703" dirty="0">
                <a:latin typeface="Times New Roman"/>
                <a:cs typeface="Times New Roman"/>
              </a:rPr>
              <a:t>2</a:t>
            </a:r>
            <a:r>
              <a:rPr sz="2250" baseline="3703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0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22978" y="3108705"/>
            <a:ext cx="120650" cy="695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8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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680"/>
              </a:lnSpc>
            </a:pPr>
            <a:r>
              <a:rPr sz="1500" spc="5" dirty="0">
                <a:latin typeface="Symbol"/>
                <a:cs typeface="Symbol"/>
              </a:rPr>
              <a:t>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latin typeface="Symbol"/>
                <a:cs typeface="Symbol"/>
              </a:rPr>
              <a:t>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76546" y="3114802"/>
            <a:ext cx="4267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E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-17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87695" y="3114802"/>
            <a:ext cx="1024255" cy="64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  <a:tabLst>
                <a:tab pos="408305" algn="l"/>
              </a:tabLst>
            </a:pPr>
            <a:r>
              <a:rPr sz="1500" spc="5" dirty="0">
                <a:latin typeface="Times New Roman"/>
                <a:cs typeface="Times New Roman"/>
              </a:rPr>
              <a:t>for	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1 </a:t>
            </a:r>
            <a:r>
              <a:rPr sz="1500" i="1" dirty="0">
                <a:latin typeface="Times New Roman"/>
                <a:cs typeface="Times New Roman"/>
              </a:rPr>
              <a:t>,</a:t>
            </a:r>
            <a:r>
              <a:rPr sz="1500" i="1" spc="-1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300"/>
              </a:spcBef>
            </a:pP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2 </a:t>
            </a:r>
            <a:r>
              <a:rPr sz="1500" i="1" dirty="0">
                <a:latin typeface="Times New Roman"/>
                <a:cs typeface="Times New Roman"/>
              </a:rPr>
              <a:t>,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00705" y="3286200"/>
            <a:ext cx="132905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66802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2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	( </a:t>
            </a:r>
            <a:r>
              <a:rPr sz="1500" spc="45" dirty="0">
                <a:latin typeface="Times New Roman"/>
                <a:cs typeface="Times New Roman"/>
              </a:rPr>
              <a:t>2</a:t>
            </a:r>
            <a:r>
              <a:rPr sz="1500" i="1" spc="45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1500" spc="60" dirty="0">
                <a:latin typeface="Times New Roman"/>
                <a:cs typeface="Times New Roman"/>
              </a:rPr>
              <a:t>1)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66464" y="3105103"/>
            <a:ext cx="27622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40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</a:t>
            </a:r>
            <a:endParaRPr sz="2250" baseline="-5555">
              <a:latin typeface="Symbol"/>
              <a:cs typeface="Symbo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019551" y="4458208"/>
            <a:ext cx="782320" cy="247015"/>
            <a:chOff x="3019551" y="4458208"/>
            <a:chExt cx="782320" cy="247015"/>
          </a:xfrm>
        </p:grpSpPr>
        <p:sp>
          <p:nvSpPr>
            <p:cNvPr id="44" name="object 44"/>
            <p:cNvSpPr/>
            <p:nvPr/>
          </p:nvSpPr>
          <p:spPr>
            <a:xfrm>
              <a:off x="3025901" y="4612513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9050"/>
                  </a:moveTo>
                  <a:lnTo>
                    <a:pt x="3479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60699" y="4615688"/>
              <a:ext cx="51435" cy="83185"/>
            </a:xfrm>
            <a:custGeom>
              <a:avLst/>
              <a:gdLst/>
              <a:ahLst/>
              <a:cxnLst/>
              <a:rect l="l" t="t" r="r" b="b"/>
              <a:pathLst>
                <a:path w="51435" h="83185">
                  <a:moveTo>
                    <a:pt x="0" y="0"/>
                  </a:moveTo>
                  <a:lnTo>
                    <a:pt x="50926" y="83185"/>
                  </a:lnTo>
                </a:path>
              </a:pathLst>
            </a:custGeom>
            <a:ln w="12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14674" y="4464558"/>
              <a:ext cx="687705" cy="234315"/>
            </a:xfrm>
            <a:custGeom>
              <a:avLst/>
              <a:gdLst/>
              <a:ahLst/>
              <a:cxnLst/>
              <a:rect l="l" t="t" r="r" b="b"/>
              <a:pathLst>
                <a:path w="687704" h="234314">
                  <a:moveTo>
                    <a:pt x="0" y="234315"/>
                  </a:moveTo>
                  <a:lnTo>
                    <a:pt x="60451" y="0"/>
                  </a:lnTo>
                </a:path>
                <a:path w="687704" h="234314">
                  <a:moveTo>
                    <a:pt x="60451" y="0"/>
                  </a:moveTo>
                  <a:lnTo>
                    <a:pt x="68719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4967859" y="4624704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33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949190" y="4306269"/>
            <a:ext cx="28257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85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</a:t>
            </a:r>
            <a:endParaRPr sz="2250" baseline="-5555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38676" y="4353559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051172" y="4658105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837938" y="4639817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014596" y="4578858"/>
            <a:ext cx="10693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82344" algn="l"/>
              </a:tabLst>
            </a:pPr>
            <a:r>
              <a:rPr sz="1500" dirty="0">
                <a:latin typeface="Symbol"/>
                <a:cs typeface="Symbol"/>
              </a:rPr>
              <a:t>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21071" y="4658105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92215" y="462762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822575" y="4464511"/>
            <a:ext cx="3281679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8935" algn="l"/>
                <a:tab pos="1290320" algn="l"/>
                <a:tab pos="2259330" algn="l"/>
              </a:tabLst>
            </a:pP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	2 </a:t>
            </a:r>
            <a:r>
              <a:rPr sz="1500" i="1" spc="5" dirty="0">
                <a:latin typeface="Times New Roman"/>
                <a:cs typeface="Times New Roman"/>
              </a:rPr>
              <a:t>E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sin	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Times New Roman"/>
                <a:cs typeface="Times New Roman"/>
              </a:rPr>
              <a:t>1)	</a:t>
            </a:r>
            <a:r>
              <a:rPr sz="1500" spc="10" dirty="0">
                <a:latin typeface="Times New Roman"/>
                <a:cs typeface="Times New Roman"/>
              </a:rPr>
              <a:t>sin(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8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2341117" y="5241290"/>
            <a:ext cx="368300" cy="255270"/>
            <a:chOff x="2341117" y="5241290"/>
            <a:chExt cx="368300" cy="255270"/>
          </a:xfrm>
        </p:grpSpPr>
        <p:sp>
          <p:nvSpPr>
            <p:cNvPr id="57" name="object 57"/>
            <p:cNvSpPr/>
            <p:nvPr/>
          </p:nvSpPr>
          <p:spPr>
            <a:xfrm>
              <a:off x="2347467" y="5400040"/>
              <a:ext cx="36830" cy="20320"/>
            </a:xfrm>
            <a:custGeom>
              <a:avLst/>
              <a:gdLst/>
              <a:ahLst/>
              <a:cxnLst/>
              <a:rect l="l" t="t" r="r" b="b"/>
              <a:pathLst>
                <a:path w="36830" h="20320">
                  <a:moveTo>
                    <a:pt x="0" y="20193"/>
                  </a:moveTo>
                  <a:lnTo>
                    <a:pt x="3670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384170" y="5403469"/>
              <a:ext cx="53340" cy="86360"/>
            </a:xfrm>
            <a:custGeom>
              <a:avLst/>
              <a:gdLst/>
              <a:ahLst/>
              <a:cxnLst/>
              <a:rect l="l" t="t" r="r" b="b"/>
              <a:pathLst>
                <a:path w="53339" h="86360">
                  <a:moveTo>
                    <a:pt x="0" y="0"/>
                  </a:moveTo>
                  <a:lnTo>
                    <a:pt x="53340" y="85851"/>
                  </a:lnTo>
                </a:path>
              </a:pathLst>
            </a:custGeom>
            <a:ln w="133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40812" y="5247640"/>
              <a:ext cx="268605" cy="241935"/>
            </a:xfrm>
            <a:custGeom>
              <a:avLst/>
              <a:gdLst/>
              <a:ahLst/>
              <a:cxnLst/>
              <a:rect l="l" t="t" r="r" b="b"/>
              <a:pathLst>
                <a:path w="268605" h="241935">
                  <a:moveTo>
                    <a:pt x="0" y="241681"/>
                  </a:moveTo>
                  <a:lnTo>
                    <a:pt x="63373" y="0"/>
                  </a:lnTo>
                </a:path>
                <a:path w="268605" h="241935">
                  <a:moveTo>
                    <a:pt x="63373" y="0"/>
                  </a:moveTo>
                  <a:lnTo>
                    <a:pt x="26847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3932682" y="5415534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>
                <a:moveTo>
                  <a:pt x="0" y="0"/>
                </a:moveTo>
                <a:lnTo>
                  <a:pt x="18046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4856860" y="5061330"/>
            <a:ext cx="649605" cy="259079"/>
            <a:chOff x="4856860" y="5061330"/>
            <a:chExt cx="649605" cy="259079"/>
          </a:xfrm>
        </p:grpSpPr>
        <p:sp>
          <p:nvSpPr>
            <p:cNvPr id="62" name="object 62"/>
            <p:cNvSpPr/>
            <p:nvPr/>
          </p:nvSpPr>
          <p:spPr>
            <a:xfrm>
              <a:off x="4863210" y="5222620"/>
              <a:ext cx="36830" cy="20320"/>
            </a:xfrm>
            <a:custGeom>
              <a:avLst/>
              <a:gdLst/>
              <a:ahLst/>
              <a:cxnLst/>
              <a:rect l="l" t="t" r="r" b="b"/>
              <a:pathLst>
                <a:path w="36829" h="20320">
                  <a:moveTo>
                    <a:pt x="0" y="20192"/>
                  </a:moveTo>
                  <a:lnTo>
                    <a:pt x="365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99786" y="5226049"/>
              <a:ext cx="53340" cy="87630"/>
            </a:xfrm>
            <a:custGeom>
              <a:avLst/>
              <a:gdLst/>
              <a:ahLst/>
              <a:cxnLst/>
              <a:rect l="l" t="t" r="r" b="b"/>
              <a:pathLst>
                <a:path w="53339" h="87629">
                  <a:moveTo>
                    <a:pt x="0" y="0"/>
                  </a:moveTo>
                  <a:lnTo>
                    <a:pt x="53339" y="87630"/>
                  </a:lnTo>
                </a:path>
              </a:pathLst>
            </a:custGeom>
            <a:ln w="13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956428" y="5067680"/>
              <a:ext cx="549910" cy="246379"/>
            </a:xfrm>
            <a:custGeom>
              <a:avLst/>
              <a:gdLst/>
              <a:ahLst/>
              <a:cxnLst/>
              <a:rect l="l" t="t" r="r" b="b"/>
              <a:pathLst>
                <a:path w="549910" h="246379">
                  <a:moveTo>
                    <a:pt x="0" y="245999"/>
                  </a:moveTo>
                  <a:lnTo>
                    <a:pt x="63500" y="0"/>
                  </a:lnTo>
                </a:path>
                <a:path w="549910" h="246379">
                  <a:moveTo>
                    <a:pt x="63500" y="0"/>
                  </a:moveTo>
                  <a:lnTo>
                    <a:pt x="54978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4643882" y="5462778"/>
            <a:ext cx="649605" cy="259715"/>
            <a:chOff x="4643882" y="5462778"/>
            <a:chExt cx="649605" cy="259715"/>
          </a:xfrm>
        </p:grpSpPr>
        <p:sp>
          <p:nvSpPr>
            <p:cNvPr id="66" name="object 66"/>
            <p:cNvSpPr/>
            <p:nvPr/>
          </p:nvSpPr>
          <p:spPr>
            <a:xfrm>
              <a:off x="4650232" y="5624652"/>
              <a:ext cx="36830" cy="20320"/>
            </a:xfrm>
            <a:custGeom>
              <a:avLst/>
              <a:gdLst/>
              <a:ahLst/>
              <a:cxnLst/>
              <a:rect l="l" t="t" r="r" b="b"/>
              <a:pathLst>
                <a:path w="36829" h="20320">
                  <a:moveTo>
                    <a:pt x="0" y="19761"/>
                  </a:moveTo>
                  <a:lnTo>
                    <a:pt x="365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86808" y="5628094"/>
              <a:ext cx="53340" cy="87630"/>
            </a:xfrm>
            <a:custGeom>
              <a:avLst/>
              <a:gdLst/>
              <a:ahLst/>
              <a:cxnLst/>
              <a:rect l="l" t="t" r="r" b="b"/>
              <a:pathLst>
                <a:path w="53339" h="87629">
                  <a:moveTo>
                    <a:pt x="0" y="0"/>
                  </a:moveTo>
                  <a:lnTo>
                    <a:pt x="53339" y="87185"/>
                  </a:lnTo>
                </a:path>
              </a:pathLst>
            </a:custGeom>
            <a:ln w="133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43450" y="5469128"/>
              <a:ext cx="549910" cy="246379"/>
            </a:xfrm>
            <a:custGeom>
              <a:avLst/>
              <a:gdLst/>
              <a:ahLst/>
              <a:cxnLst/>
              <a:rect l="l" t="t" r="r" b="b"/>
              <a:pathLst>
                <a:path w="549910" h="246379">
                  <a:moveTo>
                    <a:pt x="0" y="246151"/>
                  </a:moveTo>
                  <a:lnTo>
                    <a:pt x="63119" y="0"/>
                  </a:lnTo>
                </a:path>
                <a:path w="549910" h="246379">
                  <a:moveTo>
                    <a:pt x="63119" y="0"/>
                  </a:moveTo>
                  <a:lnTo>
                    <a:pt x="54991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121779" y="5266182"/>
            <a:ext cx="63436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Times New Roman"/>
                <a:cs typeface="Times New Roman"/>
              </a:rPr>
              <a:t>( </a:t>
            </a:r>
            <a:r>
              <a:rPr sz="1550" spc="60" dirty="0">
                <a:latin typeface="Times New Roman"/>
                <a:cs typeface="Times New Roman"/>
              </a:rPr>
              <a:t>7.17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69</a:t>
            </a:fld>
            <a:endParaRPr spc="-60" dirty="0"/>
          </a:p>
        </p:txBody>
      </p:sp>
      <p:sp>
        <p:nvSpPr>
          <p:cNvPr id="70" name="object 70"/>
          <p:cNvSpPr txBox="1"/>
          <p:nvPr/>
        </p:nvSpPr>
        <p:spPr>
          <a:xfrm>
            <a:off x="3948429" y="5472176"/>
            <a:ext cx="12446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5" dirty="0">
                <a:latin typeface="Times New Roman"/>
                <a:cs typeface="Times New Roman"/>
              </a:rPr>
              <a:t>4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289297" y="5272277"/>
            <a:ext cx="13462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spc="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118228" y="5396280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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62732" y="5396280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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062732" y="5501436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062732" y="5135117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092828" y="5079872"/>
            <a:ext cx="2811145" cy="6845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83820" algn="r">
              <a:lnSpc>
                <a:spcPts val="1745"/>
              </a:lnSpc>
              <a:spcBef>
                <a:spcPts val="110"/>
              </a:spcBef>
              <a:tabLst>
                <a:tab pos="535940" algn="l"/>
                <a:tab pos="1255395" algn="l"/>
                <a:tab pos="1685925" algn="l"/>
              </a:tabLst>
            </a:pPr>
            <a:r>
              <a:rPr sz="2325" baseline="1792" dirty="0">
                <a:latin typeface="Symbol"/>
                <a:cs typeface="Symbol"/>
              </a:rPr>
              <a:t></a:t>
            </a:r>
            <a:r>
              <a:rPr sz="2325" spc="22" baseline="1792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1550" i="1" spc="5" dirty="0">
                <a:latin typeface="Times New Roman"/>
                <a:cs typeface="Times New Roman"/>
              </a:rPr>
              <a:t>E</a:t>
            </a:r>
            <a:r>
              <a:rPr sz="1550" i="1" spc="29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/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2	for	</a:t>
            </a:r>
            <a:r>
              <a:rPr sz="1550" i="1" dirty="0">
                <a:latin typeface="Times New Roman"/>
                <a:cs typeface="Times New Roman"/>
              </a:rPr>
              <a:t>i </a:t>
            </a:r>
            <a:r>
              <a:rPr sz="1550" spc="5" dirty="0">
                <a:latin typeface="Symbol"/>
                <a:cs typeface="Symbol"/>
              </a:rPr>
              <a:t></a:t>
            </a:r>
            <a:r>
              <a:rPr sz="1550" spc="5" dirty="0">
                <a:latin typeface="Times New Roman"/>
                <a:cs typeface="Times New Roman"/>
              </a:rPr>
              <a:t> 1 </a:t>
            </a:r>
            <a:r>
              <a:rPr sz="1550" i="1" dirty="0">
                <a:latin typeface="Times New Roman"/>
                <a:cs typeface="Times New Roman"/>
              </a:rPr>
              <a:t>,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  <a:p>
            <a:pPr marL="415925">
              <a:lnSpc>
                <a:spcPts val="1655"/>
              </a:lnSpc>
            </a:pPr>
            <a:r>
              <a:rPr sz="1550" spc="5" dirty="0">
                <a:latin typeface="Symbol"/>
                <a:cs typeface="Symbol"/>
              </a:rPr>
              <a:t></a:t>
            </a:r>
            <a:endParaRPr sz="1550">
              <a:latin typeface="Symbol"/>
              <a:cs typeface="Symbol"/>
            </a:endParaRPr>
          </a:p>
          <a:p>
            <a:pPr marR="68580" algn="r">
              <a:lnSpc>
                <a:spcPts val="1770"/>
              </a:lnSpc>
              <a:tabLst>
                <a:tab pos="377825" algn="l"/>
                <a:tab pos="701040" algn="l"/>
                <a:tab pos="1621790" algn="l"/>
                <a:tab pos="2048510" algn="l"/>
              </a:tabLst>
            </a:pPr>
            <a:r>
              <a:rPr sz="1550" dirty="0">
                <a:latin typeface="Symbol"/>
                <a:cs typeface="Symbol"/>
              </a:rPr>
              <a:t>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2325" baseline="-10752" dirty="0">
                <a:latin typeface="Symbol"/>
                <a:cs typeface="Symbol"/>
              </a:rPr>
              <a:t></a:t>
            </a:r>
            <a:r>
              <a:rPr sz="2325" baseline="-10752" dirty="0">
                <a:latin typeface="Times New Roman"/>
                <a:cs typeface="Times New Roman"/>
              </a:rPr>
              <a:t>	</a:t>
            </a:r>
            <a:r>
              <a:rPr sz="2325" i="1" spc="7" baseline="1792" dirty="0">
                <a:latin typeface="Times New Roman"/>
                <a:cs typeface="Times New Roman"/>
              </a:rPr>
              <a:t>E</a:t>
            </a:r>
            <a:r>
              <a:rPr sz="2325" i="1" spc="427" baseline="1792" dirty="0">
                <a:latin typeface="Times New Roman"/>
                <a:cs typeface="Times New Roman"/>
              </a:rPr>
              <a:t> </a:t>
            </a:r>
            <a:r>
              <a:rPr sz="2325" baseline="1792" dirty="0">
                <a:latin typeface="Times New Roman"/>
                <a:cs typeface="Times New Roman"/>
              </a:rPr>
              <a:t>/</a:t>
            </a:r>
            <a:r>
              <a:rPr sz="2325" spc="97" baseline="1792" dirty="0">
                <a:latin typeface="Times New Roman"/>
                <a:cs typeface="Times New Roman"/>
              </a:rPr>
              <a:t> </a:t>
            </a:r>
            <a:r>
              <a:rPr sz="2325" spc="7" baseline="1792" dirty="0">
                <a:latin typeface="Times New Roman"/>
                <a:cs typeface="Times New Roman"/>
              </a:rPr>
              <a:t>2	for	</a:t>
            </a:r>
            <a:r>
              <a:rPr sz="2325" i="1" baseline="1792" dirty="0">
                <a:latin typeface="Times New Roman"/>
                <a:cs typeface="Times New Roman"/>
              </a:rPr>
              <a:t>i </a:t>
            </a:r>
            <a:r>
              <a:rPr sz="2325" spc="7" baseline="1792" dirty="0">
                <a:latin typeface="Symbol"/>
                <a:cs typeface="Symbol"/>
              </a:rPr>
              <a:t></a:t>
            </a:r>
            <a:r>
              <a:rPr sz="2325" spc="7" baseline="1792" dirty="0">
                <a:latin typeface="Times New Roman"/>
                <a:cs typeface="Times New Roman"/>
              </a:rPr>
              <a:t> 3 </a:t>
            </a:r>
            <a:r>
              <a:rPr sz="2325" i="1" baseline="1792" dirty="0">
                <a:latin typeface="Times New Roman"/>
                <a:cs typeface="Times New Roman"/>
              </a:rPr>
              <a:t>,</a:t>
            </a:r>
            <a:r>
              <a:rPr sz="2325" i="1" spc="300" baseline="1792" dirty="0">
                <a:latin typeface="Times New Roman"/>
                <a:cs typeface="Times New Roman"/>
              </a:rPr>
              <a:t> </a:t>
            </a:r>
            <a:r>
              <a:rPr sz="2325" spc="7" baseline="1792" dirty="0">
                <a:latin typeface="Times New Roman"/>
                <a:cs typeface="Times New Roman"/>
              </a:rPr>
              <a:t>4</a:t>
            </a:r>
            <a:endParaRPr sz="2325" baseline="1792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134616" y="5269229"/>
            <a:ext cx="173355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110"/>
              </a:spcBef>
              <a:buFont typeface="Symbol"/>
              <a:buChar char=""/>
              <a:tabLst>
                <a:tab pos="396240" algn="l"/>
                <a:tab pos="396875" algn="l"/>
                <a:tab pos="1045844" algn="l"/>
              </a:tabLst>
            </a:pPr>
            <a:r>
              <a:rPr sz="1550" i="1" spc="5" dirty="0">
                <a:latin typeface="Times New Roman"/>
                <a:cs typeface="Times New Roman"/>
              </a:rPr>
              <a:t>E</a:t>
            </a:r>
            <a:r>
              <a:rPr sz="1550" i="1" spc="285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sin	( </a:t>
            </a:r>
            <a:r>
              <a:rPr sz="1550" spc="55" dirty="0">
                <a:latin typeface="Times New Roman"/>
                <a:cs typeface="Times New Roman"/>
              </a:rPr>
              <a:t>2</a:t>
            </a:r>
            <a:r>
              <a:rPr sz="1550" i="1" spc="55" dirty="0">
                <a:latin typeface="Times New Roman"/>
                <a:cs typeface="Times New Roman"/>
              </a:rPr>
              <a:t>i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05" dirty="0">
                <a:latin typeface="Times New Roman"/>
                <a:cs typeface="Times New Roman"/>
              </a:rPr>
              <a:t> </a:t>
            </a:r>
            <a:r>
              <a:rPr sz="1550" spc="60" dirty="0">
                <a:latin typeface="Times New Roman"/>
                <a:cs typeface="Times New Roman"/>
              </a:rPr>
              <a:t>1)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887723" y="5079226"/>
            <a:ext cx="34163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50" i="1" spc="-55" dirty="0">
                <a:latin typeface="Symbol"/>
                <a:cs typeface="Symbol"/>
              </a:rPr>
              <a:t></a:t>
            </a:r>
            <a:r>
              <a:rPr sz="1750" i="1" spc="80" dirty="0">
                <a:latin typeface="Times New Roman"/>
                <a:cs typeface="Times New Roman"/>
              </a:rPr>
              <a:t> </a:t>
            </a:r>
            <a:r>
              <a:rPr sz="2325" baseline="-7168" dirty="0">
                <a:latin typeface="Symbol"/>
                <a:cs typeface="Symbol"/>
              </a:rPr>
              <a:t></a:t>
            </a:r>
            <a:endParaRPr sz="2325" baseline="-7168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5021" y="1754212"/>
            <a:ext cx="8093412" cy="3345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70</a:t>
            </a:fld>
            <a:endParaRPr spc="-6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71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450924"/>
            <a:ext cx="7986395" cy="438213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433070" marR="760095" indent="-421005">
              <a:lnSpc>
                <a:spcPts val="3220"/>
              </a:lnSpc>
              <a:spcBef>
                <a:spcPts val="525"/>
              </a:spcBef>
              <a:buChar char="•"/>
              <a:tabLst>
                <a:tab pos="433070" algn="l"/>
                <a:tab pos="433705" algn="l"/>
              </a:tabLst>
            </a:pPr>
            <a:r>
              <a:rPr sz="3000" spc="-120" dirty="0">
                <a:latin typeface="Arial"/>
                <a:cs typeface="Arial"/>
              </a:rPr>
              <a:t>Generation </a:t>
            </a:r>
            <a:r>
              <a:rPr sz="3000" spc="-140" dirty="0">
                <a:latin typeface="Arial"/>
                <a:cs typeface="Arial"/>
              </a:rPr>
              <a:t>and </a:t>
            </a:r>
            <a:r>
              <a:rPr sz="3000" spc="-150" dirty="0">
                <a:latin typeface="Arial"/>
                <a:cs typeface="Arial"/>
              </a:rPr>
              <a:t>Coherent </a:t>
            </a:r>
            <a:r>
              <a:rPr sz="3000" spc="-90" dirty="0">
                <a:latin typeface="Arial"/>
                <a:cs typeface="Arial"/>
              </a:rPr>
              <a:t>Detection </a:t>
            </a:r>
            <a:r>
              <a:rPr sz="3000" spc="-5" dirty="0">
                <a:latin typeface="Arial"/>
                <a:cs typeface="Arial"/>
              </a:rPr>
              <a:t>of</a:t>
            </a:r>
            <a:r>
              <a:rPr sz="3000" spc="-640" dirty="0">
                <a:latin typeface="Arial"/>
                <a:cs typeface="Arial"/>
              </a:rPr>
              <a:t> </a:t>
            </a:r>
            <a:r>
              <a:rPr sz="3000" spc="-459" dirty="0">
                <a:latin typeface="Arial"/>
                <a:cs typeface="Arial"/>
              </a:rPr>
              <a:t>QPSK  </a:t>
            </a:r>
            <a:r>
              <a:rPr sz="3000" spc="-215" dirty="0">
                <a:latin typeface="Arial"/>
                <a:cs typeface="Arial"/>
              </a:rPr>
              <a:t>Signals</a:t>
            </a:r>
            <a:endParaRPr sz="3000">
              <a:latin typeface="Arial"/>
              <a:cs typeface="Arial"/>
            </a:endParaRPr>
          </a:p>
          <a:p>
            <a:pPr marL="737870" lvl="1" indent="-381635">
              <a:lnSpc>
                <a:spcPts val="2935"/>
              </a:lnSpc>
              <a:buAutoNum type="arabicPeriod"/>
              <a:tabLst>
                <a:tab pos="738505" algn="l"/>
              </a:tabLst>
            </a:pPr>
            <a:r>
              <a:rPr sz="2600" spc="-105" dirty="0">
                <a:latin typeface="Arial"/>
                <a:cs typeface="Arial"/>
              </a:rPr>
              <a:t>Generation</a:t>
            </a:r>
            <a:endParaRPr sz="2600">
              <a:latin typeface="Arial"/>
              <a:cs typeface="Arial"/>
            </a:endParaRPr>
          </a:p>
          <a:p>
            <a:pPr marL="737870" marR="5080" indent="-381635">
              <a:lnSpc>
                <a:spcPts val="2790"/>
              </a:lnSpc>
              <a:spcBef>
                <a:spcPts val="210"/>
              </a:spcBef>
              <a:buChar char="–"/>
              <a:tabLst>
                <a:tab pos="737870" algn="l"/>
                <a:tab pos="738505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incoming </a:t>
            </a:r>
            <a:r>
              <a:rPr sz="2600" spc="-70" dirty="0">
                <a:latin typeface="Arial"/>
                <a:cs typeface="Arial"/>
              </a:rPr>
              <a:t>binary </a:t>
            </a:r>
            <a:r>
              <a:rPr sz="2600" spc="-120" dirty="0">
                <a:latin typeface="Arial"/>
                <a:cs typeface="Arial"/>
              </a:rPr>
              <a:t>data </a:t>
            </a:r>
            <a:r>
              <a:rPr sz="2600" spc="-105" dirty="0">
                <a:latin typeface="Arial"/>
                <a:cs typeface="Arial"/>
              </a:rPr>
              <a:t>stream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40" dirty="0">
                <a:latin typeface="Arial"/>
                <a:cs typeface="Arial"/>
              </a:rPr>
              <a:t>first </a:t>
            </a:r>
            <a:r>
              <a:rPr sz="2600" spc="-114" dirty="0">
                <a:latin typeface="Arial"/>
                <a:cs typeface="Arial"/>
              </a:rPr>
              <a:t>converted</a:t>
            </a:r>
            <a:r>
              <a:rPr sz="2600" spc="-459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into  </a:t>
            </a:r>
            <a:r>
              <a:rPr sz="2600" spc="-65" dirty="0">
                <a:latin typeface="Arial"/>
                <a:cs typeface="Arial"/>
              </a:rPr>
              <a:t>polar </a:t>
            </a:r>
            <a:r>
              <a:rPr sz="2600" spc="-50" dirty="0">
                <a:latin typeface="Arial"/>
                <a:cs typeface="Arial"/>
              </a:rPr>
              <a:t>form </a:t>
            </a:r>
            <a:r>
              <a:rPr sz="2600" spc="-120" dirty="0">
                <a:latin typeface="Arial"/>
                <a:cs typeface="Arial"/>
              </a:rPr>
              <a:t>by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70" dirty="0">
                <a:latin typeface="Arial"/>
                <a:cs typeface="Arial"/>
              </a:rPr>
              <a:t>non-return-to-zero </a:t>
            </a:r>
            <a:r>
              <a:rPr sz="2600" spc="-90" dirty="0">
                <a:latin typeface="Arial"/>
                <a:cs typeface="Arial"/>
              </a:rPr>
              <a:t>level</a:t>
            </a:r>
            <a:r>
              <a:rPr sz="2600" spc="-535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encoder</a:t>
            </a:r>
            <a:endParaRPr sz="2600">
              <a:latin typeface="Arial"/>
              <a:cs typeface="Arial"/>
            </a:endParaRPr>
          </a:p>
          <a:p>
            <a:pPr marL="737870" marR="73660" indent="-381635">
              <a:lnSpc>
                <a:spcPct val="80000"/>
              </a:lnSpc>
              <a:spcBef>
                <a:spcPts val="635"/>
              </a:spcBef>
              <a:buChar char="–"/>
              <a:tabLst>
                <a:tab pos="737870" algn="l"/>
                <a:tab pos="738505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70" dirty="0">
                <a:latin typeface="Arial"/>
                <a:cs typeface="Arial"/>
              </a:rPr>
              <a:t>resulting binary </a:t>
            </a:r>
            <a:r>
              <a:rPr sz="2600" spc="-170" dirty="0">
                <a:latin typeface="Arial"/>
                <a:cs typeface="Arial"/>
              </a:rPr>
              <a:t>wave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80" dirty="0">
                <a:latin typeface="Arial"/>
                <a:cs typeface="Arial"/>
              </a:rPr>
              <a:t>next </a:t>
            </a:r>
            <a:r>
              <a:rPr sz="2600" spc="-70" dirty="0">
                <a:latin typeface="Arial"/>
                <a:cs typeface="Arial"/>
              </a:rPr>
              <a:t>divided </a:t>
            </a:r>
            <a:r>
              <a:rPr sz="2600" spc="-114" dirty="0">
                <a:latin typeface="Arial"/>
                <a:cs typeface="Arial"/>
              </a:rPr>
              <a:t>by </a:t>
            </a:r>
            <a:r>
              <a:rPr sz="2600" spc="-170" dirty="0">
                <a:latin typeface="Arial"/>
                <a:cs typeface="Arial"/>
              </a:rPr>
              <a:t>means </a:t>
            </a:r>
            <a:r>
              <a:rPr sz="2600" spc="-10" dirty="0">
                <a:latin typeface="Arial"/>
                <a:cs typeface="Arial"/>
              </a:rPr>
              <a:t>of 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90" dirty="0">
                <a:latin typeface="Arial"/>
                <a:cs typeface="Arial"/>
              </a:rPr>
              <a:t>demultiplexer </a:t>
            </a:r>
            <a:r>
              <a:rPr sz="2600" spc="-15" dirty="0">
                <a:latin typeface="Arial"/>
                <a:cs typeface="Arial"/>
              </a:rPr>
              <a:t>into </a:t>
            </a:r>
            <a:r>
              <a:rPr sz="2600" dirty="0">
                <a:latin typeface="Arial"/>
                <a:cs typeface="Arial"/>
              </a:rPr>
              <a:t>two </a:t>
            </a:r>
            <a:r>
              <a:rPr sz="2600" spc="-150" dirty="0">
                <a:latin typeface="Arial"/>
                <a:cs typeface="Arial"/>
              </a:rPr>
              <a:t>separate </a:t>
            </a:r>
            <a:r>
              <a:rPr sz="2600" spc="-70" dirty="0">
                <a:latin typeface="Arial"/>
                <a:cs typeface="Arial"/>
              </a:rPr>
              <a:t>binary </a:t>
            </a:r>
            <a:r>
              <a:rPr sz="2600" spc="-200" dirty="0">
                <a:latin typeface="Arial"/>
                <a:cs typeface="Arial"/>
              </a:rPr>
              <a:t>waves  </a:t>
            </a:r>
            <a:r>
              <a:rPr sz="2600" spc="-114" dirty="0">
                <a:latin typeface="Arial"/>
                <a:cs typeface="Arial"/>
              </a:rPr>
              <a:t>consisting</a:t>
            </a:r>
            <a:r>
              <a:rPr sz="2600" spc="-254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odd-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and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even-</a:t>
            </a:r>
            <a:r>
              <a:rPr sz="2600" spc="-22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mumbered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input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bits 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i="1" spc="-5" dirty="0">
                <a:latin typeface="Carlito"/>
                <a:cs typeface="Carlito"/>
              </a:rPr>
              <a:t>b(t) </a:t>
            </a:r>
            <a:r>
              <a:rPr sz="2600" spc="-160" dirty="0">
                <a:latin typeface="Arial"/>
                <a:cs typeface="Arial"/>
              </a:rPr>
              <a:t>– </a:t>
            </a:r>
            <a:r>
              <a:rPr sz="2600" spc="-110" dirty="0">
                <a:latin typeface="Arial"/>
                <a:cs typeface="Arial"/>
              </a:rPr>
              <a:t>these </a:t>
            </a:r>
            <a:r>
              <a:rPr sz="2600" spc="-130" dirty="0">
                <a:latin typeface="Arial"/>
                <a:cs typeface="Arial"/>
              </a:rPr>
              <a:t>are </a:t>
            </a:r>
            <a:r>
              <a:rPr sz="2600" spc="-85" dirty="0">
                <a:latin typeface="Arial"/>
                <a:cs typeface="Arial"/>
              </a:rPr>
              <a:t>referred </a:t>
            </a:r>
            <a:r>
              <a:rPr sz="2600" spc="15" dirty="0">
                <a:latin typeface="Arial"/>
                <a:cs typeface="Arial"/>
              </a:rPr>
              <a:t>to </a:t>
            </a:r>
            <a:r>
              <a:rPr sz="2600" spc="-250" dirty="0">
                <a:latin typeface="Arial"/>
                <a:cs typeface="Arial"/>
              </a:rPr>
              <a:t>as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demultiplexed  </a:t>
            </a:r>
            <a:r>
              <a:rPr sz="2600" spc="-105" dirty="0">
                <a:latin typeface="Arial"/>
                <a:cs typeface="Arial"/>
              </a:rPr>
              <a:t>components</a:t>
            </a:r>
            <a:r>
              <a:rPr sz="2600" spc="-28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input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binary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wave.</a:t>
            </a:r>
            <a:endParaRPr sz="2600">
              <a:latin typeface="Arial"/>
              <a:cs typeface="Arial"/>
            </a:endParaRPr>
          </a:p>
          <a:p>
            <a:pPr marL="737870" marR="401955" indent="-381635">
              <a:lnSpc>
                <a:spcPts val="2500"/>
              </a:lnSpc>
              <a:spcBef>
                <a:spcPts val="575"/>
              </a:spcBef>
              <a:buChar char="–"/>
              <a:tabLst>
                <a:tab pos="737870" algn="l"/>
                <a:tab pos="738505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dirty="0">
                <a:latin typeface="Arial"/>
                <a:cs typeface="Arial"/>
              </a:rPr>
              <a:t>two </a:t>
            </a:r>
            <a:r>
              <a:rPr sz="2600" spc="-409" dirty="0">
                <a:latin typeface="Arial"/>
                <a:cs typeface="Arial"/>
              </a:rPr>
              <a:t>BPSK </a:t>
            </a:r>
            <a:r>
              <a:rPr sz="2600" spc="-155" dirty="0">
                <a:latin typeface="Arial"/>
                <a:cs typeface="Arial"/>
              </a:rPr>
              <a:t>signals </a:t>
            </a:r>
            <a:r>
              <a:rPr sz="2600" spc="-130" dirty="0">
                <a:latin typeface="Arial"/>
                <a:cs typeface="Arial"/>
              </a:rPr>
              <a:t>are </a:t>
            </a:r>
            <a:r>
              <a:rPr sz="2600" spc="-90" dirty="0">
                <a:latin typeface="Arial"/>
                <a:cs typeface="Arial"/>
              </a:rPr>
              <a:t>subtracted </a:t>
            </a:r>
            <a:r>
              <a:rPr sz="2600" spc="5" dirty="0">
                <a:latin typeface="Arial"/>
                <a:cs typeface="Arial"/>
              </a:rPr>
              <a:t>to </a:t>
            </a:r>
            <a:r>
              <a:rPr sz="2600" spc="-100" dirty="0">
                <a:latin typeface="Arial"/>
                <a:cs typeface="Arial"/>
              </a:rPr>
              <a:t>produce</a:t>
            </a:r>
            <a:r>
              <a:rPr sz="2600" spc="-43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  </a:t>
            </a:r>
            <a:r>
              <a:rPr sz="2600" spc="-110" dirty="0">
                <a:latin typeface="Arial"/>
                <a:cs typeface="Arial"/>
              </a:rPr>
              <a:t>desired </a:t>
            </a:r>
            <a:r>
              <a:rPr sz="2600" spc="-400" dirty="0">
                <a:latin typeface="Arial"/>
                <a:cs typeface="Arial"/>
              </a:rPr>
              <a:t>QPSK</a:t>
            </a:r>
            <a:r>
              <a:rPr sz="2600" spc="-315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signals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207" y="1394460"/>
            <a:ext cx="7286320" cy="4472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72</a:t>
            </a:fld>
            <a:endParaRPr spc="-6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73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816863" y="1537157"/>
            <a:ext cx="7776845" cy="374205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10"/>
              </a:spcBef>
              <a:tabLst>
                <a:tab pos="457200" algn="l"/>
              </a:tabLst>
            </a:pPr>
            <a:r>
              <a:rPr sz="2200" spc="-80" dirty="0">
                <a:latin typeface="Arial"/>
                <a:cs typeface="Arial"/>
              </a:rPr>
              <a:t>2.	</a:t>
            </a:r>
            <a:r>
              <a:rPr sz="2200" spc="-60" dirty="0">
                <a:latin typeface="Arial"/>
                <a:cs typeface="Arial"/>
              </a:rPr>
              <a:t>Detection</a:t>
            </a:r>
            <a:endParaRPr sz="2200">
              <a:latin typeface="Arial"/>
              <a:cs typeface="Arial"/>
            </a:endParaRPr>
          </a:p>
          <a:p>
            <a:pPr marL="457200" indent="-381635">
              <a:lnSpc>
                <a:spcPts val="2375"/>
              </a:lnSpc>
              <a:spcBef>
                <a:spcPts val="55"/>
              </a:spcBef>
              <a:buChar char="–"/>
              <a:tabLst>
                <a:tab pos="457200" algn="l"/>
                <a:tab pos="457834" algn="l"/>
              </a:tabLst>
            </a:pPr>
            <a:r>
              <a:rPr sz="2200" spc="-16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335" dirty="0">
                <a:latin typeface="Arial"/>
                <a:cs typeface="Arial"/>
              </a:rPr>
              <a:t>QPSK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receiver</a:t>
            </a:r>
            <a:r>
              <a:rPr sz="2200" spc="-24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consists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an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In-phase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quadrature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15" dirty="0">
                <a:latin typeface="Arial"/>
                <a:cs typeface="Arial"/>
              </a:rPr>
              <a:t>with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457200">
              <a:lnSpc>
                <a:spcPts val="2365"/>
              </a:lnSpc>
            </a:pPr>
            <a:r>
              <a:rPr sz="2200" spc="-90" dirty="0">
                <a:latin typeface="Arial"/>
                <a:cs typeface="Arial"/>
              </a:rPr>
              <a:t>common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input.</a:t>
            </a:r>
            <a:endParaRPr sz="2200">
              <a:latin typeface="Arial"/>
              <a:cs typeface="Arial"/>
            </a:endParaRPr>
          </a:p>
          <a:p>
            <a:pPr marL="457200" indent="-381635">
              <a:lnSpc>
                <a:spcPts val="2365"/>
              </a:lnSpc>
              <a:buChar char="–"/>
              <a:tabLst>
                <a:tab pos="457200" algn="l"/>
                <a:tab pos="457834" algn="l"/>
              </a:tabLst>
            </a:pPr>
            <a:r>
              <a:rPr sz="2200" spc="-229" dirty="0">
                <a:latin typeface="Arial"/>
                <a:cs typeface="Arial"/>
              </a:rPr>
              <a:t>Each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channel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made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up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product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modulator,</a:t>
            </a:r>
            <a:r>
              <a:rPr sz="2200" spc="-27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low-pass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filter,</a:t>
            </a:r>
            <a:endParaRPr sz="2200">
              <a:latin typeface="Arial"/>
              <a:cs typeface="Arial"/>
            </a:endParaRPr>
          </a:p>
          <a:p>
            <a:pPr marL="457200">
              <a:lnSpc>
                <a:spcPts val="2235"/>
              </a:lnSpc>
            </a:pPr>
            <a:r>
              <a:rPr sz="2200" spc="-130" dirty="0">
                <a:latin typeface="Arial"/>
                <a:cs typeface="Arial"/>
              </a:rPr>
              <a:t>sampler, </a:t>
            </a:r>
            <a:r>
              <a:rPr sz="2200" spc="-105" dirty="0">
                <a:latin typeface="Arial"/>
                <a:cs typeface="Arial"/>
              </a:rPr>
              <a:t>and </a:t>
            </a:r>
            <a:r>
              <a:rPr sz="2200" spc="-95" dirty="0">
                <a:latin typeface="Arial"/>
                <a:cs typeface="Arial"/>
              </a:rPr>
              <a:t>decision-making</a:t>
            </a:r>
            <a:r>
              <a:rPr sz="2200" spc="-409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device.</a:t>
            </a:r>
            <a:endParaRPr sz="2200">
              <a:latin typeface="Arial"/>
              <a:cs typeface="Arial"/>
            </a:endParaRPr>
          </a:p>
          <a:p>
            <a:pPr marL="457200" marR="133350" indent="-381635">
              <a:lnSpc>
                <a:spcPts val="2400"/>
              </a:lnSpc>
              <a:spcBef>
                <a:spcPts val="135"/>
              </a:spcBef>
              <a:buChar char="–"/>
              <a:tabLst>
                <a:tab pos="457200" algn="l"/>
                <a:tab pos="457834" algn="l"/>
              </a:tabLst>
            </a:pPr>
            <a:r>
              <a:rPr sz="2200" spc="-160" dirty="0">
                <a:latin typeface="Arial"/>
                <a:cs typeface="Arial"/>
              </a:rPr>
              <a:t>The </a:t>
            </a:r>
            <a:r>
              <a:rPr sz="2200" spc="-60" dirty="0">
                <a:latin typeface="Arial"/>
                <a:cs typeface="Arial"/>
              </a:rPr>
              <a:t>I-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Q-channles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20" dirty="0">
                <a:latin typeface="Arial"/>
                <a:cs typeface="Arial"/>
              </a:rPr>
              <a:t>receiver,</a:t>
            </a:r>
            <a:r>
              <a:rPr sz="2200" spc="-27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recover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demultiplexed  </a:t>
            </a:r>
            <a:r>
              <a:rPr sz="2200" spc="-90" dirty="0">
                <a:latin typeface="Arial"/>
                <a:cs typeface="Arial"/>
              </a:rPr>
              <a:t>components </a:t>
            </a:r>
            <a:r>
              <a:rPr sz="2200" i="1" spc="-5" dirty="0">
                <a:latin typeface="Carlito"/>
                <a:cs typeface="Carlito"/>
              </a:rPr>
              <a:t>a</a:t>
            </a:r>
            <a:r>
              <a:rPr sz="2175" i="1" spc="-7" baseline="-17241" dirty="0">
                <a:latin typeface="Carlito"/>
                <a:cs typeface="Carlito"/>
              </a:rPr>
              <a:t>1</a:t>
            </a:r>
            <a:r>
              <a:rPr sz="2200" i="1" spc="-5" dirty="0">
                <a:latin typeface="Carlito"/>
                <a:cs typeface="Carlito"/>
              </a:rPr>
              <a:t>(t)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315" dirty="0">
                <a:latin typeface="Arial"/>
                <a:cs typeface="Arial"/>
              </a:rPr>
              <a:t> </a:t>
            </a:r>
            <a:r>
              <a:rPr sz="2200" i="1" spc="-5" dirty="0">
                <a:latin typeface="Carlito"/>
                <a:cs typeface="Carlito"/>
              </a:rPr>
              <a:t>a</a:t>
            </a:r>
            <a:r>
              <a:rPr sz="2175" i="1" spc="-7" baseline="-17241" dirty="0">
                <a:latin typeface="Carlito"/>
                <a:cs typeface="Carlito"/>
              </a:rPr>
              <a:t>2</a:t>
            </a:r>
            <a:r>
              <a:rPr sz="2200" i="1" spc="-5" dirty="0">
                <a:latin typeface="Carlito"/>
                <a:cs typeface="Carlito"/>
              </a:rPr>
              <a:t>(t)</a:t>
            </a:r>
            <a:endParaRPr sz="2200">
              <a:latin typeface="Carlito"/>
              <a:cs typeface="Carlito"/>
            </a:endParaRPr>
          </a:p>
          <a:p>
            <a:pPr marL="457200" indent="-381635">
              <a:lnSpc>
                <a:spcPts val="2365"/>
              </a:lnSpc>
              <a:buChar char="–"/>
              <a:tabLst>
                <a:tab pos="457200" algn="l"/>
                <a:tab pos="457834" algn="l"/>
              </a:tabLst>
            </a:pPr>
            <a:r>
              <a:rPr sz="2200" spc="-210" dirty="0">
                <a:latin typeface="Arial"/>
                <a:cs typeface="Arial"/>
              </a:rPr>
              <a:t>By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applying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outputs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these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two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channels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65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multiplexer,</a:t>
            </a:r>
            <a:endParaRPr sz="2200">
              <a:latin typeface="Arial"/>
              <a:cs typeface="Arial"/>
            </a:endParaRPr>
          </a:p>
          <a:p>
            <a:pPr marL="457200">
              <a:lnSpc>
                <a:spcPts val="2375"/>
              </a:lnSpc>
            </a:pP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receiver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recovers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original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binary</a:t>
            </a:r>
            <a:r>
              <a:rPr sz="2200" spc="-125" dirty="0">
                <a:latin typeface="Arial"/>
                <a:cs typeface="Arial"/>
              </a:rPr>
              <a:t> sequence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457200" indent="-381635">
              <a:lnSpc>
                <a:spcPts val="2520"/>
              </a:lnSpc>
              <a:spcBef>
                <a:spcPts val="5"/>
              </a:spcBef>
              <a:buChar char="–"/>
              <a:tabLst>
                <a:tab pos="457200" algn="l"/>
                <a:tab pos="457834" algn="l"/>
              </a:tabLst>
            </a:pPr>
            <a:r>
              <a:rPr sz="2200" spc="-229" dirty="0">
                <a:latin typeface="Arial"/>
                <a:cs typeface="Arial"/>
              </a:rPr>
              <a:t>Each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two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low-pass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filters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must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be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assigned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bandwidth</a:t>
            </a:r>
            <a:endParaRPr sz="2200">
              <a:latin typeface="Arial"/>
              <a:cs typeface="Arial"/>
            </a:endParaRPr>
          </a:p>
          <a:p>
            <a:pPr marL="457200">
              <a:lnSpc>
                <a:spcPts val="2520"/>
              </a:lnSpc>
            </a:pPr>
            <a:r>
              <a:rPr sz="2200" spc="-85" dirty="0">
                <a:latin typeface="Arial"/>
                <a:cs typeface="Arial"/>
              </a:rPr>
              <a:t>equal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or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greater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than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reciprocal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symbol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duration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270" dirty="0">
                <a:latin typeface="Arial"/>
                <a:cs typeface="Arial"/>
              </a:rPr>
              <a:t>T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7263" y="1714500"/>
            <a:ext cx="8936735" cy="474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74</a:t>
            </a:fld>
            <a:endParaRPr spc="-6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75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10235" y="1479366"/>
            <a:ext cx="7954009" cy="443293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575"/>
              </a:spcBef>
              <a:buChar char="•"/>
              <a:tabLst>
                <a:tab pos="382270" algn="l"/>
                <a:tab pos="382905" algn="l"/>
              </a:tabLst>
            </a:pPr>
            <a:r>
              <a:rPr sz="3000" spc="-125" dirty="0">
                <a:latin typeface="Arial"/>
                <a:cs typeface="Arial"/>
              </a:rPr>
              <a:t>Offset </a:t>
            </a:r>
            <a:r>
              <a:rPr sz="3000" spc="-130" dirty="0">
                <a:latin typeface="Arial"/>
                <a:cs typeface="Arial"/>
              </a:rPr>
              <a:t>Quadriphase-Shift </a:t>
            </a:r>
            <a:r>
              <a:rPr sz="3000" spc="-215" dirty="0">
                <a:latin typeface="Arial"/>
                <a:cs typeface="Arial"/>
              </a:rPr>
              <a:t>Keying</a:t>
            </a:r>
            <a:r>
              <a:rPr sz="3000" spc="-380" dirty="0">
                <a:latin typeface="Arial"/>
                <a:cs typeface="Arial"/>
              </a:rPr>
              <a:t> </a:t>
            </a:r>
            <a:r>
              <a:rPr sz="3000" spc="-340" dirty="0">
                <a:latin typeface="Arial"/>
                <a:cs typeface="Arial"/>
              </a:rPr>
              <a:t>(OQPSK)</a:t>
            </a:r>
            <a:endParaRPr sz="3000">
              <a:latin typeface="Arial"/>
              <a:cs typeface="Arial"/>
            </a:endParaRPr>
          </a:p>
          <a:p>
            <a:pPr marL="781685" marR="474345" lvl="1" indent="-287020" algn="just">
              <a:lnSpc>
                <a:spcPct val="90000"/>
              </a:lnSpc>
              <a:spcBef>
                <a:spcPts val="710"/>
              </a:spcBef>
              <a:buChar char="–"/>
              <a:tabLst>
                <a:tab pos="782320" algn="l"/>
              </a:tabLst>
            </a:pPr>
            <a:r>
              <a:rPr sz="2600" spc="-195" dirty="0">
                <a:latin typeface="Arial"/>
                <a:cs typeface="Arial"/>
              </a:rPr>
              <a:t>The </a:t>
            </a:r>
            <a:r>
              <a:rPr sz="2600" spc="-75" dirty="0">
                <a:latin typeface="Arial"/>
                <a:cs typeface="Arial"/>
              </a:rPr>
              <a:t>extent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60" dirty="0">
                <a:latin typeface="Arial"/>
                <a:cs typeface="Arial"/>
              </a:rPr>
              <a:t>amplitude fluctuations </a:t>
            </a:r>
            <a:r>
              <a:rPr sz="2600" spc="-80" dirty="0">
                <a:latin typeface="Arial"/>
                <a:cs typeface="Arial"/>
              </a:rPr>
              <a:t>exhibited </a:t>
            </a:r>
            <a:r>
              <a:rPr sz="2600" spc="-155" dirty="0">
                <a:latin typeface="Arial"/>
                <a:cs typeface="Arial"/>
              </a:rPr>
              <a:t>by  </a:t>
            </a:r>
            <a:r>
              <a:rPr sz="2600" spc="-400" dirty="0">
                <a:latin typeface="Arial"/>
                <a:cs typeface="Arial"/>
              </a:rPr>
              <a:t>QPSK </a:t>
            </a:r>
            <a:r>
              <a:rPr sz="2600" spc="-155" dirty="0">
                <a:latin typeface="Arial"/>
                <a:cs typeface="Arial"/>
              </a:rPr>
              <a:t>signals </a:t>
            </a:r>
            <a:r>
              <a:rPr sz="2600" spc="-180" dirty="0">
                <a:latin typeface="Arial"/>
                <a:cs typeface="Arial"/>
              </a:rPr>
              <a:t>may </a:t>
            </a:r>
            <a:r>
              <a:rPr sz="2600" spc="-120" dirty="0">
                <a:latin typeface="Arial"/>
                <a:cs typeface="Arial"/>
              </a:rPr>
              <a:t>be reduced </a:t>
            </a:r>
            <a:r>
              <a:rPr sz="2600" spc="-130" dirty="0">
                <a:latin typeface="Arial"/>
                <a:cs typeface="Arial"/>
              </a:rPr>
              <a:t>by </a:t>
            </a:r>
            <a:r>
              <a:rPr sz="2600" spc="-140" dirty="0">
                <a:latin typeface="Arial"/>
                <a:cs typeface="Arial"/>
              </a:rPr>
              <a:t>using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80" dirty="0">
                <a:latin typeface="Arial"/>
                <a:cs typeface="Arial"/>
              </a:rPr>
              <a:t>variant </a:t>
            </a:r>
            <a:r>
              <a:rPr sz="2600" spc="-10" dirty="0">
                <a:latin typeface="Arial"/>
                <a:cs typeface="Arial"/>
              </a:rPr>
              <a:t>of  </a:t>
            </a:r>
            <a:r>
              <a:rPr sz="2600" spc="-85" dirty="0">
                <a:latin typeface="Arial"/>
                <a:cs typeface="Arial"/>
              </a:rPr>
              <a:t>quadriphase-shift</a:t>
            </a:r>
            <a:r>
              <a:rPr sz="2600" spc="-270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keying</a:t>
            </a:r>
            <a:endParaRPr sz="2600">
              <a:latin typeface="Arial"/>
              <a:cs typeface="Arial"/>
            </a:endParaRPr>
          </a:p>
          <a:p>
            <a:pPr marL="781685" marR="101600" lvl="1" indent="-287020">
              <a:lnSpc>
                <a:spcPct val="90000"/>
              </a:lnSpc>
              <a:spcBef>
                <a:spcPts val="580"/>
              </a:spcBef>
              <a:buChar char="–"/>
              <a:tabLst>
                <a:tab pos="782320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demultiplexed </a:t>
            </a:r>
            <a:r>
              <a:rPr sz="2600" spc="-70" dirty="0">
                <a:latin typeface="Arial"/>
                <a:cs typeface="Arial"/>
              </a:rPr>
              <a:t>binary </a:t>
            </a:r>
            <a:r>
              <a:rPr sz="2600" spc="-170" dirty="0">
                <a:latin typeface="Arial"/>
                <a:cs typeface="Arial"/>
              </a:rPr>
              <a:t>wave </a:t>
            </a:r>
            <a:r>
              <a:rPr sz="2600" spc="-95" dirty="0">
                <a:latin typeface="Arial"/>
                <a:cs typeface="Arial"/>
              </a:rPr>
              <a:t>labeled </a:t>
            </a:r>
            <a:r>
              <a:rPr sz="2600" i="1" spc="-5" dirty="0">
                <a:latin typeface="Carlito"/>
                <a:cs typeface="Carlito"/>
              </a:rPr>
              <a:t>a</a:t>
            </a:r>
            <a:r>
              <a:rPr sz="2550" i="1" spc="-7" baseline="-16339" dirty="0">
                <a:latin typeface="Carlito"/>
                <a:cs typeface="Carlito"/>
              </a:rPr>
              <a:t>2</a:t>
            </a:r>
            <a:r>
              <a:rPr sz="2600" i="1" spc="-5" dirty="0">
                <a:latin typeface="Carlito"/>
                <a:cs typeface="Carlito"/>
              </a:rPr>
              <a:t>(t) </a:t>
            </a:r>
            <a:r>
              <a:rPr sz="2600" spc="-135" dirty="0">
                <a:latin typeface="Arial"/>
                <a:cs typeface="Arial"/>
              </a:rPr>
              <a:t>is  </a:t>
            </a:r>
            <a:r>
              <a:rPr sz="2600" spc="-145" dirty="0">
                <a:latin typeface="Arial"/>
                <a:cs typeface="Arial"/>
              </a:rPr>
              <a:t>delayed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by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one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bit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duration</a:t>
            </a:r>
            <a:r>
              <a:rPr sz="2600" spc="-229" dirty="0">
                <a:latin typeface="Arial"/>
                <a:cs typeface="Arial"/>
              </a:rPr>
              <a:t> </a:t>
            </a:r>
            <a:r>
              <a:rPr sz="2600" spc="10" dirty="0">
                <a:latin typeface="Arial"/>
                <a:cs typeface="Arial"/>
              </a:rPr>
              <a:t>with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respect</a:t>
            </a:r>
            <a:r>
              <a:rPr sz="2600" spc="-19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other  </a:t>
            </a:r>
            <a:r>
              <a:rPr sz="2600" spc="-100" dirty="0">
                <a:latin typeface="Arial"/>
                <a:cs typeface="Arial"/>
              </a:rPr>
              <a:t>demultiplexed </a:t>
            </a:r>
            <a:r>
              <a:rPr sz="2600" spc="-70" dirty="0">
                <a:latin typeface="Arial"/>
                <a:cs typeface="Arial"/>
              </a:rPr>
              <a:t>binary </a:t>
            </a:r>
            <a:r>
              <a:rPr sz="2600" spc="-170" dirty="0">
                <a:latin typeface="Arial"/>
                <a:cs typeface="Arial"/>
              </a:rPr>
              <a:t>wave </a:t>
            </a:r>
            <a:r>
              <a:rPr sz="2600" spc="-85" dirty="0">
                <a:latin typeface="Arial"/>
                <a:cs typeface="Arial"/>
              </a:rPr>
              <a:t>labled</a:t>
            </a:r>
            <a:r>
              <a:rPr sz="2600" spc="-280" dirty="0">
                <a:latin typeface="Arial"/>
                <a:cs typeface="Arial"/>
              </a:rPr>
              <a:t> </a:t>
            </a:r>
            <a:r>
              <a:rPr sz="2600" i="1" spc="-5" dirty="0">
                <a:latin typeface="Carlito"/>
                <a:cs typeface="Carlito"/>
              </a:rPr>
              <a:t>a</a:t>
            </a:r>
            <a:r>
              <a:rPr sz="2550" i="1" spc="-7" baseline="-16339" dirty="0">
                <a:latin typeface="Carlito"/>
                <a:cs typeface="Carlito"/>
              </a:rPr>
              <a:t>1</a:t>
            </a:r>
            <a:r>
              <a:rPr sz="2600" i="1" spc="-5" dirty="0">
                <a:latin typeface="Carlito"/>
                <a:cs typeface="Carlito"/>
              </a:rPr>
              <a:t>(t)</a:t>
            </a:r>
            <a:endParaRPr sz="2600">
              <a:latin typeface="Carlito"/>
              <a:cs typeface="Carlito"/>
            </a:endParaRPr>
          </a:p>
          <a:p>
            <a:pPr marL="781685" marR="255270" lvl="1" indent="-287020">
              <a:lnSpc>
                <a:spcPts val="2780"/>
              </a:lnSpc>
              <a:spcBef>
                <a:spcPts val="760"/>
              </a:spcBef>
              <a:buFont typeface="Arial"/>
              <a:buChar char="–"/>
              <a:tabLst>
                <a:tab pos="782320" algn="l"/>
              </a:tabLst>
            </a:pPr>
            <a:r>
              <a:rPr sz="2600" spc="-70" dirty="0">
                <a:latin typeface="GoudyBookletter1911Bold"/>
                <a:cs typeface="GoudyBookletter1911Bold"/>
              </a:rPr>
              <a:t>±</a:t>
            </a:r>
            <a:r>
              <a:rPr sz="2600" spc="-70" dirty="0">
                <a:latin typeface="Arial"/>
                <a:cs typeface="Arial"/>
              </a:rPr>
              <a:t>90</a:t>
            </a:r>
            <a:r>
              <a:rPr sz="2550" spc="-104" baseline="21241" dirty="0">
                <a:latin typeface="Arial"/>
                <a:cs typeface="Arial"/>
              </a:rPr>
              <a:t>◦ </a:t>
            </a:r>
            <a:r>
              <a:rPr sz="2600" spc="-165" dirty="0">
                <a:latin typeface="Arial"/>
                <a:cs typeface="Arial"/>
              </a:rPr>
              <a:t>phase </a:t>
            </a:r>
            <a:r>
              <a:rPr sz="2600" spc="-70" dirty="0">
                <a:latin typeface="Arial"/>
                <a:cs typeface="Arial"/>
              </a:rPr>
              <a:t>transitions </a:t>
            </a:r>
            <a:r>
              <a:rPr sz="2600" spc="-110" dirty="0">
                <a:latin typeface="Arial"/>
                <a:cs typeface="Arial"/>
              </a:rPr>
              <a:t>occur </a:t>
            </a:r>
            <a:r>
              <a:rPr sz="2600" spc="-50" dirty="0">
                <a:latin typeface="Arial"/>
                <a:cs typeface="Arial"/>
              </a:rPr>
              <a:t>twice </a:t>
            </a:r>
            <a:r>
              <a:rPr sz="2600" spc="-245" dirty="0">
                <a:latin typeface="Arial"/>
                <a:cs typeface="Arial"/>
              </a:rPr>
              <a:t>as </a:t>
            </a:r>
            <a:r>
              <a:rPr sz="2600" spc="-100" dirty="0">
                <a:latin typeface="Arial"/>
                <a:cs typeface="Arial"/>
              </a:rPr>
              <a:t>frequency </a:t>
            </a:r>
            <a:r>
              <a:rPr sz="2600" spc="-10" dirty="0">
                <a:latin typeface="Arial"/>
                <a:cs typeface="Arial"/>
              </a:rPr>
              <a:t>but  </a:t>
            </a:r>
            <a:r>
              <a:rPr sz="2600" spc="10" dirty="0">
                <a:latin typeface="Arial"/>
                <a:cs typeface="Arial"/>
              </a:rPr>
              <a:t>with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105" dirty="0">
                <a:latin typeface="Arial"/>
                <a:cs typeface="Arial"/>
              </a:rPr>
              <a:t>reduced </a:t>
            </a:r>
            <a:r>
              <a:rPr sz="2600" spc="-160" dirty="0">
                <a:latin typeface="Arial"/>
                <a:cs typeface="Arial"/>
              </a:rPr>
              <a:t>range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60" dirty="0">
                <a:latin typeface="Arial"/>
                <a:cs typeface="Arial"/>
              </a:rPr>
              <a:t>amplitude</a:t>
            </a:r>
            <a:r>
              <a:rPr sz="2600" spc="-525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fluctuations.</a:t>
            </a:r>
            <a:endParaRPr sz="2600">
              <a:latin typeface="Arial"/>
              <a:cs typeface="Arial"/>
            </a:endParaRPr>
          </a:p>
          <a:p>
            <a:pPr marL="781685" marR="30480" lvl="1" indent="-287020">
              <a:lnSpc>
                <a:spcPts val="2780"/>
              </a:lnSpc>
              <a:spcBef>
                <a:spcPts val="635"/>
              </a:spcBef>
              <a:buChar char="–"/>
              <a:tabLst>
                <a:tab pos="782320" algn="l"/>
              </a:tabLst>
            </a:pPr>
            <a:r>
              <a:rPr sz="2600" spc="-65" dirty="0">
                <a:latin typeface="Arial"/>
                <a:cs typeface="Arial"/>
              </a:rPr>
              <a:t>Amplitude </a:t>
            </a:r>
            <a:r>
              <a:rPr sz="2600" spc="-55" dirty="0">
                <a:latin typeface="Arial"/>
                <a:cs typeface="Arial"/>
              </a:rPr>
              <a:t>fluctuations </a:t>
            </a:r>
            <a:r>
              <a:rPr sz="2600" spc="-35" dirty="0">
                <a:latin typeface="Arial"/>
                <a:cs typeface="Arial"/>
              </a:rPr>
              <a:t>in </a:t>
            </a:r>
            <a:r>
              <a:rPr sz="2600" spc="-380" dirty="0">
                <a:latin typeface="Arial"/>
                <a:cs typeface="Arial"/>
              </a:rPr>
              <a:t>OQPSK </a:t>
            </a:r>
            <a:r>
              <a:rPr sz="2600" spc="-110" dirty="0">
                <a:latin typeface="Arial"/>
                <a:cs typeface="Arial"/>
              </a:rPr>
              <a:t>due </a:t>
            </a:r>
            <a:r>
              <a:rPr sz="2600" spc="5" dirty="0">
                <a:latin typeface="Arial"/>
                <a:cs typeface="Arial"/>
              </a:rPr>
              <a:t>to </a:t>
            </a:r>
            <a:r>
              <a:rPr sz="2600" spc="-25" dirty="0">
                <a:latin typeface="Arial"/>
                <a:cs typeface="Arial"/>
              </a:rPr>
              <a:t>filtering</a:t>
            </a:r>
            <a:r>
              <a:rPr sz="2600" spc="-480" dirty="0">
                <a:latin typeface="Arial"/>
                <a:cs typeface="Arial"/>
              </a:rPr>
              <a:t> </a:t>
            </a:r>
            <a:r>
              <a:rPr sz="2600" spc="-180" dirty="0">
                <a:latin typeface="Arial"/>
                <a:cs typeface="Arial"/>
              </a:rPr>
              <a:t>have 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100" dirty="0">
                <a:latin typeface="Arial"/>
                <a:cs typeface="Arial"/>
              </a:rPr>
              <a:t>smaller </a:t>
            </a:r>
            <a:r>
              <a:rPr sz="2600" spc="-60" dirty="0">
                <a:latin typeface="Arial"/>
                <a:cs typeface="Arial"/>
              </a:rPr>
              <a:t>amplitude than </a:t>
            </a:r>
            <a:r>
              <a:rPr sz="2600" spc="-35" dirty="0">
                <a:latin typeface="Arial"/>
                <a:cs typeface="Arial"/>
              </a:rPr>
              <a:t>in</a:t>
            </a:r>
            <a:r>
              <a:rPr sz="2600" spc="-355" dirty="0">
                <a:latin typeface="Arial"/>
                <a:cs typeface="Arial"/>
              </a:rPr>
              <a:t> </a:t>
            </a:r>
            <a:r>
              <a:rPr sz="2600" spc="-335" dirty="0">
                <a:latin typeface="Arial"/>
                <a:cs typeface="Arial"/>
              </a:rPr>
              <a:t>QPSK.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1451" y="1056613"/>
            <a:ext cx="7324725" cy="4285615"/>
            <a:chOff x="1201451" y="1056613"/>
            <a:chExt cx="7324725" cy="4285615"/>
          </a:xfrm>
        </p:grpSpPr>
        <p:sp>
          <p:nvSpPr>
            <p:cNvPr id="3" name="object 3"/>
            <p:cNvSpPr/>
            <p:nvPr/>
          </p:nvSpPr>
          <p:spPr>
            <a:xfrm>
              <a:off x="1201451" y="1056613"/>
              <a:ext cx="7245540" cy="24897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49191" y="3573780"/>
              <a:ext cx="7276540" cy="17678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76</a:t>
            </a:fld>
            <a:endParaRPr spc="-6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64691"/>
            <a:ext cx="8229600" cy="493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77</a:t>
            </a:fld>
            <a:endParaRPr spc="-6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78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78612" y="924548"/>
            <a:ext cx="5659120" cy="71564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85" dirty="0">
                <a:latin typeface="Arial"/>
                <a:cs typeface="Arial"/>
              </a:rPr>
              <a:t>Computer Experiment </a:t>
            </a:r>
            <a:r>
              <a:rPr sz="2000" spc="-55" dirty="0">
                <a:latin typeface="Arial"/>
                <a:cs typeface="Arial"/>
              </a:rPr>
              <a:t>III </a:t>
            </a:r>
            <a:r>
              <a:rPr sz="2000" spc="-25" dirty="0">
                <a:latin typeface="Arial"/>
                <a:cs typeface="Arial"/>
              </a:rPr>
              <a:t>: </a:t>
            </a:r>
            <a:r>
              <a:rPr sz="2000" spc="-310" dirty="0">
                <a:latin typeface="Arial"/>
                <a:cs typeface="Arial"/>
              </a:rPr>
              <a:t>QPSK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300" dirty="0">
                <a:latin typeface="Arial"/>
                <a:cs typeface="Arial"/>
              </a:rPr>
              <a:t>OPQSK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125" dirty="0">
                <a:latin typeface="Arial"/>
                <a:cs typeface="Arial"/>
              </a:rPr>
              <a:t>Spectra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20"/>
              </a:spcBef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280" dirty="0">
                <a:latin typeface="Arial"/>
                <a:cs typeface="Arial"/>
              </a:rPr>
              <a:t>QPSK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Spectra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6116" y="3591724"/>
            <a:ext cx="3951604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55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265" dirty="0">
                <a:latin typeface="Arial"/>
                <a:cs typeface="Arial"/>
              </a:rPr>
              <a:t>OQPSK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Spectra</a:t>
            </a:r>
            <a:endParaRPr sz="18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20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10" dirty="0">
                <a:latin typeface="Arial"/>
                <a:cs typeface="Arial"/>
              </a:rPr>
              <a:t>For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110" dirty="0">
                <a:latin typeface="Arial"/>
                <a:cs typeface="Arial"/>
              </a:rPr>
              <a:t>same </a:t>
            </a:r>
            <a:r>
              <a:rPr sz="1600" spc="-90" dirty="0">
                <a:latin typeface="Arial"/>
                <a:cs typeface="Arial"/>
              </a:rPr>
              <a:t>parameters </a:t>
            </a:r>
            <a:r>
              <a:rPr sz="1600" spc="-95" dirty="0">
                <a:latin typeface="Arial"/>
                <a:cs typeface="Arial"/>
              </a:rPr>
              <a:t>used </a:t>
            </a:r>
            <a:r>
              <a:rPr sz="1600" spc="-20" dirty="0">
                <a:latin typeface="Arial"/>
                <a:cs typeface="Arial"/>
              </a:rPr>
              <a:t>for</a:t>
            </a:r>
            <a:r>
              <a:rPr sz="1600" spc="-150" dirty="0">
                <a:latin typeface="Arial"/>
                <a:cs typeface="Arial"/>
              </a:rPr>
              <a:t> </a:t>
            </a:r>
            <a:r>
              <a:rPr sz="1600" spc="-240" dirty="0">
                <a:latin typeface="Arial"/>
                <a:cs typeface="Arial"/>
              </a:rPr>
              <a:t>QPSK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116" y="4860747"/>
            <a:ext cx="5693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280" dirty="0">
                <a:latin typeface="Arial"/>
                <a:cs typeface="Arial"/>
              </a:rPr>
              <a:t>QPSK </a:t>
            </a:r>
            <a:r>
              <a:rPr sz="1800" spc="-100" dirty="0">
                <a:latin typeface="Arial"/>
                <a:cs typeface="Arial"/>
              </a:rPr>
              <a:t>occupies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45" dirty="0">
                <a:latin typeface="Arial"/>
                <a:cs typeface="Arial"/>
              </a:rPr>
              <a:t>bandwidth </a:t>
            </a:r>
            <a:r>
              <a:rPr sz="1800" spc="-80" dirty="0">
                <a:latin typeface="Arial"/>
                <a:cs typeface="Arial"/>
              </a:rPr>
              <a:t>equal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75" dirty="0">
                <a:latin typeface="Arial"/>
                <a:cs typeface="Arial"/>
              </a:rPr>
              <a:t>one </a:t>
            </a:r>
            <a:r>
              <a:rPr sz="1800" spc="-40" dirty="0">
                <a:latin typeface="Arial"/>
                <a:cs typeface="Arial"/>
              </a:rPr>
              <a:t>half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5" dirty="0">
                <a:latin typeface="Arial"/>
                <a:cs typeface="Arial"/>
              </a:rPr>
              <a:t>of</a:t>
            </a:r>
            <a:r>
              <a:rPr sz="1800" spc="-310" dirty="0">
                <a:latin typeface="Arial"/>
                <a:cs typeface="Arial"/>
              </a:rPr>
              <a:t> </a:t>
            </a:r>
            <a:r>
              <a:rPr sz="1800" spc="-285" dirty="0">
                <a:latin typeface="Arial"/>
                <a:cs typeface="Arial"/>
              </a:rPr>
              <a:t>BPSK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7261" y="2104085"/>
            <a:ext cx="820419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65" dirty="0">
                <a:latin typeface="Times New Roman"/>
                <a:cs typeface="Times New Roman"/>
              </a:rPr>
              <a:t>F</a:t>
            </a:r>
            <a:r>
              <a:rPr sz="1450" spc="-5" dirty="0">
                <a:latin typeface="Times New Roman"/>
                <a:cs typeface="Times New Roman"/>
              </a:rPr>
              <a:t>r</a:t>
            </a:r>
            <a:r>
              <a:rPr sz="1450" dirty="0">
                <a:latin typeface="Times New Roman"/>
                <a:cs typeface="Times New Roman"/>
              </a:rPr>
              <a:t>e</a:t>
            </a:r>
            <a:r>
              <a:rPr sz="1450" spc="-5" dirty="0">
                <a:latin typeface="Times New Roman"/>
                <a:cs typeface="Times New Roman"/>
              </a:rPr>
              <a:t>quenc</a:t>
            </a:r>
            <a:r>
              <a:rPr sz="1450" spc="-155" dirty="0">
                <a:latin typeface="Times New Roman"/>
                <a:cs typeface="Times New Roman"/>
              </a:rPr>
              <a:t>y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3357" y="2104085"/>
            <a:ext cx="51371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10" dirty="0">
                <a:latin typeface="Times New Roman"/>
                <a:cs typeface="Times New Roman"/>
              </a:rPr>
              <a:t>C</a:t>
            </a:r>
            <a:r>
              <a:rPr sz="1450" dirty="0">
                <a:latin typeface="Times New Roman"/>
                <a:cs typeface="Times New Roman"/>
              </a:rPr>
              <a:t>a</a:t>
            </a:r>
            <a:r>
              <a:rPr sz="1450" spc="-55" dirty="0">
                <a:latin typeface="Times New Roman"/>
                <a:cs typeface="Times New Roman"/>
              </a:rPr>
              <a:t>rr</a:t>
            </a:r>
            <a:r>
              <a:rPr sz="1450" spc="-70" dirty="0">
                <a:latin typeface="Times New Roman"/>
                <a:cs typeface="Times New Roman"/>
              </a:rPr>
              <a:t>i</a:t>
            </a:r>
            <a:r>
              <a:rPr sz="1450" dirty="0">
                <a:latin typeface="Times New Roman"/>
                <a:cs typeface="Times New Roman"/>
              </a:rPr>
              <a:t>e</a:t>
            </a:r>
            <a:r>
              <a:rPr sz="1450" spc="-5" dirty="0">
                <a:latin typeface="Times New Roman"/>
                <a:cs typeface="Times New Roman"/>
              </a:rPr>
              <a:t>r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1109" y="2493086"/>
            <a:ext cx="116205" cy="678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90"/>
              </a:spcBef>
            </a:pPr>
            <a:r>
              <a:rPr sz="1450" spc="-5" dirty="0">
                <a:latin typeface="Symbol"/>
                <a:cs typeface="Symbol"/>
              </a:rPr>
              <a:t>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705"/>
              </a:lnSpc>
            </a:pPr>
            <a:r>
              <a:rPr sz="1450" spc="-5" dirty="0">
                <a:latin typeface="Symbol"/>
                <a:cs typeface="Symbol"/>
              </a:rPr>
              <a:t>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720"/>
              </a:lnSpc>
            </a:pPr>
            <a:r>
              <a:rPr sz="1450" spc="-5" dirty="0">
                <a:latin typeface="Symbol"/>
                <a:cs typeface="Symbol"/>
              </a:rPr>
              <a:t>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48478" y="2474722"/>
            <a:ext cx="77089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the</a:t>
            </a:r>
            <a:r>
              <a:rPr sz="1450" spc="8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figure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78958" y="2850007"/>
            <a:ext cx="77089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the</a:t>
            </a:r>
            <a:r>
              <a:rPr sz="1450" spc="8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figure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36972" y="2474722"/>
            <a:ext cx="5048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(a)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of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2213" y="2850007"/>
            <a:ext cx="52006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5" dirty="0">
                <a:latin typeface="Times New Roman"/>
                <a:cs typeface="Times New Roman"/>
              </a:rPr>
              <a:t>(b)</a:t>
            </a:r>
            <a:r>
              <a:rPr sz="1450" spc="10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of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63267" y="2659507"/>
            <a:ext cx="187388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397510" algn="l"/>
                <a:tab pos="1326515" algn="l"/>
              </a:tabLst>
            </a:pPr>
            <a:r>
              <a:rPr sz="1450" spc="-70" dirty="0">
                <a:latin typeface="Times New Roman"/>
                <a:cs typeface="Times New Roman"/>
              </a:rPr>
              <a:t>Bit	</a:t>
            </a:r>
            <a:r>
              <a:rPr sz="1450" spc="5" dirty="0">
                <a:latin typeface="Times New Roman"/>
                <a:cs typeface="Times New Roman"/>
              </a:rPr>
              <a:t>duration,	</a:t>
            </a:r>
            <a:r>
              <a:rPr sz="2175" i="1" spc="52" baseline="1915" dirty="0">
                <a:latin typeface="Times New Roman"/>
                <a:cs typeface="Times New Roman"/>
              </a:rPr>
              <a:t>T</a:t>
            </a:r>
            <a:r>
              <a:rPr sz="1275" i="1" spc="52" baseline="-22875" dirty="0">
                <a:latin typeface="Times New Roman"/>
                <a:cs typeface="Times New Roman"/>
              </a:rPr>
              <a:t>b </a:t>
            </a:r>
            <a:r>
              <a:rPr sz="2175" spc="-15" baseline="1915" dirty="0">
                <a:latin typeface="Symbol"/>
                <a:cs typeface="Symbol"/>
              </a:rPr>
              <a:t></a:t>
            </a:r>
            <a:r>
              <a:rPr sz="2175" spc="112" baseline="1915" dirty="0">
                <a:latin typeface="Times New Roman"/>
                <a:cs typeface="Times New Roman"/>
              </a:rPr>
              <a:t> </a:t>
            </a:r>
            <a:r>
              <a:rPr sz="2175" spc="-7" baseline="-7662" dirty="0">
                <a:latin typeface="Symbol"/>
                <a:cs typeface="Symbol"/>
              </a:rPr>
              <a:t></a:t>
            </a:r>
            <a:endParaRPr sz="2175" baseline="-7662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2665" y="2107133"/>
            <a:ext cx="1090295" cy="992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4610" algn="ctr">
              <a:lnSpc>
                <a:spcPct val="100000"/>
              </a:lnSpc>
              <a:spcBef>
                <a:spcPts val="90"/>
              </a:spcBef>
            </a:pPr>
            <a:r>
              <a:rPr sz="1450" i="1" spc="-5" dirty="0">
                <a:latin typeface="Times New Roman"/>
                <a:cs typeface="Times New Roman"/>
              </a:rPr>
              <a:t>f </a:t>
            </a:r>
            <a:r>
              <a:rPr sz="1275" i="1" spc="-7" baseline="-26143" dirty="0">
                <a:latin typeface="Times New Roman"/>
                <a:cs typeface="Times New Roman"/>
              </a:rPr>
              <a:t>c </a:t>
            </a:r>
            <a:r>
              <a:rPr sz="1450" spc="-5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8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i="1" spc="-90" dirty="0">
                <a:latin typeface="Times New Roman"/>
                <a:cs typeface="Times New Roman"/>
              </a:rPr>
              <a:t>Hz</a:t>
            </a: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40"/>
              </a:spcBef>
            </a:pPr>
            <a:r>
              <a:rPr sz="1450" spc="-5" dirty="0">
                <a:latin typeface="Symbol"/>
                <a:cs typeface="Symbol"/>
              </a:rPr>
              <a:t>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2175" spc="60" baseline="3831" dirty="0">
                <a:latin typeface="Times New Roman"/>
                <a:cs typeface="Times New Roman"/>
              </a:rPr>
              <a:t>1</a:t>
            </a:r>
            <a:r>
              <a:rPr sz="2175" i="1" spc="60" baseline="3831" dirty="0">
                <a:latin typeface="Times New Roman"/>
                <a:cs typeface="Times New Roman"/>
              </a:rPr>
              <a:t>s  </a:t>
            </a:r>
            <a:r>
              <a:rPr sz="2175" spc="7" baseline="3831" dirty="0">
                <a:latin typeface="Times New Roman"/>
                <a:cs typeface="Times New Roman"/>
              </a:rPr>
              <a:t>for</a:t>
            </a:r>
            <a:r>
              <a:rPr sz="2175" spc="375" baseline="3831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Times New Roman"/>
                <a:cs typeface="Times New Roman"/>
              </a:rPr>
              <a:t>part</a:t>
            </a:r>
            <a:endParaRPr sz="2175" baseline="3831">
              <a:latin typeface="Times New Roman"/>
              <a:cs typeface="Times New Roman"/>
            </a:endParaRPr>
          </a:p>
          <a:p>
            <a:pPr marL="8890" algn="ctr">
              <a:lnSpc>
                <a:spcPct val="100000"/>
              </a:lnSpc>
              <a:spcBef>
                <a:spcPts val="1265"/>
              </a:spcBef>
            </a:pPr>
            <a:r>
              <a:rPr sz="2175" spc="-7" baseline="-15325" dirty="0">
                <a:latin typeface="Symbol"/>
                <a:cs typeface="Symbol"/>
              </a:rPr>
              <a:t></a:t>
            </a:r>
            <a:r>
              <a:rPr sz="2175" spc="-7" baseline="-153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 </a:t>
            </a:r>
            <a:r>
              <a:rPr sz="1450" i="1" spc="-5" dirty="0">
                <a:latin typeface="Times New Roman"/>
                <a:cs typeface="Times New Roman"/>
              </a:rPr>
              <a:t>s </a:t>
            </a:r>
            <a:r>
              <a:rPr sz="1450" spc="10" dirty="0">
                <a:latin typeface="Times New Roman"/>
                <a:cs typeface="Times New Roman"/>
              </a:rPr>
              <a:t>for</a:t>
            </a:r>
            <a:r>
              <a:rPr sz="1450" spc="10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part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0859" y="398144"/>
            <a:ext cx="259778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5" dirty="0"/>
              <a:t>Frequency-Shift</a:t>
            </a:r>
            <a:r>
              <a:rPr sz="2200" spc="-280" dirty="0"/>
              <a:t> </a:t>
            </a:r>
            <a:r>
              <a:rPr sz="2200" spc="-150" dirty="0"/>
              <a:t>Keying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578612" y="924548"/>
            <a:ext cx="7668259" cy="98996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90" dirty="0">
                <a:latin typeface="Arial"/>
                <a:cs typeface="Arial"/>
              </a:rPr>
              <a:t>Binary </a:t>
            </a:r>
            <a:r>
              <a:rPr sz="2000" spc="-95" dirty="0">
                <a:latin typeface="Arial"/>
                <a:cs typeface="Arial"/>
              </a:rPr>
              <a:t>Frequency-Shift </a:t>
            </a:r>
            <a:r>
              <a:rPr sz="2000" spc="-140" dirty="0">
                <a:latin typeface="Arial"/>
                <a:cs typeface="Arial"/>
              </a:rPr>
              <a:t>Keying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-245" dirty="0">
                <a:latin typeface="Arial"/>
                <a:cs typeface="Arial"/>
              </a:rPr>
              <a:t>(BFSK)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20"/>
              </a:spcBef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70" dirty="0">
                <a:latin typeface="Arial"/>
                <a:cs typeface="Arial"/>
              </a:rPr>
              <a:t>Each </a:t>
            </a:r>
            <a:r>
              <a:rPr sz="1800" spc="-100" dirty="0">
                <a:latin typeface="Arial"/>
                <a:cs typeface="Arial"/>
              </a:rPr>
              <a:t>symbols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distinguished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each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other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40" dirty="0">
                <a:latin typeface="Arial"/>
                <a:cs typeface="Arial"/>
              </a:rPr>
              <a:t>transmitting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one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two</a:t>
            </a: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sinusoidal </a:t>
            </a:r>
            <a:r>
              <a:rPr sz="1800" spc="-145" dirty="0">
                <a:latin typeface="Arial"/>
                <a:cs typeface="Arial"/>
              </a:rPr>
              <a:t>waves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45" dirty="0">
                <a:latin typeface="Arial"/>
                <a:cs typeface="Arial"/>
              </a:rPr>
              <a:t>differ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70" dirty="0">
                <a:latin typeface="Arial"/>
                <a:cs typeface="Arial"/>
              </a:rPr>
              <a:t>frequency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80" dirty="0">
                <a:latin typeface="Arial"/>
                <a:cs typeface="Arial"/>
              </a:rPr>
              <a:t>fixed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amount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716" y="3536860"/>
            <a:ext cx="7046595" cy="89916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24485" indent="-287020">
              <a:lnSpc>
                <a:spcPct val="100000"/>
              </a:lnSpc>
              <a:spcBef>
                <a:spcPts val="555"/>
              </a:spcBef>
              <a:buChar char="–"/>
              <a:tabLst>
                <a:tab pos="324485" algn="l"/>
                <a:tab pos="325120" algn="l"/>
              </a:tabLst>
            </a:pPr>
            <a:r>
              <a:rPr sz="1800" spc="-160" dirty="0">
                <a:latin typeface="Arial"/>
                <a:cs typeface="Arial"/>
              </a:rPr>
              <a:t>Sunde’s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295" dirty="0">
                <a:latin typeface="Arial"/>
                <a:cs typeface="Arial"/>
              </a:rPr>
              <a:t>BFSK</a:t>
            </a:r>
            <a:endParaRPr sz="1800">
              <a:latin typeface="Arial"/>
              <a:cs typeface="Arial"/>
            </a:endParaRPr>
          </a:p>
          <a:p>
            <a:pPr marL="723265" lvl="1" indent="-229235">
              <a:lnSpc>
                <a:spcPct val="100000"/>
              </a:lnSpc>
              <a:spcBef>
                <a:spcPts val="420"/>
              </a:spcBef>
              <a:buChar char="•"/>
              <a:tabLst>
                <a:tab pos="723265" algn="l"/>
                <a:tab pos="723900" algn="l"/>
              </a:tabLst>
            </a:pPr>
            <a:r>
              <a:rPr sz="1600" spc="-70" dirty="0">
                <a:latin typeface="Arial"/>
                <a:cs typeface="Arial"/>
              </a:rPr>
              <a:t>When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frequencies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</a:t>
            </a:r>
            <a:r>
              <a:rPr sz="1575" spc="-15" baseline="-15873" dirty="0">
                <a:latin typeface="Arial"/>
                <a:cs typeface="Arial"/>
              </a:rPr>
              <a:t>1</a:t>
            </a:r>
            <a:r>
              <a:rPr sz="1575" spc="-52" baseline="-15873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and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</a:t>
            </a:r>
            <a:r>
              <a:rPr sz="1575" spc="-15" baseline="-15873" dirty="0">
                <a:latin typeface="Arial"/>
                <a:cs typeface="Arial"/>
              </a:rPr>
              <a:t>2</a:t>
            </a:r>
            <a:r>
              <a:rPr sz="1575" spc="-44" baseline="-15873" dirty="0">
                <a:latin typeface="Arial"/>
                <a:cs typeface="Arial"/>
              </a:rPr>
              <a:t> </a:t>
            </a:r>
            <a:r>
              <a:rPr sz="1600" spc="-90" dirty="0">
                <a:latin typeface="Arial"/>
                <a:cs typeface="Arial"/>
              </a:rPr>
              <a:t>are </a:t>
            </a:r>
            <a:r>
              <a:rPr sz="1600" spc="-95" dirty="0">
                <a:latin typeface="Arial"/>
                <a:cs typeface="Arial"/>
              </a:rPr>
              <a:t>chosen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in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such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120" dirty="0">
                <a:latin typeface="Arial"/>
                <a:cs typeface="Arial"/>
              </a:rPr>
              <a:t>a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100" dirty="0">
                <a:latin typeface="Arial"/>
                <a:cs typeface="Arial"/>
              </a:rPr>
              <a:t>way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that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they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differ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from</a:t>
            </a:r>
            <a:endParaRPr sz="1600">
              <a:latin typeface="Arial"/>
              <a:cs typeface="Arial"/>
            </a:endParaRPr>
          </a:p>
          <a:p>
            <a:pPr marL="723265">
              <a:lnSpc>
                <a:spcPct val="100000"/>
              </a:lnSpc>
            </a:pPr>
            <a:r>
              <a:rPr sz="1600" spc="-100" dirty="0">
                <a:latin typeface="Arial"/>
                <a:cs typeface="Arial"/>
              </a:rPr>
              <a:t>each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other</a:t>
            </a:r>
            <a:r>
              <a:rPr sz="1600" spc="-65" dirty="0">
                <a:latin typeface="Arial"/>
                <a:cs typeface="Arial"/>
              </a:rPr>
              <a:t> by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an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amount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equal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to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reciprocal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bit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duration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10" dirty="0">
                <a:latin typeface="Arial"/>
                <a:cs typeface="Arial"/>
              </a:rPr>
              <a:t>T</a:t>
            </a:r>
            <a:r>
              <a:rPr sz="1575" spc="-165" baseline="-15873" dirty="0">
                <a:latin typeface="Arial"/>
                <a:cs typeface="Arial"/>
              </a:rPr>
              <a:t>b</a:t>
            </a:r>
            <a:endParaRPr sz="1575" baseline="-15873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02332" y="2106802"/>
            <a:ext cx="564515" cy="1254125"/>
          </a:xfrm>
          <a:custGeom>
            <a:avLst/>
            <a:gdLst/>
            <a:ahLst/>
            <a:cxnLst/>
            <a:rect l="l" t="t" r="r" b="b"/>
            <a:pathLst>
              <a:path w="564514" h="1254125">
                <a:moveTo>
                  <a:pt x="23749" y="387985"/>
                </a:moveTo>
                <a:lnTo>
                  <a:pt x="56261" y="370332"/>
                </a:lnTo>
              </a:path>
              <a:path w="564514" h="1254125">
                <a:moveTo>
                  <a:pt x="56261" y="373380"/>
                </a:moveTo>
                <a:lnTo>
                  <a:pt x="103505" y="603504"/>
                </a:lnTo>
              </a:path>
              <a:path w="564514" h="1254125">
                <a:moveTo>
                  <a:pt x="106425" y="603504"/>
                </a:moveTo>
                <a:lnTo>
                  <a:pt x="162687" y="0"/>
                </a:lnTo>
              </a:path>
              <a:path w="564514" h="1254125">
                <a:moveTo>
                  <a:pt x="162687" y="0"/>
                </a:moveTo>
                <a:lnTo>
                  <a:pt x="564261" y="0"/>
                </a:lnTo>
              </a:path>
              <a:path w="564514" h="1254125">
                <a:moveTo>
                  <a:pt x="157480" y="945514"/>
                </a:moveTo>
                <a:lnTo>
                  <a:pt x="528447" y="945514"/>
                </a:lnTo>
              </a:path>
              <a:path w="564514" h="1254125">
                <a:moveTo>
                  <a:pt x="0" y="1038225"/>
                </a:moveTo>
                <a:lnTo>
                  <a:pt x="32512" y="1020572"/>
                </a:lnTo>
              </a:path>
              <a:path w="564514" h="1254125">
                <a:moveTo>
                  <a:pt x="32512" y="1023620"/>
                </a:moveTo>
                <a:lnTo>
                  <a:pt x="79501" y="1253744"/>
                </a:lnTo>
              </a:path>
              <a:path w="564514" h="1254125">
                <a:moveTo>
                  <a:pt x="82676" y="1253744"/>
                </a:moveTo>
                <a:lnTo>
                  <a:pt x="138684" y="649859"/>
                </a:lnTo>
              </a:path>
              <a:path w="564514" h="1254125">
                <a:moveTo>
                  <a:pt x="138684" y="649859"/>
                </a:moveTo>
                <a:lnTo>
                  <a:pt x="540385" y="6498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0330" y="2598800"/>
            <a:ext cx="55689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-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7</a:t>
            </a:r>
            <a:r>
              <a:rPr sz="1400" spc="-18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.18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79</a:t>
            </a:fld>
            <a:endParaRPr spc="-60" dirty="0"/>
          </a:p>
        </p:txBody>
      </p:sp>
      <p:sp>
        <p:nvSpPr>
          <p:cNvPr id="7" name="object 7"/>
          <p:cNvSpPr txBox="1"/>
          <p:nvPr/>
        </p:nvSpPr>
        <p:spPr>
          <a:xfrm>
            <a:off x="5225034" y="2915869"/>
            <a:ext cx="96710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correspond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76140" y="2915869"/>
            <a:ext cx="80264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5" dirty="0">
                <a:latin typeface="Times New Roman"/>
                <a:cs typeface="Times New Roman"/>
              </a:rPr>
              <a:t>for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symbol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04586" y="2265680"/>
            <a:ext cx="9486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1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correspond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8300" y="2265680"/>
            <a:ext cx="80264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5" dirty="0">
                <a:latin typeface="Times New Roman"/>
                <a:cs typeface="Times New Roman"/>
              </a:rPr>
              <a:t>for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symbol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5634" y="3067557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86683" y="2417191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64410" y="3167633"/>
            <a:ext cx="1130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Symbol"/>
                <a:cs typeface="Symbol"/>
              </a:rPr>
              <a:t>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64410" y="2625727"/>
            <a:ext cx="485775" cy="7105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spc="-5" dirty="0">
                <a:latin typeface="Symbol"/>
                <a:cs typeface="Symbol"/>
              </a:rPr>
              <a:t>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Symbol"/>
                <a:cs typeface="Symbol"/>
              </a:rPr>
              <a:t>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4015" algn="l"/>
              </a:tabLst>
            </a:pPr>
            <a:r>
              <a:rPr sz="1400" spc="-5" dirty="0">
                <a:latin typeface="Symbol"/>
                <a:cs typeface="Symbol"/>
              </a:rPr>
              <a:t></a:t>
            </a:r>
            <a:r>
              <a:rPr sz="1400" spc="-5" dirty="0">
                <a:latin typeface="Times New Roman"/>
                <a:cs typeface="Times New Roman"/>
              </a:rPr>
              <a:t>	</a:t>
            </a:r>
            <a:r>
              <a:rPr sz="1400" i="1" spc="-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28994" y="2918917"/>
            <a:ext cx="852169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5" dirty="0">
                <a:latin typeface="Times New Roman"/>
                <a:cs typeface="Times New Roman"/>
              </a:rPr>
              <a:t>ing </a:t>
            </a:r>
            <a:r>
              <a:rPr sz="1400" spc="-5" dirty="0">
                <a:latin typeface="Times New Roman"/>
                <a:cs typeface="Times New Roman"/>
              </a:rPr>
              <a:t>to </a:t>
            </a:r>
            <a:r>
              <a:rPr sz="1400" i="1" spc="-5" dirty="0">
                <a:latin typeface="Times New Roman"/>
                <a:cs typeface="Times New Roman"/>
              </a:rPr>
              <a:t>i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9878" y="2268727"/>
            <a:ext cx="8274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25" dirty="0">
                <a:latin typeface="Times New Roman"/>
                <a:cs typeface="Times New Roman"/>
              </a:rPr>
              <a:t>ing </a:t>
            </a:r>
            <a:r>
              <a:rPr sz="1400" spc="-5" dirty="0">
                <a:latin typeface="Times New Roman"/>
                <a:cs typeface="Times New Roman"/>
              </a:rPr>
              <a:t>to </a:t>
            </a:r>
            <a:r>
              <a:rPr sz="1400" i="1" spc="-5" dirty="0">
                <a:latin typeface="Times New Roman"/>
                <a:cs typeface="Times New Roman"/>
              </a:rPr>
              <a:t>i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4410" y="2105281"/>
            <a:ext cx="563880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  <a:tabLst>
                <a:tab pos="326390" algn="l"/>
              </a:tabLst>
            </a:pPr>
            <a:r>
              <a:rPr sz="2100" spc="-7" baseline="1984" dirty="0">
                <a:latin typeface="Symbol"/>
                <a:cs typeface="Symbol"/>
              </a:rPr>
              <a:t></a:t>
            </a:r>
            <a:r>
              <a:rPr sz="2100" spc="-7" baseline="1984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2</a:t>
            </a:r>
            <a:r>
              <a:rPr sz="1400" spc="-204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5" dirty="0">
                <a:latin typeface="Symbol"/>
                <a:cs typeface="Symbol"/>
              </a:rPr>
              <a:t>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5407" y="2601849"/>
            <a:ext cx="7372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i="1" spc="-5" dirty="0">
                <a:latin typeface="Times New Roman"/>
                <a:cs typeface="Times New Roman"/>
              </a:rPr>
              <a:t>s </a:t>
            </a:r>
            <a:r>
              <a:rPr sz="1400" spc="-5" dirty="0">
                <a:latin typeface="Times New Roman"/>
                <a:cs typeface="Times New Roman"/>
              </a:rPr>
              <a:t>( </a:t>
            </a:r>
            <a:r>
              <a:rPr sz="1400" i="1" spc="-5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Times New Roman"/>
                <a:cs typeface="Times New Roman"/>
              </a:rPr>
              <a:t>)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2100" spc="-7" baseline="37698" dirty="0">
                <a:latin typeface="Symbol"/>
                <a:cs typeface="Symbol"/>
              </a:rPr>
              <a:t></a:t>
            </a:r>
            <a:endParaRPr sz="2100" baseline="37698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3961" y="3249244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49727" y="2447670"/>
            <a:ext cx="18859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440"/>
              </a:lnSpc>
              <a:spcBef>
                <a:spcPts val="90"/>
              </a:spcBef>
            </a:pPr>
            <a:r>
              <a:rPr sz="1400" i="1" spc="-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R="5080" algn="r">
              <a:lnSpc>
                <a:spcPts val="600"/>
              </a:lnSpc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22501" y="2750057"/>
            <a:ext cx="501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i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55494" y="2735961"/>
            <a:ext cx="25844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2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4795" y="2908950"/>
            <a:ext cx="101600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050" i="1" spc="-7" baseline="47619" dirty="0">
                <a:latin typeface="Times New Roman"/>
                <a:cs typeface="Times New Roman"/>
              </a:rPr>
              <a:t>b </a:t>
            </a:r>
            <a:r>
              <a:rPr sz="1400" spc="-5" dirty="0">
                <a:latin typeface="Times New Roman"/>
                <a:cs typeface="Times New Roman"/>
              </a:rPr>
              <a:t>cos( 2 </a:t>
            </a:r>
            <a:r>
              <a:rPr sz="1500" i="1" spc="-35" dirty="0">
                <a:latin typeface="Symbol"/>
                <a:cs typeface="Symbol"/>
              </a:rPr>
              <a:t>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f t</a:t>
            </a:r>
            <a:r>
              <a:rPr sz="1400" i="1" spc="-3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),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45333" y="2252487"/>
            <a:ext cx="129730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319405" algn="l"/>
              </a:tabLst>
            </a:pPr>
            <a:r>
              <a:rPr sz="1050" i="1" u="sng" spc="-7" baseline="4761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b</a:t>
            </a:r>
            <a:r>
              <a:rPr sz="1050" i="1" spc="-7" baseline="4761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cos( 2 </a:t>
            </a:r>
            <a:r>
              <a:rPr sz="1500" i="1" spc="-35" dirty="0">
                <a:latin typeface="Symbol"/>
                <a:cs typeface="Symbol"/>
              </a:rPr>
              <a:t>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f</a:t>
            </a:r>
            <a:r>
              <a:rPr sz="1400" i="1" spc="-70" dirty="0">
                <a:latin typeface="Times New Roman"/>
                <a:cs typeface="Times New Roman"/>
              </a:rPr>
              <a:t> </a:t>
            </a:r>
            <a:r>
              <a:rPr sz="1400" i="1" spc="25" dirty="0">
                <a:latin typeface="Times New Roman"/>
                <a:cs typeface="Times New Roman"/>
              </a:rPr>
              <a:t>t</a:t>
            </a:r>
            <a:r>
              <a:rPr sz="1400" spc="25" dirty="0">
                <a:latin typeface="Times New Roman"/>
                <a:cs typeface="Times New Roman"/>
              </a:rPr>
              <a:t>),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80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22935" y="1513408"/>
            <a:ext cx="8049259" cy="18338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45770" indent="-421005">
              <a:lnSpc>
                <a:spcPct val="100000"/>
              </a:lnSpc>
              <a:spcBef>
                <a:spcPts val="115"/>
              </a:spcBef>
              <a:buChar char="•"/>
              <a:tabLst>
                <a:tab pos="445770" algn="l"/>
                <a:tab pos="446405" algn="l"/>
              </a:tabLst>
            </a:pPr>
            <a:r>
              <a:rPr sz="2700" spc="-110" dirty="0">
                <a:latin typeface="Arial"/>
                <a:cs typeface="Arial"/>
              </a:rPr>
              <a:t>Computer Experiment </a:t>
            </a:r>
            <a:r>
              <a:rPr sz="2700" spc="-175" dirty="0">
                <a:latin typeface="Arial"/>
                <a:cs typeface="Arial"/>
              </a:rPr>
              <a:t>IV </a:t>
            </a:r>
            <a:r>
              <a:rPr sz="2700" spc="-25" dirty="0">
                <a:latin typeface="Arial"/>
                <a:cs typeface="Arial"/>
              </a:rPr>
              <a:t>:</a:t>
            </a:r>
            <a:r>
              <a:rPr sz="2700" spc="-480" dirty="0">
                <a:latin typeface="Arial"/>
                <a:cs typeface="Arial"/>
              </a:rPr>
              <a:t> </a:t>
            </a:r>
            <a:r>
              <a:rPr sz="2700" spc="-220" dirty="0">
                <a:latin typeface="Arial"/>
                <a:cs typeface="Arial"/>
              </a:rPr>
              <a:t>Sunde’s </a:t>
            </a:r>
            <a:r>
              <a:rPr sz="2700" spc="-455" dirty="0">
                <a:latin typeface="Arial"/>
                <a:cs typeface="Arial"/>
              </a:rPr>
              <a:t>BFSK</a:t>
            </a:r>
            <a:endParaRPr sz="2700">
              <a:latin typeface="Arial"/>
              <a:cs typeface="Arial"/>
            </a:endParaRPr>
          </a:p>
          <a:p>
            <a:pPr marL="750570" lvl="1" indent="-381635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750570" algn="l"/>
                <a:tab pos="751205" algn="l"/>
              </a:tabLst>
            </a:pPr>
            <a:r>
              <a:rPr sz="2400" spc="-125" dirty="0">
                <a:latin typeface="Arial"/>
                <a:cs typeface="Arial"/>
              </a:rPr>
              <a:t>Waveform</a:t>
            </a:r>
            <a:endParaRPr sz="2400">
              <a:latin typeface="Arial"/>
              <a:cs typeface="Arial"/>
            </a:endParaRPr>
          </a:p>
          <a:p>
            <a:pPr marL="750570" indent="-381635">
              <a:lnSpc>
                <a:spcPts val="2735"/>
              </a:lnSpc>
              <a:buChar char="–"/>
              <a:tabLst>
                <a:tab pos="750570" algn="l"/>
                <a:tab pos="751205" algn="l"/>
              </a:tabLst>
            </a:pPr>
            <a:r>
              <a:rPr sz="2400" spc="-30" dirty="0">
                <a:latin typeface="Arial"/>
                <a:cs typeface="Arial"/>
              </a:rPr>
              <a:t>Input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binary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sequence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0011011001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for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a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bit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duration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T</a:t>
            </a:r>
            <a:r>
              <a:rPr sz="2400" i="1" baseline="-17361" dirty="0">
                <a:latin typeface="Carlito"/>
                <a:cs typeface="Carlito"/>
              </a:rPr>
              <a:t>b</a:t>
            </a:r>
            <a:r>
              <a:rPr sz="2400" i="1" dirty="0">
                <a:latin typeface="Carlito"/>
                <a:cs typeface="Carlito"/>
              </a:rPr>
              <a:t>=1s</a:t>
            </a:r>
            <a:endParaRPr sz="2400">
              <a:latin typeface="Carlito"/>
              <a:cs typeface="Carlito"/>
            </a:endParaRPr>
          </a:p>
          <a:p>
            <a:pPr marL="750570" marR="659765" indent="-381635">
              <a:lnSpc>
                <a:spcPts val="2590"/>
              </a:lnSpc>
              <a:spcBef>
                <a:spcPts val="185"/>
              </a:spcBef>
              <a:buChar char="–"/>
              <a:tabLst>
                <a:tab pos="750570" algn="l"/>
                <a:tab pos="751205" algn="l"/>
              </a:tabLst>
            </a:pPr>
            <a:r>
              <a:rPr sz="2400" spc="-170" dirty="0">
                <a:latin typeface="Arial"/>
                <a:cs typeface="Arial"/>
              </a:rPr>
              <a:t>The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latter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part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figure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clearly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displays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the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phase-  </a:t>
            </a:r>
            <a:r>
              <a:rPr sz="2400" spc="-85" dirty="0">
                <a:latin typeface="Arial"/>
                <a:cs typeface="Arial"/>
              </a:rPr>
              <a:t>continuous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property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Sunde’s </a:t>
            </a:r>
            <a:r>
              <a:rPr sz="2400" spc="-409" dirty="0">
                <a:latin typeface="Arial"/>
                <a:cs typeface="Arial"/>
              </a:rPr>
              <a:t>BFSK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0363" y="3690366"/>
            <a:ext cx="1604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700" algn="l"/>
              </a:tabLst>
            </a:pPr>
            <a:r>
              <a:rPr sz="2400" spc="-90" dirty="0">
                <a:latin typeface="Arial"/>
                <a:cs typeface="Arial"/>
              </a:rPr>
              <a:t>2.	</a:t>
            </a:r>
            <a:r>
              <a:rPr sz="2400" spc="-110" dirty="0">
                <a:latin typeface="Arial"/>
                <a:cs typeface="Arial"/>
              </a:rPr>
              <a:t>Spectrum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5194" y="4802251"/>
            <a:ext cx="6931659" cy="10795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66700" marR="30480" indent="-228600">
              <a:lnSpc>
                <a:spcPct val="80000"/>
              </a:lnSpc>
              <a:spcBef>
                <a:spcPts val="470"/>
              </a:spcBef>
              <a:buAutoNum type="arabicPeriod"/>
              <a:tabLst>
                <a:tab pos="266700" algn="l"/>
              </a:tabLst>
            </a:pPr>
            <a:r>
              <a:rPr sz="1500" spc="-105" dirty="0">
                <a:latin typeface="Arial"/>
                <a:cs typeface="Arial"/>
              </a:rPr>
              <a:t>The</a:t>
            </a:r>
            <a:r>
              <a:rPr sz="1500" spc="-114" dirty="0">
                <a:latin typeface="Arial"/>
                <a:cs typeface="Arial"/>
              </a:rPr>
              <a:t> </a:t>
            </a:r>
            <a:r>
              <a:rPr sz="1500" spc="-55" dirty="0">
                <a:latin typeface="Arial"/>
                <a:cs typeface="Arial"/>
              </a:rPr>
              <a:t>spectrum</a:t>
            </a:r>
            <a:r>
              <a:rPr sz="1500" spc="-75" dirty="0">
                <a:latin typeface="Arial"/>
                <a:cs typeface="Arial"/>
              </a:rPr>
              <a:t> contains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two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35" dirty="0">
                <a:latin typeface="Arial"/>
                <a:cs typeface="Arial"/>
              </a:rPr>
              <a:t>line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spc="-65" dirty="0">
                <a:latin typeface="Arial"/>
                <a:cs typeface="Arial"/>
              </a:rPr>
              <a:t>components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-40" dirty="0">
                <a:latin typeface="Arial"/>
                <a:cs typeface="Arial"/>
              </a:rPr>
              <a:t>at</a:t>
            </a:r>
            <a:r>
              <a:rPr sz="1500" spc="-100" dirty="0">
                <a:latin typeface="Arial"/>
                <a:cs typeface="Arial"/>
              </a:rPr>
              <a:t> </a:t>
            </a:r>
            <a:r>
              <a:rPr sz="1500" spc="-15" dirty="0">
                <a:latin typeface="Arial"/>
                <a:cs typeface="Arial"/>
              </a:rPr>
              <a:t>the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60" dirty="0">
                <a:latin typeface="Arial"/>
                <a:cs typeface="Arial"/>
              </a:rPr>
              <a:t>frequency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65" dirty="0">
                <a:latin typeface="Arial"/>
                <a:cs typeface="Arial"/>
              </a:rPr>
              <a:t>f=f</a:t>
            </a:r>
            <a:r>
              <a:rPr sz="1500" spc="-97" baseline="-13888" dirty="0">
                <a:latin typeface="Arial"/>
                <a:cs typeface="Arial"/>
              </a:rPr>
              <a:t>c</a:t>
            </a:r>
            <a:r>
              <a:rPr sz="1500" spc="-65" dirty="0">
                <a:latin typeface="GoudyBookletter1911Bold"/>
                <a:cs typeface="GoudyBookletter1911Bold"/>
              </a:rPr>
              <a:t>±</a:t>
            </a:r>
            <a:r>
              <a:rPr sz="1500" spc="-65" dirty="0">
                <a:latin typeface="Arial"/>
                <a:cs typeface="Arial"/>
              </a:rPr>
              <a:t>1(2T</a:t>
            </a:r>
            <a:r>
              <a:rPr sz="1500" spc="-97" baseline="-13888" dirty="0">
                <a:latin typeface="Arial"/>
                <a:cs typeface="Arial"/>
              </a:rPr>
              <a:t>b</a:t>
            </a:r>
            <a:r>
              <a:rPr sz="1500" spc="-65" dirty="0">
                <a:latin typeface="Arial"/>
                <a:cs typeface="Arial"/>
              </a:rPr>
              <a:t>);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45" dirty="0">
                <a:latin typeface="Arial"/>
                <a:cs typeface="Arial"/>
              </a:rPr>
              <a:t>which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60" dirty="0">
                <a:latin typeface="Arial"/>
                <a:cs typeface="Arial"/>
              </a:rPr>
              <a:t>equal  </a:t>
            </a:r>
            <a:r>
              <a:rPr sz="1500" spc="-95" dirty="0">
                <a:latin typeface="Arial"/>
                <a:cs typeface="Arial"/>
              </a:rPr>
              <a:t>7.5Hz </a:t>
            </a:r>
            <a:r>
              <a:rPr sz="1500" spc="-70" dirty="0">
                <a:latin typeface="Arial"/>
                <a:cs typeface="Arial"/>
              </a:rPr>
              <a:t>and </a:t>
            </a:r>
            <a:r>
              <a:rPr sz="1500" spc="-95" dirty="0">
                <a:latin typeface="Arial"/>
                <a:cs typeface="Arial"/>
              </a:rPr>
              <a:t>8.5Hz </a:t>
            </a:r>
            <a:r>
              <a:rPr sz="1500" spc="-20" dirty="0">
                <a:latin typeface="Arial"/>
                <a:cs typeface="Arial"/>
              </a:rPr>
              <a:t>for </a:t>
            </a:r>
            <a:r>
              <a:rPr sz="1500" spc="-85" dirty="0">
                <a:latin typeface="Arial"/>
                <a:cs typeface="Arial"/>
              </a:rPr>
              <a:t>f</a:t>
            </a:r>
            <a:r>
              <a:rPr sz="1500" spc="-127" baseline="-13888" dirty="0">
                <a:latin typeface="Arial"/>
                <a:cs typeface="Arial"/>
              </a:rPr>
              <a:t>c</a:t>
            </a:r>
            <a:r>
              <a:rPr sz="1500" spc="-85" dirty="0">
                <a:latin typeface="Arial"/>
                <a:cs typeface="Arial"/>
              </a:rPr>
              <a:t>=8 </a:t>
            </a:r>
            <a:r>
              <a:rPr sz="1500" spc="-155" dirty="0">
                <a:latin typeface="Arial"/>
                <a:cs typeface="Arial"/>
              </a:rPr>
              <a:t>Hz </a:t>
            </a:r>
            <a:r>
              <a:rPr sz="1500" spc="-70" dirty="0">
                <a:latin typeface="Arial"/>
                <a:cs typeface="Arial"/>
              </a:rPr>
              <a:t>and</a:t>
            </a:r>
            <a:r>
              <a:rPr sz="1500" spc="-275" dirty="0">
                <a:latin typeface="Arial"/>
                <a:cs typeface="Arial"/>
              </a:rPr>
              <a:t> </a:t>
            </a:r>
            <a:r>
              <a:rPr sz="1500" spc="-114" dirty="0">
                <a:latin typeface="Arial"/>
                <a:cs typeface="Arial"/>
              </a:rPr>
              <a:t>T</a:t>
            </a:r>
            <a:r>
              <a:rPr sz="1500" spc="-172" baseline="-13888" dirty="0">
                <a:latin typeface="Arial"/>
                <a:cs typeface="Arial"/>
              </a:rPr>
              <a:t>b</a:t>
            </a:r>
            <a:r>
              <a:rPr sz="1500" spc="-114" dirty="0">
                <a:latin typeface="Arial"/>
                <a:cs typeface="Arial"/>
              </a:rPr>
              <a:t>=1s</a:t>
            </a:r>
            <a:endParaRPr sz="1500">
              <a:latin typeface="Arial"/>
              <a:cs typeface="Arial"/>
            </a:endParaRPr>
          </a:p>
          <a:p>
            <a:pPr marL="266700" indent="-228600">
              <a:lnSpc>
                <a:spcPts val="1620"/>
              </a:lnSpc>
              <a:spcBef>
                <a:spcPts val="50"/>
              </a:spcBef>
              <a:buAutoNum type="arabicPeriod"/>
              <a:tabLst>
                <a:tab pos="266700" algn="l"/>
              </a:tabLst>
            </a:pPr>
            <a:r>
              <a:rPr sz="1500" spc="-105" dirty="0">
                <a:latin typeface="Arial"/>
                <a:cs typeface="Arial"/>
              </a:rPr>
              <a:t>The</a:t>
            </a:r>
            <a:r>
              <a:rPr sz="1500" spc="-140" dirty="0">
                <a:latin typeface="Arial"/>
                <a:cs typeface="Arial"/>
              </a:rPr>
              <a:t> </a:t>
            </a:r>
            <a:r>
              <a:rPr sz="1500" spc="-55" dirty="0">
                <a:latin typeface="Arial"/>
                <a:cs typeface="Arial"/>
              </a:rPr>
              <a:t>main</a:t>
            </a:r>
            <a:r>
              <a:rPr sz="1500" spc="-80" dirty="0">
                <a:latin typeface="Arial"/>
                <a:cs typeface="Arial"/>
              </a:rPr>
              <a:t> </a:t>
            </a:r>
            <a:r>
              <a:rPr sz="1500" spc="-45" dirty="0">
                <a:latin typeface="Arial"/>
                <a:cs typeface="Arial"/>
              </a:rPr>
              <a:t>lobe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80" dirty="0">
                <a:latin typeface="Arial"/>
                <a:cs typeface="Arial"/>
              </a:rPr>
              <a:t>occupies</a:t>
            </a:r>
            <a:r>
              <a:rPr sz="1500" spc="-135" dirty="0">
                <a:latin typeface="Arial"/>
                <a:cs typeface="Arial"/>
              </a:rPr>
              <a:t> </a:t>
            </a:r>
            <a:r>
              <a:rPr sz="1500" spc="-110" dirty="0">
                <a:latin typeface="Arial"/>
                <a:cs typeface="Arial"/>
              </a:rPr>
              <a:t>a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65" dirty="0">
                <a:latin typeface="Arial"/>
                <a:cs typeface="Arial"/>
              </a:rPr>
              <a:t>band</a:t>
            </a:r>
            <a:r>
              <a:rPr sz="1500" spc="-10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of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width</a:t>
            </a:r>
            <a:r>
              <a:rPr sz="1500" spc="-135" dirty="0">
                <a:latin typeface="Arial"/>
                <a:cs typeface="Arial"/>
              </a:rPr>
              <a:t> </a:t>
            </a:r>
            <a:r>
              <a:rPr sz="1500" spc="-60" dirty="0">
                <a:latin typeface="Arial"/>
                <a:cs typeface="Arial"/>
              </a:rPr>
              <a:t>equal</a:t>
            </a:r>
            <a:r>
              <a:rPr sz="1500" spc="-110" dirty="0">
                <a:latin typeface="Arial"/>
                <a:cs typeface="Arial"/>
              </a:rPr>
              <a:t> </a:t>
            </a:r>
            <a:r>
              <a:rPr sz="1500" spc="10" dirty="0">
                <a:latin typeface="Arial"/>
                <a:cs typeface="Arial"/>
              </a:rPr>
              <a:t>to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70" dirty="0">
                <a:latin typeface="Arial"/>
                <a:cs typeface="Arial"/>
              </a:rPr>
              <a:t>(3/T</a:t>
            </a:r>
            <a:r>
              <a:rPr sz="1500" spc="-104" baseline="-13888" dirty="0">
                <a:latin typeface="Arial"/>
                <a:cs typeface="Arial"/>
              </a:rPr>
              <a:t>b</a:t>
            </a:r>
            <a:r>
              <a:rPr sz="1500" spc="-70" dirty="0">
                <a:latin typeface="Arial"/>
                <a:cs typeface="Arial"/>
              </a:rPr>
              <a:t>)=3Hz,</a:t>
            </a:r>
            <a:r>
              <a:rPr sz="1500" spc="-190" dirty="0">
                <a:latin typeface="Arial"/>
                <a:cs typeface="Arial"/>
              </a:rPr>
              <a:t> </a:t>
            </a:r>
            <a:r>
              <a:rPr sz="1500" spc="-55" dirty="0">
                <a:latin typeface="Arial"/>
                <a:cs typeface="Arial"/>
              </a:rPr>
              <a:t>centered</a:t>
            </a:r>
            <a:r>
              <a:rPr sz="1500" spc="-145" dirty="0">
                <a:latin typeface="Arial"/>
                <a:cs typeface="Arial"/>
              </a:rPr>
              <a:t> </a:t>
            </a:r>
            <a:r>
              <a:rPr sz="1500" spc="-45" dirty="0">
                <a:latin typeface="Arial"/>
                <a:cs typeface="Arial"/>
              </a:rPr>
              <a:t>on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15" dirty="0">
                <a:latin typeface="Arial"/>
                <a:cs typeface="Arial"/>
              </a:rPr>
              <a:t>the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40" dirty="0">
                <a:latin typeface="Arial"/>
                <a:cs typeface="Arial"/>
              </a:rPr>
              <a:t>carrier</a:t>
            </a:r>
            <a:endParaRPr sz="1500">
              <a:latin typeface="Arial"/>
              <a:cs typeface="Arial"/>
            </a:endParaRPr>
          </a:p>
          <a:p>
            <a:pPr marL="266700">
              <a:lnSpc>
                <a:spcPts val="1595"/>
              </a:lnSpc>
            </a:pPr>
            <a:r>
              <a:rPr sz="1500" spc="-55" dirty="0">
                <a:latin typeface="Arial"/>
                <a:cs typeface="Arial"/>
              </a:rPr>
              <a:t>frequency </a:t>
            </a:r>
            <a:r>
              <a:rPr sz="1500" spc="-85" dirty="0">
                <a:latin typeface="Arial"/>
                <a:cs typeface="Arial"/>
              </a:rPr>
              <a:t>f</a:t>
            </a:r>
            <a:r>
              <a:rPr sz="1500" spc="-127" baseline="-13888" dirty="0">
                <a:latin typeface="Arial"/>
                <a:cs typeface="Arial"/>
              </a:rPr>
              <a:t>c</a:t>
            </a:r>
            <a:r>
              <a:rPr sz="1500" spc="-85" dirty="0">
                <a:latin typeface="Arial"/>
                <a:cs typeface="Arial"/>
              </a:rPr>
              <a:t>=8</a:t>
            </a:r>
            <a:r>
              <a:rPr sz="1500" spc="-170" dirty="0">
                <a:latin typeface="Arial"/>
                <a:cs typeface="Arial"/>
              </a:rPr>
              <a:t> </a:t>
            </a:r>
            <a:r>
              <a:rPr sz="1500" spc="-160" dirty="0">
                <a:latin typeface="Arial"/>
                <a:cs typeface="Arial"/>
              </a:rPr>
              <a:t>Hz</a:t>
            </a:r>
            <a:endParaRPr sz="1500">
              <a:latin typeface="Arial"/>
              <a:cs typeface="Arial"/>
            </a:endParaRPr>
          </a:p>
          <a:p>
            <a:pPr marL="266700" indent="-228600">
              <a:lnSpc>
                <a:spcPts val="1775"/>
              </a:lnSpc>
              <a:buAutoNum type="arabicPeriod" startAt="3"/>
              <a:tabLst>
                <a:tab pos="266700" algn="l"/>
              </a:tabLst>
            </a:pPr>
            <a:r>
              <a:rPr sz="1500" spc="-105" dirty="0">
                <a:latin typeface="Arial"/>
                <a:cs typeface="Arial"/>
              </a:rPr>
              <a:t>The</a:t>
            </a:r>
            <a:r>
              <a:rPr sz="1500" spc="-140" dirty="0">
                <a:latin typeface="Arial"/>
                <a:cs typeface="Arial"/>
              </a:rPr>
              <a:t> </a:t>
            </a:r>
            <a:r>
              <a:rPr sz="1500" spc="-65" dirty="0">
                <a:latin typeface="Arial"/>
                <a:cs typeface="Arial"/>
              </a:rPr>
              <a:t>largest</a:t>
            </a:r>
            <a:r>
              <a:rPr sz="1500" spc="-185" dirty="0">
                <a:latin typeface="Arial"/>
                <a:cs typeface="Arial"/>
              </a:rPr>
              <a:t> </a:t>
            </a:r>
            <a:r>
              <a:rPr sz="1500" spc="-60" dirty="0">
                <a:latin typeface="Arial"/>
                <a:cs typeface="Arial"/>
              </a:rPr>
              <a:t>sidelobe</a:t>
            </a:r>
            <a:r>
              <a:rPr sz="1500" spc="-114" dirty="0">
                <a:latin typeface="Arial"/>
                <a:cs typeface="Arial"/>
              </a:rPr>
              <a:t> </a:t>
            </a:r>
            <a:r>
              <a:rPr sz="1500" spc="-80" dirty="0">
                <a:latin typeface="Arial"/>
                <a:cs typeface="Arial"/>
              </a:rPr>
              <a:t>is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spc="-35" dirty="0">
                <a:latin typeface="Arial"/>
                <a:cs typeface="Arial"/>
              </a:rPr>
              <a:t>about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70" dirty="0">
                <a:latin typeface="Arial"/>
                <a:cs typeface="Arial"/>
              </a:rPr>
              <a:t>21</a:t>
            </a:r>
            <a:r>
              <a:rPr sz="1500" spc="-105" dirty="0">
                <a:latin typeface="Arial"/>
                <a:cs typeface="Arial"/>
              </a:rPr>
              <a:t> </a:t>
            </a:r>
            <a:r>
              <a:rPr sz="1500" spc="-114" dirty="0">
                <a:latin typeface="Arial"/>
                <a:cs typeface="Arial"/>
              </a:rPr>
              <a:t>dB</a:t>
            </a:r>
            <a:r>
              <a:rPr sz="1500" spc="-90" dirty="0">
                <a:latin typeface="Arial"/>
                <a:cs typeface="Arial"/>
              </a:rPr>
              <a:t> </a:t>
            </a:r>
            <a:r>
              <a:rPr sz="1500" spc="-40" dirty="0">
                <a:latin typeface="Arial"/>
                <a:cs typeface="Arial"/>
              </a:rPr>
              <a:t>below</a:t>
            </a:r>
            <a:r>
              <a:rPr sz="1500" spc="-130" dirty="0">
                <a:latin typeface="Arial"/>
                <a:cs typeface="Arial"/>
              </a:rPr>
              <a:t> </a:t>
            </a:r>
            <a:r>
              <a:rPr sz="1500" spc="-15" dirty="0">
                <a:latin typeface="Arial"/>
                <a:cs typeface="Arial"/>
              </a:rPr>
              <a:t>the</a:t>
            </a:r>
            <a:r>
              <a:rPr sz="1500" spc="-95" dirty="0">
                <a:latin typeface="Arial"/>
                <a:cs typeface="Arial"/>
              </a:rPr>
              <a:t> </a:t>
            </a:r>
            <a:r>
              <a:rPr sz="1500" spc="-55" dirty="0">
                <a:latin typeface="Arial"/>
                <a:cs typeface="Arial"/>
              </a:rPr>
              <a:t>main</a:t>
            </a:r>
            <a:r>
              <a:rPr sz="1500" spc="-130" dirty="0">
                <a:latin typeface="Arial"/>
                <a:cs typeface="Arial"/>
              </a:rPr>
              <a:t> </a:t>
            </a:r>
            <a:r>
              <a:rPr sz="1500" spc="-45" dirty="0">
                <a:latin typeface="Arial"/>
                <a:cs typeface="Arial"/>
              </a:rPr>
              <a:t>lobe.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8867" y="3758894"/>
            <a:ext cx="79375" cy="154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b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8414" y="3621404"/>
            <a:ext cx="212471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72110" algn="l"/>
                <a:tab pos="1487805" algn="l"/>
                <a:tab pos="1771650" algn="l"/>
              </a:tabLst>
            </a:pPr>
            <a:r>
              <a:rPr sz="1450" spc="-45" dirty="0">
                <a:latin typeface="Times New Roman"/>
                <a:cs typeface="Times New Roman"/>
              </a:rPr>
              <a:t>Bit	</a:t>
            </a:r>
            <a:r>
              <a:rPr sz="1450" spc="-5" dirty="0">
                <a:latin typeface="Times New Roman"/>
                <a:cs typeface="Times New Roman"/>
              </a:rPr>
              <a:t>duration,	</a:t>
            </a:r>
            <a:r>
              <a:rPr sz="1450" i="1" spc="-10" dirty="0">
                <a:latin typeface="Times New Roman"/>
                <a:cs typeface="Times New Roman"/>
              </a:rPr>
              <a:t>T	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1</a:t>
            </a:r>
            <a:r>
              <a:rPr sz="1450" spc="-19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8946" y="4118864"/>
            <a:ext cx="7302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c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6729" y="3981069"/>
            <a:ext cx="264477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71525" algn="l"/>
                <a:tab pos="1911985" algn="l"/>
                <a:tab pos="2146300" algn="l"/>
              </a:tabLst>
            </a:pPr>
            <a:r>
              <a:rPr sz="1450" spc="-25" dirty="0">
                <a:latin typeface="Times New Roman"/>
                <a:cs typeface="Times New Roman"/>
              </a:rPr>
              <a:t>Carrier	</a:t>
            </a:r>
            <a:r>
              <a:rPr sz="1450" spc="-20" dirty="0">
                <a:latin typeface="Times New Roman"/>
                <a:cs typeface="Times New Roman"/>
              </a:rPr>
              <a:t>frequency,	</a:t>
            </a:r>
            <a:r>
              <a:rPr sz="1450" i="1" spc="-5" dirty="0">
                <a:latin typeface="Times New Roman"/>
                <a:cs typeface="Times New Roman"/>
              </a:rPr>
              <a:t>f	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8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-90" dirty="0">
                <a:latin typeface="Times New Roman"/>
                <a:cs typeface="Times New Roman"/>
              </a:rPr>
              <a:t>Hz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9786" y="1069607"/>
            <a:ext cx="7760062" cy="5024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81</a:t>
            </a:fld>
            <a:endParaRPr spc="-6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5733" y="990110"/>
            <a:ext cx="6541868" cy="54810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82</a:t>
            </a:fld>
            <a:endParaRPr spc="-6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83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479366"/>
            <a:ext cx="7918450" cy="445198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7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50" dirty="0">
                <a:latin typeface="Arial"/>
                <a:cs typeface="Arial"/>
              </a:rPr>
              <a:t>Continuous-phase </a:t>
            </a:r>
            <a:r>
              <a:rPr sz="3000" spc="-140" dirty="0">
                <a:latin typeface="Arial"/>
                <a:cs typeface="Arial"/>
              </a:rPr>
              <a:t>Frequency-Shift</a:t>
            </a:r>
            <a:r>
              <a:rPr sz="3000" spc="-335" dirty="0">
                <a:latin typeface="Arial"/>
                <a:cs typeface="Arial"/>
              </a:rPr>
              <a:t> </a:t>
            </a:r>
            <a:r>
              <a:rPr sz="3000" spc="-215" dirty="0">
                <a:latin typeface="Arial"/>
                <a:cs typeface="Arial"/>
              </a:rPr>
              <a:t>Keying</a:t>
            </a:r>
            <a:endParaRPr sz="3000">
              <a:latin typeface="Arial"/>
              <a:cs typeface="Arial"/>
            </a:endParaRPr>
          </a:p>
          <a:p>
            <a:pPr marL="756285" marR="5080" lvl="1" indent="-287020">
              <a:lnSpc>
                <a:spcPct val="89800"/>
              </a:lnSpc>
              <a:spcBef>
                <a:spcPts val="715"/>
              </a:spcBef>
              <a:buChar char="–"/>
              <a:tabLst>
                <a:tab pos="756920" algn="l"/>
              </a:tabLst>
            </a:pPr>
            <a:r>
              <a:rPr sz="2600" spc="-190" dirty="0">
                <a:latin typeface="Arial"/>
                <a:cs typeface="Arial"/>
              </a:rPr>
              <a:t>The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modulated</a:t>
            </a:r>
            <a:r>
              <a:rPr sz="2600" spc="-235" dirty="0">
                <a:latin typeface="Arial"/>
                <a:cs typeface="Arial"/>
              </a:rPr>
              <a:t> </a:t>
            </a:r>
            <a:r>
              <a:rPr sz="2600" spc="-170" dirty="0">
                <a:latin typeface="Arial"/>
                <a:cs typeface="Arial"/>
              </a:rPr>
              <a:t>wave</a:t>
            </a:r>
            <a:r>
              <a:rPr sz="2600" spc="-19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maintains</a:t>
            </a:r>
            <a:r>
              <a:rPr sz="2600" spc="-235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phase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continuity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at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all  </a:t>
            </a:r>
            <a:r>
              <a:rPr sz="2600" spc="-45" dirty="0">
                <a:latin typeface="Arial"/>
                <a:cs typeface="Arial"/>
              </a:rPr>
              <a:t>transition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points,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45" dirty="0">
                <a:latin typeface="Arial"/>
                <a:cs typeface="Arial"/>
              </a:rPr>
              <a:t>even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though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at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those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points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in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time 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incoming </a:t>
            </a:r>
            <a:r>
              <a:rPr sz="2600" spc="-70" dirty="0">
                <a:latin typeface="Arial"/>
                <a:cs typeface="Arial"/>
              </a:rPr>
              <a:t>binary </a:t>
            </a:r>
            <a:r>
              <a:rPr sz="2600" spc="-120" dirty="0">
                <a:latin typeface="Arial"/>
                <a:cs typeface="Arial"/>
              </a:rPr>
              <a:t>data </a:t>
            </a:r>
            <a:r>
              <a:rPr sz="2600" spc="-105" dirty="0">
                <a:latin typeface="Arial"/>
                <a:cs typeface="Arial"/>
              </a:rPr>
              <a:t>stream </a:t>
            </a:r>
            <a:r>
              <a:rPr sz="2600" spc="-120" dirty="0">
                <a:latin typeface="Arial"/>
                <a:cs typeface="Arial"/>
              </a:rPr>
              <a:t>switches </a:t>
            </a:r>
            <a:r>
              <a:rPr sz="2600" spc="-155" dirty="0">
                <a:latin typeface="Arial"/>
                <a:cs typeface="Arial"/>
              </a:rPr>
              <a:t>back </a:t>
            </a:r>
            <a:r>
              <a:rPr sz="2600" spc="-125" dirty="0">
                <a:latin typeface="Arial"/>
                <a:cs typeface="Arial"/>
              </a:rPr>
              <a:t>and  </a:t>
            </a:r>
            <a:r>
              <a:rPr sz="2600" spc="-15" dirty="0">
                <a:latin typeface="Arial"/>
                <a:cs typeface="Arial"/>
              </a:rPr>
              <a:t>forth</a:t>
            </a:r>
            <a:endParaRPr sz="2600">
              <a:latin typeface="Arial"/>
              <a:cs typeface="Arial"/>
            </a:endParaRPr>
          </a:p>
          <a:p>
            <a:pPr marL="756285" marR="231775" lvl="1" indent="-287020">
              <a:lnSpc>
                <a:spcPct val="89700"/>
              </a:lnSpc>
              <a:spcBef>
                <a:spcPts val="615"/>
              </a:spcBef>
              <a:buChar char="–"/>
              <a:tabLst>
                <a:tab pos="756920" algn="l"/>
              </a:tabLst>
            </a:pPr>
            <a:r>
              <a:rPr sz="2600" spc="-210" dirty="0">
                <a:latin typeface="Arial"/>
                <a:cs typeface="Arial"/>
              </a:rPr>
              <a:t>Sunde’s </a:t>
            </a:r>
            <a:r>
              <a:rPr sz="2600" spc="-355" dirty="0">
                <a:latin typeface="Arial"/>
                <a:cs typeface="Arial"/>
              </a:rPr>
              <a:t>BFSK,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00" dirty="0">
                <a:latin typeface="Arial"/>
                <a:cs typeface="Arial"/>
              </a:rPr>
              <a:t>overall </a:t>
            </a:r>
            <a:r>
              <a:rPr sz="2600" spc="-150" dirty="0">
                <a:latin typeface="Arial"/>
                <a:cs typeface="Arial"/>
              </a:rPr>
              <a:t>excursion </a:t>
            </a:r>
            <a:r>
              <a:rPr sz="2600" i="1" spc="-10" dirty="0">
                <a:latin typeface="Arial"/>
                <a:cs typeface="Arial"/>
              </a:rPr>
              <a:t>δf </a:t>
            </a:r>
            <a:r>
              <a:rPr sz="2600" spc="-35" dirty="0">
                <a:latin typeface="Arial"/>
                <a:cs typeface="Arial"/>
              </a:rPr>
              <a:t>in the  </a:t>
            </a:r>
            <a:r>
              <a:rPr sz="2600" spc="-75" dirty="0">
                <a:latin typeface="Arial"/>
                <a:cs typeface="Arial"/>
              </a:rPr>
              <a:t>transmitted </a:t>
            </a:r>
            <a:r>
              <a:rPr sz="2600" spc="-90" dirty="0">
                <a:latin typeface="Arial"/>
                <a:cs typeface="Arial"/>
              </a:rPr>
              <a:t>frequency </a:t>
            </a:r>
            <a:r>
              <a:rPr sz="2600" spc="-30" dirty="0">
                <a:latin typeface="Arial"/>
                <a:cs typeface="Arial"/>
              </a:rPr>
              <a:t>from </a:t>
            </a:r>
            <a:r>
              <a:rPr sz="2600" spc="-120" dirty="0">
                <a:latin typeface="Arial"/>
                <a:cs typeface="Arial"/>
              </a:rPr>
              <a:t>symbol </a:t>
            </a:r>
            <a:r>
              <a:rPr sz="2600" spc="-135" dirty="0">
                <a:latin typeface="Arial"/>
                <a:cs typeface="Arial"/>
              </a:rPr>
              <a:t>0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480" dirty="0">
                <a:latin typeface="Arial"/>
                <a:cs typeface="Arial"/>
              </a:rPr>
              <a:t> </a:t>
            </a:r>
            <a:r>
              <a:rPr sz="2600" spc="-140" dirty="0">
                <a:latin typeface="Arial"/>
                <a:cs typeface="Arial"/>
              </a:rPr>
              <a:t>symbol </a:t>
            </a:r>
            <a:r>
              <a:rPr sz="2600" spc="-105" dirty="0">
                <a:latin typeface="Arial"/>
                <a:cs typeface="Arial"/>
              </a:rPr>
              <a:t>1, </a:t>
            </a:r>
            <a:r>
              <a:rPr sz="2600" spc="-135" dirty="0">
                <a:latin typeface="Arial"/>
                <a:cs typeface="Arial"/>
              </a:rPr>
              <a:t>is  </a:t>
            </a:r>
            <a:r>
              <a:rPr sz="2600" spc="-105" dirty="0">
                <a:latin typeface="Arial"/>
                <a:cs typeface="Arial"/>
              </a:rPr>
              <a:t>equal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25" dirty="0">
                <a:latin typeface="Arial"/>
                <a:cs typeface="Arial"/>
              </a:rPr>
              <a:t>bit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rate</a:t>
            </a:r>
            <a:r>
              <a:rPr sz="2600" spc="-19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incoming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data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stream.</a:t>
            </a:r>
            <a:endParaRPr sz="2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300" dirty="0">
                <a:latin typeface="Arial"/>
                <a:cs typeface="Arial"/>
              </a:rPr>
              <a:t>MSK </a:t>
            </a:r>
            <a:r>
              <a:rPr sz="2600" spc="-50" dirty="0">
                <a:latin typeface="Arial"/>
                <a:cs typeface="Arial"/>
              </a:rPr>
              <a:t>(Minimum </a:t>
            </a:r>
            <a:r>
              <a:rPr sz="2600" spc="-80" dirty="0">
                <a:latin typeface="Arial"/>
                <a:cs typeface="Arial"/>
              </a:rPr>
              <a:t>Shift</a:t>
            </a:r>
            <a:r>
              <a:rPr sz="2600" spc="-540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Keying)</a:t>
            </a:r>
            <a:endParaRPr sz="26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360"/>
              </a:spcBef>
              <a:buChar char="•"/>
              <a:tabLst>
                <a:tab pos="1155700" algn="l"/>
                <a:tab pos="1156335" algn="l"/>
              </a:tabLst>
            </a:pPr>
            <a:r>
              <a:rPr sz="1700" spc="-120" dirty="0">
                <a:latin typeface="Arial"/>
                <a:cs typeface="Arial"/>
              </a:rPr>
              <a:t>The </a:t>
            </a:r>
            <a:r>
              <a:rPr sz="1700" spc="-85" dirty="0">
                <a:latin typeface="Arial"/>
                <a:cs typeface="Arial"/>
              </a:rPr>
              <a:t>special </a:t>
            </a:r>
            <a:r>
              <a:rPr sz="1700" spc="-15" dirty="0">
                <a:latin typeface="Arial"/>
                <a:cs typeface="Arial"/>
              </a:rPr>
              <a:t>form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280" dirty="0">
                <a:latin typeface="Arial"/>
                <a:cs typeface="Arial"/>
              </a:rPr>
              <a:t> </a:t>
            </a:r>
            <a:r>
              <a:rPr sz="1700" spc="-290" dirty="0">
                <a:latin typeface="Arial"/>
                <a:cs typeface="Arial"/>
              </a:rPr>
              <a:t>CPFSK</a:t>
            </a:r>
            <a:endParaRPr sz="1700">
              <a:latin typeface="Arial"/>
              <a:cs typeface="Arial"/>
            </a:endParaRPr>
          </a:p>
          <a:p>
            <a:pPr marL="1155700" lvl="2" indent="-229235">
              <a:lnSpc>
                <a:spcPts val="1920"/>
              </a:lnSpc>
              <a:spcBef>
                <a:spcPts val="170"/>
              </a:spcBef>
              <a:buChar char="•"/>
              <a:tabLst>
                <a:tab pos="1155700" algn="l"/>
                <a:tab pos="1156335" algn="l"/>
              </a:tabLst>
            </a:pPr>
            <a:r>
              <a:rPr sz="1700" spc="-155" dirty="0">
                <a:latin typeface="Arial"/>
                <a:cs typeface="Arial"/>
              </a:rPr>
              <a:t>Uses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130" dirty="0">
                <a:latin typeface="Arial"/>
                <a:cs typeface="Arial"/>
              </a:rPr>
              <a:t>a</a:t>
            </a:r>
            <a:r>
              <a:rPr sz="1700" spc="-7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different</a:t>
            </a:r>
            <a:r>
              <a:rPr sz="1700" spc="-150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value</a:t>
            </a:r>
            <a:r>
              <a:rPr sz="1700" spc="-114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for</a:t>
            </a:r>
            <a:r>
              <a:rPr sz="1700" spc="-10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frequency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excursion</a:t>
            </a:r>
            <a:r>
              <a:rPr sz="1700" spc="-16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δf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,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10" dirty="0">
                <a:latin typeface="Arial"/>
                <a:cs typeface="Arial"/>
              </a:rPr>
              <a:t>with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result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that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40" dirty="0">
                <a:latin typeface="Arial"/>
                <a:cs typeface="Arial"/>
              </a:rPr>
              <a:t>this</a:t>
            </a:r>
            <a:endParaRPr sz="1700">
              <a:latin typeface="Arial"/>
              <a:cs typeface="Arial"/>
            </a:endParaRPr>
          </a:p>
          <a:p>
            <a:pPr marL="1155700">
              <a:lnSpc>
                <a:spcPts val="1920"/>
              </a:lnSpc>
            </a:pPr>
            <a:r>
              <a:rPr sz="1700" spc="-60" dirty="0">
                <a:latin typeface="Arial"/>
                <a:cs typeface="Arial"/>
              </a:rPr>
              <a:t>new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55" dirty="0">
                <a:latin typeface="Arial"/>
                <a:cs typeface="Arial"/>
              </a:rPr>
              <a:t>modulated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120" dirty="0">
                <a:latin typeface="Arial"/>
                <a:cs typeface="Arial"/>
              </a:rPr>
              <a:t>wave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offers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spc="-55" dirty="0">
                <a:latin typeface="Arial"/>
                <a:cs typeface="Arial"/>
              </a:rPr>
              <a:t>superior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spectral</a:t>
            </a:r>
            <a:r>
              <a:rPr sz="1700" spc="-165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properties</a:t>
            </a:r>
            <a:r>
              <a:rPr sz="1700" spc="-175" dirty="0">
                <a:latin typeface="Arial"/>
                <a:cs typeface="Arial"/>
              </a:rPr>
              <a:t> </a:t>
            </a:r>
            <a:r>
              <a:rPr sz="1700" spc="10" dirty="0">
                <a:latin typeface="Arial"/>
                <a:cs typeface="Arial"/>
              </a:rPr>
              <a:t>to</a:t>
            </a:r>
            <a:r>
              <a:rPr sz="1700" spc="-114" dirty="0">
                <a:latin typeface="Arial"/>
                <a:cs typeface="Arial"/>
              </a:rPr>
              <a:t> </a:t>
            </a:r>
            <a:r>
              <a:rPr sz="1700" spc="-145" dirty="0">
                <a:latin typeface="Arial"/>
                <a:cs typeface="Arial"/>
              </a:rPr>
              <a:t>Sunde’s</a:t>
            </a:r>
            <a:r>
              <a:rPr sz="1700" spc="-175" dirty="0">
                <a:latin typeface="Arial"/>
                <a:cs typeface="Arial"/>
              </a:rPr>
              <a:t> </a:t>
            </a:r>
            <a:r>
              <a:rPr sz="1700" spc="-225" dirty="0">
                <a:latin typeface="Arial"/>
                <a:cs typeface="Arial"/>
              </a:rPr>
              <a:t>BFSK.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612" y="924548"/>
            <a:ext cx="7748270" cy="71564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50" dirty="0">
                <a:latin typeface="Arial"/>
                <a:cs typeface="Arial"/>
              </a:rPr>
              <a:t>Minimum-Shift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Keying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20"/>
              </a:spcBef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85" dirty="0">
                <a:latin typeface="Arial"/>
                <a:cs typeface="Arial"/>
              </a:rPr>
              <a:t>Overall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excursion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δf</a:t>
            </a:r>
            <a:r>
              <a:rPr sz="1800" i="1" spc="-9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binary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symbol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symbol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0,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is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one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half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2577" y="1618869"/>
            <a:ext cx="1035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15" dirty="0">
                <a:latin typeface="Arial"/>
                <a:cs typeface="Arial"/>
              </a:rPr>
              <a:t>bit</a:t>
            </a:r>
            <a:r>
              <a:rPr sz="1800" spc="-30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rate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116" y="4915916"/>
            <a:ext cx="5102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80" dirty="0">
                <a:latin typeface="Arial"/>
                <a:cs typeface="Arial"/>
              </a:rPr>
              <a:t>Define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04" dirty="0">
                <a:latin typeface="Arial"/>
                <a:cs typeface="Arial"/>
              </a:rPr>
              <a:t>MSK </a:t>
            </a:r>
            <a:r>
              <a:rPr sz="1800" spc="-95" dirty="0">
                <a:latin typeface="Arial"/>
                <a:cs typeface="Arial"/>
              </a:rPr>
              <a:t>signal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70" dirty="0">
                <a:latin typeface="Arial"/>
                <a:cs typeface="Arial"/>
              </a:rPr>
              <a:t>angle-modulated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wave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89502" y="2483485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5">
                <a:moveTo>
                  <a:pt x="0" y="0"/>
                </a:moveTo>
                <a:lnTo>
                  <a:pt x="34734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31765" y="2335529"/>
            <a:ext cx="6045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7.19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28896" y="269633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6327" y="2531491"/>
            <a:ext cx="2393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85" dirty="0">
                <a:latin typeface="Times New Roman"/>
                <a:cs typeface="Times New Roman"/>
              </a:rPr>
              <a:t>2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5126" y="2341626"/>
            <a:ext cx="13081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41878" y="1744171"/>
            <a:ext cx="1005840" cy="694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  <a:tabLst>
                <a:tab pos="323215" algn="l"/>
                <a:tab pos="567055" algn="l"/>
                <a:tab pos="765175" algn="l"/>
              </a:tabLst>
            </a:pPr>
            <a:r>
              <a:rPr sz="1650" i="1" spc="-45" dirty="0">
                <a:latin typeface="Symbol"/>
                <a:cs typeface="Symbol"/>
              </a:rPr>
              <a:t></a:t>
            </a:r>
            <a:r>
              <a:rPr sz="1650" i="1" spc="-2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  <a:p>
            <a:pPr marL="640080">
              <a:lnSpc>
                <a:spcPts val="755"/>
              </a:lnSpc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0">
              <a:latin typeface="Times New Roman"/>
              <a:cs typeface="Times New Roman"/>
            </a:endParaRPr>
          </a:p>
          <a:p>
            <a:pPr marL="658495">
              <a:lnSpc>
                <a:spcPct val="100000"/>
              </a:lnSpc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2107" y="1959102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32580" y="3135883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9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629405" y="3182873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25341" y="2831719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0841" y="3152647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4482" y="2988005"/>
            <a:ext cx="110807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518795" algn="l"/>
              </a:tabLst>
            </a:pP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2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	( </a:t>
            </a:r>
            <a:r>
              <a:rPr sz="1500" spc="40" dirty="0">
                <a:latin typeface="Times New Roman"/>
                <a:cs typeface="Times New Roman"/>
              </a:rPr>
              <a:t>7.20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3297" y="3152647"/>
            <a:ext cx="8045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44220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c	</a:t>
            </a: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88970" y="2991053"/>
            <a:ext cx="107061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40665" algn="l"/>
                <a:tab pos="615950" algn="l"/>
                <a:tab pos="951230" algn="l"/>
              </a:tabLst>
            </a:pP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spc="5" dirty="0">
                <a:latin typeface="Symbol"/>
                <a:cs typeface="Symbol"/>
              </a:rPr>
              <a:t>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771391" y="3756405"/>
            <a:ext cx="255270" cy="0"/>
          </a:xfrm>
          <a:custGeom>
            <a:avLst/>
            <a:gdLst/>
            <a:ahLst/>
            <a:cxnLst/>
            <a:rect l="l" t="t" r="r" b="b"/>
            <a:pathLst>
              <a:path w="255270">
                <a:moveTo>
                  <a:pt x="0" y="0"/>
                </a:moveTo>
                <a:lnTo>
                  <a:pt x="25501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647182" y="3616197"/>
            <a:ext cx="89471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1630" algn="l"/>
              </a:tabLst>
            </a:pPr>
            <a:r>
              <a:rPr sz="1450" spc="-5" dirty="0">
                <a:latin typeface="Times New Roman"/>
                <a:cs typeface="Times New Roman"/>
              </a:rPr>
              <a:t>1	(</a:t>
            </a:r>
            <a:r>
              <a:rPr sz="1450" spc="-24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7</a:t>
            </a:r>
            <a:r>
              <a:rPr sz="1450" spc="-19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.21</a:t>
            </a:r>
            <a:r>
              <a:rPr sz="1450" spc="-7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9014" y="3616197"/>
            <a:ext cx="113093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9085" algn="l"/>
              </a:tabLst>
            </a:pPr>
            <a:r>
              <a:rPr sz="1450" spc="-5" dirty="0">
                <a:latin typeface="Times New Roman"/>
                <a:cs typeface="Times New Roman"/>
              </a:rPr>
              <a:t>,	</a:t>
            </a:r>
            <a:r>
              <a:rPr sz="1450" spc="5" dirty="0">
                <a:latin typeface="Times New Roman"/>
                <a:cs typeface="Times New Roman"/>
              </a:rPr>
              <a:t>for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symbol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82214" y="3756786"/>
            <a:ext cx="7874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42842" y="3756786"/>
            <a:ext cx="7302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c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60470" y="3444649"/>
            <a:ext cx="183515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i="1" spc="45" dirty="0">
                <a:latin typeface="Symbol"/>
                <a:cs typeface="Symbol"/>
              </a:rPr>
              <a:t>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14650" y="3619246"/>
            <a:ext cx="78803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22885" algn="l"/>
                <a:tab pos="460375" algn="l"/>
                <a:tab pos="673735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f	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	</a:t>
            </a:r>
            <a:r>
              <a:rPr sz="1450" i="1" spc="-5" dirty="0">
                <a:latin typeface="Times New Roman"/>
                <a:cs typeface="Times New Roman"/>
              </a:rPr>
              <a:t>f	</a:t>
            </a:r>
            <a:r>
              <a:rPr sz="1450" spc="-10" dirty="0">
                <a:latin typeface="Symbol"/>
                <a:cs typeface="Symbol"/>
              </a:rPr>
              <a:t>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769740" y="4323841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>
                <a:moveTo>
                  <a:pt x="0" y="0"/>
                </a:moveTo>
                <a:lnTo>
                  <a:pt x="24892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19115" y="4188409"/>
            <a:ext cx="90487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1155" algn="l"/>
              </a:tabLst>
            </a:pPr>
            <a:r>
              <a:rPr sz="1400" spc="-5" dirty="0">
                <a:latin typeface="Times New Roman"/>
                <a:cs typeface="Times New Roman"/>
              </a:rPr>
              <a:t>0	(</a:t>
            </a:r>
            <a:r>
              <a:rPr sz="1400" spc="-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7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.22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40504" y="4188409"/>
            <a:ext cx="110172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735" algn="l"/>
              </a:tabLst>
            </a:pPr>
            <a:r>
              <a:rPr sz="1400" spc="-5" dirty="0">
                <a:latin typeface="Times New Roman"/>
                <a:cs typeface="Times New Roman"/>
              </a:rPr>
              <a:t>,	</a:t>
            </a:r>
            <a:r>
              <a:rPr sz="1400" dirty="0">
                <a:latin typeface="Times New Roman"/>
                <a:cs typeface="Times New Roman"/>
              </a:rPr>
              <a:t>for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symbol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94151" y="4327905"/>
            <a:ext cx="7620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5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53129" y="4327905"/>
            <a:ext cx="7048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5" dirty="0">
                <a:latin typeface="Times New Roman"/>
                <a:cs typeface="Times New Roman"/>
              </a:rPr>
              <a:t>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65296" y="3805173"/>
            <a:ext cx="180975" cy="8140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6200">
              <a:lnSpc>
                <a:spcPts val="1685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ts val="1864"/>
              </a:lnSpc>
            </a:pPr>
            <a:r>
              <a:rPr sz="1600" i="1" spc="20" dirty="0">
                <a:latin typeface="Symbol"/>
                <a:cs typeface="Symbol"/>
              </a:rPr>
              <a:t></a:t>
            </a:r>
            <a:r>
              <a:rPr sz="1400" i="1" spc="-5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  <a:p>
            <a:pPr marL="73025">
              <a:lnSpc>
                <a:spcPct val="100000"/>
              </a:lnSpc>
              <a:spcBef>
                <a:spcPts val="995"/>
              </a:spcBef>
            </a:pPr>
            <a:r>
              <a:rPr sz="1400" spc="-5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73882" y="4191457"/>
            <a:ext cx="33337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88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f	</a:t>
            </a:r>
            <a:r>
              <a:rPr sz="1400" spc="-5" dirty="0">
                <a:latin typeface="Symbol"/>
                <a:cs typeface="Symbol"/>
              </a:rPr>
              <a:t>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12745" y="4191457"/>
            <a:ext cx="35179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066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f	</a:t>
            </a:r>
            <a:r>
              <a:rPr sz="1400" spc="-5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563620" y="5405628"/>
            <a:ext cx="588010" cy="657225"/>
            <a:chOff x="3563620" y="5405628"/>
            <a:chExt cx="588010" cy="657225"/>
          </a:xfrm>
        </p:grpSpPr>
        <p:sp>
          <p:nvSpPr>
            <p:cNvPr id="35" name="object 35"/>
            <p:cNvSpPr/>
            <p:nvPr/>
          </p:nvSpPr>
          <p:spPr>
            <a:xfrm>
              <a:off x="3569970" y="5807545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73"/>
                  </a:moveTo>
                  <a:lnTo>
                    <a:pt x="3479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04768" y="5810834"/>
              <a:ext cx="51435" cy="245745"/>
            </a:xfrm>
            <a:custGeom>
              <a:avLst/>
              <a:gdLst/>
              <a:ahLst/>
              <a:cxnLst/>
              <a:rect l="l" t="t" r="r" b="b"/>
              <a:pathLst>
                <a:path w="51435" h="245745">
                  <a:moveTo>
                    <a:pt x="0" y="0"/>
                  </a:moveTo>
                  <a:lnTo>
                    <a:pt x="51054" y="245440"/>
                  </a:lnTo>
                </a:path>
              </a:pathLst>
            </a:custGeom>
            <a:ln w="12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58997" y="5411978"/>
              <a:ext cx="492759" cy="644525"/>
            </a:xfrm>
            <a:custGeom>
              <a:avLst/>
              <a:gdLst/>
              <a:ahLst/>
              <a:cxnLst/>
              <a:rect l="l" t="t" r="r" b="b"/>
              <a:pathLst>
                <a:path w="492760" h="644525">
                  <a:moveTo>
                    <a:pt x="0" y="644296"/>
                  </a:moveTo>
                  <a:lnTo>
                    <a:pt x="60325" y="0"/>
                  </a:lnTo>
                </a:path>
                <a:path w="492760" h="644525">
                  <a:moveTo>
                    <a:pt x="60325" y="0"/>
                  </a:moveTo>
                  <a:lnTo>
                    <a:pt x="4922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032372" y="5580684"/>
            <a:ext cx="59626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.23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84</a:t>
            </a:fld>
            <a:endParaRPr spc="-60" dirty="0"/>
          </a:p>
        </p:txBody>
      </p:sp>
      <p:sp>
        <p:nvSpPr>
          <p:cNvPr id="39" name="object 39"/>
          <p:cNvSpPr txBox="1"/>
          <p:nvPr/>
        </p:nvSpPr>
        <p:spPr>
          <a:xfrm>
            <a:off x="3811904" y="5774842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736340" y="5423712"/>
            <a:ext cx="2679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2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38776" y="574527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39032" y="593973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04744" y="5566922"/>
            <a:ext cx="272034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35660" algn="l"/>
                <a:tab pos="1138555" algn="l"/>
              </a:tabLst>
            </a:pPr>
            <a:r>
              <a:rPr sz="1500" i="1" dirty="0">
                <a:latin typeface="Times New Roman"/>
                <a:cs typeface="Times New Roman"/>
              </a:rPr>
              <a:t>s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250" u="sng" spc="7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i="1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125" i="1" spc="-52" baseline="4444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cos[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8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)]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6116" y="987678"/>
            <a:ext cx="7215505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>
              <a:lnSpc>
                <a:spcPct val="99500"/>
              </a:lnSpc>
              <a:spcBef>
                <a:spcPts val="11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60" dirty="0">
                <a:latin typeface="Arial"/>
                <a:cs typeface="Arial"/>
              </a:rPr>
              <a:t>Sunde’s </a:t>
            </a:r>
            <a:r>
              <a:rPr sz="1800" spc="-295" dirty="0">
                <a:latin typeface="Arial"/>
                <a:cs typeface="Arial"/>
              </a:rPr>
              <a:t>BFSK </a:t>
            </a:r>
            <a:r>
              <a:rPr sz="1800" spc="-135" dirty="0">
                <a:latin typeface="Arial"/>
                <a:cs typeface="Arial"/>
              </a:rPr>
              <a:t>has </a:t>
            </a:r>
            <a:r>
              <a:rPr sz="1800" spc="-60" dirty="0">
                <a:latin typeface="Arial"/>
                <a:cs typeface="Arial"/>
              </a:rPr>
              <a:t>no </a:t>
            </a:r>
            <a:r>
              <a:rPr sz="1800" spc="-55" dirty="0">
                <a:latin typeface="Arial"/>
                <a:cs typeface="Arial"/>
              </a:rPr>
              <a:t>memory;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20" dirty="0">
                <a:latin typeface="Arial"/>
                <a:cs typeface="Arial"/>
              </a:rPr>
              <a:t>other </a:t>
            </a:r>
            <a:r>
              <a:rPr sz="1800" spc="-70" dirty="0">
                <a:latin typeface="Arial"/>
                <a:cs typeface="Arial"/>
              </a:rPr>
              <a:t>words, </a:t>
            </a:r>
            <a:r>
              <a:rPr sz="1800" spc="-60" dirty="0">
                <a:latin typeface="Arial"/>
                <a:cs typeface="Arial"/>
              </a:rPr>
              <a:t>knowing </a:t>
            </a:r>
            <a:r>
              <a:rPr sz="1800" spc="-55" dirty="0">
                <a:latin typeface="Arial"/>
                <a:cs typeface="Arial"/>
              </a:rPr>
              <a:t>which </a:t>
            </a:r>
            <a:r>
              <a:rPr sz="1800" spc="-40" dirty="0">
                <a:latin typeface="Arial"/>
                <a:cs typeface="Arial"/>
              </a:rPr>
              <a:t>particular  </a:t>
            </a:r>
            <a:r>
              <a:rPr sz="1800" spc="-120" dirty="0">
                <a:latin typeface="Arial"/>
                <a:cs typeface="Arial"/>
              </a:rPr>
              <a:t>change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occurred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previous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15" dirty="0">
                <a:latin typeface="Arial"/>
                <a:cs typeface="Arial"/>
              </a:rPr>
              <a:t>bit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interval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provides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no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help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current  </a:t>
            </a:r>
            <a:r>
              <a:rPr sz="1800" spc="10" dirty="0">
                <a:latin typeface="Arial"/>
                <a:cs typeface="Arial"/>
              </a:rPr>
              <a:t>bit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interval.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42334" y="2102357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54476" y="2816732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5">
                <a:moveTo>
                  <a:pt x="0" y="0"/>
                </a:moveTo>
                <a:lnTo>
                  <a:pt x="3469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3922" y="2668651"/>
            <a:ext cx="20497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15060" algn="l"/>
                <a:tab pos="1459865" algn="l"/>
              </a:tabLst>
            </a:pPr>
            <a:r>
              <a:rPr sz="1500" spc="5" dirty="0">
                <a:latin typeface="Times New Roman"/>
                <a:cs typeface="Times New Roman"/>
              </a:rPr>
              <a:t>for</a:t>
            </a:r>
            <a:r>
              <a:rPr sz="1500" spc="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symbol	</a:t>
            </a:r>
            <a:r>
              <a:rPr sz="1500" spc="5" dirty="0">
                <a:latin typeface="Times New Roman"/>
                <a:cs typeface="Times New Roman"/>
              </a:rPr>
              <a:t>1	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7.24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2301" y="2668651"/>
            <a:ext cx="736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1301" y="2863977"/>
            <a:ext cx="2393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85" dirty="0">
                <a:latin typeface="Times New Roman"/>
                <a:cs typeface="Times New Roman"/>
              </a:rPr>
              <a:t>2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93616" y="302856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0703" y="2497535"/>
            <a:ext cx="20129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55" dirty="0">
                <a:latin typeface="Symbol"/>
                <a:cs typeface="Symbol"/>
              </a:rPr>
              <a:t>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40100" y="2674747"/>
            <a:ext cx="13081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9078" y="1989835"/>
            <a:ext cx="5111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4180" algn="l"/>
              </a:tabLst>
            </a:pPr>
            <a:r>
              <a:rPr sz="1500" dirty="0">
                <a:latin typeface="Symbol"/>
                <a:cs typeface="Symbol"/>
              </a:rPr>
              <a:t>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3678" y="2177288"/>
            <a:ext cx="4984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2250" spc="7" baseline="7407" dirty="0">
                <a:latin typeface="Times New Roman"/>
                <a:cs typeface="Times New Roman"/>
              </a:rPr>
              <a:t>2</a:t>
            </a:r>
            <a:r>
              <a:rPr sz="2250" spc="-262" baseline="7407" dirty="0">
                <a:latin typeface="Times New Roman"/>
                <a:cs typeface="Times New Roman"/>
              </a:rPr>
              <a:t> </a:t>
            </a:r>
            <a:r>
              <a:rPr sz="2250" baseline="1851" dirty="0">
                <a:latin typeface="Symbol"/>
                <a:cs typeface="Symbol"/>
              </a:rPr>
              <a:t></a:t>
            </a:r>
            <a:endParaRPr sz="2250" baseline="1851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3525" y="1939751"/>
            <a:ext cx="148971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2250" baseline="31481" dirty="0">
                <a:latin typeface="Symbol"/>
                <a:cs typeface="Symbol"/>
              </a:rPr>
              <a:t></a:t>
            </a:r>
            <a:r>
              <a:rPr sz="2250" baseline="31481" dirty="0">
                <a:latin typeface="Times New Roman"/>
                <a:cs typeface="Times New Roman"/>
              </a:rPr>
              <a:t> </a:t>
            </a:r>
            <a:r>
              <a:rPr sz="2475" i="1" spc="-67" baseline="35353" dirty="0">
                <a:latin typeface="Symbol"/>
                <a:cs typeface="Symbol"/>
              </a:rPr>
              <a:t></a:t>
            </a:r>
            <a:r>
              <a:rPr sz="2475" i="1" spc="-67" baseline="35353" dirty="0">
                <a:latin typeface="Times New Roman"/>
                <a:cs typeface="Times New Roman"/>
              </a:rPr>
              <a:t> </a:t>
            </a:r>
            <a:r>
              <a:rPr sz="2250" i="1" baseline="38888" dirty="0">
                <a:latin typeface="Times New Roman"/>
                <a:cs typeface="Times New Roman"/>
              </a:rPr>
              <a:t>f</a:t>
            </a:r>
            <a:r>
              <a:rPr sz="2250" i="1" spc="-382" baseline="38888" dirty="0">
                <a:latin typeface="Times New Roman"/>
                <a:cs typeface="Times New Roman"/>
              </a:rPr>
              <a:t> </a:t>
            </a:r>
            <a:r>
              <a:rPr sz="2250" spc="89" baseline="31481" dirty="0">
                <a:latin typeface="Symbol"/>
                <a:cs typeface="Symbol"/>
              </a:rPr>
              <a:t></a:t>
            </a:r>
            <a:r>
              <a:rPr sz="1500" i="1" spc="60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97427" y="4472940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5">
                <a:moveTo>
                  <a:pt x="0" y="0"/>
                </a:moveTo>
                <a:lnTo>
                  <a:pt x="34709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07128" y="4325492"/>
            <a:ext cx="209168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39190" algn="l"/>
                <a:tab pos="1504950" algn="l"/>
              </a:tabLst>
            </a:pPr>
            <a:r>
              <a:rPr sz="1500" spc="5" dirty="0">
                <a:latin typeface="Times New Roman"/>
                <a:cs typeface="Times New Roman"/>
              </a:rPr>
              <a:t>for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symbol	</a:t>
            </a:r>
            <a:r>
              <a:rPr sz="1500" spc="5" dirty="0">
                <a:latin typeface="Times New Roman"/>
                <a:cs typeface="Times New Roman"/>
              </a:rPr>
              <a:t>0	</a:t>
            </a:r>
            <a:r>
              <a:rPr sz="1500" spc="25" dirty="0">
                <a:latin typeface="Times New Roman"/>
                <a:cs typeface="Times New Roman"/>
              </a:rPr>
              <a:t>(7 </a:t>
            </a:r>
            <a:r>
              <a:rPr sz="1500" spc="20" dirty="0">
                <a:latin typeface="Times New Roman"/>
                <a:cs typeface="Times New Roman"/>
              </a:rPr>
              <a:t>.25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85</a:t>
            </a:fld>
            <a:endParaRPr spc="-60" dirty="0"/>
          </a:p>
        </p:txBody>
      </p:sp>
      <p:sp>
        <p:nvSpPr>
          <p:cNvPr id="16" name="object 16"/>
          <p:cNvSpPr txBox="1"/>
          <p:nvPr/>
        </p:nvSpPr>
        <p:spPr>
          <a:xfrm>
            <a:off x="4175505" y="4325492"/>
            <a:ext cx="736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94252" y="4520894"/>
            <a:ext cx="2393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85" dirty="0">
                <a:latin typeface="Times New Roman"/>
                <a:cs typeface="Times New Roman"/>
              </a:rPr>
              <a:t>2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6567" y="468579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43909" y="4154818"/>
            <a:ext cx="20129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50" dirty="0">
                <a:latin typeface="Symbol"/>
                <a:cs typeface="Symbol"/>
              </a:rPr>
              <a:t>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3252" y="4328540"/>
            <a:ext cx="31369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52340" y="3808221"/>
            <a:ext cx="2520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2250" baseline="-5555" dirty="0">
                <a:latin typeface="Symbol"/>
                <a:cs typeface="Symbol"/>
              </a:rPr>
              <a:t></a:t>
            </a:r>
            <a:endParaRPr sz="2250" baseline="-5555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72610" y="3645789"/>
            <a:ext cx="69405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07060" algn="l"/>
              </a:tabLst>
            </a:pPr>
            <a:r>
              <a:rPr sz="1500" dirty="0">
                <a:latin typeface="Symbol"/>
                <a:cs typeface="Symbol"/>
              </a:rPr>
              <a:t>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72610" y="3833571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76676" y="3596339"/>
            <a:ext cx="1675764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2250" baseline="31481" dirty="0">
                <a:latin typeface="Symbol"/>
                <a:cs typeface="Symbol"/>
              </a:rPr>
              <a:t></a:t>
            </a:r>
            <a:r>
              <a:rPr sz="2250" baseline="3148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2475" i="1" spc="-60" baseline="35353" dirty="0">
                <a:latin typeface="Symbol"/>
                <a:cs typeface="Symbol"/>
              </a:rPr>
              <a:t></a:t>
            </a:r>
            <a:r>
              <a:rPr sz="2475" i="1" u="sng" spc="-60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i="1" u="sng" baseline="38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2250" i="1" u="sng" spc="-397" baseline="38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31481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</a:t>
            </a:r>
            <a:r>
              <a:rPr sz="2250" baseline="31481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7480" y="909827"/>
            <a:ext cx="7256383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76492" y="2421635"/>
            <a:ext cx="7139344" cy="3115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86</a:t>
            </a:fld>
            <a:endParaRPr spc="-6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8467" y="908303"/>
            <a:ext cx="6227063" cy="5622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87</a:t>
            </a:fld>
            <a:endParaRPr spc="-6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6211" y="1560575"/>
            <a:ext cx="5085588" cy="497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88</a:t>
            </a:fld>
            <a:endParaRPr spc="-6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612" y="983742"/>
            <a:ext cx="42240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65" dirty="0">
                <a:latin typeface="Arial"/>
                <a:cs typeface="Arial"/>
              </a:rPr>
              <a:t>Formulation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50" dirty="0">
                <a:latin typeface="Arial"/>
                <a:cs typeface="Arial"/>
              </a:rPr>
              <a:t>Minimum-Shift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Keying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21942" y="1516380"/>
            <a:ext cx="588010" cy="657225"/>
            <a:chOff x="1821942" y="1516380"/>
            <a:chExt cx="588010" cy="657225"/>
          </a:xfrm>
        </p:grpSpPr>
        <p:sp>
          <p:nvSpPr>
            <p:cNvPr id="4" name="object 4"/>
            <p:cNvSpPr/>
            <p:nvPr/>
          </p:nvSpPr>
          <p:spPr>
            <a:xfrm>
              <a:off x="1828292" y="1918335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2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3217" y="1921637"/>
              <a:ext cx="50800" cy="245745"/>
            </a:xfrm>
            <a:custGeom>
              <a:avLst/>
              <a:gdLst/>
              <a:ahLst/>
              <a:cxnLst/>
              <a:rect l="l" t="t" r="r" b="b"/>
              <a:pathLst>
                <a:path w="50800" h="245744">
                  <a:moveTo>
                    <a:pt x="0" y="0"/>
                  </a:moveTo>
                  <a:lnTo>
                    <a:pt x="50800" y="245363"/>
                  </a:lnTo>
                </a:path>
              </a:pathLst>
            </a:custGeom>
            <a:ln w="12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17065" y="1522730"/>
              <a:ext cx="492759" cy="644525"/>
            </a:xfrm>
            <a:custGeom>
              <a:avLst/>
              <a:gdLst/>
              <a:ahLst/>
              <a:cxnLst/>
              <a:rect l="l" t="t" r="r" b="b"/>
              <a:pathLst>
                <a:path w="492760" h="644525">
                  <a:moveTo>
                    <a:pt x="0" y="644271"/>
                  </a:moveTo>
                  <a:lnTo>
                    <a:pt x="60198" y="0"/>
                  </a:lnTo>
                </a:path>
                <a:path w="492760" h="644525">
                  <a:moveTo>
                    <a:pt x="60198" y="0"/>
                  </a:moveTo>
                  <a:lnTo>
                    <a:pt x="49237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13275" y="1516380"/>
            <a:ext cx="588010" cy="657225"/>
            <a:chOff x="4613275" y="1516380"/>
            <a:chExt cx="588010" cy="657225"/>
          </a:xfrm>
        </p:grpSpPr>
        <p:sp>
          <p:nvSpPr>
            <p:cNvPr id="8" name="object 8"/>
            <p:cNvSpPr/>
            <p:nvPr/>
          </p:nvSpPr>
          <p:spPr>
            <a:xfrm>
              <a:off x="4619625" y="1918335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2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54550" y="1921637"/>
              <a:ext cx="51435" cy="245745"/>
            </a:xfrm>
            <a:custGeom>
              <a:avLst/>
              <a:gdLst/>
              <a:ahLst/>
              <a:cxnLst/>
              <a:rect l="l" t="t" r="r" b="b"/>
              <a:pathLst>
                <a:path w="51435" h="245744">
                  <a:moveTo>
                    <a:pt x="0" y="0"/>
                  </a:moveTo>
                  <a:lnTo>
                    <a:pt x="50926" y="245363"/>
                  </a:lnTo>
                </a:path>
              </a:pathLst>
            </a:custGeom>
            <a:ln w="12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8397" y="1522730"/>
              <a:ext cx="492759" cy="644525"/>
            </a:xfrm>
            <a:custGeom>
              <a:avLst/>
              <a:gdLst/>
              <a:ahLst/>
              <a:cxnLst/>
              <a:rect l="l" t="t" r="r" b="b"/>
              <a:pathLst>
                <a:path w="492760" h="644525">
                  <a:moveTo>
                    <a:pt x="0" y="644271"/>
                  </a:moveTo>
                  <a:lnTo>
                    <a:pt x="60578" y="0"/>
                  </a:lnTo>
                </a:path>
                <a:path w="492760" h="644525">
                  <a:moveTo>
                    <a:pt x="60578" y="0"/>
                  </a:moveTo>
                  <a:lnTo>
                    <a:pt x="49250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317993" y="1689608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7.26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1940" y="1883740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9338" y="1883740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93773" y="1532635"/>
            <a:ext cx="28003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86629" y="1532635"/>
            <a:ext cx="2679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2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39839" y="1854453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88814" y="204863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4358" y="1854453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96464" y="204863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50561" y="1675845"/>
            <a:ext cx="212725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41630" algn="l"/>
              </a:tabLst>
            </a:pPr>
            <a:r>
              <a:rPr sz="1125" i="1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b</a:t>
            </a:r>
            <a:r>
              <a:rPr sz="1125" i="1" spc="-60" baseline="44444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sin(</a:t>
            </a:r>
            <a:r>
              <a:rPr sz="1500" spc="-12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))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sin(</a:t>
            </a:r>
            <a:r>
              <a:rPr sz="1500" spc="-14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spc="55" dirty="0">
                <a:latin typeface="Times New Roman"/>
                <a:cs typeface="Times New Roman"/>
              </a:rPr>
              <a:t>t</a:t>
            </a:r>
            <a:r>
              <a:rPr sz="1500" spc="5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2202" y="1675845"/>
            <a:ext cx="317563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35660" algn="l"/>
                <a:tab pos="1138555" algn="l"/>
              </a:tabLst>
            </a:pPr>
            <a:r>
              <a:rPr sz="1500" i="1" dirty="0">
                <a:latin typeface="Times New Roman"/>
                <a:cs typeface="Times New Roman"/>
              </a:rPr>
              <a:t>s</a:t>
            </a:r>
            <a:r>
              <a:rPr sz="1500" i="1" spc="-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250" u="sng" spc="7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i="1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125" i="1" spc="-52" baseline="4444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cos(</a:t>
            </a:r>
            <a:r>
              <a:rPr sz="1500" spc="-7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))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cos(</a:t>
            </a:r>
            <a:r>
              <a:rPr sz="1500" spc="-7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9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endParaRPr sz="1500">
              <a:latin typeface="Symbol"/>
              <a:cs typeface="Symbo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61518" y="2270505"/>
            <a:ext cx="8509000" cy="1741170"/>
            <a:chOff x="461518" y="2270505"/>
            <a:chExt cx="8509000" cy="1741170"/>
          </a:xfrm>
        </p:grpSpPr>
        <p:sp>
          <p:nvSpPr>
            <p:cNvPr id="23" name="object 23"/>
            <p:cNvSpPr/>
            <p:nvPr/>
          </p:nvSpPr>
          <p:spPr>
            <a:xfrm>
              <a:off x="467868" y="2276855"/>
              <a:ext cx="8496300" cy="1728470"/>
            </a:xfrm>
            <a:custGeom>
              <a:avLst/>
              <a:gdLst/>
              <a:ahLst/>
              <a:cxnLst/>
              <a:rect l="l" t="t" r="r" b="b"/>
              <a:pathLst>
                <a:path w="8496300" h="1728470">
                  <a:moveTo>
                    <a:pt x="8496300" y="0"/>
                  </a:moveTo>
                  <a:lnTo>
                    <a:pt x="0" y="0"/>
                  </a:lnTo>
                  <a:lnTo>
                    <a:pt x="0" y="1728216"/>
                  </a:lnTo>
                  <a:lnTo>
                    <a:pt x="8496300" y="1728216"/>
                  </a:lnTo>
                  <a:lnTo>
                    <a:pt x="84963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7868" y="2276855"/>
              <a:ext cx="8496300" cy="1728470"/>
            </a:xfrm>
            <a:custGeom>
              <a:avLst/>
              <a:gdLst/>
              <a:ahLst/>
              <a:cxnLst/>
              <a:rect l="l" t="t" r="r" b="b"/>
              <a:pathLst>
                <a:path w="8496300" h="1728470">
                  <a:moveTo>
                    <a:pt x="0" y="1728216"/>
                  </a:moveTo>
                  <a:lnTo>
                    <a:pt x="8496300" y="1728216"/>
                  </a:lnTo>
                  <a:lnTo>
                    <a:pt x="8496300" y="0"/>
                  </a:lnTo>
                  <a:lnTo>
                    <a:pt x="0" y="0"/>
                  </a:lnTo>
                  <a:lnTo>
                    <a:pt x="0" y="1728216"/>
                  </a:lnTo>
                  <a:close/>
                </a:path>
                <a:path w="8496300" h="1728470">
                  <a:moveTo>
                    <a:pt x="1246505" y="305308"/>
                  </a:moveTo>
                  <a:lnTo>
                    <a:pt x="1281430" y="2865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49298" y="2566542"/>
              <a:ext cx="50800" cy="107314"/>
            </a:xfrm>
            <a:custGeom>
              <a:avLst/>
              <a:gdLst/>
              <a:ahLst/>
              <a:cxnLst/>
              <a:rect l="l" t="t" r="r" b="b"/>
              <a:pathLst>
                <a:path w="50800" h="107314">
                  <a:moveTo>
                    <a:pt x="0" y="0"/>
                  </a:moveTo>
                  <a:lnTo>
                    <a:pt x="50800" y="107061"/>
                  </a:lnTo>
                </a:path>
              </a:pathLst>
            </a:custGeom>
            <a:ln w="127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30541" y="2379090"/>
              <a:ext cx="1108075" cy="634365"/>
            </a:xfrm>
            <a:custGeom>
              <a:avLst/>
              <a:gdLst/>
              <a:ahLst/>
              <a:cxnLst/>
              <a:rect l="l" t="t" r="r" b="b"/>
              <a:pathLst>
                <a:path w="1108075" h="634364">
                  <a:moveTo>
                    <a:pt x="772731" y="294513"/>
                  </a:moveTo>
                  <a:lnTo>
                    <a:pt x="832929" y="0"/>
                  </a:lnTo>
                </a:path>
                <a:path w="1108075" h="634364">
                  <a:moveTo>
                    <a:pt x="832929" y="0"/>
                  </a:moveTo>
                  <a:lnTo>
                    <a:pt x="1108011" y="0"/>
                  </a:lnTo>
                </a:path>
                <a:path w="1108075" h="634364">
                  <a:moveTo>
                    <a:pt x="0" y="634238"/>
                  </a:moveTo>
                  <a:lnTo>
                    <a:pt x="34937" y="61493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5479" y="2997326"/>
              <a:ext cx="50800" cy="107314"/>
            </a:xfrm>
            <a:custGeom>
              <a:avLst/>
              <a:gdLst/>
              <a:ahLst/>
              <a:cxnLst/>
              <a:rect l="l" t="t" r="r" b="b"/>
              <a:pathLst>
                <a:path w="50800" h="107314">
                  <a:moveTo>
                    <a:pt x="0" y="0"/>
                  </a:moveTo>
                  <a:lnTo>
                    <a:pt x="50546" y="107061"/>
                  </a:lnTo>
                </a:path>
              </a:pathLst>
            </a:custGeom>
            <a:ln w="127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19441" y="2809875"/>
              <a:ext cx="552450" cy="294640"/>
            </a:xfrm>
            <a:custGeom>
              <a:avLst/>
              <a:gdLst/>
              <a:ahLst/>
              <a:cxnLst/>
              <a:rect l="l" t="t" r="r" b="b"/>
              <a:pathLst>
                <a:path w="552450" h="294639">
                  <a:moveTo>
                    <a:pt x="0" y="294513"/>
                  </a:moveTo>
                  <a:lnTo>
                    <a:pt x="60210" y="0"/>
                  </a:lnTo>
                </a:path>
                <a:path w="552450" h="294639">
                  <a:moveTo>
                    <a:pt x="60210" y="0"/>
                  </a:moveTo>
                  <a:lnTo>
                    <a:pt x="55187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997073" y="2821051"/>
            <a:ext cx="59245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40" dirty="0">
                <a:latin typeface="Times New Roman"/>
                <a:cs typeface="Times New Roman"/>
              </a:rPr>
              <a:t>7.27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16723" y="2390089"/>
            <a:ext cx="6426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with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the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03945" y="2390089"/>
            <a:ext cx="5156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carrier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29858" y="2390089"/>
            <a:ext cx="79756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500" spc="-5" dirty="0">
                <a:latin typeface="Times New Roman"/>
                <a:cs typeface="Times New Roman"/>
              </a:rPr>
              <a:t>associated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08527" y="2390089"/>
            <a:ext cx="221107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  <a:tabLst>
                <a:tab pos="993775" algn="l"/>
              </a:tabLst>
            </a:pPr>
            <a:r>
              <a:rPr sz="1500" spc="5" dirty="0">
                <a:latin typeface="Times New Roman"/>
                <a:cs typeface="Times New Roman"/>
              </a:rPr>
              <a:t>in</a:t>
            </a:r>
            <a:r>
              <a:rPr sz="1500" spc="3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-</a:t>
            </a:r>
            <a:r>
              <a:rPr sz="1500" spc="10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phase	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component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96339" y="2773760"/>
            <a:ext cx="1484630" cy="354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35"/>
              </a:lnSpc>
              <a:spcBef>
                <a:spcPts val="95"/>
              </a:spcBef>
              <a:tabLst>
                <a:tab pos="508634" algn="l"/>
              </a:tabLst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	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26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).</a:t>
            </a:r>
            <a:endParaRPr sz="1500">
              <a:latin typeface="Times New Roman"/>
              <a:cs typeface="Times New Roman"/>
            </a:endParaRPr>
          </a:p>
          <a:p>
            <a:pPr marL="377825">
              <a:lnSpc>
                <a:spcPts val="755"/>
              </a:lnSpc>
              <a:tabLst>
                <a:tab pos="1273810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b	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1954" y="2342401"/>
            <a:ext cx="2819400" cy="354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35"/>
              </a:lnSpc>
              <a:spcBef>
                <a:spcPts val="95"/>
              </a:spcBef>
              <a:tabLst>
                <a:tab pos="1185545" algn="l"/>
                <a:tab pos="1472565" algn="l"/>
              </a:tabLst>
            </a:pPr>
            <a:r>
              <a:rPr sz="1500" dirty="0">
                <a:latin typeface="Times New Roman"/>
                <a:cs typeface="Times New Roman"/>
              </a:rPr>
              <a:t>( i ) </a:t>
            </a:r>
            <a:r>
              <a:rPr sz="1500" i="1" spc="5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)) </a:t>
            </a:r>
            <a:r>
              <a:rPr sz="1500" spc="5" dirty="0">
                <a:latin typeface="Times New Roman"/>
                <a:cs typeface="Times New Roman"/>
              </a:rPr>
              <a:t>is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the</a:t>
            </a:r>
            <a:endParaRPr sz="1500">
              <a:latin typeface="Times New Roman"/>
              <a:cs typeface="Times New Roman"/>
            </a:endParaRPr>
          </a:p>
          <a:p>
            <a:pPr marL="405130">
              <a:lnSpc>
                <a:spcPts val="755"/>
              </a:lnSpc>
              <a:tabLst>
                <a:tab pos="1341120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I	b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809242" y="3241420"/>
            <a:ext cx="431165" cy="309245"/>
            <a:chOff x="1809242" y="3241420"/>
            <a:chExt cx="431165" cy="309245"/>
          </a:xfrm>
        </p:grpSpPr>
        <p:sp>
          <p:nvSpPr>
            <p:cNvPr id="37" name="object 37"/>
            <p:cNvSpPr/>
            <p:nvPr/>
          </p:nvSpPr>
          <p:spPr>
            <a:xfrm>
              <a:off x="1815592" y="3433063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176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50517" y="3436365"/>
              <a:ext cx="51435" cy="107950"/>
            </a:xfrm>
            <a:custGeom>
              <a:avLst/>
              <a:gdLst/>
              <a:ahLst/>
              <a:cxnLst/>
              <a:rect l="l" t="t" r="r" b="b"/>
              <a:pathLst>
                <a:path w="51435" h="107950">
                  <a:moveTo>
                    <a:pt x="0" y="0"/>
                  </a:moveTo>
                  <a:lnTo>
                    <a:pt x="50926" y="107569"/>
                  </a:lnTo>
                </a:path>
              </a:pathLst>
            </a:custGeom>
            <a:ln w="127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04492" y="3247770"/>
              <a:ext cx="335915" cy="296545"/>
            </a:xfrm>
            <a:custGeom>
              <a:avLst/>
              <a:gdLst/>
              <a:ahLst/>
              <a:cxnLst/>
              <a:rect l="l" t="t" r="r" b="b"/>
              <a:pathLst>
                <a:path w="335914" h="296545">
                  <a:moveTo>
                    <a:pt x="0" y="296163"/>
                  </a:moveTo>
                  <a:lnTo>
                    <a:pt x="60578" y="0"/>
                  </a:lnTo>
                </a:path>
                <a:path w="335914" h="296545">
                  <a:moveTo>
                    <a:pt x="60578" y="0"/>
                  </a:moveTo>
                  <a:lnTo>
                    <a:pt x="33540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507994" y="3675379"/>
            <a:ext cx="58610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.28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87221" y="3675379"/>
            <a:ext cx="20300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615315" algn="l"/>
                <a:tab pos="1475105" algn="l"/>
              </a:tabLst>
            </a:pPr>
            <a:r>
              <a:rPr sz="1500" spc="35" dirty="0">
                <a:latin typeface="Times New Roman"/>
                <a:cs typeface="Times New Roman"/>
              </a:rPr>
              <a:t>ph</a:t>
            </a:r>
            <a:r>
              <a:rPr sz="1500" spc="25" dirty="0">
                <a:latin typeface="Times New Roman"/>
                <a:cs typeface="Times New Roman"/>
              </a:rPr>
              <a:t>a</a:t>
            </a:r>
            <a:r>
              <a:rPr sz="1500" spc="10" dirty="0">
                <a:latin typeface="Times New Roman"/>
                <a:cs typeface="Times New Roman"/>
              </a:rPr>
              <a:t>s</a:t>
            </a:r>
            <a:r>
              <a:rPr sz="1500" spc="5" dirty="0">
                <a:latin typeface="Times New Roman"/>
                <a:cs typeface="Times New Roman"/>
              </a:rPr>
              <a:t>e</a:t>
            </a:r>
            <a:r>
              <a:rPr sz="1500" dirty="0">
                <a:latin typeface="Times New Roman"/>
                <a:cs typeface="Times New Roman"/>
              </a:rPr>
              <a:t>	-</a:t>
            </a:r>
            <a:r>
              <a:rPr sz="1500" spc="10" dirty="0">
                <a:latin typeface="Times New Roman"/>
                <a:cs typeface="Times New Roman"/>
              </a:rPr>
              <a:t> shi</a:t>
            </a:r>
            <a:r>
              <a:rPr sz="1500" spc="-25" dirty="0">
                <a:latin typeface="Times New Roman"/>
                <a:cs typeface="Times New Roman"/>
              </a:rPr>
              <a:t>f</a:t>
            </a:r>
            <a:r>
              <a:rPr sz="1500" spc="10" dirty="0">
                <a:latin typeface="Times New Roman"/>
                <a:cs typeface="Times New Roman"/>
              </a:rPr>
              <a:t>t</a:t>
            </a:r>
            <a:r>
              <a:rPr sz="1500" spc="5" dirty="0">
                <a:latin typeface="Times New Roman"/>
                <a:cs typeface="Times New Roman"/>
              </a:rPr>
              <a:t>ed</a:t>
            </a:r>
            <a:r>
              <a:rPr sz="1500" dirty="0">
                <a:latin typeface="Times New Roman"/>
                <a:cs typeface="Times New Roman"/>
              </a:rPr>
              <a:t>	carr</a:t>
            </a:r>
            <a:r>
              <a:rPr sz="1500" spc="10" dirty="0">
                <a:latin typeface="Times New Roman"/>
                <a:cs typeface="Times New Roman"/>
              </a:rPr>
              <a:t>i</a:t>
            </a:r>
            <a:r>
              <a:rPr sz="1500" spc="5" dirty="0">
                <a:latin typeface="Times New Roman"/>
                <a:cs typeface="Times New Roman"/>
              </a:rPr>
              <a:t>e</a:t>
            </a:r>
            <a:r>
              <a:rPr sz="1500" spc="-75" dirty="0">
                <a:latin typeface="Times New Roman"/>
                <a:cs typeface="Times New Roman"/>
              </a:rPr>
              <a:t>r</a:t>
            </a:r>
            <a:r>
              <a:rPr sz="1500" dirty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83350" y="3260597"/>
            <a:ext cx="8032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associated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70376" y="3260597"/>
            <a:ext cx="8407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500" spc="15" dirty="0">
                <a:latin typeface="Times New Roman"/>
                <a:cs typeface="Times New Roman"/>
              </a:rPr>
              <a:t>qu</a:t>
            </a:r>
            <a:r>
              <a:rPr sz="1500" spc="5" dirty="0">
                <a:latin typeface="Times New Roman"/>
                <a:cs typeface="Times New Roman"/>
              </a:rPr>
              <a:t>a</a:t>
            </a:r>
            <a:r>
              <a:rPr sz="1500" spc="15" dirty="0">
                <a:latin typeface="Times New Roman"/>
                <a:cs typeface="Times New Roman"/>
              </a:rPr>
              <a:t>d</a:t>
            </a:r>
            <a:r>
              <a:rPr sz="1500" dirty="0">
                <a:latin typeface="Times New Roman"/>
                <a:cs typeface="Times New Roman"/>
              </a:rPr>
              <a:t>ra</a:t>
            </a:r>
            <a:r>
              <a:rPr sz="1500" spc="10" dirty="0">
                <a:latin typeface="Times New Roman"/>
                <a:cs typeface="Times New Roman"/>
              </a:rPr>
              <a:t>tu</a:t>
            </a:r>
            <a:r>
              <a:rPr sz="1500" dirty="0">
                <a:latin typeface="Times New Roman"/>
                <a:cs typeface="Times New Roman"/>
              </a:rPr>
              <a:t>re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70343" y="3263646"/>
            <a:ext cx="133350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880744" algn="l"/>
              </a:tabLst>
            </a:pPr>
            <a:r>
              <a:rPr sz="1500" spc="5" dirty="0">
                <a:latin typeface="Times New Roman"/>
                <a:cs typeface="Times New Roman"/>
              </a:rPr>
              <a:t>with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the	90 </a:t>
            </a:r>
            <a:r>
              <a:rPr sz="1500" dirty="0">
                <a:latin typeface="Symbol"/>
                <a:cs typeface="Symbol"/>
              </a:rPr>
              <a:t>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-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98390" y="3260597"/>
            <a:ext cx="12807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spc="5" dirty="0">
                <a:latin typeface="Times New Roman"/>
                <a:cs typeface="Times New Roman"/>
              </a:rPr>
              <a:t>Q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component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01954" y="3263646"/>
            <a:ext cx="10090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tabLst>
                <a:tab pos="594360" algn="l"/>
              </a:tabLst>
            </a:pPr>
            <a:r>
              <a:rPr sz="1500" spc="35" dirty="0">
                <a:latin typeface="Times New Roman"/>
                <a:cs typeface="Times New Roman"/>
              </a:rPr>
              <a:t>(ii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04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s	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30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70432" y="3425444"/>
            <a:ext cx="103251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972185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Q	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989708" y="3240036"/>
            <a:ext cx="158432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8321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spc="5" dirty="0">
                <a:latin typeface="Times New Roman"/>
                <a:cs typeface="Times New Roman"/>
              </a:rPr>
              <a:t>sin( </a:t>
            </a: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)) </a:t>
            </a:r>
            <a:r>
              <a:rPr sz="1500" spc="5" dirty="0">
                <a:latin typeface="Times New Roman"/>
                <a:cs typeface="Times New Roman"/>
              </a:rPr>
              <a:t>is</a:t>
            </a:r>
            <a:r>
              <a:rPr sz="1500" spc="-114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the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16934" y="4461764"/>
            <a:ext cx="60198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spc="40" dirty="0">
                <a:latin typeface="Times New Roman"/>
                <a:cs typeface="Times New Roman"/>
              </a:rPr>
              <a:t>7.29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76350" y="4404440"/>
            <a:ext cx="2010410" cy="354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sz="1450" i="1" spc="-5" dirty="0">
                <a:latin typeface="Times New Roman"/>
                <a:cs typeface="Times New Roman"/>
              </a:rPr>
              <a:t>s </a:t>
            </a: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450" spc="-5" dirty="0">
                <a:latin typeface="Times New Roman"/>
                <a:cs typeface="Times New Roman"/>
              </a:rPr>
              <a:t>)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a </a:t>
            </a: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450" spc="-5" dirty="0">
                <a:latin typeface="Times New Roman"/>
                <a:cs typeface="Times New Roman"/>
              </a:rPr>
              <a:t>) cos( 2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10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  <a:p>
            <a:pPr marL="30480">
              <a:lnSpc>
                <a:spcPts val="755"/>
              </a:lnSpc>
              <a:tabLst>
                <a:tab pos="746760" algn="l"/>
                <a:tab pos="1875155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I	</a:t>
            </a:r>
            <a:r>
              <a:rPr sz="750" spc="-5" dirty="0">
                <a:latin typeface="Times New Roman"/>
                <a:cs typeface="Times New Roman"/>
              </a:rPr>
              <a:t>1	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29761" y="5321553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.30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30630" y="5257864"/>
            <a:ext cx="2117725" cy="363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05"/>
              </a:lnSpc>
              <a:spcBef>
                <a:spcPts val="95"/>
              </a:spcBef>
              <a:tabLst>
                <a:tab pos="23495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s	</a:t>
            </a:r>
            <a:r>
              <a:rPr sz="1500" spc="35" dirty="0">
                <a:latin typeface="Times New Roman"/>
                <a:cs typeface="Times New Roman"/>
              </a:rPr>
              <a:t>(</a:t>
            </a:r>
            <a:r>
              <a:rPr sz="1500" i="1" spc="35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a </a:t>
            </a:r>
            <a:r>
              <a:rPr sz="1500" spc="35" dirty="0">
                <a:latin typeface="Times New Roman"/>
                <a:cs typeface="Times New Roman"/>
              </a:rPr>
              <a:t>(</a:t>
            </a:r>
            <a:r>
              <a:rPr sz="1500" i="1" spc="35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Times New Roman"/>
                <a:cs typeface="Times New Roman"/>
              </a:rPr>
              <a:t>sin( </a:t>
            </a:r>
            <a:r>
              <a:rPr sz="1500" spc="15" dirty="0">
                <a:latin typeface="Times New Roman"/>
                <a:cs typeface="Times New Roman"/>
              </a:rPr>
              <a:t>2</a:t>
            </a:r>
            <a:r>
              <a:rPr sz="1700" i="1" spc="15" dirty="0">
                <a:latin typeface="Symbol"/>
                <a:cs typeface="Symbol"/>
              </a:rPr>
              <a:t></a:t>
            </a:r>
            <a:r>
              <a:rPr sz="1700" i="1" spc="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 marL="70485">
              <a:lnSpc>
                <a:spcPts val="765"/>
              </a:lnSpc>
              <a:tabLst>
                <a:tab pos="838835" algn="l"/>
                <a:tab pos="1932939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Q	</a:t>
            </a:r>
            <a:r>
              <a:rPr sz="750" spc="-5" dirty="0">
                <a:latin typeface="Times New Roman"/>
                <a:cs typeface="Times New Roman"/>
              </a:rPr>
              <a:t>2	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018403" y="4583810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31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902956" y="5231384"/>
            <a:ext cx="58356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.31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89</a:t>
            </a:fld>
            <a:endParaRPr spc="-60" dirty="0"/>
          </a:p>
        </p:txBody>
      </p:sp>
      <p:sp>
        <p:nvSpPr>
          <p:cNvPr id="55" name="object 55"/>
          <p:cNvSpPr txBox="1"/>
          <p:nvPr/>
        </p:nvSpPr>
        <p:spPr>
          <a:xfrm>
            <a:off x="7309231" y="539597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558278" y="5073522"/>
            <a:ext cx="99695" cy="6737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39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645"/>
              </a:lnSpc>
            </a:pPr>
            <a:r>
              <a:rPr sz="1500" spc="5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705"/>
              </a:lnSpc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73215" y="5590133"/>
            <a:ext cx="7302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69585" y="5234432"/>
            <a:ext cx="5727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tan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929376" y="5334761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3976" y="5428894"/>
            <a:ext cx="57658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50" spc="7" baseline="-16666" dirty="0">
                <a:latin typeface="Symbol"/>
                <a:cs typeface="Symbol"/>
              </a:rPr>
              <a:t></a:t>
            </a:r>
            <a:r>
              <a:rPr sz="2250" spc="7" baseline="-16666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a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i="1" spc="55" dirty="0">
                <a:latin typeface="Times New Roman"/>
                <a:cs typeface="Times New Roman"/>
              </a:rPr>
              <a:t>t</a:t>
            </a:r>
            <a:r>
              <a:rPr sz="1500" spc="5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269863" y="5074742"/>
            <a:ext cx="24828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0" dirty="0">
                <a:latin typeface="Times New Roman"/>
                <a:cs typeface="Times New Roman"/>
              </a:rPr>
              <a:t>(</a:t>
            </a:r>
            <a:r>
              <a:rPr sz="1500" i="1" spc="50" dirty="0">
                <a:latin typeface="Times New Roman"/>
                <a:cs typeface="Times New Roman"/>
              </a:rPr>
              <a:t>t</a:t>
            </a:r>
            <a:r>
              <a:rPr sz="1500" i="1" spc="-2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35573" y="4690998"/>
            <a:ext cx="910590" cy="6858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110"/>
              </a:spcBef>
              <a:tabLst>
                <a:tab pos="798195" algn="l"/>
              </a:tabLst>
            </a:pPr>
            <a:r>
              <a:rPr sz="1500" dirty="0">
                <a:latin typeface="Symbol"/>
                <a:cs typeface="Symbol"/>
              </a:rPr>
              <a:t>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585"/>
              </a:spcBef>
            </a:pPr>
            <a:r>
              <a:rPr sz="750" spc="-5" dirty="0">
                <a:latin typeface="Symbol"/>
                <a:cs typeface="Symbol"/>
              </a:rPr>
              <a:t></a:t>
            </a:r>
            <a:r>
              <a:rPr sz="750" spc="-5" dirty="0">
                <a:latin typeface="Times New Roman"/>
                <a:cs typeface="Times New Roman"/>
              </a:rPr>
              <a:t> 1 </a:t>
            </a:r>
            <a:r>
              <a:rPr sz="2250" baseline="12962" dirty="0">
                <a:latin typeface="Symbol"/>
                <a:cs typeface="Symbol"/>
              </a:rPr>
              <a:t></a:t>
            </a:r>
            <a:r>
              <a:rPr sz="2250" spc="-405" baseline="12962" dirty="0">
                <a:latin typeface="Times New Roman"/>
                <a:cs typeface="Times New Roman"/>
              </a:rPr>
              <a:t> </a:t>
            </a:r>
            <a:r>
              <a:rPr sz="2250" i="1" spc="7" baseline="11111" dirty="0">
                <a:latin typeface="Times New Roman"/>
                <a:cs typeface="Times New Roman"/>
              </a:rPr>
              <a:t>a</a:t>
            </a:r>
            <a:endParaRPr sz="2250" baseline="11111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874130" y="4634306"/>
            <a:ext cx="70866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50" spc="7" baseline="27777" dirty="0">
                <a:latin typeface="Symbol"/>
                <a:cs typeface="Symbol"/>
              </a:rPr>
              <a:t></a:t>
            </a:r>
            <a:r>
              <a:rPr sz="2250" spc="7" baseline="27777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80" dirty="0">
                <a:latin typeface="Times New Roman"/>
                <a:cs typeface="Times New Roman"/>
              </a:rPr>
              <a:t> </a:t>
            </a:r>
            <a:r>
              <a:rPr sz="2250" spc="7" baseline="27777" dirty="0">
                <a:latin typeface="Symbol"/>
                <a:cs typeface="Symbol"/>
              </a:rPr>
              <a:t></a:t>
            </a:r>
            <a:endParaRPr sz="2250" baseline="27777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141465" y="4795850"/>
            <a:ext cx="5715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18302" y="4256913"/>
            <a:ext cx="8820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125" spc="-7" baseline="-33333" dirty="0">
                <a:latin typeface="Symbol"/>
                <a:cs typeface="Symbol"/>
              </a:rPr>
              <a:t></a:t>
            </a:r>
            <a:r>
              <a:rPr sz="1125" spc="-187" baseline="-33333" dirty="0">
                <a:latin typeface="Times New Roman"/>
                <a:cs typeface="Times New Roman"/>
              </a:rPr>
              <a:t> </a:t>
            </a:r>
            <a:r>
              <a:rPr sz="1125" spc="-7" baseline="-33333" dirty="0">
                <a:latin typeface="Times New Roman"/>
                <a:cs typeface="Times New Roman"/>
              </a:rPr>
              <a:t>1</a:t>
            </a:r>
            <a:r>
              <a:rPr sz="1125" spc="179" baseline="-33333" dirty="0">
                <a:latin typeface="Times New Roman"/>
                <a:cs typeface="Times New Roman"/>
              </a:rPr>
              <a:t> </a:t>
            </a:r>
            <a:r>
              <a:rPr sz="2250" baseline="-3703" dirty="0">
                <a:latin typeface="Symbol"/>
                <a:cs typeface="Symbol"/>
              </a:rPr>
              <a:t></a:t>
            </a:r>
            <a:r>
              <a:rPr sz="2250" spc="-82" baseline="-3703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s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125" i="1" spc="-7" baseline="-29629" dirty="0">
                <a:latin typeface="Times New Roman"/>
                <a:cs typeface="Times New Roman"/>
              </a:rPr>
              <a:t>Q</a:t>
            </a:r>
            <a:r>
              <a:rPr sz="1125" i="1" spc="52" baseline="-296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2250" baseline="-3703" dirty="0">
                <a:latin typeface="Symbol"/>
                <a:cs typeface="Symbol"/>
              </a:rPr>
              <a:t>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35040" y="5252465"/>
            <a:ext cx="51943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06095" algn="l"/>
              </a:tabLst>
            </a:pPr>
            <a:r>
              <a:rPr sz="7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</a:t>
            </a:r>
            <a:r>
              <a:rPr sz="7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531102" y="5217367"/>
            <a:ext cx="922019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5" dirty="0">
                <a:latin typeface="Times New Roman"/>
                <a:cs typeface="Times New Roman"/>
              </a:rPr>
              <a:t>tan( 2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2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557776" y="4422407"/>
            <a:ext cx="100584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11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8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tan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7636" y="932053"/>
            <a:ext cx="7170420" cy="95313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9"/>
              </a:spcBef>
              <a:tabLst>
                <a:tab pos="419100" algn="l"/>
              </a:tabLst>
            </a:pPr>
            <a:r>
              <a:rPr sz="1800" i="1" dirty="0">
                <a:latin typeface="Carlito"/>
                <a:cs typeface="Carlito"/>
              </a:rPr>
              <a:t>1.	a</a:t>
            </a:r>
            <a:r>
              <a:rPr sz="1800" i="1" baseline="-16203" dirty="0">
                <a:latin typeface="Carlito"/>
                <a:cs typeface="Carlito"/>
              </a:rPr>
              <a:t>2</a:t>
            </a:r>
            <a:r>
              <a:rPr sz="1800" i="1" dirty="0">
                <a:latin typeface="Carlito"/>
                <a:cs typeface="Carlito"/>
              </a:rPr>
              <a:t>(t)=a</a:t>
            </a:r>
            <a:r>
              <a:rPr sz="1800" i="1" baseline="-16203" dirty="0">
                <a:latin typeface="Carlito"/>
                <a:cs typeface="Carlito"/>
              </a:rPr>
              <a:t>1</a:t>
            </a:r>
            <a:r>
              <a:rPr sz="1800" i="1" dirty="0">
                <a:latin typeface="Carlito"/>
                <a:cs typeface="Carlito"/>
              </a:rPr>
              <a:t>(t)</a:t>
            </a:r>
            <a:endParaRPr sz="1800">
              <a:latin typeface="Carlito"/>
              <a:cs typeface="Carlito"/>
            </a:endParaRPr>
          </a:p>
          <a:p>
            <a:pPr marL="419100" marR="43180">
              <a:lnSpc>
                <a:spcPct val="100000"/>
              </a:lnSpc>
              <a:spcBef>
                <a:spcPts val="409"/>
              </a:spcBef>
            </a:pPr>
            <a:r>
              <a:rPr sz="1800" spc="-120" dirty="0"/>
              <a:t>This </a:t>
            </a:r>
            <a:r>
              <a:rPr sz="1800" spc="-85" dirty="0"/>
              <a:t>scenario </a:t>
            </a:r>
            <a:r>
              <a:rPr sz="1800" spc="-105" dirty="0"/>
              <a:t>arises </a:t>
            </a:r>
            <a:r>
              <a:rPr sz="1800" spc="-60" dirty="0"/>
              <a:t>when </a:t>
            </a:r>
            <a:r>
              <a:rPr sz="1800" spc="10" dirty="0"/>
              <a:t>two</a:t>
            </a:r>
            <a:r>
              <a:rPr sz="1800" spc="-365" dirty="0"/>
              <a:t> </a:t>
            </a:r>
            <a:r>
              <a:rPr sz="1800" spc="-125" dirty="0"/>
              <a:t>successive </a:t>
            </a:r>
            <a:r>
              <a:rPr sz="1800" spc="-55" dirty="0"/>
              <a:t>binary </a:t>
            </a:r>
            <a:r>
              <a:rPr sz="1800" spc="-95" dirty="0"/>
              <a:t>symbols </a:t>
            </a:r>
            <a:r>
              <a:rPr sz="1800" spc="-25" dirty="0"/>
              <a:t>in the </a:t>
            </a:r>
            <a:r>
              <a:rPr sz="1800" spc="-65" dirty="0"/>
              <a:t>incoming  </a:t>
            </a:r>
            <a:r>
              <a:rPr sz="1800" spc="-85" dirty="0"/>
              <a:t>data </a:t>
            </a:r>
            <a:r>
              <a:rPr sz="1800" spc="-70" dirty="0"/>
              <a:t>stream </a:t>
            </a:r>
            <a:r>
              <a:rPr sz="1800" spc="-75" dirty="0"/>
              <a:t>are </a:t>
            </a:r>
            <a:r>
              <a:rPr sz="1800" spc="-25" dirty="0"/>
              <a:t>the</a:t>
            </a:r>
            <a:r>
              <a:rPr sz="1800" spc="-190" dirty="0"/>
              <a:t> </a:t>
            </a:r>
            <a:r>
              <a:rPr sz="1800" spc="-130" dirty="0"/>
              <a:t>same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5553583" y="2633217"/>
            <a:ext cx="60198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spc="45" dirty="0">
                <a:latin typeface="Times New Roman"/>
                <a:cs typeface="Times New Roman"/>
              </a:rPr>
              <a:t>7.32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11729" y="2192227"/>
            <a:ext cx="248666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845945" algn="l"/>
              </a:tabLst>
            </a:pP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450" spc="-5" dirty="0">
                <a:latin typeface="Times New Roman"/>
                <a:cs typeface="Times New Roman"/>
              </a:rPr>
              <a:t>) 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 </a:t>
            </a:r>
            <a:r>
              <a:rPr sz="1450" spc="-10" dirty="0">
                <a:latin typeface="Symbol"/>
                <a:cs typeface="Symbol"/>
              </a:rPr>
              <a:t>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tan </a:t>
            </a:r>
            <a:r>
              <a:rPr sz="1450" spc="260" dirty="0">
                <a:latin typeface="Times New Roman"/>
                <a:cs typeface="Times New Roman"/>
              </a:rPr>
              <a:t> </a:t>
            </a:r>
            <a:r>
              <a:rPr sz="1125" spc="22" baseline="55555" dirty="0">
                <a:latin typeface="Symbol"/>
                <a:cs typeface="Symbol"/>
              </a:rPr>
              <a:t></a:t>
            </a:r>
            <a:r>
              <a:rPr sz="1125" spc="22" baseline="55555" dirty="0">
                <a:latin typeface="Times New Roman"/>
                <a:cs typeface="Times New Roman"/>
              </a:rPr>
              <a:t>1</a:t>
            </a:r>
            <a:r>
              <a:rPr sz="1125" spc="-52" baseline="5555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[tan(	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 t</a:t>
            </a:r>
            <a:r>
              <a:rPr sz="1450" i="1" spc="-17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)]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4665" y="2407158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58717" y="2576208"/>
            <a:ext cx="759460" cy="357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50"/>
              </a:lnSpc>
              <a:spcBef>
                <a:spcPts val="95"/>
              </a:spcBef>
            </a:pPr>
            <a:r>
              <a:rPr sz="1450" spc="-5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</a:t>
            </a:r>
            <a:r>
              <a:rPr sz="1450" spc="-5" dirty="0">
                <a:latin typeface="Times New Roman"/>
                <a:cs typeface="Times New Roman"/>
              </a:rPr>
              <a:t>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-7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  <a:p>
            <a:pPr marR="20320" algn="r">
              <a:lnSpc>
                <a:spcPts val="770"/>
              </a:lnSpc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4936" y="2853630"/>
            <a:ext cx="6997700" cy="149352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9"/>
              </a:spcBef>
              <a:tabLst>
                <a:tab pos="431800" algn="l"/>
              </a:tabLst>
            </a:pPr>
            <a:r>
              <a:rPr sz="1800" i="1" dirty="0">
                <a:latin typeface="Carlito"/>
                <a:cs typeface="Carlito"/>
              </a:rPr>
              <a:t>2.	</a:t>
            </a:r>
            <a:r>
              <a:rPr sz="1800" i="1" spc="-5" dirty="0">
                <a:latin typeface="Carlito"/>
                <a:cs typeface="Carlito"/>
              </a:rPr>
              <a:t>a</a:t>
            </a:r>
            <a:r>
              <a:rPr sz="1800" i="1" spc="-7" baseline="-16203" dirty="0">
                <a:latin typeface="Carlito"/>
                <a:cs typeface="Carlito"/>
              </a:rPr>
              <a:t>2</a:t>
            </a:r>
            <a:r>
              <a:rPr sz="1800" i="1" spc="-5" dirty="0">
                <a:latin typeface="Carlito"/>
                <a:cs typeface="Carlito"/>
              </a:rPr>
              <a:t>(t)=-a</a:t>
            </a:r>
            <a:r>
              <a:rPr sz="1800" i="1" spc="-7" baseline="-16203" dirty="0">
                <a:latin typeface="Carlito"/>
                <a:cs typeface="Carlito"/>
              </a:rPr>
              <a:t>1</a:t>
            </a:r>
            <a:r>
              <a:rPr sz="1800" i="1" spc="-5" dirty="0">
                <a:latin typeface="Carlito"/>
                <a:cs typeface="Carlito"/>
              </a:rPr>
              <a:t>(t)</a:t>
            </a:r>
            <a:endParaRPr sz="1800">
              <a:latin typeface="Carlito"/>
              <a:cs typeface="Carlito"/>
            </a:endParaRPr>
          </a:p>
          <a:p>
            <a:pPr marL="431800">
              <a:lnSpc>
                <a:spcPct val="100000"/>
              </a:lnSpc>
              <a:spcBef>
                <a:spcPts val="405"/>
              </a:spcBef>
            </a:pPr>
            <a:r>
              <a:rPr sz="1800" spc="-120" dirty="0">
                <a:latin typeface="Arial"/>
                <a:cs typeface="Arial"/>
              </a:rPr>
              <a:t>This </a:t>
            </a:r>
            <a:r>
              <a:rPr sz="1800" spc="-110" dirty="0">
                <a:latin typeface="Arial"/>
                <a:cs typeface="Arial"/>
              </a:rPr>
              <a:t>second </a:t>
            </a:r>
            <a:r>
              <a:rPr sz="1800" spc="-85" dirty="0">
                <a:latin typeface="Arial"/>
                <a:cs typeface="Arial"/>
              </a:rPr>
              <a:t>scenario </a:t>
            </a:r>
            <a:r>
              <a:rPr sz="1800" spc="-105" dirty="0">
                <a:latin typeface="Arial"/>
                <a:cs typeface="Arial"/>
              </a:rPr>
              <a:t>arises </a:t>
            </a:r>
            <a:r>
              <a:rPr sz="1800" spc="-60" dirty="0">
                <a:latin typeface="Arial"/>
                <a:cs typeface="Arial"/>
              </a:rPr>
              <a:t>when </a:t>
            </a:r>
            <a:r>
              <a:rPr sz="1800" spc="5" dirty="0">
                <a:latin typeface="Arial"/>
                <a:cs typeface="Arial"/>
              </a:rPr>
              <a:t>two </a:t>
            </a:r>
            <a:r>
              <a:rPr sz="1800" spc="-130" dirty="0">
                <a:latin typeface="Arial"/>
                <a:cs typeface="Arial"/>
              </a:rPr>
              <a:t>successive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95" dirty="0">
                <a:latin typeface="Arial"/>
                <a:cs typeface="Arial"/>
              </a:rPr>
              <a:t>symbols </a:t>
            </a:r>
            <a:r>
              <a:rPr sz="1800" spc="-30" dirty="0">
                <a:latin typeface="Arial"/>
                <a:cs typeface="Arial"/>
              </a:rPr>
              <a:t>in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5"/>
              </a:spcBef>
            </a:pPr>
            <a:r>
              <a:rPr sz="1800" spc="-70" dirty="0">
                <a:latin typeface="Arial"/>
                <a:cs typeface="Arial"/>
              </a:rPr>
              <a:t>incoming </a:t>
            </a:r>
            <a:r>
              <a:rPr sz="1800" spc="-95" dirty="0">
                <a:latin typeface="Arial"/>
                <a:cs typeface="Arial"/>
              </a:rPr>
              <a:t>data </a:t>
            </a:r>
            <a:r>
              <a:rPr sz="1800" spc="-75" dirty="0">
                <a:latin typeface="Arial"/>
                <a:cs typeface="Arial"/>
              </a:rPr>
              <a:t>stream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22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different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Arial"/>
              <a:cs typeface="Arial"/>
            </a:endParaRPr>
          </a:p>
          <a:p>
            <a:pPr marL="1995805">
              <a:lnSpc>
                <a:spcPts val="1835"/>
              </a:lnSpc>
            </a:pPr>
            <a:r>
              <a:rPr sz="1650" i="1" spc="-50" dirty="0">
                <a:latin typeface="Symbol"/>
                <a:cs typeface="Symbol"/>
              </a:rPr>
              <a:t>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 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450" spc="-5" dirty="0">
                <a:latin typeface="Times New Roman"/>
                <a:cs typeface="Times New Roman"/>
              </a:rPr>
              <a:t>)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Symbol"/>
                <a:cs typeface="Symbol"/>
              </a:rPr>
              <a:t>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tan </a:t>
            </a:r>
            <a:r>
              <a:rPr sz="1125" spc="-7" baseline="55555" dirty="0">
                <a:latin typeface="Symbol"/>
                <a:cs typeface="Symbol"/>
              </a:rPr>
              <a:t></a:t>
            </a:r>
            <a:r>
              <a:rPr sz="1125" spc="-7" baseline="55555" dirty="0">
                <a:latin typeface="Times New Roman"/>
                <a:cs typeface="Times New Roman"/>
              </a:rPr>
              <a:t> 1 </a:t>
            </a:r>
            <a:r>
              <a:rPr sz="1450" spc="-5" dirty="0">
                <a:latin typeface="Times New Roman"/>
                <a:cs typeface="Times New Roman"/>
              </a:rPr>
              <a:t>[ </a:t>
            </a:r>
            <a:r>
              <a:rPr sz="1450" spc="-10" dirty="0">
                <a:latin typeface="Symbol"/>
                <a:cs typeface="Symbol"/>
              </a:rPr>
              <a:t>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tan( 2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 t</a:t>
            </a:r>
            <a:r>
              <a:rPr sz="1450" i="1" spc="18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)]</a:t>
            </a:r>
            <a:endParaRPr sz="1450">
              <a:latin typeface="Times New Roman"/>
              <a:cs typeface="Times New Roman"/>
            </a:endParaRPr>
          </a:p>
          <a:p>
            <a:pPr marL="1713230" algn="ctr">
              <a:lnSpc>
                <a:spcPts val="755"/>
              </a:lnSpc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7590" y="4433773"/>
            <a:ext cx="59245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spc="-2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7</a:t>
            </a:r>
            <a:r>
              <a:rPr sz="1450" spc="-14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.</a:t>
            </a:r>
            <a:r>
              <a:rPr sz="1450" spc="-229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33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2329" y="4377008"/>
            <a:ext cx="619125" cy="356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50"/>
              </a:lnSpc>
              <a:spcBef>
                <a:spcPts val="95"/>
              </a:spcBef>
            </a:pP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-2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  <a:p>
            <a:pPr marR="13970" algn="r">
              <a:lnSpc>
                <a:spcPts val="770"/>
              </a:lnSpc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05985" y="5402707"/>
            <a:ext cx="347345" cy="0"/>
          </a:xfrm>
          <a:custGeom>
            <a:avLst/>
            <a:gdLst/>
            <a:ahLst/>
            <a:cxnLst/>
            <a:rect l="l" t="t" r="r" b="b"/>
            <a:pathLst>
              <a:path w="347345">
                <a:moveTo>
                  <a:pt x="0" y="0"/>
                </a:moveTo>
                <a:lnTo>
                  <a:pt x="34683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90059" y="5256403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.34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90</a:t>
            </a:fld>
            <a:endParaRPr spc="-60" dirty="0"/>
          </a:p>
        </p:txBody>
      </p:sp>
      <p:sp>
        <p:nvSpPr>
          <p:cNvPr id="12" name="object 12"/>
          <p:cNvSpPr txBox="1"/>
          <p:nvPr/>
        </p:nvSpPr>
        <p:spPr>
          <a:xfrm>
            <a:off x="4304157" y="5098541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43273" y="5421248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5253" y="561726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02938" y="5452668"/>
            <a:ext cx="2393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85" dirty="0">
                <a:latin typeface="Times New Roman"/>
                <a:cs typeface="Times New Roman"/>
              </a:rPr>
              <a:t>4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58565" y="5259451"/>
            <a:ext cx="3663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47650" algn="l"/>
              </a:tabLst>
            </a:pP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91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854963" y="1585925"/>
            <a:ext cx="7647305" cy="35540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9100" marR="30480" indent="-381635">
              <a:lnSpc>
                <a:spcPct val="100000"/>
              </a:lnSpc>
              <a:spcBef>
                <a:spcPts val="110"/>
              </a:spcBef>
              <a:buChar char="–"/>
              <a:tabLst>
                <a:tab pos="419100" algn="l"/>
                <a:tab pos="419734" algn="l"/>
              </a:tabLst>
            </a:pPr>
            <a:r>
              <a:rPr sz="2800" spc="-155" dirty="0">
                <a:latin typeface="Arial"/>
                <a:cs typeface="Arial"/>
              </a:rPr>
              <a:t>Given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90" dirty="0">
                <a:latin typeface="Arial"/>
                <a:cs typeface="Arial"/>
              </a:rPr>
              <a:t>non-return-to-zero </a:t>
            </a:r>
            <a:r>
              <a:rPr sz="2800" spc="-114" dirty="0">
                <a:latin typeface="Arial"/>
                <a:cs typeface="Arial"/>
              </a:rPr>
              <a:t>level </a:t>
            </a:r>
            <a:r>
              <a:rPr sz="2800" spc="-135" dirty="0">
                <a:latin typeface="Arial"/>
                <a:cs typeface="Arial"/>
              </a:rPr>
              <a:t>encoded </a:t>
            </a:r>
            <a:r>
              <a:rPr sz="2800" spc="-75" dirty="0">
                <a:latin typeface="Arial"/>
                <a:cs typeface="Arial"/>
              </a:rPr>
              <a:t>binary  </a:t>
            </a:r>
            <a:r>
              <a:rPr sz="2800" spc="-170" dirty="0">
                <a:latin typeface="Arial"/>
                <a:cs typeface="Arial"/>
              </a:rPr>
              <a:t>wave </a:t>
            </a:r>
            <a:r>
              <a:rPr sz="2800" i="1" spc="-5" dirty="0">
                <a:latin typeface="Carlito"/>
                <a:cs typeface="Carlito"/>
              </a:rPr>
              <a:t>b(t)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05" dirty="0">
                <a:latin typeface="Arial"/>
                <a:cs typeface="Arial"/>
              </a:rPr>
              <a:t>prescribed </a:t>
            </a:r>
            <a:r>
              <a:rPr sz="2800" spc="30" dirty="0">
                <a:latin typeface="Arial"/>
                <a:cs typeface="Arial"/>
              </a:rPr>
              <a:t>bit </a:t>
            </a:r>
            <a:r>
              <a:rPr sz="2800" spc="-75" dirty="0">
                <a:latin typeface="Arial"/>
                <a:cs typeface="Arial"/>
              </a:rPr>
              <a:t>duration </a:t>
            </a:r>
            <a:r>
              <a:rPr sz="2800" i="1" spc="-5" dirty="0">
                <a:latin typeface="Carlito"/>
                <a:cs typeface="Carlito"/>
              </a:rPr>
              <a:t>T</a:t>
            </a:r>
            <a:r>
              <a:rPr sz="2775" i="1" spc="-7" baseline="-16516" dirty="0">
                <a:latin typeface="Carlito"/>
                <a:cs typeface="Carlito"/>
              </a:rPr>
              <a:t>b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215" dirty="0">
                <a:latin typeface="Arial"/>
                <a:cs typeface="Arial"/>
              </a:rPr>
              <a:t>a  </a:t>
            </a:r>
            <a:r>
              <a:rPr sz="2800" spc="-114" dirty="0">
                <a:latin typeface="Arial"/>
                <a:cs typeface="Arial"/>
              </a:rPr>
              <a:t>sinusoidal </a:t>
            </a:r>
            <a:r>
              <a:rPr sz="2800" spc="-70" dirty="0">
                <a:latin typeface="Arial"/>
                <a:cs typeface="Arial"/>
              </a:rPr>
              <a:t>carrier </a:t>
            </a:r>
            <a:r>
              <a:rPr sz="2800" spc="-185" dirty="0">
                <a:latin typeface="Arial"/>
                <a:cs typeface="Arial"/>
              </a:rPr>
              <a:t>wave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00" dirty="0">
                <a:latin typeface="Arial"/>
                <a:cs typeface="Arial"/>
              </a:rPr>
              <a:t>frequency </a:t>
            </a:r>
            <a:r>
              <a:rPr sz="2800" i="1" spc="-45" dirty="0">
                <a:latin typeface="Carlito"/>
                <a:cs typeface="Carlito"/>
              </a:rPr>
              <a:t>f</a:t>
            </a:r>
            <a:r>
              <a:rPr sz="2775" i="1" spc="-67" baseline="-16516" dirty="0">
                <a:latin typeface="Carlito"/>
                <a:cs typeface="Carlito"/>
              </a:rPr>
              <a:t>c</a:t>
            </a:r>
            <a:r>
              <a:rPr sz="2800" spc="-45" dirty="0">
                <a:latin typeface="Arial"/>
                <a:cs typeface="Arial"/>
              </a:rPr>
              <a:t>, </a:t>
            </a:r>
            <a:r>
              <a:rPr sz="2800" spc="-110" dirty="0">
                <a:latin typeface="Arial"/>
                <a:cs typeface="Arial"/>
              </a:rPr>
              <a:t>we </a:t>
            </a:r>
            <a:r>
              <a:rPr sz="2800" spc="-185" dirty="0">
                <a:latin typeface="Arial"/>
                <a:cs typeface="Arial"/>
              </a:rPr>
              <a:t>may  </a:t>
            </a:r>
            <a:r>
              <a:rPr sz="2800" spc="-70" dirty="0">
                <a:latin typeface="Arial"/>
                <a:cs typeface="Arial"/>
              </a:rPr>
              <a:t>formulate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305" dirty="0">
                <a:latin typeface="Arial"/>
                <a:cs typeface="Arial"/>
              </a:rPr>
              <a:t>MSK </a:t>
            </a:r>
            <a:r>
              <a:rPr sz="2800" spc="-135" dirty="0">
                <a:latin typeface="Arial"/>
                <a:cs typeface="Arial"/>
              </a:rPr>
              <a:t>signal by proceeding </a:t>
            </a:r>
            <a:r>
              <a:rPr sz="2800" spc="-260" dirty="0">
                <a:latin typeface="Arial"/>
                <a:cs typeface="Arial"/>
              </a:rPr>
              <a:t>as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follows</a:t>
            </a:r>
            <a:endParaRPr sz="2800">
              <a:latin typeface="Arial"/>
              <a:cs typeface="Arial"/>
            </a:endParaRPr>
          </a:p>
          <a:p>
            <a:pPr marL="836930" lvl="1" indent="-228600" algn="just">
              <a:lnSpc>
                <a:spcPct val="100000"/>
              </a:lnSpc>
              <a:spcBef>
                <a:spcPts val="570"/>
              </a:spcBef>
              <a:buAutoNum type="arabicPeriod"/>
              <a:tabLst>
                <a:tab pos="836930" algn="l"/>
              </a:tabLst>
            </a:pPr>
            <a:r>
              <a:rPr sz="1800" spc="-155" dirty="0">
                <a:latin typeface="Arial"/>
                <a:cs typeface="Arial"/>
              </a:rPr>
              <a:t>Use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given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binary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wave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b(t)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construct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binary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demultiplexed-</a:t>
            </a:r>
            <a:endParaRPr sz="1800">
              <a:latin typeface="Arial"/>
              <a:cs typeface="Arial"/>
            </a:endParaRPr>
          </a:p>
          <a:p>
            <a:pPr marL="836930" algn="just">
              <a:lnSpc>
                <a:spcPct val="100000"/>
              </a:lnSpc>
              <a:spcBef>
                <a:spcPts val="5"/>
              </a:spcBef>
            </a:pPr>
            <a:r>
              <a:rPr sz="1800" spc="-40" dirty="0">
                <a:latin typeface="Arial"/>
                <a:cs typeface="Arial"/>
              </a:rPr>
              <a:t>offset </a:t>
            </a:r>
            <a:r>
              <a:rPr sz="1800" spc="-145" dirty="0">
                <a:latin typeface="Arial"/>
                <a:cs typeface="Arial"/>
              </a:rPr>
              <a:t>waves </a:t>
            </a:r>
            <a:r>
              <a:rPr sz="1800" spc="-45" dirty="0">
                <a:latin typeface="Arial"/>
                <a:cs typeface="Arial"/>
              </a:rPr>
              <a:t>a</a:t>
            </a:r>
            <a:r>
              <a:rPr sz="1800" spc="-67" baseline="-16203" dirty="0">
                <a:latin typeface="Arial"/>
                <a:cs typeface="Arial"/>
              </a:rPr>
              <a:t>1</a:t>
            </a:r>
            <a:r>
              <a:rPr sz="1800" spc="-45" dirty="0">
                <a:latin typeface="Arial"/>
                <a:cs typeface="Arial"/>
              </a:rPr>
              <a:t>(t)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a</a:t>
            </a:r>
            <a:r>
              <a:rPr sz="1800" spc="-67" baseline="-16203" dirty="0">
                <a:latin typeface="Arial"/>
                <a:cs typeface="Arial"/>
              </a:rPr>
              <a:t>2</a:t>
            </a:r>
            <a:r>
              <a:rPr sz="1800" spc="-45" dirty="0">
                <a:latin typeface="Arial"/>
                <a:cs typeface="Arial"/>
              </a:rPr>
              <a:t>(t)</a:t>
            </a:r>
            <a:endParaRPr sz="1800">
              <a:latin typeface="Arial"/>
              <a:cs typeface="Arial"/>
            </a:endParaRPr>
          </a:p>
          <a:p>
            <a:pPr marL="836930" lvl="1" indent="-228600" algn="just">
              <a:lnSpc>
                <a:spcPct val="100000"/>
              </a:lnSpc>
              <a:spcBef>
                <a:spcPts val="409"/>
              </a:spcBef>
              <a:buAutoNum type="arabicPeriod" startAt="2"/>
              <a:tabLst>
                <a:tab pos="836930" algn="l"/>
              </a:tabLst>
            </a:pPr>
            <a:r>
              <a:rPr sz="1800" spc="-155" dirty="0">
                <a:latin typeface="Arial"/>
                <a:cs typeface="Arial"/>
              </a:rPr>
              <a:t>Use </a:t>
            </a:r>
            <a:r>
              <a:rPr sz="1800" spc="-170" dirty="0">
                <a:latin typeface="Arial"/>
                <a:cs typeface="Arial"/>
              </a:rPr>
              <a:t>Eq. </a:t>
            </a:r>
            <a:r>
              <a:rPr sz="1800" spc="-70" dirty="0">
                <a:latin typeface="Arial"/>
                <a:cs typeface="Arial"/>
              </a:rPr>
              <a:t>(7.34)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50" dirty="0">
                <a:latin typeface="Arial"/>
                <a:cs typeface="Arial"/>
              </a:rPr>
              <a:t>determine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</a:t>
            </a:r>
            <a:r>
              <a:rPr sz="1800" spc="-7" baseline="-16203" dirty="0">
                <a:latin typeface="Arial"/>
                <a:cs typeface="Arial"/>
              </a:rPr>
              <a:t>0</a:t>
            </a:r>
            <a:endParaRPr sz="1800" baseline="-16203">
              <a:latin typeface="Arial"/>
              <a:cs typeface="Arial"/>
            </a:endParaRPr>
          </a:p>
          <a:p>
            <a:pPr marL="836930" marR="64135" lvl="1" indent="-228600" algn="just">
              <a:lnSpc>
                <a:spcPct val="100000"/>
              </a:lnSpc>
              <a:spcBef>
                <a:spcPts val="385"/>
              </a:spcBef>
              <a:buAutoNum type="arabicPeriod" startAt="2"/>
              <a:tabLst>
                <a:tab pos="836930" algn="l"/>
              </a:tabLst>
            </a:pPr>
            <a:r>
              <a:rPr sz="1800" spc="-155" dirty="0">
                <a:latin typeface="Arial"/>
                <a:cs typeface="Arial"/>
              </a:rPr>
              <a:t>Use </a:t>
            </a:r>
            <a:r>
              <a:rPr sz="1800" spc="-160" dirty="0">
                <a:latin typeface="Arial"/>
                <a:cs typeface="Arial"/>
              </a:rPr>
              <a:t>Eq. </a:t>
            </a:r>
            <a:r>
              <a:rPr sz="1800" spc="-70" dirty="0">
                <a:latin typeface="Arial"/>
                <a:cs typeface="Arial"/>
              </a:rPr>
              <a:t>(7.29)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spc="-70" dirty="0">
                <a:latin typeface="Arial"/>
                <a:cs typeface="Arial"/>
              </a:rPr>
              <a:t>(7.30)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50" dirty="0">
                <a:latin typeface="Arial"/>
                <a:cs typeface="Arial"/>
              </a:rPr>
              <a:t>determine </a:t>
            </a:r>
            <a:r>
              <a:rPr sz="1800" spc="-20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in-phase </a:t>
            </a:r>
            <a:r>
              <a:rPr sz="1800" spc="-65" dirty="0">
                <a:latin typeface="Arial"/>
                <a:cs typeface="Arial"/>
              </a:rPr>
              <a:t>component </a:t>
            </a:r>
            <a:r>
              <a:rPr sz="1800" spc="-50" dirty="0">
                <a:latin typeface="Arial"/>
                <a:cs typeface="Arial"/>
              </a:rPr>
              <a:t>s</a:t>
            </a:r>
            <a:r>
              <a:rPr sz="1800" spc="-75" baseline="-16203" dirty="0">
                <a:latin typeface="Arial"/>
                <a:cs typeface="Arial"/>
              </a:rPr>
              <a:t>I</a:t>
            </a:r>
            <a:r>
              <a:rPr sz="1800" spc="-50" dirty="0">
                <a:latin typeface="Arial"/>
                <a:cs typeface="Arial"/>
              </a:rPr>
              <a:t>(t) </a:t>
            </a:r>
            <a:r>
              <a:rPr sz="1800" spc="-90" dirty="0">
                <a:latin typeface="Arial"/>
                <a:cs typeface="Arial"/>
              </a:rPr>
              <a:t>and  </a:t>
            </a:r>
            <a:r>
              <a:rPr sz="1800" spc="-65" dirty="0">
                <a:latin typeface="Arial"/>
                <a:cs typeface="Arial"/>
              </a:rPr>
              <a:t>quadrature </a:t>
            </a:r>
            <a:r>
              <a:rPr sz="1800" spc="-70" dirty="0">
                <a:latin typeface="Arial"/>
                <a:cs typeface="Arial"/>
              </a:rPr>
              <a:t>component </a:t>
            </a:r>
            <a:r>
              <a:rPr sz="1800" spc="-75" dirty="0">
                <a:latin typeface="Arial"/>
                <a:cs typeface="Arial"/>
              </a:rPr>
              <a:t>s</a:t>
            </a:r>
            <a:r>
              <a:rPr sz="1800" spc="-112" baseline="-16203" dirty="0">
                <a:latin typeface="Arial"/>
                <a:cs typeface="Arial"/>
              </a:rPr>
              <a:t>Q</a:t>
            </a:r>
            <a:r>
              <a:rPr sz="1800" spc="-75" dirty="0">
                <a:latin typeface="Arial"/>
                <a:cs typeface="Arial"/>
              </a:rPr>
              <a:t>(t), </a:t>
            </a:r>
            <a:r>
              <a:rPr sz="1800" spc="-80" dirty="0">
                <a:latin typeface="Arial"/>
                <a:cs typeface="Arial"/>
              </a:rPr>
              <a:t>respectively </a:t>
            </a:r>
            <a:r>
              <a:rPr sz="1800" spc="-35" dirty="0">
                <a:latin typeface="Arial"/>
                <a:cs typeface="Arial"/>
              </a:rPr>
              <a:t>from </a:t>
            </a:r>
            <a:r>
              <a:rPr sz="1800" spc="-55" dirty="0">
                <a:latin typeface="Arial"/>
                <a:cs typeface="Arial"/>
              </a:rPr>
              <a:t>which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04" dirty="0">
                <a:latin typeface="Arial"/>
                <a:cs typeface="Arial"/>
              </a:rPr>
              <a:t>MSK </a:t>
            </a:r>
            <a:r>
              <a:rPr sz="1800" spc="-95" dirty="0">
                <a:latin typeface="Arial"/>
                <a:cs typeface="Arial"/>
              </a:rPr>
              <a:t>signal </a:t>
            </a:r>
            <a:r>
              <a:rPr sz="1800" spc="-55" dirty="0">
                <a:latin typeface="Arial"/>
                <a:cs typeface="Arial"/>
              </a:rPr>
              <a:t>s(t)  </a:t>
            </a:r>
            <a:r>
              <a:rPr sz="1800" spc="-65" dirty="0">
                <a:latin typeface="Arial"/>
                <a:cs typeface="Arial"/>
              </a:rPr>
              <a:t>follows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92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472135" y="1502740"/>
            <a:ext cx="8133080" cy="4436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6570" indent="-421005">
              <a:lnSpc>
                <a:spcPct val="100000"/>
              </a:lnSpc>
              <a:spcBef>
                <a:spcPts val="100"/>
              </a:spcBef>
              <a:buChar char="•"/>
              <a:tabLst>
                <a:tab pos="496570" algn="l"/>
                <a:tab pos="497205" algn="l"/>
              </a:tabLst>
            </a:pPr>
            <a:r>
              <a:rPr sz="3000" spc="-120" dirty="0">
                <a:latin typeface="Arial"/>
                <a:cs typeface="Arial"/>
              </a:rPr>
              <a:t>Computer Experinment </a:t>
            </a:r>
            <a:r>
              <a:rPr sz="3000" spc="-300" dirty="0">
                <a:latin typeface="Arial"/>
                <a:cs typeface="Arial"/>
              </a:rPr>
              <a:t>V </a:t>
            </a:r>
            <a:r>
              <a:rPr sz="3000" spc="-35" dirty="0">
                <a:latin typeface="Arial"/>
                <a:cs typeface="Arial"/>
              </a:rPr>
              <a:t>: </a:t>
            </a:r>
            <a:r>
              <a:rPr sz="3000" spc="-335" dirty="0">
                <a:latin typeface="Arial"/>
                <a:cs typeface="Arial"/>
              </a:rPr>
              <a:t>MSK</a:t>
            </a:r>
            <a:r>
              <a:rPr sz="3000" spc="-459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Spectrum</a:t>
            </a:r>
            <a:endParaRPr sz="3000">
              <a:latin typeface="Arial"/>
              <a:cs typeface="Arial"/>
            </a:endParaRPr>
          </a:p>
          <a:p>
            <a:pPr marL="420370">
              <a:lnSpc>
                <a:spcPct val="100000"/>
              </a:lnSpc>
              <a:spcBef>
                <a:spcPts val="40"/>
              </a:spcBef>
              <a:tabLst>
                <a:tab pos="801370" algn="l"/>
              </a:tabLst>
            </a:pPr>
            <a:r>
              <a:rPr sz="2600" spc="-5" dirty="0">
                <a:latin typeface="Arial"/>
                <a:cs typeface="Arial"/>
              </a:rPr>
              <a:t>–	</a:t>
            </a:r>
            <a:r>
              <a:rPr sz="2600" spc="-190" dirty="0">
                <a:latin typeface="Arial"/>
                <a:cs typeface="Arial"/>
              </a:rPr>
              <a:t>The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35" dirty="0">
                <a:latin typeface="Arial"/>
                <a:cs typeface="Arial"/>
              </a:rPr>
              <a:t>parameters</a:t>
            </a:r>
            <a:endParaRPr sz="2600">
              <a:latin typeface="Arial"/>
              <a:cs typeface="Arial"/>
            </a:endParaRPr>
          </a:p>
          <a:p>
            <a:pPr marL="1630680">
              <a:lnSpc>
                <a:spcPct val="100000"/>
              </a:lnSpc>
              <a:spcBef>
                <a:spcPts val="2305"/>
              </a:spcBef>
              <a:tabLst>
                <a:tab pos="1990725" algn="l"/>
                <a:tab pos="3106420" algn="l"/>
              </a:tabLst>
            </a:pPr>
            <a:r>
              <a:rPr sz="1450" spc="-45" dirty="0">
                <a:latin typeface="Times New Roman"/>
                <a:cs typeface="Times New Roman"/>
              </a:rPr>
              <a:t>Bit	</a:t>
            </a:r>
            <a:r>
              <a:rPr sz="1450" spc="-5" dirty="0">
                <a:latin typeface="Times New Roman"/>
                <a:cs typeface="Times New Roman"/>
              </a:rPr>
              <a:t>duration,	</a:t>
            </a:r>
            <a:r>
              <a:rPr sz="1450" i="1" spc="-5" dirty="0">
                <a:latin typeface="Times New Roman"/>
                <a:cs typeface="Times New Roman"/>
              </a:rPr>
              <a:t>T </a:t>
            </a:r>
            <a:r>
              <a:rPr sz="1275" i="1" spc="-7" baseline="-26143" dirty="0">
                <a:latin typeface="Times New Roman"/>
                <a:cs typeface="Times New Roman"/>
              </a:rPr>
              <a:t>b </a:t>
            </a:r>
            <a:r>
              <a:rPr sz="1450" spc="-5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1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  <a:p>
            <a:pPr marL="1618615">
              <a:lnSpc>
                <a:spcPct val="100000"/>
              </a:lnSpc>
              <a:spcBef>
                <a:spcPts val="1120"/>
              </a:spcBef>
              <a:tabLst>
                <a:tab pos="2378075" algn="l"/>
                <a:tab pos="3517900" algn="l"/>
              </a:tabLst>
            </a:pPr>
            <a:r>
              <a:rPr sz="1450" spc="-25" dirty="0">
                <a:latin typeface="Times New Roman"/>
                <a:cs typeface="Times New Roman"/>
              </a:rPr>
              <a:t>Carrier	</a:t>
            </a:r>
            <a:r>
              <a:rPr sz="1450" spc="-20" dirty="0">
                <a:latin typeface="Times New Roman"/>
                <a:cs typeface="Times New Roman"/>
              </a:rPr>
              <a:t>frequency,	</a:t>
            </a:r>
            <a:r>
              <a:rPr sz="1450" i="1" spc="-5" dirty="0">
                <a:latin typeface="Times New Roman"/>
                <a:cs typeface="Times New Roman"/>
              </a:rPr>
              <a:t>f </a:t>
            </a:r>
            <a:r>
              <a:rPr sz="1275" i="1" spc="-7" baseline="-26143" dirty="0">
                <a:latin typeface="Times New Roman"/>
                <a:cs typeface="Times New Roman"/>
              </a:rPr>
              <a:t>c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8</a:t>
            </a:r>
            <a:r>
              <a:rPr sz="1450" spc="-145" dirty="0">
                <a:latin typeface="Times New Roman"/>
                <a:cs typeface="Times New Roman"/>
              </a:rPr>
              <a:t> </a:t>
            </a:r>
            <a:r>
              <a:rPr sz="1450" i="1" spc="-90" dirty="0">
                <a:latin typeface="Times New Roman"/>
                <a:cs typeface="Times New Roman"/>
              </a:rPr>
              <a:t>Hz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imes New Roman"/>
              <a:cs typeface="Times New Roman"/>
            </a:endParaRPr>
          </a:p>
          <a:p>
            <a:pPr marL="801370" indent="-381635">
              <a:lnSpc>
                <a:spcPct val="100000"/>
              </a:lnSpc>
              <a:buAutoNum type="arabicPeriod"/>
              <a:tabLst>
                <a:tab pos="802005" algn="l"/>
              </a:tabLst>
            </a:pPr>
            <a:r>
              <a:rPr sz="2600" spc="-300" dirty="0">
                <a:latin typeface="Arial"/>
                <a:cs typeface="Arial"/>
              </a:rPr>
              <a:t>MSK </a:t>
            </a:r>
            <a:r>
              <a:rPr sz="2600" spc="-185" dirty="0">
                <a:latin typeface="Arial"/>
                <a:cs typeface="Arial"/>
              </a:rPr>
              <a:t>versus</a:t>
            </a:r>
            <a:r>
              <a:rPr sz="2600" spc="-425" dirty="0">
                <a:latin typeface="Arial"/>
                <a:cs typeface="Arial"/>
              </a:rPr>
              <a:t> </a:t>
            </a:r>
            <a:r>
              <a:rPr sz="2600" spc="-400" dirty="0">
                <a:latin typeface="Arial"/>
                <a:cs typeface="Arial"/>
              </a:rPr>
              <a:t>QPSK</a:t>
            </a:r>
            <a:endParaRPr sz="2600">
              <a:latin typeface="Arial"/>
              <a:cs typeface="Arial"/>
            </a:endParaRPr>
          </a:p>
          <a:p>
            <a:pPr marL="1219200" lvl="1" indent="-229235">
              <a:lnSpc>
                <a:spcPct val="100000"/>
              </a:lnSpc>
              <a:spcBef>
                <a:spcPts val="60"/>
              </a:spcBef>
              <a:buChar char="•"/>
              <a:tabLst>
                <a:tab pos="1219200" algn="l"/>
                <a:tab pos="1219835" algn="l"/>
              </a:tabLst>
            </a:pPr>
            <a:r>
              <a:rPr sz="1700" spc="-125" dirty="0">
                <a:latin typeface="Arial"/>
                <a:cs typeface="Arial"/>
              </a:rPr>
              <a:t>The </a:t>
            </a:r>
            <a:r>
              <a:rPr sz="1700" spc="-60" dirty="0">
                <a:latin typeface="Arial"/>
                <a:cs typeface="Arial"/>
              </a:rPr>
              <a:t>main </a:t>
            </a:r>
            <a:r>
              <a:rPr sz="1700" spc="-55" dirty="0">
                <a:latin typeface="Arial"/>
                <a:cs typeface="Arial"/>
              </a:rPr>
              <a:t>lobe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-185" dirty="0">
                <a:latin typeface="Arial"/>
                <a:cs typeface="Arial"/>
              </a:rPr>
              <a:t>MSK </a:t>
            </a:r>
            <a:r>
              <a:rPr sz="1700" spc="-95" dirty="0">
                <a:latin typeface="Arial"/>
                <a:cs typeface="Arial"/>
              </a:rPr>
              <a:t>occupies </a:t>
            </a:r>
            <a:r>
              <a:rPr sz="1700" spc="-130" dirty="0">
                <a:latin typeface="Arial"/>
                <a:cs typeface="Arial"/>
              </a:rPr>
              <a:t>a </a:t>
            </a:r>
            <a:r>
              <a:rPr sz="1700" spc="-65" dirty="0">
                <a:latin typeface="Arial"/>
                <a:cs typeface="Arial"/>
              </a:rPr>
              <a:t>frequency </a:t>
            </a:r>
            <a:r>
              <a:rPr sz="1700" spc="-75" dirty="0">
                <a:latin typeface="Arial"/>
                <a:cs typeface="Arial"/>
              </a:rPr>
              <a:t>band </a:t>
            </a:r>
            <a:r>
              <a:rPr sz="1700" spc="-85" dirty="0">
                <a:latin typeface="Arial"/>
                <a:cs typeface="Arial"/>
              </a:rPr>
              <a:t>whose </a:t>
            </a:r>
            <a:r>
              <a:rPr sz="1700" spc="-5" dirty="0">
                <a:latin typeface="Arial"/>
                <a:cs typeface="Arial"/>
              </a:rPr>
              <a:t>width </a:t>
            </a:r>
            <a:r>
              <a:rPr sz="1700" spc="-95" dirty="0">
                <a:latin typeface="Arial"/>
                <a:cs typeface="Arial"/>
              </a:rPr>
              <a:t>is</a:t>
            </a:r>
            <a:r>
              <a:rPr sz="1700" spc="-290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1.5/T</a:t>
            </a:r>
            <a:r>
              <a:rPr sz="1650" spc="-127" baseline="-15151" dirty="0">
                <a:latin typeface="Arial"/>
                <a:cs typeface="Arial"/>
              </a:rPr>
              <a:t>b</a:t>
            </a:r>
            <a:r>
              <a:rPr sz="1700" spc="-85" dirty="0">
                <a:latin typeface="Arial"/>
                <a:cs typeface="Arial"/>
              </a:rPr>
              <a:t>=1.5Hz</a:t>
            </a:r>
            <a:endParaRPr sz="1700">
              <a:latin typeface="Arial"/>
              <a:cs typeface="Arial"/>
            </a:endParaRPr>
          </a:p>
          <a:p>
            <a:pPr marL="1219200" lvl="1" indent="-229235">
              <a:lnSpc>
                <a:spcPts val="2030"/>
              </a:lnSpc>
              <a:buChar char="•"/>
              <a:tabLst>
                <a:tab pos="1219200" algn="l"/>
                <a:tab pos="1219835" algn="l"/>
              </a:tabLst>
            </a:pPr>
            <a:r>
              <a:rPr sz="1700" spc="-120" dirty="0">
                <a:latin typeface="Arial"/>
                <a:cs typeface="Arial"/>
              </a:rPr>
              <a:t>The</a:t>
            </a:r>
            <a:r>
              <a:rPr sz="1700" spc="-150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transmission</a:t>
            </a:r>
            <a:r>
              <a:rPr sz="1700" spc="-195" dirty="0">
                <a:latin typeface="Arial"/>
                <a:cs typeface="Arial"/>
              </a:rPr>
              <a:t> </a:t>
            </a:r>
            <a:r>
              <a:rPr sz="1700" spc="-35" dirty="0">
                <a:latin typeface="Arial"/>
                <a:cs typeface="Arial"/>
              </a:rPr>
              <a:t>bandwidth</a:t>
            </a:r>
            <a:r>
              <a:rPr sz="1700" spc="-1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185" dirty="0">
                <a:latin typeface="Arial"/>
                <a:cs typeface="Arial"/>
              </a:rPr>
              <a:t>MSK</a:t>
            </a:r>
            <a:r>
              <a:rPr sz="1700" spc="-114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is</a:t>
            </a:r>
            <a:r>
              <a:rPr sz="1700" spc="-85" dirty="0">
                <a:latin typeface="Arial"/>
                <a:cs typeface="Arial"/>
              </a:rPr>
              <a:t> 50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55" dirty="0">
                <a:latin typeface="Arial"/>
                <a:cs typeface="Arial"/>
              </a:rPr>
              <a:t>percent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larger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35" dirty="0">
                <a:latin typeface="Arial"/>
                <a:cs typeface="Arial"/>
              </a:rPr>
              <a:t>than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that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200" dirty="0">
                <a:latin typeface="Arial"/>
                <a:cs typeface="Arial"/>
              </a:rPr>
              <a:t> </a:t>
            </a:r>
            <a:r>
              <a:rPr sz="1700" spc="-254" dirty="0">
                <a:latin typeface="Arial"/>
                <a:cs typeface="Arial"/>
              </a:rPr>
              <a:t>QPSK</a:t>
            </a:r>
            <a:endParaRPr sz="1700">
              <a:latin typeface="Arial"/>
              <a:cs typeface="Arial"/>
            </a:endParaRPr>
          </a:p>
          <a:p>
            <a:pPr marL="1219200" lvl="1" indent="-229235">
              <a:lnSpc>
                <a:spcPts val="1985"/>
              </a:lnSpc>
              <a:buChar char="•"/>
              <a:tabLst>
                <a:tab pos="1219200" algn="l"/>
                <a:tab pos="1219835" algn="l"/>
              </a:tabLst>
            </a:pPr>
            <a:r>
              <a:rPr sz="1700" spc="-125" dirty="0">
                <a:latin typeface="Arial"/>
                <a:cs typeface="Arial"/>
              </a:rPr>
              <a:t>The</a:t>
            </a:r>
            <a:r>
              <a:rPr sz="1700" spc="-150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sidelobes</a:t>
            </a:r>
            <a:r>
              <a:rPr sz="1700" spc="-5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185" dirty="0">
                <a:latin typeface="Arial"/>
                <a:cs typeface="Arial"/>
              </a:rPr>
              <a:t>MSK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are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considerably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smaller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35" dirty="0">
                <a:latin typeface="Arial"/>
                <a:cs typeface="Arial"/>
              </a:rPr>
              <a:t>than</a:t>
            </a:r>
            <a:r>
              <a:rPr sz="1700" spc="-100" dirty="0">
                <a:latin typeface="Arial"/>
                <a:cs typeface="Arial"/>
              </a:rPr>
              <a:t> </a:t>
            </a:r>
            <a:r>
              <a:rPr sz="1700" spc="-60" dirty="0">
                <a:latin typeface="Arial"/>
                <a:cs typeface="Arial"/>
              </a:rPr>
              <a:t>those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204" dirty="0">
                <a:latin typeface="Arial"/>
                <a:cs typeface="Arial"/>
              </a:rPr>
              <a:t> </a:t>
            </a:r>
            <a:r>
              <a:rPr sz="1700" spc="-254" dirty="0">
                <a:latin typeface="Arial"/>
                <a:cs typeface="Arial"/>
              </a:rPr>
              <a:t>QPSK</a:t>
            </a:r>
            <a:endParaRPr sz="1700">
              <a:latin typeface="Arial"/>
              <a:cs typeface="Arial"/>
            </a:endParaRPr>
          </a:p>
          <a:p>
            <a:pPr marL="801370" indent="-381635">
              <a:lnSpc>
                <a:spcPts val="3080"/>
              </a:lnSpc>
              <a:buAutoNum type="arabicPeriod"/>
              <a:tabLst>
                <a:tab pos="802005" algn="l"/>
              </a:tabLst>
            </a:pPr>
            <a:r>
              <a:rPr sz="2600" spc="-300" dirty="0">
                <a:latin typeface="Arial"/>
                <a:cs typeface="Arial"/>
              </a:rPr>
              <a:t>MSK </a:t>
            </a:r>
            <a:r>
              <a:rPr sz="2600" spc="-185" dirty="0">
                <a:latin typeface="Arial"/>
                <a:cs typeface="Arial"/>
              </a:rPr>
              <a:t>versus </a:t>
            </a:r>
            <a:r>
              <a:rPr sz="2600" spc="-210" dirty="0">
                <a:latin typeface="Arial"/>
                <a:cs typeface="Arial"/>
              </a:rPr>
              <a:t>Sunde’s</a:t>
            </a:r>
            <a:r>
              <a:rPr sz="2600" spc="-445" dirty="0">
                <a:latin typeface="Arial"/>
                <a:cs typeface="Arial"/>
              </a:rPr>
              <a:t> </a:t>
            </a:r>
            <a:r>
              <a:rPr sz="2600" spc="-425" dirty="0">
                <a:latin typeface="Arial"/>
                <a:cs typeface="Arial"/>
              </a:rPr>
              <a:t>BFSK</a:t>
            </a:r>
            <a:endParaRPr sz="2600">
              <a:latin typeface="Arial"/>
              <a:cs typeface="Arial"/>
            </a:endParaRPr>
          </a:p>
          <a:p>
            <a:pPr marL="1219200" lvl="1" indent="-229235">
              <a:lnSpc>
                <a:spcPct val="100000"/>
              </a:lnSpc>
              <a:spcBef>
                <a:spcPts val="65"/>
              </a:spcBef>
              <a:buChar char="•"/>
              <a:tabLst>
                <a:tab pos="1219200" algn="l"/>
                <a:tab pos="1219835" algn="l"/>
              </a:tabLst>
            </a:pPr>
            <a:r>
              <a:rPr sz="1700" spc="-125" dirty="0">
                <a:latin typeface="Arial"/>
                <a:cs typeface="Arial"/>
              </a:rPr>
              <a:t>The</a:t>
            </a:r>
            <a:r>
              <a:rPr sz="1700" spc="-145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transmission</a:t>
            </a:r>
            <a:r>
              <a:rPr sz="1700" spc="-195" dirty="0">
                <a:latin typeface="Arial"/>
                <a:cs typeface="Arial"/>
              </a:rPr>
              <a:t> </a:t>
            </a:r>
            <a:r>
              <a:rPr sz="1700" spc="-40" dirty="0">
                <a:latin typeface="Arial"/>
                <a:cs typeface="Arial"/>
              </a:rPr>
              <a:t>bandwidth</a:t>
            </a:r>
            <a:r>
              <a:rPr sz="1700" spc="-17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85" dirty="0">
                <a:latin typeface="Arial"/>
                <a:cs typeface="Arial"/>
              </a:rPr>
              <a:t>MSK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95" dirty="0">
                <a:latin typeface="Arial"/>
                <a:cs typeface="Arial"/>
              </a:rPr>
              <a:t>is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one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35" dirty="0">
                <a:latin typeface="Arial"/>
                <a:cs typeface="Arial"/>
              </a:rPr>
              <a:t>half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that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145" dirty="0">
                <a:latin typeface="Arial"/>
                <a:cs typeface="Arial"/>
              </a:rPr>
              <a:t>Sunde’s</a:t>
            </a:r>
            <a:r>
              <a:rPr sz="1700" spc="-229" dirty="0">
                <a:latin typeface="Arial"/>
                <a:cs typeface="Arial"/>
              </a:rPr>
              <a:t> </a:t>
            </a:r>
            <a:r>
              <a:rPr sz="1700" spc="-270" dirty="0">
                <a:latin typeface="Arial"/>
                <a:cs typeface="Arial"/>
              </a:rPr>
              <a:t>BFSK</a:t>
            </a:r>
            <a:endParaRPr sz="1700">
              <a:latin typeface="Arial"/>
              <a:cs typeface="Arial"/>
            </a:endParaRPr>
          </a:p>
          <a:p>
            <a:pPr marL="1219200" lvl="1" indent="-229235">
              <a:lnSpc>
                <a:spcPct val="100000"/>
              </a:lnSpc>
              <a:buChar char="•"/>
              <a:tabLst>
                <a:tab pos="1219200" algn="l"/>
                <a:tab pos="1219835" algn="l"/>
              </a:tabLst>
            </a:pPr>
            <a:r>
              <a:rPr sz="1700" spc="-145" dirty="0">
                <a:latin typeface="Arial"/>
                <a:cs typeface="Arial"/>
              </a:rPr>
              <a:t>Sunde’s </a:t>
            </a:r>
            <a:r>
              <a:rPr sz="1700" spc="-280" dirty="0">
                <a:latin typeface="Arial"/>
                <a:cs typeface="Arial"/>
              </a:rPr>
              <a:t>BFSK </a:t>
            </a:r>
            <a:r>
              <a:rPr sz="1700" spc="-60" dirty="0">
                <a:latin typeface="Arial"/>
                <a:cs typeface="Arial"/>
              </a:rPr>
              <a:t>exhibits </a:t>
            </a:r>
            <a:r>
              <a:rPr sz="1700" spc="5" dirty="0">
                <a:latin typeface="Arial"/>
                <a:cs typeface="Arial"/>
              </a:rPr>
              <a:t>two </a:t>
            </a:r>
            <a:r>
              <a:rPr sz="1700" spc="-40" dirty="0">
                <a:latin typeface="Arial"/>
                <a:cs typeface="Arial"/>
              </a:rPr>
              <a:t>line </a:t>
            </a:r>
            <a:r>
              <a:rPr sz="1700" spc="-75" dirty="0">
                <a:latin typeface="Arial"/>
                <a:cs typeface="Arial"/>
              </a:rPr>
              <a:t>components </a:t>
            </a:r>
            <a:r>
              <a:rPr sz="1700" spc="-30" dirty="0">
                <a:latin typeface="Arial"/>
                <a:cs typeface="Arial"/>
              </a:rPr>
              <a:t>at</a:t>
            </a:r>
            <a:r>
              <a:rPr sz="1700" spc="-229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f=f</a:t>
            </a:r>
            <a:r>
              <a:rPr sz="1650" spc="-67" baseline="-15151" dirty="0">
                <a:latin typeface="Arial"/>
                <a:cs typeface="Arial"/>
              </a:rPr>
              <a:t>c</a:t>
            </a:r>
            <a:r>
              <a:rPr sz="1700" spc="-45" dirty="0">
                <a:latin typeface="GoudyBookletter1911Bold"/>
                <a:cs typeface="GoudyBookletter1911Bold"/>
              </a:rPr>
              <a:t>±</a:t>
            </a:r>
            <a:r>
              <a:rPr sz="1700" spc="-45" dirty="0">
                <a:latin typeface="Arial"/>
                <a:cs typeface="Arial"/>
              </a:rPr>
              <a:t>1/(2T</a:t>
            </a:r>
            <a:r>
              <a:rPr sz="1650" spc="-67" baseline="-15151" dirty="0">
                <a:latin typeface="Arial"/>
                <a:cs typeface="Arial"/>
              </a:rPr>
              <a:t>b</a:t>
            </a:r>
            <a:r>
              <a:rPr sz="1700" spc="-45" dirty="0">
                <a:latin typeface="Arial"/>
                <a:cs typeface="Arial"/>
              </a:rPr>
              <a:t>)</a:t>
            </a:r>
            <a:endParaRPr sz="1700">
              <a:latin typeface="Arial"/>
              <a:cs typeface="Arial"/>
            </a:endParaRPr>
          </a:p>
          <a:p>
            <a:pPr marL="1219200" lvl="1" indent="-229235">
              <a:lnSpc>
                <a:spcPct val="100000"/>
              </a:lnSpc>
              <a:buChar char="•"/>
              <a:tabLst>
                <a:tab pos="1219200" algn="l"/>
                <a:tab pos="1219835" algn="l"/>
              </a:tabLst>
            </a:pPr>
            <a:r>
              <a:rPr sz="1700" spc="-120" dirty="0">
                <a:latin typeface="Arial"/>
                <a:cs typeface="Arial"/>
              </a:rPr>
              <a:t>The </a:t>
            </a:r>
            <a:r>
              <a:rPr sz="1700" spc="-60" dirty="0">
                <a:latin typeface="Arial"/>
                <a:cs typeface="Arial"/>
              </a:rPr>
              <a:t>spectrum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-185" dirty="0">
                <a:latin typeface="Arial"/>
                <a:cs typeface="Arial"/>
              </a:rPr>
              <a:t>MSK </a:t>
            </a:r>
            <a:r>
              <a:rPr sz="1700" spc="-90" dirty="0">
                <a:latin typeface="Arial"/>
                <a:cs typeface="Arial"/>
              </a:rPr>
              <a:t>is </a:t>
            </a:r>
            <a:r>
              <a:rPr sz="1700" spc="-65" dirty="0">
                <a:latin typeface="Arial"/>
                <a:cs typeface="Arial"/>
              </a:rPr>
              <a:t>continuous </a:t>
            </a:r>
            <a:r>
              <a:rPr sz="1700" spc="-114" dirty="0">
                <a:latin typeface="Arial"/>
                <a:cs typeface="Arial"/>
              </a:rPr>
              <a:t>across </a:t>
            </a:r>
            <a:r>
              <a:rPr sz="1700" spc="-20" dirty="0">
                <a:latin typeface="Arial"/>
                <a:cs typeface="Arial"/>
              </a:rPr>
              <a:t>the </a:t>
            </a:r>
            <a:r>
              <a:rPr sz="1700" spc="-45" dirty="0">
                <a:latin typeface="Arial"/>
                <a:cs typeface="Arial"/>
              </a:rPr>
              <a:t>whole</a:t>
            </a:r>
            <a:r>
              <a:rPr sz="1700" spc="-270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frequencyband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3922" y="990560"/>
            <a:ext cx="6414630" cy="5511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93</a:t>
            </a:fld>
            <a:endParaRPr spc="-6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94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967739" y="1585925"/>
            <a:ext cx="7522209" cy="19805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24485" marR="30480" indent="-287020">
              <a:lnSpc>
                <a:spcPct val="100000"/>
              </a:lnSpc>
              <a:spcBef>
                <a:spcPts val="110"/>
              </a:spcBef>
              <a:buChar char="–"/>
              <a:tabLst>
                <a:tab pos="325120" algn="l"/>
              </a:tabLst>
            </a:pPr>
            <a:r>
              <a:rPr sz="2800" spc="-80" dirty="0">
                <a:latin typeface="Arial"/>
                <a:cs typeface="Arial"/>
              </a:rPr>
              <a:t>Although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carrier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frequency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5" dirty="0">
                <a:latin typeface="Arial"/>
                <a:cs typeface="Arial"/>
              </a:rPr>
              <a:t>not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high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enough 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105" dirty="0">
                <a:latin typeface="Arial"/>
                <a:cs typeface="Arial"/>
              </a:rPr>
              <a:t>completely </a:t>
            </a:r>
            <a:r>
              <a:rPr sz="2800" spc="-85" dirty="0">
                <a:latin typeface="Arial"/>
                <a:cs typeface="Arial"/>
              </a:rPr>
              <a:t>eliminate </a:t>
            </a:r>
            <a:r>
              <a:rPr sz="2800" spc="-125" dirty="0">
                <a:latin typeface="Arial"/>
                <a:cs typeface="Arial"/>
              </a:rPr>
              <a:t>spectral </a:t>
            </a:r>
            <a:r>
              <a:rPr sz="2800" spc="-90" dirty="0">
                <a:latin typeface="Arial"/>
                <a:cs typeface="Arial"/>
              </a:rPr>
              <a:t>overlap, </a:t>
            </a:r>
            <a:r>
              <a:rPr sz="2800" spc="-35" dirty="0">
                <a:latin typeface="Arial"/>
                <a:cs typeface="Arial"/>
              </a:rPr>
              <a:t>the  </a:t>
            </a:r>
            <a:r>
              <a:rPr sz="2800" spc="-95" dirty="0">
                <a:latin typeface="Arial"/>
                <a:cs typeface="Arial"/>
              </a:rPr>
              <a:t>overlap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85" dirty="0">
                <a:latin typeface="Arial"/>
                <a:cs typeface="Arial"/>
              </a:rPr>
              <a:t>relatively </a:t>
            </a:r>
            <a:r>
              <a:rPr sz="2800" spc="-114" dirty="0">
                <a:latin typeface="Arial"/>
                <a:cs typeface="Arial"/>
              </a:rPr>
              <a:t>small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spc="-125" dirty="0">
                <a:latin typeface="Arial"/>
                <a:cs typeface="Arial"/>
              </a:rPr>
              <a:t>evidenced</a:t>
            </a:r>
            <a:r>
              <a:rPr sz="2800" spc="-465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by</a:t>
            </a:r>
            <a:endParaRPr sz="2800">
              <a:latin typeface="Arial"/>
              <a:cs typeface="Arial"/>
            </a:endParaRPr>
          </a:p>
          <a:p>
            <a:pPr marL="723900" lvl="1" indent="-229235">
              <a:lnSpc>
                <a:spcPct val="100000"/>
              </a:lnSpc>
              <a:spcBef>
                <a:spcPts val="570"/>
              </a:spcBef>
              <a:buChar char="•"/>
              <a:tabLst>
                <a:tab pos="723900" algn="l"/>
                <a:tab pos="724535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small </a:t>
            </a:r>
            <a:r>
              <a:rPr sz="1800" spc="-85" dirty="0">
                <a:latin typeface="Arial"/>
                <a:cs typeface="Arial"/>
              </a:rPr>
              <a:t>value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5" dirty="0">
                <a:latin typeface="Arial"/>
                <a:cs typeface="Arial"/>
              </a:rPr>
              <a:t>spectrum </a:t>
            </a:r>
            <a:r>
              <a:rPr sz="1800" spc="-30" dirty="0">
                <a:latin typeface="Arial"/>
                <a:cs typeface="Arial"/>
              </a:rPr>
              <a:t>at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zero </a:t>
            </a:r>
            <a:r>
              <a:rPr sz="1800" spc="-70" dirty="0">
                <a:latin typeface="Arial"/>
                <a:cs typeface="Arial"/>
              </a:rPr>
              <a:t>frequency</a:t>
            </a:r>
            <a:endParaRPr sz="1800">
              <a:latin typeface="Arial"/>
              <a:cs typeface="Arial"/>
            </a:endParaRPr>
          </a:p>
          <a:p>
            <a:pPr marL="723900" lvl="1" indent="-229235">
              <a:lnSpc>
                <a:spcPct val="100000"/>
              </a:lnSpc>
              <a:spcBef>
                <a:spcPts val="409"/>
              </a:spcBef>
              <a:buChar char="•"/>
              <a:tabLst>
                <a:tab pos="723900" algn="l"/>
                <a:tab pos="724535" algn="l"/>
              </a:tabLst>
            </a:pPr>
            <a:r>
              <a:rPr sz="1800" spc="-130" dirty="0">
                <a:latin typeface="Arial"/>
                <a:cs typeface="Arial"/>
              </a:rPr>
              <a:t>The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small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degree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asymmetry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about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f</a:t>
            </a:r>
            <a:r>
              <a:rPr sz="1800" spc="-179" baseline="-16203" dirty="0">
                <a:latin typeface="Arial"/>
                <a:cs typeface="Arial"/>
              </a:rPr>
              <a:t>c</a:t>
            </a:r>
            <a:r>
              <a:rPr sz="1800" spc="-120" dirty="0">
                <a:latin typeface="Arial"/>
                <a:cs typeface="Arial"/>
              </a:rPr>
              <a:t>=8Hz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5089" y="612724"/>
            <a:ext cx="54717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0" dirty="0"/>
              <a:t>Summary </a:t>
            </a:r>
            <a:r>
              <a:rPr sz="2400" spc="-5" dirty="0"/>
              <a:t>of</a:t>
            </a:r>
            <a:r>
              <a:rPr sz="2400" spc="-484" dirty="0"/>
              <a:t> </a:t>
            </a:r>
            <a:r>
              <a:rPr sz="2400" spc="-125" dirty="0"/>
              <a:t>Three </a:t>
            </a:r>
            <a:r>
              <a:rPr sz="2400" spc="-105" dirty="0"/>
              <a:t>Binary </a:t>
            </a:r>
            <a:r>
              <a:rPr sz="2400" spc="-135" dirty="0"/>
              <a:t>Signaling </a:t>
            </a:r>
            <a:r>
              <a:rPr sz="2400" spc="-200" dirty="0"/>
              <a:t>Schemes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635" y="1548765"/>
            <a:ext cx="7959725" cy="44145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33070" marR="309245" indent="-421005">
              <a:lnSpc>
                <a:spcPct val="90000"/>
              </a:lnSpc>
              <a:spcBef>
                <a:spcPts val="434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2700" spc="-325" dirty="0">
                <a:latin typeface="Arial"/>
                <a:cs typeface="Arial"/>
              </a:rPr>
              <a:t>BASK, </a:t>
            </a:r>
            <a:r>
              <a:rPr sz="2700" spc="-360" dirty="0">
                <a:latin typeface="Arial"/>
                <a:cs typeface="Arial"/>
              </a:rPr>
              <a:t>BPSK, </a:t>
            </a:r>
            <a:r>
              <a:rPr sz="2700" spc="-125" dirty="0">
                <a:latin typeface="Arial"/>
                <a:cs typeface="Arial"/>
              </a:rPr>
              <a:t>and </a:t>
            </a:r>
            <a:r>
              <a:rPr sz="2700" spc="-445" dirty="0">
                <a:latin typeface="Arial"/>
                <a:cs typeface="Arial"/>
              </a:rPr>
              <a:t>BFSK </a:t>
            </a:r>
            <a:r>
              <a:rPr sz="2700" spc="-125" dirty="0">
                <a:latin typeface="Arial"/>
                <a:cs typeface="Arial"/>
              </a:rPr>
              <a:t>are </a:t>
            </a:r>
            <a:r>
              <a:rPr sz="2700" spc="-25" dirty="0">
                <a:latin typeface="Arial"/>
                <a:cs typeface="Arial"/>
              </a:rPr>
              <a:t>the </a:t>
            </a:r>
            <a:r>
              <a:rPr sz="2700" spc="-45" dirty="0">
                <a:latin typeface="Arial"/>
                <a:cs typeface="Arial"/>
              </a:rPr>
              <a:t>digital </a:t>
            </a:r>
            <a:r>
              <a:rPr sz="2700" spc="-75" dirty="0">
                <a:latin typeface="Arial"/>
                <a:cs typeface="Arial"/>
              </a:rPr>
              <a:t>counterparts</a:t>
            </a:r>
            <a:r>
              <a:rPr sz="2700" spc="-495" dirty="0">
                <a:latin typeface="Arial"/>
                <a:cs typeface="Arial"/>
              </a:rPr>
              <a:t> </a:t>
            </a:r>
            <a:r>
              <a:rPr sz="2700" spc="5" dirty="0">
                <a:latin typeface="Arial"/>
                <a:cs typeface="Arial"/>
              </a:rPr>
              <a:t>of  </a:t>
            </a:r>
            <a:r>
              <a:rPr sz="2700" spc="-55" dirty="0">
                <a:latin typeface="Arial"/>
                <a:cs typeface="Arial"/>
              </a:rPr>
              <a:t>amplitude </a:t>
            </a:r>
            <a:r>
              <a:rPr sz="2700" spc="-50" dirty="0">
                <a:latin typeface="Arial"/>
                <a:cs typeface="Arial"/>
              </a:rPr>
              <a:t>modulation, </a:t>
            </a:r>
            <a:r>
              <a:rPr sz="2700" spc="-170" dirty="0">
                <a:latin typeface="Arial"/>
                <a:cs typeface="Arial"/>
              </a:rPr>
              <a:t>phase </a:t>
            </a:r>
            <a:r>
              <a:rPr sz="2700" spc="-50" dirty="0">
                <a:latin typeface="Arial"/>
                <a:cs typeface="Arial"/>
              </a:rPr>
              <a:t>modulation, </a:t>
            </a:r>
            <a:r>
              <a:rPr sz="2700" spc="-125" dirty="0">
                <a:latin typeface="Arial"/>
                <a:cs typeface="Arial"/>
              </a:rPr>
              <a:t>and  </a:t>
            </a:r>
            <a:r>
              <a:rPr sz="2700" spc="-90" dirty="0">
                <a:latin typeface="Arial"/>
                <a:cs typeface="Arial"/>
              </a:rPr>
              <a:t>frequency</a:t>
            </a:r>
            <a:r>
              <a:rPr sz="2700" spc="-28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modulation</a:t>
            </a:r>
            <a:endParaRPr sz="2700">
              <a:latin typeface="Arial"/>
              <a:cs typeface="Arial"/>
            </a:endParaRPr>
          </a:p>
          <a:p>
            <a:pPr marL="433070" marR="5080" indent="-421005">
              <a:lnSpc>
                <a:spcPct val="90000"/>
              </a:lnSpc>
              <a:spcBef>
                <a:spcPts val="655"/>
              </a:spcBef>
              <a:buAutoNum type="arabicPeriod"/>
              <a:tabLst>
                <a:tab pos="433070" algn="l"/>
                <a:tab pos="433705" algn="l"/>
              </a:tabLst>
            </a:pPr>
            <a:r>
              <a:rPr sz="2700" spc="-85" dirty="0">
                <a:latin typeface="Arial"/>
                <a:cs typeface="Arial"/>
              </a:rPr>
              <a:t>Both </a:t>
            </a:r>
            <a:r>
              <a:rPr sz="2700" spc="-390" dirty="0">
                <a:latin typeface="Arial"/>
                <a:cs typeface="Arial"/>
              </a:rPr>
              <a:t>BASK </a:t>
            </a:r>
            <a:r>
              <a:rPr sz="2700" spc="-125" dirty="0">
                <a:latin typeface="Arial"/>
                <a:cs typeface="Arial"/>
              </a:rPr>
              <a:t>and </a:t>
            </a:r>
            <a:r>
              <a:rPr sz="2700" spc="-430" dirty="0">
                <a:latin typeface="Arial"/>
                <a:cs typeface="Arial"/>
              </a:rPr>
              <a:t>BPSK </a:t>
            </a:r>
            <a:r>
              <a:rPr sz="2700" spc="-55" dirty="0">
                <a:latin typeface="Arial"/>
                <a:cs typeface="Arial"/>
              </a:rPr>
              <a:t>exhibit </a:t>
            </a:r>
            <a:r>
              <a:rPr sz="2700" spc="-90" dirty="0">
                <a:latin typeface="Arial"/>
                <a:cs typeface="Arial"/>
              </a:rPr>
              <a:t>discontinuity. </a:t>
            </a:r>
            <a:r>
              <a:rPr sz="2700" spc="35" dirty="0">
                <a:latin typeface="Arial"/>
                <a:cs typeface="Arial"/>
              </a:rPr>
              <a:t>It </a:t>
            </a:r>
            <a:r>
              <a:rPr sz="2700" spc="-135" dirty="0">
                <a:latin typeface="Arial"/>
                <a:cs typeface="Arial"/>
              </a:rPr>
              <a:t>is</a:t>
            </a:r>
            <a:r>
              <a:rPr sz="2700" spc="-36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possible  </a:t>
            </a:r>
            <a:r>
              <a:rPr sz="2700" spc="15" dirty="0">
                <a:latin typeface="Arial"/>
                <a:cs typeface="Arial"/>
              </a:rPr>
              <a:t>to </a:t>
            </a:r>
            <a:r>
              <a:rPr sz="2700" spc="-110" dirty="0">
                <a:latin typeface="Arial"/>
                <a:cs typeface="Arial"/>
              </a:rPr>
              <a:t>configure </a:t>
            </a:r>
            <a:r>
              <a:rPr sz="2700" spc="-455" dirty="0">
                <a:latin typeface="Arial"/>
                <a:cs typeface="Arial"/>
              </a:rPr>
              <a:t>BFSK </a:t>
            </a:r>
            <a:r>
              <a:rPr sz="2700" spc="-30" dirty="0">
                <a:latin typeface="Arial"/>
                <a:cs typeface="Arial"/>
              </a:rPr>
              <a:t>in </a:t>
            </a:r>
            <a:r>
              <a:rPr sz="2700" spc="-170" dirty="0">
                <a:latin typeface="Arial"/>
                <a:cs typeface="Arial"/>
              </a:rPr>
              <a:t>such </a:t>
            </a:r>
            <a:r>
              <a:rPr sz="2700" spc="-204" dirty="0">
                <a:latin typeface="Arial"/>
                <a:cs typeface="Arial"/>
              </a:rPr>
              <a:t>a </a:t>
            </a:r>
            <a:r>
              <a:rPr sz="2700" spc="-155" dirty="0">
                <a:latin typeface="Arial"/>
                <a:cs typeface="Arial"/>
              </a:rPr>
              <a:t>way </a:t>
            </a:r>
            <a:r>
              <a:rPr sz="2700" dirty="0">
                <a:latin typeface="Arial"/>
                <a:cs typeface="Arial"/>
              </a:rPr>
              <a:t>that </a:t>
            </a:r>
            <a:r>
              <a:rPr sz="2700" spc="-170" dirty="0">
                <a:latin typeface="Arial"/>
                <a:cs typeface="Arial"/>
              </a:rPr>
              <a:t>phase </a:t>
            </a:r>
            <a:r>
              <a:rPr sz="2700" spc="-40" dirty="0">
                <a:latin typeface="Arial"/>
                <a:cs typeface="Arial"/>
              </a:rPr>
              <a:t>continuity  </a:t>
            </a:r>
            <a:r>
              <a:rPr sz="2700" spc="-135" dirty="0">
                <a:latin typeface="Arial"/>
                <a:cs typeface="Arial"/>
              </a:rPr>
              <a:t>is </a:t>
            </a:r>
            <a:r>
              <a:rPr sz="2700" spc="-80" dirty="0">
                <a:latin typeface="Arial"/>
                <a:cs typeface="Arial"/>
              </a:rPr>
              <a:t>maintained </a:t>
            </a:r>
            <a:r>
              <a:rPr sz="2700" spc="-200" dirty="0">
                <a:latin typeface="Arial"/>
                <a:cs typeface="Arial"/>
              </a:rPr>
              <a:t>across </a:t>
            </a:r>
            <a:r>
              <a:rPr sz="2700" spc="-25" dirty="0">
                <a:latin typeface="Arial"/>
                <a:cs typeface="Arial"/>
              </a:rPr>
              <a:t>the </a:t>
            </a:r>
            <a:r>
              <a:rPr sz="2700" spc="-60" dirty="0">
                <a:latin typeface="Arial"/>
                <a:cs typeface="Arial"/>
              </a:rPr>
              <a:t>entire </a:t>
            </a:r>
            <a:r>
              <a:rPr sz="2700" spc="-15" dirty="0">
                <a:latin typeface="Arial"/>
                <a:cs typeface="Arial"/>
              </a:rPr>
              <a:t>input </a:t>
            </a:r>
            <a:r>
              <a:rPr sz="2700" spc="-75" dirty="0">
                <a:latin typeface="Arial"/>
                <a:cs typeface="Arial"/>
              </a:rPr>
              <a:t>binary </a:t>
            </a:r>
            <a:r>
              <a:rPr sz="2700" spc="-114" dirty="0">
                <a:latin typeface="Arial"/>
                <a:cs typeface="Arial"/>
              </a:rPr>
              <a:t>data  </a:t>
            </a:r>
            <a:r>
              <a:rPr sz="2700" spc="-120" dirty="0">
                <a:latin typeface="Arial"/>
                <a:cs typeface="Arial"/>
              </a:rPr>
              <a:t>stream. </a:t>
            </a:r>
            <a:r>
              <a:rPr sz="2700" spc="-195" dirty="0">
                <a:latin typeface="Arial"/>
                <a:cs typeface="Arial"/>
              </a:rPr>
              <a:t>The </a:t>
            </a:r>
            <a:r>
              <a:rPr sz="2700" spc="-455" dirty="0">
                <a:latin typeface="Arial"/>
                <a:cs typeface="Arial"/>
              </a:rPr>
              <a:t>BFSK </a:t>
            </a:r>
            <a:r>
              <a:rPr sz="2700" spc="-114" dirty="0">
                <a:latin typeface="Arial"/>
                <a:cs typeface="Arial"/>
              </a:rPr>
              <a:t>waveform </a:t>
            </a:r>
            <a:r>
              <a:rPr sz="2700" spc="-40" dirty="0">
                <a:latin typeface="Arial"/>
                <a:cs typeface="Arial"/>
              </a:rPr>
              <a:t>plotted </a:t>
            </a:r>
            <a:r>
              <a:rPr sz="2700" spc="-30" dirty="0">
                <a:latin typeface="Arial"/>
                <a:cs typeface="Arial"/>
              </a:rPr>
              <a:t>in part </a:t>
            </a:r>
            <a:r>
              <a:rPr sz="2700" spc="-85" dirty="0">
                <a:latin typeface="Arial"/>
                <a:cs typeface="Arial"/>
              </a:rPr>
              <a:t>(d) </a:t>
            </a:r>
            <a:r>
              <a:rPr sz="2700" spc="5" dirty="0">
                <a:latin typeface="Arial"/>
                <a:cs typeface="Arial"/>
              </a:rPr>
              <a:t>of </a:t>
            </a:r>
            <a:r>
              <a:rPr sz="2700" spc="-25" dirty="0">
                <a:latin typeface="Arial"/>
                <a:cs typeface="Arial"/>
              </a:rPr>
              <a:t>the  </a:t>
            </a:r>
            <a:r>
              <a:rPr sz="2700" spc="-65" dirty="0">
                <a:latin typeface="Arial"/>
                <a:cs typeface="Arial"/>
              </a:rPr>
              <a:t>figure</a:t>
            </a:r>
            <a:r>
              <a:rPr sz="2700" spc="-254" dirty="0">
                <a:latin typeface="Arial"/>
                <a:cs typeface="Arial"/>
              </a:rPr>
              <a:t> </a:t>
            </a:r>
            <a:r>
              <a:rPr sz="2700" spc="-135" dirty="0">
                <a:latin typeface="Arial"/>
                <a:cs typeface="Arial"/>
              </a:rPr>
              <a:t>is </a:t>
            </a:r>
            <a:r>
              <a:rPr sz="2700" spc="-140" dirty="0">
                <a:latin typeface="Arial"/>
                <a:cs typeface="Arial"/>
              </a:rPr>
              <a:t>an</a:t>
            </a:r>
            <a:r>
              <a:rPr sz="2700" spc="-190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example</a:t>
            </a:r>
            <a:r>
              <a:rPr sz="2700" spc="-175" dirty="0">
                <a:latin typeface="Arial"/>
                <a:cs typeface="Arial"/>
              </a:rPr>
              <a:t> </a:t>
            </a:r>
            <a:r>
              <a:rPr sz="2700" spc="5" dirty="0">
                <a:latin typeface="Arial"/>
                <a:cs typeface="Arial"/>
              </a:rPr>
              <a:t>of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minimum-shift</a:t>
            </a:r>
            <a:r>
              <a:rPr sz="2700" spc="-225" dirty="0">
                <a:latin typeface="Arial"/>
                <a:cs typeface="Arial"/>
              </a:rPr>
              <a:t> </a:t>
            </a:r>
            <a:r>
              <a:rPr sz="2700" spc="-160" dirty="0">
                <a:latin typeface="Arial"/>
                <a:cs typeface="Arial"/>
              </a:rPr>
              <a:t>keying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00">
              <a:latin typeface="Arial"/>
              <a:cs typeface="Arial"/>
            </a:endParaRPr>
          </a:p>
          <a:p>
            <a:pPr marL="433070" marR="763905" indent="-421005">
              <a:lnSpc>
                <a:spcPts val="2880"/>
              </a:lnSpc>
              <a:buChar char="•"/>
              <a:tabLst>
                <a:tab pos="433070" algn="l"/>
                <a:tab pos="433705" algn="l"/>
              </a:tabLst>
            </a:pPr>
            <a:r>
              <a:rPr sz="2700" spc="-235" dirty="0">
                <a:latin typeface="Arial"/>
                <a:cs typeface="Arial"/>
              </a:rPr>
              <a:t>Table</a:t>
            </a:r>
            <a:r>
              <a:rPr sz="2700" spc="-305" dirty="0">
                <a:latin typeface="Arial"/>
                <a:cs typeface="Arial"/>
              </a:rPr>
              <a:t> </a:t>
            </a:r>
            <a:r>
              <a:rPr sz="2700" spc="-110" dirty="0">
                <a:latin typeface="Arial"/>
                <a:cs typeface="Arial"/>
              </a:rPr>
              <a:t>7.2</a:t>
            </a:r>
            <a:r>
              <a:rPr sz="2700" spc="-160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presents</a:t>
            </a:r>
            <a:r>
              <a:rPr sz="2700" spc="-280" dirty="0">
                <a:latin typeface="Arial"/>
                <a:cs typeface="Arial"/>
              </a:rPr>
              <a:t> </a:t>
            </a:r>
            <a:r>
              <a:rPr sz="2700" spc="-204" dirty="0">
                <a:latin typeface="Arial"/>
                <a:cs typeface="Arial"/>
              </a:rPr>
              <a:t>a</a:t>
            </a:r>
            <a:r>
              <a:rPr sz="2700" spc="-13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summary</a:t>
            </a:r>
            <a:r>
              <a:rPr sz="2700" spc="-210" dirty="0">
                <a:latin typeface="Arial"/>
                <a:cs typeface="Arial"/>
              </a:rPr>
              <a:t> </a:t>
            </a:r>
            <a:r>
              <a:rPr sz="2700" spc="5" dirty="0">
                <a:latin typeface="Arial"/>
                <a:cs typeface="Arial"/>
              </a:rPr>
              <a:t>of</a:t>
            </a:r>
            <a:r>
              <a:rPr sz="2700" spc="-185" dirty="0">
                <a:latin typeface="Arial"/>
                <a:cs typeface="Arial"/>
              </a:rPr>
              <a:t> </a:t>
            </a:r>
            <a:r>
              <a:rPr sz="2700" spc="-25" dirty="0">
                <a:latin typeface="Arial"/>
                <a:cs typeface="Arial"/>
              </a:rPr>
              <a:t>the</a:t>
            </a:r>
            <a:r>
              <a:rPr sz="2700" spc="-165" dirty="0">
                <a:latin typeface="Arial"/>
                <a:cs typeface="Arial"/>
              </a:rPr>
              <a:t> </a:t>
            </a:r>
            <a:r>
              <a:rPr sz="2700" spc="-70" dirty="0">
                <a:latin typeface="Arial"/>
                <a:cs typeface="Arial"/>
              </a:rPr>
              <a:t>three</a:t>
            </a:r>
            <a:r>
              <a:rPr sz="2700" spc="-185" dirty="0">
                <a:latin typeface="Arial"/>
                <a:cs typeface="Arial"/>
              </a:rPr>
              <a:t> </a:t>
            </a:r>
            <a:r>
              <a:rPr sz="2700" spc="-70" dirty="0">
                <a:latin typeface="Arial"/>
                <a:cs typeface="Arial"/>
              </a:rPr>
              <a:t>binary  </a:t>
            </a:r>
            <a:r>
              <a:rPr sz="2700" spc="-55" dirty="0">
                <a:latin typeface="Arial"/>
                <a:cs typeface="Arial"/>
              </a:rPr>
              <a:t>modulation</a:t>
            </a:r>
            <a:r>
              <a:rPr sz="2700" spc="-285" dirty="0">
                <a:latin typeface="Arial"/>
                <a:cs typeface="Arial"/>
              </a:rPr>
              <a:t> </a:t>
            </a:r>
            <a:r>
              <a:rPr sz="2700" spc="-185" dirty="0">
                <a:latin typeface="Arial"/>
                <a:cs typeface="Arial"/>
              </a:rPr>
              <a:t>schemes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916" y="1468226"/>
            <a:ext cx="8132365" cy="3960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96</a:t>
            </a:fld>
            <a:endParaRPr spc="-6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380" y="612724"/>
            <a:ext cx="53835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0" dirty="0"/>
              <a:t>Non-coherent</a:t>
            </a:r>
            <a:r>
              <a:rPr sz="2400" spc="-250" dirty="0"/>
              <a:t> </a:t>
            </a:r>
            <a:r>
              <a:rPr sz="2400" spc="-65" dirty="0"/>
              <a:t>Digital</a:t>
            </a:r>
            <a:r>
              <a:rPr sz="2400" spc="-270" dirty="0"/>
              <a:t> </a:t>
            </a:r>
            <a:r>
              <a:rPr sz="2400" spc="-55" dirty="0"/>
              <a:t>Modulations</a:t>
            </a:r>
            <a:r>
              <a:rPr sz="2400" spc="-229" dirty="0"/>
              <a:t> </a:t>
            </a:r>
            <a:r>
              <a:rPr sz="2400" spc="-200" dirty="0"/>
              <a:t>Schemes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53212" y="954785"/>
            <a:ext cx="7959090" cy="526732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763270" marR="591185" indent="-381635">
              <a:lnSpc>
                <a:spcPts val="1920"/>
              </a:lnSpc>
              <a:spcBef>
                <a:spcPts val="360"/>
              </a:spcBef>
              <a:buChar char="–"/>
              <a:tabLst>
                <a:tab pos="763270" algn="l"/>
                <a:tab pos="763905" algn="l"/>
              </a:tabLst>
            </a:pPr>
            <a:r>
              <a:rPr sz="1800" spc="-55" dirty="0">
                <a:latin typeface="Arial"/>
                <a:cs typeface="Arial"/>
              </a:rPr>
              <a:t>Both </a:t>
            </a:r>
            <a:r>
              <a:rPr sz="1800" spc="-270" dirty="0">
                <a:latin typeface="Arial"/>
                <a:cs typeface="Arial"/>
              </a:rPr>
              <a:t>BASK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spc="-290" dirty="0">
                <a:latin typeface="Arial"/>
                <a:cs typeface="Arial"/>
              </a:rPr>
              <a:t>BPSK </a:t>
            </a:r>
            <a:r>
              <a:rPr sz="1800" spc="-85" dirty="0">
                <a:latin typeface="Arial"/>
                <a:cs typeface="Arial"/>
              </a:rPr>
              <a:t>are </a:t>
            </a:r>
            <a:r>
              <a:rPr sz="1800" spc="-110" dirty="0">
                <a:latin typeface="Arial"/>
                <a:cs typeface="Arial"/>
              </a:rPr>
              <a:t>examples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0" dirty="0">
                <a:latin typeface="Arial"/>
                <a:cs typeface="Arial"/>
              </a:rPr>
              <a:t>linear </a:t>
            </a:r>
            <a:r>
              <a:rPr sz="1800" spc="-45" dirty="0">
                <a:latin typeface="Arial"/>
                <a:cs typeface="Arial"/>
              </a:rPr>
              <a:t>modulation, </a:t>
            </a:r>
            <a:r>
              <a:rPr sz="1800" spc="10" dirty="0">
                <a:latin typeface="Arial"/>
                <a:cs typeface="Arial"/>
              </a:rPr>
              <a:t>with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increasing  </a:t>
            </a:r>
            <a:r>
              <a:rPr sz="1800" spc="-60" dirty="0">
                <a:latin typeface="Arial"/>
                <a:cs typeface="Arial"/>
              </a:rPr>
              <a:t>complexity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90" dirty="0">
                <a:latin typeface="Arial"/>
                <a:cs typeface="Arial"/>
              </a:rPr>
              <a:t>going </a:t>
            </a:r>
            <a:r>
              <a:rPr sz="1800" spc="-20" dirty="0">
                <a:latin typeface="Arial"/>
                <a:cs typeface="Arial"/>
              </a:rPr>
              <a:t>from </a:t>
            </a:r>
            <a:r>
              <a:rPr sz="1800" spc="-270" dirty="0">
                <a:latin typeface="Arial"/>
                <a:cs typeface="Arial"/>
              </a:rPr>
              <a:t>BASK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240" dirty="0">
                <a:latin typeface="Arial"/>
                <a:cs typeface="Arial"/>
              </a:rPr>
              <a:t>BPSK.</a:t>
            </a:r>
            <a:endParaRPr sz="1800">
              <a:latin typeface="Arial"/>
              <a:cs typeface="Arial"/>
            </a:endParaRPr>
          </a:p>
          <a:p>
            <a:pPr marL="763270" indent="-381635">
              <a:lnSpc>
                <a:spcPct val="100000"/>
              </a:lnSpc>
              <a:spcBef>
                <a:spcPts val="175"/>
              </a:spcBef>
              <a:buChar char="–"/>
              <a:tabLst>
                <a:tab pos="763270" algn="l"/>
                <a:tab pos="763905" algn="l"/>
              </a:tabLst>
            </a:pPr>
            <a:r>
              <a:rPr sz="1800" spc="-295" dirty="0">
                <a:latin typeface="Arial"/>
                <a:cs typeface="Arial"/>
              </a:rPr>
              <a:t>BFSK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95" dirty="0">
                <a:latin typeface="Arial"/>
                <a:cs typeface="Arial"/>
              </a:rPr>
              <a:t>general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spc="-95" dirty="0">
                <a:latin typeface="Arial"/>
                <a:cs typeface="Arial"/>
              </a:rPr>
              <a:t>example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5" dirty="0">
                <a:latin typeface="Arial"/>
                <a:cs typeface="Arial"/>
              </a:rPr>
              <a:t>nonlinear</a:t>
            </a:r>
            <a:r>
              <a:rPr sz="1800" spc="-34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modulation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Arial"/>
              <a:cs typeface="Arial"/>
            </a:endParaRPr>
          </a:p>
          <a:p>
            <a:pPr marL="458470" indent="-421005">
              <a:lnSpc>
                <a:spcPct val="100000"/>
              </a:lnSpc>
              <a:buChar char="•"/>
              <a:tabLst>
                <a:tab pos="458470" algn="l"/>
                <a:tab pos="459105" algn="l"/>
              </a:tabLst>
            </a:pPr>
            <a:r>
              <a:rPr sz="2000" spc="-75" dirty="0">
                <a:latin typeface="Arial"/>
                <a:cs typeface="Arial"/>
              </a:rPr>
              <a:t>Noncoherent </a:t>
            </a:r>
            <a:r>
              <a:rPr sz="2000" spc="-65" dirty="0">
                <a:latin typeface="Arial"/>
                <a:cs typeface="Arial"/>
              </a:rPr>
              <a:t>Detection </a:t>
            </a:r>
            <a:r>
              <a:rPr sz="2000" spc="-10" dirty="0">
                <a:latin typeface="Arial"/>
                <a:cs typeface="Arial"/>
              </a:rPr>
              <a:t>of </a:t>
            </a:r>
            <a:r>
              <a:rPr sz="2000" spc="-300" dirty="0">
                <a:latin typeface="Arial"/>
                <a:cs typeface="Arial"/>
              </a:rPr>
              <a:t>BASK</a:t>
            </a:r>
            <a:r>
              <a:rPr sz="2000" spc="-35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  <a:p>
            <a:pPr marL="763270" lvl="1" indent="-381635">
              <a:lnSpc>
                <a:spcPct val="100000"/>
              </a:lnSpc>
              <a:spcBef>
                <a:spcPts val="225"/>
              </a:spcBef>
              <a:buChar char="–"/>
              <a:tabLst>
                <a:tab pos="763270" algn="l"/>
                <a:tab pos="763905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35" dirty="0">
                <a:latin typeface="Arial"/>
                <a:cs typeface="Arial"/>
              </a:rPr>
              <a:t>system </a:t>
            </a:r>
            <a:r>
              <a:rPr sz="1800" spc="-90" dirty="0">
                <a:latin typeface="Arial"/>
                <a:cs typeface="Arial"/>
              </a:rPr>
              <a:t>designer </a:t>
            </a:r>
            <a:r>
              <a:rPr sz="1800" spc="-40" dirty="0">
                <a:latin typeface="Arial"/>
                <a:cs typeface="Arial"/>
              </a:rPr>
              <a:t>would </a:t>
            </a:r>
            <a:r>
              <a:rPr sz="1800" spc="-114" dirty="0">
                <a:latin typeface="Arial"/>
                <a:cs typeface="Arial"/>
              </a:rPr>
              <a:t>have </a:t>
            </a:r>
            <a:r>
              <a:rPr sz="1800" spc="-75" dirty="0">
                <a:latin typeface="Arial"/>
                <a:cs typeface="Arial"/>
              </a:rPr>
              <a:t>knowledge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5" dirty="0">
                <a:latin typeface="Arial"/>
                <a:cs typeface="Arial"/>
              </a:rPr>
              <a:t>two </a:t>
            </a:r>
            <a:r>
              <a:rPr sz="1800" spc="-135" dirty="0">
                <a:latin typeface="Arial"/>
                <a:cs typeface="Arial"/>
              </a:rPr>
              <a:t>system</a:t>
            </a:r>
            <a:r>
              <a:rPr sz="1800" spc="-25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parameters</a:t>
            </a:r>
            <a:endParaRPr sz="1800">
              <a:latin typeface="Arial"/>
              <a:cs typeface="Arial"/>
            </a:endParaRPr>
          </a:p>
          <a:p>
            <a:pPr marL="1181100" lvl="2" indent="-229235">
              <a:lnSpc>
                <a:spcPct val="100000"/>
              </a:lnSpc>
              <a:spcBef>
                <a:spcPts val="200"/>
              </a:spcBef>
              <a:buChar char="•"/>
              <a:tabLst>
                <a:tab pos="1181100" algn="l"/>
                <a:tab pos="1181735" algn="l"/>
              </a:tabLst>
            </a:pPr>
            <a:r>
              <a:rPr sz="1600" spc="-110" dirty="0">
                <a:latin typeface="Arial"/>
                <a:cs typeface="Arial"/>
              </a:rPr>
              <a:t>The </a:t>
            </a:r>
            <a:r>
              <a:rPr sz="1600" spc="-45" dirty="0">
                <a:latin typeface="Arial"/>
                <a:cs typeface="Arial"/>
              </a:rPr>
              <a:t>carrier </a:t>
            </a:r>
            <a:r>
              <a:rPr sz="1600" spc="-60" dirty="0">
                <a:latin typeface="Arial"/>
                <a:cs typeface="Arial"/>
              </a:rPr>
              <a:t>frequency</a:t>
            </a:r>
            <a:r>
              <a:rPr sz="1600" spc="-21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f</a:t>
            </a:r>
            <a:r>
              <a:rPr sz="1575" spc="-52" baseline="-15873" dirty="0">
                <a:latin typeface="Arial"/>
                <a:cs typeface="Arial"/>
              </a:rPr>
              <a:t>c</a:t>
            </a:r>
            <a:endParaRPr sz="1575" baseline="-15873">
              <a:latin typeface="Arial"/>
              <a:cs typeface="Arial"/>
            </a:endParaRPr>
          </a:p>
          <a:p>
            <a:pPr marL="1181100" lvl="2" indent="-229235">
              <a:lnSpc>
                <a:spcPct val="100000"/>
              </a:lnSpc>
              <a:spcBef>
                <a:spcPts val="219"/>
              </a:spcBef>
              <a:buChar char="•"/>
              <a:tabLst>
                <a:tab pos="1181100" algn="l"/>
                <a:tab pos="1181735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transmission</a:t>
            </a:r>
            <a:r>
              <a:rPr sz="1600" spc="-204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bandwidth,</a:t>
            </a:r>
            <a:r>
              <a:rPr sz="1600" spc="-13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which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determined</a:t>
            </a:r>
            <a:r>
              <a:rPr sz="1600" spc="-19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by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bit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duration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90" dirty="0">
                <a:latin typeface="Arial"/>
                <a:cs typeface="Arial"/>
              </a:rPr>
              <a:t>T</a:t>
            </a:r>
            <a:r>
              <a:rPr sz="1575" spc="-135" baseline="-15873" dirty="0">
                <a:latin typeface="Arial"/>
                <a:cs typeface="Arial"/>
              </a:rPr>
              <a:t>b</a:t>
            </a:r>
            <a:r>
              <a:rPr sz="1600" spc="-90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763270" marR="145415" lvl="1" indent="-381635">
              <a:lnSpc>
                <a:spcPct val="90000"/>
              </a:lnSpc>
              <a:spcBef>
                <a:spcPts val="375"/>
              </a:spcBef>
              <a:buChar char="–"/>
              <a:tabLst>
                <a:tab pos="763270" algn="l"/>
                <a:tab pos="763905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10" dirty="0">
                <a:latin typeface="Arial"/>
                <a:cs typeface="Arial"/>
              </a:rPr>
              <a:t>band-pass </a:t>
            </a:r>
            <a:r>
              <a:rPr sz="1800" spc="5" dirty="0">
                <a:latin typeface="Arial"/>
                <a:cs typeface="Arial"/>
              </a:rPr>
              <a:t>filter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00" dirty="0">
                <a:latin typeface="Arial"/>
                <a:cs typeface="Arial"/>
              </a:rPr>
              <a:t>designed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114" dirty="0">
                <a:latin typeface="Arial"/>
                <a:cs typeface="Arial"/>
              </a:rPr>
              <a:t>have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65" dirty="0">
                <a:latin typeface="Arial"/>
                <a:cs typeface="Arial"/>
              </a:rPr>
              <a:t>mid-band </a:t>
            </a:r>
            <a:r>
              <a:rPr sz="1800" spc="-70" dirty="0">
                <a:latin typeface="Arial"/>
                <a:cs typeface="Arial"/>
              </a:rPr>
              <a:t>frequency </a:t>
            </a:r>
            <a:r>
              <a:rPr sz="1800" spc="-75" dirty="0">
                <a:latin typeface="Arial"/>
                <a:cs typeface="Arial"/>
              </a:rPr>
              <a:t>equal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25" dirty="0">
                <a:latin typeface="Arial"/>
                <a:cs typeface="Arial"/>
              </a:rPr>
              <a:t>the  </a:t>
            </a:r>
            <a:r>
              <a:rPr sz="1800" spc="-50" dirty="0">
                <a:latin typeface="Arial"/>
                <a:cs typeface="Arial"/>
              </a:rPr>
              <a:t>carrier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f</a:t>
            </a:r>
            <a:r>
              <a:rPr sz="1800" i="1" spc="-37" baseline="-16203" dirty="0">
                <a:latin typeface="Carlito"/>
                <a:cs typeface="Carlito"/>
              </a:rPr>
              <a:t>c</a:t>
            </a:r>
            <a:r>
              <a:rPr sz="1800" i="1" spc="-44" baseline="-16203" dirty="0">
                <a:latin typeface="Carlito"/>
                <a:cs typeface="Carlito"/>
              </a:rPr>
              <a:t>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bandwidth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equal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transmission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bandwidth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270" dirty="0">
                <a:latin typeface="Arial"/>
                <a:cs typeface="Arial"/>
              </a:rPr>
              <a:t>BASK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signal.</a:t>
            </a:r>
            <a:endParaRPr sz="1800">
              <a:latin typeface="Arial"/>
              <a:cs typeface="Arial"/>
            </a:endParaRPr>
          </a:p>
          <a:p>
            <a:pPr marL="763270" lvl="1" indent="-381635">
              <a:lnSpc>
                <a:spcPts val="2030"/>
              </a:lnSpc>
              <a:spcBef>
                <a:spcPts val="240"/>
              </a:spcBef>
              <a:buChar char="–"/>
              <a:tabLst>
                <a:tab pos="763270" algn="l"/>
                <a:tab pos="763905" algn="l"/>
              </a:tabLst>
            </a:pPr>
            <a:r>
              <a:rPr sz="1800" spc="-130" dirty="0">
                <a:latin typeface="Arial"/>
                <a:cs typeface="Arial"/>
              </a:rPr>
              <a:t>The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rise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time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decay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time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response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filter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rectangular</a:t>
            </a:r>
            <a:endParaRPr sz="1800">
              <a:latin typeface="Arial"/>
              <a:cs typeface="Arial"/>
            </a:endParaRPr>
          </a:p>
          <a:p>
            <a:pPr marL="763270">
              <a:lnSpc>
                <a:spcPts val="2030"/>
              </a:lnSpc>
            </a:pPr>
            <a:r>
              <a:rPr sz="1800" spc="-90" dirty="0">
                <a:latin typeface="Arial"/>
                <a:cs typeface="Arial"/>
              </a:rPr>
              <a:t>pulse be </a:t>
            </a:r>
            <a:r>
              <a:rPr sz="1800" spc="-40" dirty="0">
                <a:latin typeface="Arial"/>
                <a:cs typeface="Arial"/>
              </a:rPr>
              <a:t>short </a:t>
            </a:r>
            <a:r>
              <a:rPr sz="1800" spc="-85" dirty="0">
                <a:latin typeface="Arial"/>
                <a:cs typeface="Arial"/>
              </a:rPr>
              <a:t>compared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15" dirty="0">
                <a:latin typeface="Arial"/>
                <a:cs typeface="Arial"/>
              </a:rPr>
              <a:t>bit</a:t>
            </a:r>
            <a:r>
              <a:rPr sz="1800" spc="-38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duration </a:t>
            </a:r>
            <a:r>
              <a:rPr sz="1800" i="1" spc="5" dirty="0">
                <a:latin typeface="Carlito"/>
                <a:cs typeface="Carlito"/>
              </a:rPr>
              <a:t>T</a:t>
            </a:r>
            <a:r>
              <a:rPr sz="1800" i="1" spc="7" baseline="-16203" dirty="0">
                <a:latin typeface="Carlito"/>
                <a:cs typeface="Carlito"/>
              </a:rPr>
              <a:t>b</a:t>
            </a:r>
            <a:endParaRPr sz="1800" baseline="-16203">
              <a:latin typeface="Carlito"/>
              <a:cs typeface="Carlito"/>
            </a:endParaRPr>
          </a:p>
          <a:p>
            <a:pPr marL="763270" marR="688975" indent="-381635">
              <a:lnSpc>
                <a:spcPts val="1900"/>
              </a:lnSpc>
              <a:spcBef>
                <a:spcPts val="425"/>
              </a:spcBef>
              <a:buAutoNum type="arabicPeriod"/>
              <a:tabLst>
                <a:tab pos="763270" algn="l"/>
                <a:tab pos="763905" algn="l"/>
              </a:tabLst>
            </a:pPr>
            <a:r>
              <a:rPr sz="1800" spc="-130" dirty="0">
                <a:latin typeface="Arial"/>
                <a:cs typeface="Arial"/>
              </a:rPr>
              <a:t>Band-pass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filter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produces</a:t>
            </a:r>
            <a:r>
              <a:rPr sz="1800" spc="-140" dirty="0">
                <a:latin typeface="Arial"/>
                <a:cs typeface="Arial"/>
              </a:rPr>
              <a:t> 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pulsed</a:t>
            </a:r>
            <a:r>
              <a:rPr sz="1800" spc="-80" dirty="0">
                <a:latin typeface="Arial"/>
                <a:cs typeface="Arial"/>
              </a:rPr>
              <a:t> sinusoid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for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symbol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1,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no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output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for  </a:t>
            </a:r>
            <a:r>
              <a:rPr sz="1800" spc="-80" dirty="0">
                <a:latin typeface="Arial"/>
                <a:cs typeface="Arial"/>
              </a:rPr>
              <a:t>symbol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0.</a:t>
            </a:r>
            <a:endParaRPr sz="1800">
              <a:latin typeface="Arial"/>
              <a:cs typeface="Arial"/>
            </a:endParaRPr>
          </a:p>
          <a:p>
            <a:pPr marL="763270" indent="-381635">
              <a:lnSpc>
                <a:spcPts val="2030"/>
              </a:lnSpc>
              <a:spcBef>
                <a:spcPts val="125"/>
              </a:spcBef>
              <a:buAutoNum type="arabicPeriod"/>
              <a:tabLst>
                <a:tab pos="763270" algn="l"/>
                <a:tab pos="763905" algn="l"/>
              </a:tabLst>
            </a:pPr>
            <a:r>
              <a:rPr sz="1800" spc="-110" dirty="0">
                <a:latin typeface="Arial"/>
                <a:cs typeface="Arial"/>
              </a:rPr>
              <a:t>Envelope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detector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traces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envelope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filtered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version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70" dirty="0">
                <a:latin typeface="Arial"/>
                <a:cs typeface="Arial"/>
              </a:rPr>
              <a:t>BASK</a:t>
            </a:r>
            <a:endParaRPr sz="1800">
              <a:latin typeface="Arial"/>
              <a:cs typeface="Arial"/>
            </a:endParaRPr>
          </a:p>
          <a:p>
            <a:pPr marL="763270">
              <a:lnSpc>
                <a:spcPts val="2030"/>
              </a:lnSpc>
            </a:pPr>
            <a:r>
              <a:rPr sz="1800" spc="-90" dirty="0">
                <a:latin typeface="Arial"/>
                <a:cs typeface="Arial"/>
              </a:rPr>
              <a:t>signal.</a:t>
            </a:r>
            <a:endParaRPr sz="1800">
              <a:latin typeface="Arial"/>
              <a:cs typeface="Arial"/>
            </a:endParaRPr>
          </a:p>
          <a:p>
            <a:pPr marL="763270" marR="106680" indent="-381635">
              <a:lnSpc>
                <a:spcPts val="1900"/>
              </a:lnSpc>
              <a:spcBef>
                <a:spcPts val="420"/>
              </a:spcBef>
              <a:buAutoNum type="arabicPeriod" startAt="3"/>
              <a:tabLst>
                <a:tab pos="763270" algn="l"/>
                <a:tab pos="763905" algn="l"/>
              </a:tabLst>
            </a:pPr>
            <a:r>
              <a:rPr sz="1800" spc="-90" dirty="0">
                <a:latin typeface="Arial"/>
                <a:cs typeface="Arial"/>
              </a:rPr>
              <a:t>Decision-making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device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working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conjunction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with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sampler,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regenerates 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0" dirty="0">
                <a:latin typeface="Arial"/>
                <a:cs typeface="Arial"/>
              </a:rPr>
              <a:t>original </a:t>
            </a:r>
            <a:r>
              <a:rPr sz="1800" spc="-55" dirty="0">
                <a:latin typeface="Arial"/>
                <a:cs typeface="Arial"/>
              </a:rPr>
              <a:t>binary </a:t>
            </a:r>
            <a:r>
              <a:rPr sz="1800" spc="-95" dirty="0">
                <a:latin typeface="Arial"/>
                <a:cs typeface="Arial"/>
              </a:rPr>
              <a:t>data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stream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438400"/>
            <a:ext cx="8193662" cy="1993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98</a:t>
            </a:fld>
            <a:endParaRPr spc="-6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99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10235" y="1481985"/>
            <a:ext cx="7630159" cy="32759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82270" algn="l"/>
                <a:tab pos="382905" algn="l"/>
              </a:tabLst>
            </a:pPr>
            <a:r>
              <a:rPr sz="3200" spc="-120" dirty="0">
                <a:latin typeface="Arial"/>
                <a:cs typeface="Arial"/>
              </a:rPr>
              <a:t>Noncoherent </a:t>
            </a:r>
            <a:r>
              <a:rPr sz="3200" spc="-95" dirty="0">
                <a:latin typeface="Arial"/>
                <a:cs typeface="Arial"/>
              </a:rPr>
              <a:t>Detection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545" dirty="0">
                <a:latin typeface="Arial"/>
                <a:cs typeface="Arial"/>
              </a:rPr>
              <a:t>BFSK</a:t>
            </a:r>
            <a:r>
              <a:rPr sz="3200" spc="-5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Signals</a:t>
            </a:r>
            <a:endParaRPr sz="3200">
              <a:latin typeface="Arial"/>
              <a:cs typeface="Arial"/>
            </a:endParaRPr>
          </a:p>
          <a:p>
            <a:pPr marL="781685" lvl="1" indent="-287020">
              <a:lnSpc>
                <a:spcPct val="100000"/>
              </a:lnSpc>
              <a:spcBef>
                <a:spcPts val="715"/>
              </a:spcBef>
              <a:buChar char="–"/>
              <a:tabLst>
                <a:tab pos="782320" algn="l"/>
              </a:tabLst>
            </a:pPr>
            <a:r>
              <a:rPr sz="2800" spc="-200" dirty="0">
                <a:latin typeface="Arial"/>
                <a:cs typeface="Arial"/>
              </a:rPr>
              <a:t>The </a:t>
            </a:r>
            <a:r>
              <a:rPr sz="2800" spc="-100" dirty="0">
                <a:latin typeface="Arial"/>
                <a:cs typeface="Arial"/>
              </a:rPr>
              <a:t>receiver </a:t>
            </a:r>
            <a:r>
              <a:rPr sz="2800" spc="-170" dirty="0">
                <a:latin typeface="Arial"/>
                <a:cs typeface="Arial"/>
              </a:rPr>
              <a:t>consists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15" dirty="0">
                <a:latin typeface="Arial"/>
                <a:cs typeface="Arial"/>
              </a:rPr>
              <a:t>two</a:t>
            </a:r>
            <a:r>
              <a:rPr sz="2800" spc="-44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paths</a:t>
            </a:r>
            <a:endParaRPr sz="2800">
              <a:latin typeface="Arial"/>
              <a:cs typeface="Arial"/>
            </a:endParaRPr>
          </a:p>
          <a:p>
            <a:pPr marL="1181100" marR="48260" lvl="2" indent="-228600">
              <a:lnSpc>
                <a:spcPct val="100000"/>
              </a:lnSpc>
              <a:spcBef>
                <a:spcPts val="570"/>
              </a:spcBef>
              <a:buChar char="•"/>
              <a:tabLst>
                <a:tab pos="1181100" algn="l"/>
                <a:tab pos="1181735" algn="l"/>
              </a:tabLst>
            </a:pPr>
            <a:r>
              <a:rPr sz="1800" spc="-130" dirty="0">
                <a:latin typeface="Arial"/>
                <a:cs typeface="Arial"/>
              </a:rPr>
              <a:t>Path </a:t>
            </a: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spc="-150" dirty="0">
                <a:latin typeface="Arial"/>
                <a:cs typeface="Arial"/>
              </a:rPr>
              <a:t>uses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114" dirty="0">
                <a:latin typeface="Arial"/>
                <a:cs typeface="Arial"/>
              </a:rPr>
              <a:t>band-pass </a:t>
            </a:r>
            <a:r>
              <a:rPr sz="1800" spc="5" dirty="0">
                <a:latin typeface="Arial"/>
                <a:cs typeface="Arial"/>
              </a:rPr>
              <a:t>filter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65" dirty="0">
                <a:latin typeface="Arial"/>
                <a:cs typeface="Arial"/>
              </a:rPr>
              <a:t>mid-band </a:t>
            </a:r>
            <a:r>
              <a:rPr sz="1800" spc="-70" dirty="0">
                <a:latin typeface="Arial"/>
                <a:cs typeface="Arial"/>
              </a:rPr>
              <a:t>frequency </a:t>
            </a:r>
            <a:r>
              <a:rPr sz="1800" spc="-25" dirty="0">
                <a:latin typeface="Arial"/>
                <a:cs typeface="Arial"/>
              </a:rPr>
              <a:t>f</a:t>
            </a:r>
            <a:r>
              <a:rPr sz="1800" spc="-37" baseline="-16203" dirty="0">
                <a:latin typeface="Arial"/>
                <a:cs typeface="Arial"/>
              </a:rPr>
              <a:t>1</a:t>
            </a:r>
            <a:r>
              <a:rPr sz="1800" spc="-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produce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 </a:t>
            </a:r>
            <a:r>
              <a:rPr sz="1800" spc="-10" dirty="0">
                <a:latin typeface="Arial"/>
                <a:cs typeface="Arial"/>
              </a:rPr>
              <a:t>output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v</a:t>
            </a:r>
            <a:r>
              <a:rPr sz="1800" spc="-112" baseline="-16203" dirty="0">
                <a:latin typeface="Arial"/>
                <a:cs typeface="Arial"/>
              </a:rPr>
              <a:t>1</a:t>
            </a:r>
            <a:endParaRPr sz="1800" baseline="-16203">
              <a:latin typeface="Arial"/>
              <a:cs typeface="Arial"/>
            </a:endParaRPr>
          </a:p>
          <a:p>
            <a:pPr marL="1181100" marR="30480" lvl="2" indent="-228600">
              <a:lnSpc>
                <a:spcPct val="100000"/>
              </a:lnSpc>
              <a:spcBef>
                <a:spcPts val="409"/>
              </a:spcBef>
              <a:buChar char="•"/>
              <a:tabLst>
                <a:tab pos="1181100" algn="l"/>
                <a:tab pos="1181735" algn="l"/>
              </a:tabLst>
            </a:pPr>
            <a:r>
              <a:rPr sz="1800" spc="-130" dirty="0">
                <a:latin typeface="Arial"/>
                <a:cs typeface="Arial"/>
              </a:rPr>
              <a:t>Path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spc="-150" dirty="0">
                <a:latin typeface="Arial"/>
                <a:cs typeface="Arial"/>
              </a:rPr>
              <a:t>uses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114" dirty="0">
                <a:latin typeface="Arial"/>
                <a:cs typeface="Arial"/>
              </a:rPr>
              <a:t>band-pass </a:t>
            </a:r>
            <a:r>
              <a:rPr sz="1800" spc="5" dirty="0">
                <a:latin typeface="Arial"/>
                <a:cs typeface="Arial"/>
              </a:rPr>
              <a:t>filter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65" dirty="0">
                <a:latin typeface="Arial"/>
                <a:cs typeface="Arial"/>
              </a:rPr>
              <a:t>mid-band </a:t>
            </a:r>
            <a:r>
              <a:rPr sz="1800" spc="-70" dirty="0">
                <a:latin typeface="Arial"/>
                <a:cs typeface="Arial"/>
              </a:rPr>
              <a:t>frequency </a:t>
            </a:r>
            <a:r>
              <a:rPr sz="1800" spc="-25" dirty="0">
                <a:latin typeface="Arial"/>
                <a:cs typeface="Arial"/>
              </a:rPr>
              <a:t>f</a:t>
            </a:r>
            <a:r>
              <a:rPr sz="1800" spc="-37" baseline="-16203" dirty="0">
                <a:latin typeface="Arial"/>
                <a:cs typeface="Arial"/>
              </a:rPr>
              <a:t>2</a:t>
            </a:r>
            <a:r>
              <a:rPr sz="1800" spc="-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produce </a:t>
            </a:r>
            <a:r>
              <a:rPr sz="1800" spc="-25" dirty="0">
                <a:latin typeface="Arial"/>
                <a:cs typeface="Arial"/>
              </a:rPr>
              <a:t>the  </a:t>
            </a:r>
            <a:r>
              <a:rPr sz="1800" spc="-10" dirty="0">
                <a:latin typeface="Arial"/>
                <a:cs typeface="Arial"/>
              </a:rPr>
              <a:t>output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v</a:t>
            </a:r>
            <a:r>
              <a:rPr sz="1800" spc="-112" baseline="-16203" dirty="0">
                <a:latin typeface="Arial"/>
                <a:cs typeface="Arial"/>
              </a:rPr>
              <a:t>2</a:t>
            </a:r>
            <a:endParaRPr sz="1800" baseline="-16203">
              <a:latin typeface="Arial"/>
              <a:cs typeface="Arial"/>
            </a:endParaRPr>
          </a:p>
          <a:p>
            <a:pPr marL="781685" marR="503555" lvl="1" indent="-287020">
              <a:lnSpc>
                <a:spcPct val="100000"/>
              </a:lnSpc>
              <a:spcBef>
                <a:spcPts val="540"/>
              </a:spcBef>
              <a:buChar char="–"/>
              <a:tabLst>
                <a:tab pos="782320" algn="l"/>
              </a:tabLst>
            </a:pPr>
            <a:r>
              <a:rPr sz="2800" spc="-204" dirty="0">
                <a:latin typeface="Arial"/>
                <a:cs typeface="Arial"/>
              </a:rPr>
              <a:t>The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output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two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paths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are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applied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to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  </a:t>
            </a:r>
            <a:r>
              <a:rPr sz="2800" spc="-110" dirty="0">
                <a:latin typeface="Arial"/>
                <a:cs typeface="Arial"/>
              </a:rPr>
              <a:t>comparator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811299"/>
            <a:ext cx="8220741" cy="3323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100</a:t>
            </a:fld>
            <a:endParaRPr spc="-6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101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537157"/>
            <a:ext cx="8002270" cy="3750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65" dirty="0">
                <a:latin typeface="Arial"/>
                <a:cs typeface="Arial"/>
              </a:rPr>
              <a:t>Differential </a:t>
            </a:r>
            <a:r>
              <a:rPr sz="2200" spc="-120" dirty="0">
                <a:latin typeface="Arial"/>
                <a:cs typeface="Arial"/>
              </a:rPr>
              <a:t>Phase-Shift</a:t>
            </a:r>
            <a:r>
              <a:rPr sz="2200" spc="-280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Keying</a:t>
            </a:r>
            <a:endParaRPr sz="2200">
              <a:latin typeface="Arial"/>
              <a:cs typeface="Arial"/>
            </a:endParaRPr>
          </a:p>
          <a:p>
            <a:pPr marL="756285" marR="374650" lvl="1" indent="-287020">
              <a:lnSpc>
                <a:spcPct val="80100"/>
              </a:lnSpc>
              <a:spcBef>
                <a:spcPts val="55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60" dirty="0">
                <a:latin typeface="Arial"/>
                <a:cs typeface="Arial"/>
              </a:rPr>
              <a:t>In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75" dirty="0">
                <a:latin typeface="Arial"/>
                <a:cs typeface="Arial"/>
              </a:rPr>
              <a:t>case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75" dirty="0">
                <a:latin typeface="Arial"/>
                <a:cs typeface="Arial"/>
              </a:rPr>
              <a:t>phase-shift </a:t>
            </a:r>
            <a:r>
              <a:rPr sz="2000" spc="-100" dirty="0">
                <a:latin typeface="Arial"/>
                <a:cs typeface="Arial"/>
              </a:rPr>
              <a:t>keying, </a:t>
            </a:r>
            <a:r>
              <a:rPr sz="2000" spc="-90" dirty="0">
                <a:latin typeface="Arial"/>
                <a:cs typeface="Arial"/>
              </a:rPr>
              <a:t>we </a:t>
            </a:r>
            <a:r>
              <a:rPr sz="2000" spc="-70" dirty="0">
                <a:latin typeface="Arial"/>
                <a:cs typeface="Arial"/>
              </a:rPr>
              <a:t>cannot </a:t>
            </a:r>
            <a:r>
              <a:rPr sz="2000" spc="-145" dirty="0">
                <a:latin typeface="Arial"/>
                <a:cs typeface="Arial"/>
              </a:rPr>
              <a:t>have </a:t>
            </a:r>
            <a:r>
              <a:rPr sz="2000" spc="-70" dirty="0">
                <a:latin typeface="Arial"/>
                <a:cs typeface="Arial"/>
              </a:rPr>
              <a:t>noncoherent  </a:t>
            </a:r>
            <a:r>
              <a:rPr sz="2000" spc="-45" dirty="0">
                <a:latin typeface="Arial"/>
                <a:cs typeface="Arial"/>
              </a:rPr>
              <a:t>detection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spc="-25" dirty="0">
                <a:latin typeface="Arial"/>
                <a:cs typeface="Arial"/>
              </a:rPr>
              <a:t>the traditional </a:t>
            </a:r>
            <a:r>
              <a:rPr sz="2000" spc="-160" dirty="0">
                <a:latin typeface="Arial"/>
                <a:cs typeface="Arial"/>
              </a:rPr>
              <a:t>sense </a:t>
            </a:r>
            <a:r>
              <a:rPr sz="2000" spc="-140" dirty="0">
                <a:latin typeface="Arial"/>
                <a:cs typeface="Arial"/>
              </a:rPr>
              <a:t>because </a:t>
            </a:r>
            <a:r>
              <a:rPr sz="2000" spc="-25" dirty="0">
                <a:latin typeface="Arial"/>
                <a:cs typeface="Arial"/>
              </a:rPr>
              <a:t>the term</a:t>
            </a:r>
            <a:r>
              <a:rPr sz="2000" spc="-3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“noncoherent”  </a:t>
            </a:r>
            <a:r>
              <a:rPr sz="2000" spc="-130" dirty="0">
                <a:latin typeface="Arial"/>
                <a:cs typeface="Arial"/>
              </a:rPr>
              <a:t>means </a:t>
            </a:r>
            <a:r>
              <a:rPr sz="2000" spc="-95" dirty="0">
                <a:latin typeface="Arial"/>
                <a:cs typeface="Arial"/>
              </a:rPr>
              <a:t>having </a:t>
            </a:r>
            <a:r>
              <a:rPr sz="2000" spc="110" dirty="0">
                <a:latin typeface="Arial"/>
                <a:cs typeface="Arial"/>
              </a:rPr>
              <a:t>t</a:t>
            </a:r>
            <a:r>
              <a:rPr sz="2000" spc="-400" dirty="0">
                <a:latin typeface="Arial"/>
                <a:cs typeface="Arial"/>
              </a:rPr>
              <a:t> </a:t>
            </a:r>
            <a:r>
              <a:rPr sz="2000" spc="1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without </a:t>
            </a:r>
            <a:r>
              <a:rPr sz="2000" spc="-85" dirty="0">
                <a:latin typeface="Arial"/>
                <a:cs typeface="Arial"/>
              </a:rPr>
              <a:t>carrier-phase </a:t>
            </a:r>
            <a:r>
              <a:rPr sz="2000" spc="-35" dirty="0">
                <a:latin typeface="Arial"/>
                <a:cs typeface="Arial"/>
              </a:rPr>
              <a:t>information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255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170" dirty="0">
                <a:latin typeface="Arial"/>
                <a:cs typeface="Arial"/>
              </a:rPr>
              <a:t>We </a:t>
            </a:r>
            <a:r>
              <a:rPr sz="2000" spc="-75" dirty="0">
                <a:latin typeface="Arial"/>
                <a:cs typeface="Arial"/>
              </a:rPr>
              <a:t>employ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65" dirty="0">
                <a:latin typeface="Arial"/>
                <a:cs typeface="Arial"/>
              </a:rPr>
              <a:t>“pseudo </a:t>
            </a:r>
            <a:r>
              <a:rPr sz="2000" spc="-215" dirty="0">
                <a:latin typeface="Arial"/>
                <a:cs typeface="Arial"/>
              </a:rPr>
              <a:t>PSK” </a:t>
            </a:r>
            <a:r>
              <a:rPr sz="2000" spc="-65" dirty="0">
                <a:latin typeface="Arial"/>
                <a:cs typeface="Arial"/>
              </a:rPr>
              <a:t>technique </a:t>
            </a:r>
            <a:r>
              <a:rPr sz="2000" spc="-40" dirty="0">
                <a:latin typeface="Arial"/>
                <a:cs typeface="Arial"/>
              </a:rPr>
              <a:t>(differential </a:t>
            </a:r>
            <a:r>
              <a:rPr sz="2000" spc="-80" dirty="0">
                <a:latin typeface="Arial"/>
                <a:cs typeface="Arial"/>
              </a:rPr>
              <a:t>phase-shift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keying)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195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315" dirty="0">
                <a:latin typeface="Arial"/>
                <a:cs typeface="Arial"/>
              </a:rPr>
              <a:t>DPSK </a:t>
            </a:r>
            <a:r>
              <a:rPr sz="2000" spc="-70" dirty="0">
                <a:latin typeface="Arial"/>
                <a:cs typeface="Arial"/>
              </a:rPr>
              <a:t>eliminates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95" dirty="0">
                <a:latin typeface="Arial"/>
                <a:cs typeface="Arial"/>
              </a:rPr>
              <a:t>need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70" dirty="0">
                <a:latin typeface="Arial"/>
                <a:cs typeface="Arial"/>
              </a:rPr>
              <a:t>coherent </a:t>
            </a:r>
            <a:r>
              <a:rPr sz="2000" spc="-100" dirty="0">
                <a:latin typeface="Arial"/>
                <a:cs typeface="Arial"/>
              </a:rPr>
              <a:t>reference </a:t>
            </a:r>
            <a:r>
              <a:rPr sz="2000" spc="-105" dirty="0">
                <a:latin typeface="Arial"/>
                <a:cs typeface="Arial"/>
              </a:rPr>
              <a:t>signal </a:t>
            </a:r>
            <a:r>
              <a:rPr sz="2000" spc="-45" dirty="0">
                <a:latin typeface="Arial"/>
                <a:cs typeface="Arial"/>
              </a:rPr>
              <a:t>at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756285">
              <a:lnSpc>
                <a:spcPts val="2290"/>
              </a:lnSpc>
            </a:pPr>
            <a:r>
              <a:rPr sz="2000" spc="-85" dirty="0">
                <a:latin typeface="Arial"/>
                <a:cs typeface="Arial"/>
              </a:rPr>
              <a:t>receiver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by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combination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two</a:t>
            </a:r>
            <a:r>
              <a:rPr sz="2000" spc="-120" dirty="0">
                <a:latin typeface="Arial"/>
                <a:cs typeface="Arial"/>
              </a:rPr>
              <a:t> basic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operations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transmitter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sz="1300" spc="-40" dirty="0">
                <a:latin typeface="Arial"/>
                <a:cs typeface="Arial"/>
              </a:rPr>
              <a:t>Differential </a:t>
            </a:r>
            <a:r>
              <a:rPr sz="1300" spc="-65" dirty="0">
                <a:latin typeface="Arial"/>
                <a:cs typeface="Arial"/>
              </a:rPr>
              <a:t>encoding </a:t>
            </a:r>
            <a:r>
              <a:rPr sz="1300" spc="-15" dirty="0">
                <a:latin typeface="Arial"/>
                <a:cs typeface="Arial"/>
              </a:rPr>
              <a:t>of </a:t>
            </a:r>
            <a:r>
              <a:rPr sz="1300" spc="-25" dirty="0">
                <a:latin typeface="Arial"/>
                <a:cs typeface="Arial"/>
              </a:rPr>
              <a:t>the </a:t>
            </a:r>
            <a:r>
              <a:rPr sz="1300" spc="-20" dirty="0">
                <a:latin typeface="Arial"/>
                <a:cs typeface="Arial"/>
              </a:rPr>
              <a:t>input </a:t>
            </a:r>
            <a:r>
              <a:rPr sz="1300" spc="-45" dirty="0">
                <a:latin typeface="Arial"/>
                <a:cs typeface="Arial"/>
              </a:rPr>
              <a:t>binary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-105" dirty="0">
                <a:latin typeface="Arial"/>
                <a:cs typeface="Arial"/>
              </a:rPr>
              <a:t>wave</a:t>
            </a:r>
            <a:endParaRPr sz="1300">
              <a:latin typeface="Arial"/>
              <a:cs typeface="Arial"/>
            </a:endParaRPr>
          </a:p>
          <a:p>
            <a:pPr marL="1155700" lvl="2" indent="-229235">
              <a:lnSpc>
                <a:spcPts val="1525"/>
              </a:lnSpc>
              <a:spcBef>
                <a:spcPts val="5"/>
              </a:spcBef>
              <a:buChar char="•"/>
              <a:tabLst>
                <a:tab pos="1155700" algn="l"/>
                <a:tab pos="1156335" algn="l"/>
              </a:tabLst>
            </a:pPr>
            <a:r>
              <a:rPr sz="1300" spc="-65" dirty="0">
                <a:latin typeface="Arial"/>
                <a:cs typeface="Arial"/>
              </a:rPr>
              <a:t>Phase-shift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spc="-95" dirty="0">
                <a:latin typeface="Arial"/>
                <a:cs typeface="Arial"/>
              </a:rPr>
              <a:t>keying</a:t>
            </a:r>
            <a:endParaRPr sz="1300">
              <a:latin typeface="Arial"/>
              <a:cs typeface="Arial"/>
            </a:endParaRPr>
          </a:p>
          <a:p>
            <a:pPr marL="756920" marR="848360" lvl="1" indent="-287020">
              <a:lnSpc>
                <a:spcPct val="79600"/>
              </a:lnSpc>
              <a:spcBef>
                <a:spcPts val="450"/>
              </a:spcBef>
              <a:buChar char="–"/>
              <a:tabLst>
                <a:tab pos="756285" algn="l"/>
                <a:tab pos="757555" algn="l"/>
              </a:tabLst>
            </a:pP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80" dirty="0">
                <a:latin typeface="Arial"/>
                <a:cs typeface="Arial"/>
              </a:rPr>
              <a:t>receiver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70" dirty="0">
                <a:latin typeface="Arial"/>
                <a:cs typeface="Arial"/>
              </a:rPr>
              <a:t>equipped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120" dirty="0">
                <a:latin typeface="Arial"/>
                <a:cs typeface="Arial"/>
              </a:rPr>
              <a:t>storage </a:t>
            </a:r>
            <a:r>
              <a:rPr sz="2000" spc="-60" dirty="0">
                <a:latin typeface="Arial"/>
                <a:cs typeface="Arial"/>
              </a:rPr>
              <a:t>capability </a:t>
            </a:r>
            <a:r>
              <a:rPr sz="2000" spc="-105" dirty="0">
                <a:latin typeface="Arial"/>
                <a:cs typeface="Arial"/>
              </a:rPr>
              <a:t>designed </a:t>
            </a:r>
            <a:r>
              <a:rPr sz="2000" dirty="0">
                <a:latin typeface="Arial"/>
                <a:cs typeface="Arial"/>
              </a:rPr>
              <a:t>to  </a:t>
            </a:r>
            <a:r>
              <a:rPr sz="2000" spc="-110" dirty="0">
                <a:latin typeface="Arial"/>
                <a:cs typeface="Arial"/>
              </a:rPr>
              <a:t>measure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70" dirty="0">
                <a:latin typeface="Arial"/>
                <a:cs typeface="Arial"/>
              </a:rPr>
              <a:t>relative </a:t>
            </a:r>
            <a:r>
              <a:rPr sz="2000" spc="-130" dirty="0">
                <a:latin typeface="Arial"/>
                <a:cs typeface="Arial"/>
              </a:rPr>
              <a:t>phase </a:t>
            </a:r>
            <a:r>
              <a:rPr sz="2000" spc="-80" dirty="0">
                <a:latin typeface="Arial"/>
                <a:cs typeface="Arial"/>
              </a:rPr>
              <a:t>difference </a:t>
            </a:r>
            <a:r>
              <a:rPr sz="2000" spc="-65" dirty="0">
                <a:latin typeface="Arial"/>
                <a:cs typeface="Arial"/>
              </a:rPr>
              <a:t>between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waveforms  </a:t>
            </a:r>
            <a:r>
              <a:rPr sz="2000" spc="-95" dirty="0">
                <a:latin typeface="Arial"/>
                <a:cs typeface="Arial"/>
              </a:rPr>
              <a:t>received </a:t>
            </a:r>
            <a:r>
              <a:rPr sz="2000" spc="-55" dirty="0">
                <a:latin typeface="Arial"/>
                <a:cs typeface="Arial"/>
              </a:rPr>
              <a:t>during </a:t>
            </a:r>
            <a:r>
              <a:rPr sz="2000" spc="-5" dirty="0">
                <a:latin typeface="Arial"/>
                <a:cs typeface="Arial"/>
              </a:rPr>
              <a:t>two </a:t>
            </a:r>
            <a:r>
              <a:rPr sz="2000" spc="-145" dirty="0">
                <a:latin typeface="Arial"/>
                <a:cs typeface="Arial"/>
              </a:rPr>
              <a:t>successive </a:t>
            </a:r>
            <a:r>
              <a:rPr sz="2000" spc="20" dirty="0">
                <a:latin typeface="Arial"/>
                <a:cs typeface="Arial"/>
              </a:rPr>
              <a:t>bit</a:t>
            </a:r>
            <a:r>
              <a:rPr sz="2000" spc="-29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intervals.</a:t>
            </a:r>
            <a:endParaRPr sz="2000">
              <a:latin typeface="Arial"/>
              <a:cs typeface="Arial"/>
            </a:endParaRPr>
          </a:p>
          <a:p>
            <a:pPr marL="756920" lvl="1" indent="-287655">
              <a:lnSpc>
                <a:spcPts val="2039"/>
              </a:lnSpc>
              <a:buChar char="–"/>
              <a:tabLst>
                <a:tab pos="756285" algn="l"/>
                <a:tab pos="757555" algn="l"/>
              </a:tabLst>
            </a:pP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130" dirty="0">
                <a:latin typeface="Arial"/>
                <a:cs typeface="Arial"/>
              </a:rPr>
              <a:t>phase </a:t>
            </a:r>
            <a:r>
              <a:rPr sz="2000" spc="-65" dirty="0">
                <a:latin typeface="Arial"/>
                <a:cs typeface="Arial"/>
              </a:rPr>
              <a:t>difference between </a:t>
            </a:r>
            <a:r>
              <a:rPr sz="2000" spc="-114" dirty="0">
                <a:latin typeface="Arial"/>
                <a:cs typeface="Arial"/>
              </a:rPr>
              <a:t>waveforms </a:t>
            </a:r>
            <a:r>
              <a:rPr sz="2000" spc="-90" dirty="0">
                <a:latin typeface="Arial"/>
                <a:cs typeface="Arial"/>
              </a:rPr>
              <a:t>received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two </a:t>
            </a:r>
            <a:r>
              <a:rPr sz="2000" spc="-150" dirty="0">
                <a:latin typeface="Arial"/>
                <a:cs typeface="Arial"/>
              </a:rPr>
              <a:t>succssive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bit</a:t>
            </a:r>
            <a:endParaRPr sz="2000">
              <a:latin typeface="Arial"/>
              <a:cs typeface="Arial"/>
            </a:endParaRPr>
          </a:p>
          <a:p>
            <a:pPr marL="756920">
              <a:lnSpc>
                <a:spcPts val="2305"/>
              </a:lnSpc>
            </a:pPr>
            <a:r>
              <a:rPr sz="2000" spc="-65" dirty="0">
                <a:latin typeface="Arial"/>
                <a:cs typeface="Arial"/>
              </a:rPr>
              <a:t>intervals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essentially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independent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θ</a:t>
            </a:r>
            <a:r>
              <a:rPr sz="2000" spc="-2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0363" y="1513077"/>
            <a:ext cx="16700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3700" algn="l"/>
              </a:tabLst>
            </a:pPr>
            <a:r>
              <a:rPr sz="2200" spc="-80" dirty="0"/>
              <a:t>1.	</a:t>
            </a:r>
            <a:r>
              <a:rPr sz="2200" spc="-100" dirty="0"/>
              <a:t>Generation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867663" y="1830146"/>
            <a:ext cx="7680325" cy="38360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06400" marR="142875" indent="-381635">
              <a:lnSpc>
                <a:spcPct val="70100"/>
              </a:lnSpc>
              <a:spcBef>
                <a:spcPts val="900"/>
              </a:spcBef>
              <a:buChar char="–"/>
              <a:tabLst>
                <a:tab pos="406400" algn="l"/>
                <a:tab pos="407034" algn="l"/>
              </a:tabLst>
            </a:pPr>
            <a:r>
              <a:rPr sz="2200" spc="-155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differential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encoding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process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at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transmitter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input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starts  </a:t>
            </a:r>
            <a:r>
              <a:rPr sz="2200" spc="15" dirty="0">
                <a:latin typeface="Arial"/>
                <a:cs typeface="Arial"/>
              </a:rPr>
              <a:t>with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an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arbitrary</a:t>
            </a:r>
            <a:r>
              <a:rPr sz="2200" spc="-24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first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bit,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serving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merely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204" dirty="0">
                <a:latin typeface="Arial"/>
                <a:cs typeface="Arial"/>
              </a:rPr>
              <a:t>as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reference</a:t>
            </a:r>
            <a:endParaRPr sz="2200">
              <a:latin typeface="Arial"/>
              <a:cs typeface="Arial"/>
            </a:endParaRPr>
          </a:p>
          <a:p>
            <a:pPr marL="824230" marR="478790" lvl="1" indent="-228600">
              <a:lnSpc>
                <a:spcPct val="70000"/>
              </a:lnSpc>
              <a:spcBef>
                <a:spcPts val="295"/>
              </a:spcBef>
              <a:buChar char="•"/>
              <a:tabLst>
                <a:tab pos="823594" algn="l"/>
                <a:tab pos="824230" algn="l"/>
              </a:tabLst>
            </a:pPr>
            <a:r>
              <a:rPr sz="1400" dirty="0">
                <a:latin typeface="Arial"/>
                <a:cs typeface="Arial"/>
              </a:rPr>
              <a:t>If</a:t>
            </a:r>
            <a:r>
              <a:rPr sz="1400" spc="-30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the </a:t>
            </a:r>
            <a:r>
              <a:rPr sz="1400" spc="-60" dirty="0">
                <a:latin typeface="Arial"/>
                <a:cs typeface="Arial"/>
              </a:rPr>
              <a:t>incoming </a:t>
            </a:r>
            <a:r>
              <a:rPr sz="1400" spc="-50" dirty="0">
                <a:latin typeface="Arial"/>
                <a:cs typeface="Arial"/>
              </a:rPr>
              <a:t>binary </a:t>
            </a:r>
            <a:r>
              <a:rPr sz="1400" spc="-65" dirty="0">
                <a:latin typeface="Arial"/>
                <a:cs typeface="Arial"/>
              </a:rPr>
              <a:t>symbol </a:t>
            </a:r>
            <a:r>
              <a:rPr sz="1400" spc="-50" dirty="0">
                <a:latin typeface="Arial"/>
                <a:cs typeface="Arial"/>
              </a:rPr>
              <a:t>b</a:t>
            </a:r>
            <a:r>
              <a:rPr sz="1350" spc="-75" baseline="-15432" dirty="0">
                <a:latin typeface="Arial"/>
                <a:cs typeface="Arial"/>
              </a:rPr>
              <a:t>k </a:t>
            </a:r>
            <a:r>
              <a:rPr sz="1400" spc="-80" dirty="0">
                <a:latin typeface="Arial"/>
                <a:cs typeface="Arial"/>
              </a:rPr>
              <a:t>is </a:t>
            </a:r>
            <a:r>
              <a:rPr sz="1400" spc="-65" dirty="0">
                <a:latin typeface="Arial"/>
                <a:cs typeface="Arial"/>
              </a:rPr>
              <a:t>1, </a:t>
            </a:r>
            <a:r>
              <a:rPr sz="1400" spc="-35" dirty="0">
                <a:latin typeface="Arial"/>
                <a:cs typeface="Arial"/>
              </a:rPr>
              <a:t>then </a:t>
            </a:r>
            <a:r>
              <a:rPr sz="1400" spc="-30" dirty="0">
                <a:latin typeface="Arial"/>
                <a:cs typeface="Arial"/>
              </a:rPr>
              <a:t>the </a:t>
            </a:r>
            <a:r>
              <a:rPr sz="1400" spc="-65" dirty="0">
                <a:latin typeface="Arial"/>
                <a:cs typeface="Arial"/>
              </a:rPr>
              <a:t>symbol </a:t>
            </a:r>
            <a:r>
              <a:rPr sz="1400" spc="-50" dirty="0">
                <a:latin typeface="Arial"/>
                <a:cs typeface="Arial"/>
              </a:rPr>
              <a:t>d</a:t>
            </a:r>
            <a:r>
              <a:rPr sz="1350" spc="-75" baseline="-15432" dirty="0">
                <a:latin typeface="Arial"/>
                <a:cs typeface="Arial"/>
              </a:rPr>
              <a:t>k </a:t>
            </a:r>
            <a:r>
              <a:rPr sz="1400" spc="-80" dirty="0">
                <a:latin typeface="Arial"/>
                <a:cs typeface="Arial"/>
              </a:rPr>
              <a:t>is </a:t>
            </a:r>
            <a:r>
              <a:rPr sz="1400" spc="-85" dirty="0">
                <a:latin typeface="Arial"/>
                <a:cs typeface="Arial"/>
              </a:rPr>
              <a:t>unchanged </a:t>
            </a:r>
            <a:r>
              <a:rPr sz="1400" spc="-5" dirty="0">
                <a:latin typeface="Arial"/>
                <a:cs typeface="Arial"/>
              </a:rPr>
              <a:t>with </a:t>
            </a:r>
            <a:r>
              <a:rPr sz="1400" spc="-60" dirty="0">
                <a:latin typeface="Arial"/>
                <a:cs typeface="Arial"/>
              </a:rPr>
              <a:t>respect </a:t>
            </a:r>
            <a:r>
              <a:rPr sz="1400" spc="10" dirty="0">
                <a:latin typeface="Arial"/>
                <a:cs typeface="Arial"/>
              </a:rPr>
              <a:t>to </a:t>
            </a:r>
            <a:r>
              <a:rPr sz="1400" spc="-30" dirty="0">
                <a:latin typeface="Arial"/>
                <a:cs typeface="Arial"/>
              </a:rPr>
              <a:t>the  </a:t>
            </a:r>
            <a:r>
              <a:rPr sz="1400" spc="-60" dirty="0">
                <a:latin typeface="Arial"/>
                <a:cs typeface="Arial"/>
              </a:rPr>
              <a:t>previous </a:t>
            </a:r>
            <a:r>
              <a:rPr sz="1400" spc="-65" dirty="0">
                <a:latin typeface="Arial"/>
                <a:cs typeface="Arial"/>
              </a:rPr>
              <a:t>symbol</a:t>
            </a:r>
            <a:r>
              <a:rPr sz="1400" spc="-165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d</a:t>
            </a:r>
            <a:r>
              <a:rPr sz="1350" spc="-67" baseline="-15432" dirty="0">
                <a:latin typeface="Arial"/>
                <a:cs typeface="Arial"/>
              </a:rPr>
              <a:t>k-1</a:t>
            </a:r>
            <a:endParaRPr sz="1350" baseline="-15432">
              <a:latin typeface="Arial"/>
              <a:cs typeface="Arial"/>
            </a:endParaRPr>
          </a:p>
          <a:p>
            <a:pPr marL="824230" lvl="1" indent="-228600">
              <a:lnSpc>
                <a:spcPts val="1240"/>
              </a:lnSpc>
              <a:buChar char="•"/>
              <a:tabLst>
                <a:tab pos="823594" algn="l"/>
                <a:tab pos="824230" algn="l"/>
              </a:tabLst>
            </a:pPr>
            <a:r>
              <a:rPr sz="1400" dirty="0">
                <a:latin typeface="Arial"/>
                <a:cs typeface="Arial"/>
              </a:rPr>
              <a:t>If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incoming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binary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symbol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b</a:t>
            </a:r>
            <a:r>
              <a:rPr sz="1350" spc="-75" baseline="-15432" dirty="0">
                <a:latin typeface="Arial"/>
                <a:cs typeface="Arial"/>
              </a:rPr>
              <a:t>k</a:t>
            </a:r>
            <a:r>
              <a:rPr sz="1350" spc="-60" baseline="-15432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is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0, </a:t>
            </a:r>
            <a:r>
              <a:rPr sz="1400" spc="-35" dirty="0">
                <a:latin typeface="Arial"/>
                <a:cs typeface="Arial"/>
              </a:rPr>
              <a:t>then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the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symbol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d</a:t>
            </a:r>
            <a:r>
              <a:rPr sz="1350" spc="-75" baseline="-15432" dirty="0">
                <a:latin typeface="Arial"/>
                <a:cs typeface="Arial"/>
              </a:rPr>
              <a:t>k</a:t>
            </a:r>
            <a:r>
              <a:rPr sz="1350" spc="-67" baseline="-15432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is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changed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respect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  <a:p>
            <a:pPr marL="824230">
              <a:lnSpc>
                <a:spcPts val="1430"/>
              </a:lnSpc>
            </a:pPr>
            <a:r>
              <a:rPr sz="1400" spc="-60" dirty="0">
                <a:latin typeface="Arial"/>
                <a:cs typeface="Arial"/>
              </a:rPr>
              <a:t>previous </a:t>
            </a:r>
            <a:r>
              <a:rPr sz="1400" spc="-65" dirty="0">
                <a:latin typeface="Arial"/>
                <a:cs typeface="Arial"/>
              </a:rPr>
              <a:t>symbol</a:t>
            </a:r>
            <a:r>
              <a:rPr sz="1400" spc="-165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d</a:t>
            </a:r>
            <a:r>
              <a:rPr sz="1350" spc="-67" baseline="-15432" dirty="0">
                <a:latin typeface="Arial"/>
                <a:cs typeface="Arial"/>
              </a:rPr>
              <a:t>k-1</a:t>
            </a:r>
            <a:endParaRPr sz="1350" baseline="-15432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25"/>
              </a:spcBef>
              <a:tabLst>
                <a:tab pos="406400" algn="l"/>
              </a:tabLst>
            </a:pPr>
            <a:r>
              <a:rPr sz="2200" spc="-80" dirty="0">
                <a:latin typeface="Arial"/>
                <a:cs typeface="Arial"/>
              </a:rPr>
              <a:t>2.	</a:t>
            </a:r>
            <a:r>
              <a:rPr sz="2200" spc="-60" dirty="0">
                <a:latin typeface="Arial"/>
                <a:cs typeface="Arial"/>
              </a:rPr>
              <a:t>Detection</a:t>
            </a:r>
            <a:endParaRPr sz="2200">
              <a:latin typeface="Arial"/>
              <a:cs typeface="Arial"/>
            </a:endParaRPr>
          </a:p>
          <a:p>
            <a:pPr marL="406400" indent="-381635">
              <a:lnSpc>
                <a:spcPts val="2245"/>
              </a:lnSpc>
              <a:spcBef>
                <a:spcPts val="25"/>
              </a:spcBef>
              <a:buChar char="–"/>
              <a:tabLst>
                <a:tab pos="406400" algn="l"/>
                <a:tab pos="407034" algn="l"/>
              </a:tabLst>
            </a:pPr>
            <a:r>
              <a:rPr sz="2200" spc="-155" dirty="0">
                <a:latin typeface="Arial"/>
                <a:cs typeface="Arial"/>
              </a:rPr>
              <a:t>The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phase-modulated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pulses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pertaining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25" dirty="0">
                <a:latin typeface="Arial"/>
                <a:cs typeface="Arial"/>
              </a:rPr>
              <a:t>to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two</a:t>
            </a:r>
            <a:r>
              <a:rPr sz="2200" spc="-150" dirty="0">
                <a:latin typeface="Arial"/>
                <a:cs typeface="Arial"/>
              </a:rPr>
              <a:t> successive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bits</a:t>
            </a:r>
            <a:endParaRPr sz="2200">
              <a:latin typeface="Arial"/>
              <a:cs typeface="Arial"/>
            </a:endParaRPr>
          </a:p>
          <a:p>
            <a:pPr marL="406400">
              <a:lnSpc>
                <a:spcPts val="1980"/>
              </a:lnSpc>
            </a:pPr>
            <a:r>
              <a:rPr sz="2200" spc="-85" dirty="0">
                <a:latin typeface="Arial"/>
                <a:cs typeface="Arial"/>
              </a:rPr>
              <a:t>are </a:t>
            </a:r>
            <a:r>
              <a:rPr sz="2200" spc="-70" dirty="0">
                <a:latin typeface="Arial"/>
                <a:cs typeface="Arial"/>
              </a:rPr>
              <a:t>identical </a:t>
            </a:r>
            <a:r>
              <a:rPr sz="2200" spc="-105" dirty="0">
                <a:latin typeface="Arial"/>
                <a:cs typeface="Arial"/>
              </a:rPr>
              <a:t>except </a:t>
            </a:r>
            <a:r>
              <a:rPr sz="2200" spc="-5" dirty="0">
                <a:latin typeface="Arial"/>
                <a:cs typeface="Arial"/>
              </a:rPr>
              <a:t>for</a:t>
            </a:r>
            <a:r>
              <a:rPr sz="2200" spc="-44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100" dirty="0">
                <a:latin typeface="Arial"/>
                <a:cs typeface="Arial"/>
              </a:rPr>
              <a:t>possible </a:t>
            </a:r>
            <a:r>
              <a:rPr sz="2200" spc="-125" dirty="0">
                <a:latin typeface="Arial"/>
                <a:cs typeface="Arial"/>
              </a:rPr>
              <a:t>sign </a:t>
            </a:r>
            <a:r>
              <a:rPr sz="2200" spc="-105" dirty="0">
                <a:latin typeface="Arial"/>
                <a:cs typeface="Arial"/>
              </a:rPr>
              <a:t>reversal</a:t>
            </a:r>
            <a:endParaRPr sz="2200">
              <a:latin typeface="Arial"/>
              <a:cs typeface="Arial"/>
            </a:endParaRPr>
          </a:p>
          <a:p>
            <a:pPr marL="406400" indent="-381635">
              <a:lnSpc>
                <a:spcPts val="2125"/>
              </a:lnSpc>
              <a:buChar char="–"/>
              <a:tabLst>
                <a:tab pos="406400" algn="l"/>
                <a:tab pos="407034" algn="l"/>
              </a:tabLst>
            </a:pPr>
            <a:r>
              <a:rPr sz="2200" spc="-155" dirty="0">
                <a:latin typeface="Arial"/>
                <a:cs typeface="Arial"/>
              </a:rPr>
              <a:t>The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incoming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pulse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multiplied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by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preceding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pulse</a:t>
            </a:r>
            <a:endParaRPr sz="2200">
              <a:latin typeface="Arial"/>
              <a:cs typeface="Arial"/>
            </a:endParaRPr>
          </a:p>
          <a:p>
            <a:pPr marL="406400" marR="322580" indent="-381635">
              <a:lnSpc>
                <a:spcPct val="79100"/>
              </a:lnSpc>
              <a:spcBef>
                <a:spcPts val="300"/>
              </a:spcBef>
              <a:buChar char="–"/>
              <a:tabLst>
                <a:tab pos="406400" algn="l"/>
                <a:tab pos="407034" algn="l"/>
              </a:tabLst>
            </a:pPr>
            <a:r>
              <a:rPr sz="2200" spc="-16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preceding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pulse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35" dirty="0">
                <a:latin typeface="Arial"/>
                <a:cs typeface="Arial"/>
              </a:rPr>
              <a:t>serves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purpose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locally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generated  </a:t>
            </a:r>
            <a:r>
              <a:rPr sz="2200" spc="-90" dirty="0">
                <a:latin typeface="Arial"/>
                <a:cs typeface="Arial"/>
              </a:rPr>
              <a:t>reference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signal</a:t>
            </a:r>
            <a:endParaRPr sz="2200">
              <a:latin typeface="Arial"/>
              <a:cs typeface="Arial"/>
            </a:endParaRPr>
          </a:p>
          <a:p>
            <a:pPr marL="406400" indent="-381635">
              <a:lnSpc>
                <a:spcPts val="1945"/>
              </a:lnSpc>
              <a:buChar char="–"/>
              <a:tabLst>
                <a:tab pos="406400" algn="l"/>
                <a:tab pos="407034" algn="l"/>
              </a:tabLst>
            </a:pPr>
            <a:r>
              <a:rPr sz="2200" spc="-85" dirty="0">
                <a:latin typeface="Arial"/>
                <a:cs typeface="Arial"/>
              </a:rPr>
              <a:t>Applying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sampled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output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low-pass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20" dirty="0">
                <a:latin typeface="Arial"/>
                <a:cs typeface="Arial"/>
              </a:rPr>
              <a:t>filter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20" dirty="0">
                <a:latin typeface="Arial"/>
                <a:cs typeface="Arial"/>
              </a:rPr>
              <a:t>to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decision-</a:t>
            </a:r>
            <a:endParaRPr sz="2200">
              <a:latin typeface="Arial"/>
              <a:cs typeface="Arial"/>
            </a:endParaRPr>
          </a:p>
          <a:p>
            <a:pPr marL="406400">
              <a:lnSpc>
                <a:spcPts val="2075"/>
              </a:lnSpc>
            </a:pPr>
            <a:r>
              <a:rPr sz="2200" spc="-95" dirty="0">
                <a:latin typeface="Arial"/>
                <a:cs typeface="Arial"/>
              </a:rPr>
              <a:t>making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device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supplied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15" dirty="0">
                <a:latin typeface="Arial"/>
                <a:cs typeface="Arial"/>
              </a:rPr>
              <a:t>with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prescribed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threshold,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detection</a:t>
            </a:r>
            <a:endParaRPr sz="2200">
              <a:latin typeface="Arial"/>
              <a:cs typeface="Arial"/>
            </a:endParaRPr>
          </a:p>
          <a:p>
            <a:pPr marL="406400">
              <a:lnSpc>
                <a:spcPts val="2245"/>
              </a:lnSpc>
            </a:pP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330" dirty="0">
                <a:latin typeface="Arial"/>
                <a:cs typeface="Arial"/>
              </a:rPr>
              <a:t>DPSK </a:t>
            </a:r>
            <a:r>
              <a:rPr sz="2200" spc="-110" dirty="0">
                <a:latin typeface="Arial"/>
                <a:cs typeface="Arial"/>
              </a:rPr>
              <a:t>signal </a:t>
            </a:r>
            <a:r>
              <a:rPr sz="2200" spc="-114" dirty="0">
                <a:latin typeface="Arial"/>
                <a:cs typeface="Arial"/>
              </a:rPr>
              <a:t>is</a:t>
            </a:r>
            <a:r>
              <a:rPr sz="2200" spc="-36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accomplished.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90600"/>
            <a:ext cx="8203081" cy="4879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103</a:t>
            </a:fld>
            <a:endParaRPr spc="-6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107692"/>
            <a:ext cx="8229600" cy="2641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104</a:t>
            </a:fld>
            <a:endParaRPr spc="-6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9857" y="612724"/>
            <a:ext cx="42811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/>
              <a:t>M-ary</a:t>
            </a:r>
            <a:r>
              <a:rPr sz="2400" spc="-175" dirty="0"/>
              <a:t> </a:t>
            </a:r>
            <a:r>
              <a:rPr sz="2400" spc="-70" dirty="0"/>
              <a:t>Digital</a:t>
            </a:r>
            <a:r>
              <a:rPr sz="2400" spc="-260" dirty="0"/>
              <a:t> </a:t>
            </a:r>
            <a:r>
              <a:rPr sz="2400" spc="-35" dirty="0"/>
              <a:t>Modulation</a:t>
            </a:r>
            <a:r>
              <a:rPr sz="2400" spc="-250" dirty="0"/>
              <a:t> </a:t>
            </a:r>
            <a:r>
              <a:rPr sz="2400" spc="-200" dirty="0"/>
              <a:t>Schemes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10235" y="1512519"/>
            <a:ext cx="7977505" cy="443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685" indent="-287020">
              <a:lnSpc>
                <a:spcPts val="2735"/>
              </a:lnSpc>
              <a:spcBef>
                <a:spcPts val="100"/>
              </a:spcBef>
              <a:buChar char="–"/>
              <a:tabLst>
                <a:tab pos="782320" algn="l"/>
              </a:tabLst>
            </a:pPr>
            <a:r>
              <a:rPr sz="2400" spc="-114" dirty="0">
                <a:latin typeface="Arial"/>
                <a:cs typeface="Arial"/>
              </a:rPr>
              <a:t>we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send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any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one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M</a:t>
            </a:r>
            <a:r>
              <a:rPr sz="2400" i="1" spc="-5" dirty="0">
                <a:latin typeface="Carlito"/>
                <a:cs typeface="Carlito"/>
              </a:rPr>
              <a:t> </a:t>
            </a:r>
            <a:r>
              <a:rPr sz="2400" spc="-110" dirty="0">
                <a:latin typeface="Arial"/>
                <a:cs typeface="Arial"/>
              </a:rPr>
              <a:t>possible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signals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during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each</a:t>
            </a:r>
            <a:endParaRPr sz="2400">
              <a:latin typeface="Arial"/>
              <a:cs typeface="Arial"/>
            </a:endParaRPr>
          </a:p>
          <a:p>
            <a:pPr marL="781685">
              <a:lnSpc>
                <a:spcPts val="2735"/>
              </a:lnSpc>
            </a:pPr>
            <a:r>
              <a:rPr sz="2400" spc="-110" dirty="0">
                <a:latin typeface="Arial"/>
                <a:cs typeface="Arial"/>
              </a:rPr>
              <a:t>signaling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interval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duration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T</a:t>
            </a:r>
            <a:endParaRPr sz="2400">
              <a:latin typeface="Carlito"/>
              <a:cs typeface="Carlito"/>
            </a:endParaRPr>
          </a:p>
          <a:p>
            <a:pPr marL="781685" marR="89535" indent="-782320" algn="r">
              <a:lnSpc>
                <a:spcPts val="2590"/>
              </a:lnSpc>
              <a:spcBef>
                <a:spcPts val="75"/>
              </a:spcBef>
              <a:buChar char="–"/>
              <a:tabLst>
                <a:tab pos="782320" algn="l"/>
              </a:tabLst>
            </a:pPr>
            <a:r>
              <a:rPr sz="2400" spc="-170" dirty="0">
                <a:latin typeface="Arial"/>
                <a:cs typeface="Arial"/>
              </a:rPr>
              <a:t>The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requirement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conserve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bandwidth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at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expense</a:t>
            </a:r>
            <a:endParaRPr sz="2400">
              <a:latin typeface="Arial"/>
              <a:cs typeface="Arial"/>
            </a:endParaRPr>
          </a:p>
          <a:p>
            <a:pPr marR="77470" algn="r">
              <a:lnSpc>
                <a:spcPts val="2590"/>
              </a:lnSpc>
            </a:pP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both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increased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power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increased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65" dirty="0">
                <a:latin typeface="Arial"/>
                <a:cs typeface="Arial"/>
              </a:rPr>
              <a:t>system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complexity</a:t>
            </a:r>
            <a:endParaRPr sz="2400">
              <a:latin typeface="Arial"/>
              <a:cs typeface="Arial"/>
            </a:endParaRPr>
          </a:p>
          <a:p>
            <a:pPr marL="781685" marR="88265" indent="-287020">
              <a:lnSpc>
                <a:spcPts val="2300"/>
              </a:lnSpc>
              <a:spcBef>
                <a:spcPts val="585"/>
              </a:spcBef>
              <a:buChar char="–"/>
              <a:tabLst>
                <a:tab pos="782320" algn="l"/>
              </a:tabLst>
            </a:pPr>
            <a:r>
              <a:rPr sz="2400" spc="-105" dirty="0">
                <a:latin typeface="Arial"/>
                <a:cs typeface="Arial"/>
              </a:rPr>
              <a:t>When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45" dirty="0">
                <a:latin typeface="Arial"/>
                <a:cs typeface="Arial"/>
              </a:rPr>
              <a:t>bandwidth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05" dirty="0">
                <a:latin typeface="Arial"/>
                <a:cs typeface="Arial"/>
              </a:rPr>
              <a:t>channel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65" dirty="0">
                <a:latin typeface="Arial"/>
                <a:cs typeface="Arial"/>
              </a:rPr>
              <a:t>less </a:t>
            </a:r>
            <a:r>
              <a:rPr sz="2400" spc="-50" dirty="0">
                <a:latin typeface="Arial"/>
                <a:cs typeface="Arial"/>
              </a:rPr>
              <a:t>than </a:t>
            </a:r>
            <a:r>
              <a:rPr sz="2400" spc="-25" dirty="0">
                <a:latin typeface="Arial"/>
                <a:cs typeface="Arial"/>
              </a:rPr>
              <a:t>the  </a:t>
            </a:r>
            <a:r>
              <a:rPr sz="2400" spc="-60" dirty="0">
                <a:latin typeface="Arial"/>
                <a:cs typeface="Arial"/>
              </a:rPr>
              <a:t>required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value,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resort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spc="-55" dirty="0">
                <a:latin typeface="Arial"/>
                <a:cs typeface="Arial"/>
              </a:rPr>
              <a:t>M-ary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modulation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scheme  </a:t>
            </a:r>
            <a:r>
              <a:rPr sz="2400" spc="-20" dirty="0">
                <a:latin typeface="Arial"/>
                <a:cs typeface="Arial"/>
              </a:rPr>
              <a:t>for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maximum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bandwidth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conservation</a:t>
            </a:r>
            <a:endParaRPr sz="2400">
              <a:latin typeface="Arial"/>
              <a:cs typeface="Arial"/>
            </a:endParaRPr>
          </a:p>
          <a:p>
            <a:pPr marL="382270" indent="-344805">
              <a:lnSpc>
                <a:spcPts val="3025"/>
              </a:lnSpc>
              <a:buChar char="•"/>
              <a:tabLst>
                <a:tab pos="382270" algn="l"/>
                <a:tab pos="382905" algn="l"/>
              </a:tabLst>
            </a:pPr>
            <a:r>
              <a:rPr sz="2700" spc="-55" dirty="0">
                <a:latin typeface="Arial"/>
                <a:cs typeface="Arial"/>
              </a:rPr>
              <a:t>M-ary </a:t>
            </a:r>
            <a:r>
              <a:rPr sz="2700" spc="-150" dirty="0">
                <a:latin typeface="Arial"/>
                <a:cs typeface="Arial"/>
              </a:rPr>
              <a:t>Phase-Shift</a:t>
            </a:r>
            <a:r>
              <a:rPr sz="2700" spc="-459" dirty="0">
                <a:latin typeface="Arial"/>
                <a:cs typeface="Arial"/>
              </a:rPr>
              <a:t> </a:t>
            </a:r>
            <a:r>
              <a:rPr sz="2700" spc="-195" dirty="0">
                <a:latin typeface="Arial"/>
                <a:cs typeface="Arial"/>
              </a:rPr>
              <a:t>Keying</a:t>
            </a:r>
            <a:endParaRPr sz="2700">
              <a:latin typeface="Arial"/>
              <a:cs typeface="Arial"/>
            </a:endParaRPr>
          </a:p>
          <a:p>
            <a:pPr marL="781685" marR="71755" lvl="1" indent="-287020">
              <a:lnSpc>
                <a:spcPts val="2620"/>
              </a:lnSpc>
              <a:spcBef>
                <a:spcPts val="170"/>
              </a:spcBef>
              <a:buChar char="–"/>
              <a:tabLst>
                <a:tab pos="782320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take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blocks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m</a:t>
            </a:r>
            <a:r>
              <a:rPr sz="2400" i="1" spc="-20" dirty="0">
                <a:latin typeface="Carlito"/>
                <a:cs typeface="Carlito"/>
              </a:rPr>
              <a:t> </a:t>
            </a:r>
            <a:r>
              <a:rPr sz="2400" spc="-45" dirty="0">
                <a:latin typeface="Arial"/>
                <a:cs typeface="Arial"/>
              </a:rPr>
              <a:t>bits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produce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symbol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use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an  </a:t>
            </a:r>
            <a:r>
              <a:rPr sz="2400" spc="-55" dirty="0">
                <a:latin typeface="Arial"/>
                <a:cs typeface="Arial"/>
              </a:rPr>
              <a:t>M-ary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405" dirty="0">
                <a:latin typeface="Arial"/>
                <a:cs typeface="Arial"/>
              </a:rPr>
              <a:t>PSK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scheme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i="1" spc="5" dirty="0">
                <a:latin typeface="Carlito"/>
                <a:cs typeface="Carlito"/>
              </a:rPr>
              <a:t>M=2</a:t>
            </a:r>
            <a:r>
              <a:rPr sz="2400" i="1" spc="7" baseline="20833" dirty="0">
                <a:latin typeface="Carlito"/>
                <a:cs typeface="Carlito"/>
              </a:rPr>
              <a:t>m</a:t>
            </a:r>
            <a:r>
              <a:rPr sz="2400" i="1" spc="-75" baseline="20833" dirty="0">
                <a:latin typeface="Carlito"/>
                <a:cs typeface="Carlito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symbol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duration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T=mT</a:t>
            </a:r>
            <a:r>
              <a:rPr sz="2400" i="1" baseline="-17361" dirty="0">
                <a:latin typeface="Carlito"/>
                <a:cs typeface="Carlito"/>
              </a:rPr>
              <a:t>b</a:t>
            </a:r>
            <a:endParaRPr sz="2400" baseline="-17361">
              <a:latin typeface="Carlito"/>
              <a:cs typeface="Carlito"/>
            </a:endParaRPr>
          </a:p>
          <a:p>
            <a:pPr marL="781685" lvl="1" indent="-287020">
              <a:lnSpc>
                <a:spcPts val="2835"/>
              </a:lnSpc>
              <a:buChar char="–"/>
              <a:tabLst>
                <a:tab pos="782320" algn="l"/>
              </a:tabLst>
            </a:pPr>
            <a:r>
              <a:rPr sz="2400" spc="-170" dirty="0">
                <a:latin typeface="Arial"/>
                <a:cs typeface="Arial"/>
              </a:rPr>
              <a:t>The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bandwidth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required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proportional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i="1" spc="-5" dirty="0">
                <a:latin typeface="Carlito"/>
                <a:cs typeface="Carlito"/>
              </a:rPr>
              <a:t>1/(mT</a:t>
            </a:r>
            <a:r>
              <a:rPr sz="2400" i="1" spc="-7" baseline="-17361" dirty="0">
                <a:latin typeface="Carlito"/>
                <a:cs typeface="Carlito"/>
              </a:rPr>
              <a:t>b</a:t>
            </a:r>
            <a:r>
              <a:rPr sz="2400" i="1" spc="-5" dirty="0">
                <a:latin typeface="Carlito"/>
                <a:cs typeface="Carlito"/>
              </a:rPr>
              <a:t>)</a:t>
            </a:r>
            <a:endParaRPr sz="2400">
              <a:latin typeface="Carlito"/>
              <a:cs typeface="Carlito"/>
            </a:endParaRPr>
          </a:p>
          <a:p>
            <a:pPr marL="781685" lvl="1" indent="-287020">
              <a:lnSpc>
                <a:spcPts val="2590"/>
              </a:lnSpc>
              <a:spcBef>
                <a:spcPts val="75"/>
              </a:spcBef>
              <a:buChar char="–"/>
              <a:tabLst>
                <a:tab pos="782320" algn="l"/>
              </a:tabLst>
            </a:pPr>
            <a:r>
              <a:rPr sz="2400" spc="-170" dirty="0">
                <a:latin typeface="Arial"/>
                <a:cs typeface="Arial"/>
              </a:rPr>
              <a:t>The </a:t>
            </a:r>
            <a:r>
              <a:rPr sz="2400" spc="-160" dirty="0">
                <a:latin typeface="Arial"/>
                <a:cs typeface="Arial"/>
              </a:rPr>
              <a:t>use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55" dirty="0">
                <a:latin typeface="Arial"/>
                <a:cs typeface="Arial"/>
              </a:rPr>
              <a:t>M-ary </a:t>
            </a:r>
            <a:r>
              <a:rPr sz="2400" spc="-405" dirty="0">
                <a:latin typeface="Arial"/>
                <a:cs typeface="Arial"/>
              </a:rPr>
              <a:t>PSK </a:t>
            </a:r>
            <a:r>
              <a:rPr sz="2400" spc="-95" dirty="0">
                <a:latin typeface="Arial"/>
                <a:cs typeface="Arial"/>
              </a:rPr>
              <a:t>provides </a:t>
            </a:r>
            <a:r>
              <a:rPr sz="2400" spc="-185" dirty="0">
                <a:latin typeface="Arial"/>
                <a:cs typeface="Arial"/>
              </a:rPr>
              <a:t>a </a:t>
            </a:r>
            <a:r>
              <a:rPr sz="2400" spc="-50" dirty="0">
                <a:latin typeface="Arial"/>
                <a:cs typeface="Arial"/>
              </a:rPr>
              <a:t>reduction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transmission</a:t>
            </a:r>
            <a:endParaRPr sz="2400">
              <a:latin typeface="Arial"/>
              <a:cs typeface="Arial"/>
            </a:endParaRPr>
          </a:p>
          <a:p>
            <a:pPr marL="781685">
              <a:lnSpc>
                <a:spcPts val="2590"/>
              </a:lnSpc>
            </a:pPr>
            <a:r>
              <a:rPr sz="2400" spc="-50" dirty="0">
                <a:latin typeface="Arial"/>
                <a:cs typeface="Arial"/>
              </a:rPr>
              <a:t>bandwidth </a:t>
            </a:r>
            <a:r>
              <a:rPr sz="2400" spc="-95" dirty="0">
                <a:latin typeface="Arial"/>
                <a:cs typeface="Arial"/>
              </a:rPr>
              <a:t>by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65" dirty="0">
                <a:latin typeface="Arial"/>
                <a:cs typeface="Arial"/>
              </a:rPr>
              <a:t>factor </a:t>
            </a:r>
            <a:r>
              <a:rPr sz="2400" spc="-95" dirty="0">
                <a:latin typeface="Arial"/>
                <a:cs typeface="Arial"/>
              </a:rPr>
              <a:t>by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65" dirty="0">
                <a:latin typeface="Arial"/>
                <a:cs typeface="Arial"/>
              </a:rPr>
              <a:t>factor</a:t>
            </a:r>
            <a:r>
              <a:rPr sz="2400" spc="-425" dirty="0">
                <a:latin typeface="Arial"/>
                <a:cs typeface="Arial"/>
              </a:rPr>
              <a:t> </a:t>
            </a:r>
            <a:r>
              <a:rPr sz="2400" i="1" spc="-5" dirty="0">
                <a:latin typeface="Carlito"/>
                <a:cs typeface="Carlito"/>
              </a:rPr>
              <a:t>m=log</a:t>
            </a:r>
            <a:r>
              <a:rPr sz="2400" i="1" spc="-7" baseline="-17361" dirty="0">
                <a:latin typeface="Carlito"/>
                <a:cs typeface="Carlito"/>
              </a:rPr>
              <a:t>2</a:t>
            </a:r>
            <a:r>
              <a:rPr sz="2400" i="1" spc="-5" dirty="0">
                <a:latin typeface="Carlito"/>
                <a:cs typeface="Carlito"/>
              </a:rPr>
              <a:t>M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1588973"/>
            <a:ext cx="7484109" cy="13049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99085" marR="5080" indent="-287020" algn="just">
              <a:lnSpc>
                <a:spcPct val="99700"/>
              </a:lnSpc>
              <a:spcBef>
                <a:spcPts val="120"/>
              </a:spcBef>
            </a:pPr>
            <a:r>
              <a:rPr sz="2800" spc="5" dirty="0">
                <a:latin typeface="Arial"/>
                <a:cs typeface="Arial"/>
              </a:rPr>
              <a:t>– </a:t>
            </a:r>
            <a:r>
              <a:rPr sz="2800" spc="-200" dirty="0">
                <a:latin typeface="Arial"/>
                <a:cs typeface="Arial"/>
              </a:rPr>
              <a:t>The </a:t>
            </a:r>
            <a:r>
              <a:rPr sz="2800" spc="-125" dirty="0">
                <a:latin typeface="Arial"/>
                <a:cs typeface="Arial"/>
              </a:rPr>
              <a:t>discrete </a:t>
            </a:r>
            <a:r>
              <a:rPr sz="2800" spc="-100" dirty="0">
                <a:latin typeface="Arial"/>
                <a:cs typeface="Arial"/>
              </a:rPr>
              <a:t>coefficients </a:t>
            </a:r>
            <a:r>
              <a:rPr sz="2800" spc="-140" dirty="0">
                <a:latin typeface="Arial"/>
                <a:cs typeface="Arial"/>
              </a:rPr>
              <a:t>are </a:t>
            </a:r>
            <a:r>
              <a:rPr sz="2800" spc="-110" dirty="0">
                <a:latin typeface="Arial"/>
                <a:cs typeface="Arial"/>
              </a:rPr>
              <a:t>respectively </a:t>
            </a:r>
            <a:r>
              <a:rPr sz="2800" spc="-90" dirty="0">
                <a:latin typeface="Arial"/>
                <a:cs typeface="Arial"/>
              </a:rPr>
              <a:t>referred 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35" dirty="0">
                <a:latin typeface="Arial"/>
                <a:cs typeface="Arial"/>
              </a:rPr>
              <a:t>in-phase </a:t>
            </a:r>
            <a:r>
              <a:rPr sz="2800" spc="-140" dirty="0">
                <a:latin typeface="Arial"/>
                <a:cs typeface="Arial"/>
              </a:rPr>
              <a:t>and </a:t>
            </a:r>
            <a:r>
              <a:rPr sz="2800" spc="-105" dirty="0">
                <a:latin typeface="Arial"/>
                <a:cs typeface="Arial"/>
              </a:rPr>
              <a:t>quadrature </a:t>
            </a:r>
            <a:r>
              <a:rPr sz="2800" spc="-125" dirty="0">
                <a:latin typeface="Arial"/>
                <a:cs typeface="Arial"/>
              </a:rPr>
              <a:t>components </a:t>
            </a:r>
            <a:r>
              <a:rPr sz="2800" spc="5" dirty="0">
                <a:latin typeface="Arial"/>
                <a:cs typeface="Arial"/>
              </a:rPr>
              <a:t>of 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55" dirty="0">
                <a:latin typeface="Arial"/>
                <a:cs typeface="Arial"/>
              </a:rPr>
              <a:t>M-ary </a:t>
            </a:r>
            <a:r>
              <a:rPr sz="2800" spc="-475" dirty="0">
                <a:latin typeface="Arial"/>
                <a:cs typeface="Arial"/>
              </a:rPr>
              <a:t>PSK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singal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05583" y="3004439"/>
            <a:ext cx="508000" cy="593725"/>
            <a:chOff x="2005583" y="3004439"/>
            <a:chExt cx="508000" cy="593725"/>
          </a:xfrm>
        </p:grpSpPr>
        <p:sp>
          <p:nvSpPr>
            <p:cNvPr id="4" name="object 4"/>
            <p:cNvSpPr/>
            <p:nvPr/>
          </p:nvSpPr>
          <p:spPr>
            <a:xfrm>
              <a:off x="2011933" y="3326765"/>
              <a:ext cx="488950" cy="60325"/>
            </a:xfrm>
            <a:custGeom>
              <a:avLst/>
              <a:gdLst/>
              <a:ahLst/>
              <a:cxnLst/>
              <a:rect l="l" t="t" r="r" b="b"/>
              <a:pathLst>
                <a:path w="488950" h="60325">
                  <a:moveTo>
                    <a:pt x="169291" y="0"/>
                  </a:moveTo>
                  <a:lnTo>
                    <a:pt x="488823" y="0"/>
                  </a:lnTo>
                </a:path>
                <a:path w="488950" h="60325">
                  <a:moveTo>
                    <a:pt x="0" y="60325"/>
                  </a:moveTo>
                  <a:lnTo>
                    <a:pt x="34925" y="4102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46858" y="3371088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5">
                  <a:moveTo>
                    <a:pt x="0" y="0"/>
                  </a:moveTo>
                  <a:lnTo>
                    <a:pt x="50800" y="220345"/>
                  </a:lnTo>
                </a:path>
              </a:pathLst>
            </a:custGeom>
            <a:ln w="127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00833" y="3010789"/>
              <a:ext cx="412750" cy="581025"/>
            </a:xfrm>
            <a:custGeom>
              <a:avLst/>
              <a:gdLst/>
              <a:ahLst/>
              <a:cxnLst/>
              <a:rect l="l" t="t" r="r" b="b"/>
              <a:pathLst>
                <a:path w="412750" h="581025">
                  <a:moveTo>
                    <a:pt x="0" y="580644"/>
                  </a:moveTo>
                  <a:lnTo>
                    <a:pt x="60198" y="0"/>
                  </a:lnTo>
                </a:path>
                <a:path w="412750" h="581025">
                  <a:moveTo>
                    <a:pt x="60198" y="0"/>
                  </a:moveTo>
                  <a:lnTo>
                    <a:pt x="41262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3734561" y="3326765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33490" y="3178810"/>
            <a:ext cx="59880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.35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53103" y="3373882"/>
            <a:ext cx="1854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10" dirty="0">
                <a:latin typeface="Times New Roman"/>
                <a:cs typeface="Times New Roman"/>
              </a:rPr>
              <a:t>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6977" y="3373882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62347" y="2995929"/>
            <a:ext cx="1536065" cy="637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10"/>
              </a:spcBef>
              <a:tabLst>
                <a:tab pos="1283335" algn="l"/>
              </a:tabLst>
            </a:pPr>
            <a:r>
              <a:rPr sz="1500" i="1" dirty="0">
                <a:latin typeface="Times New Roman"/>
                <a:cs typeface="Times New Roman"/>
              </a:rPr>
              <a:t>i 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0,1,...,</a:t>
            </a:r>
            <a:r>
              <a:rPr sz="1500" spc="36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-17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7965" y="3181858"/>
            <a:ext cx="304165" cy="4876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i</a:t>
            </a:r>
            <a:r>
              <a:rPr sz="1500" i="1" spc="-80" dirty="0">
                <a:latin typeface="Times New Roman"/>
                <a:cs typeface="Times New Roman"/>
              </a:rPr>
              <a:t> </a:t>
            </a:r>
            <a:r>
              <a:rPr sz="2250" spc="52" baseline="-5555" dirty="0">
                <a:latin typeface="Symbol"/>
                <a:cs typeface="Symbol"/>
              </a:rPr>
              <a:t></a:t>
            </a:r>
            <a:r>
              <a:rPr sz="1500" spc="35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  <a:p>
            <a:pPr marL="132080">
              <a:lnSpc>
                <a:spcPct val="100000"/>
              </a:lnSpc>
              <a:spcBef>
                <a:spcPts val="25"/>
              </a:spcBef>
            </a:pPr>
            <a:r>
              <a:rPr sz="150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73755" y="3052013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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57217" y="3052013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11021" y="3142234"/>
            <a:ext cx="594360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  <a:p>
            <a:pPr marL="109855">
              <a:lnSpc>
                <a:spcPts val="770"/>
              </a:lnSpc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7542" y="3024962"/>
            <a:ext cx="2774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32657" y="3008134"/>
            <a:ext cx="24130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85" dirty="0">
                <a:latin typeface="Times New Roman"/>
                <a:cs typeface="Times New Roman"/>
              </a:rPr>
              <a:t>2</a:t>
            </a:r>
            <a:r>
              <a:rPr sz="1650" i="1" spc="-50" dirty="0">
                <a:latin typeface="Symbol"/>
                <a:cs typeface="Symbol"/>
              </a:rPr>
              <a:t>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0663" y="3155903"/>
            <a:ext cx="1151255" cy="50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2250" baseline="-5555" dirty="0">
                <a:latin typeface="Symbol"/>
                <a:cs typeface="Symbol"/>
              </a:rPr>
              <a:t></a:t>
            </a:r>
            <a:r>
              <a:rPr sz="2250" baseline="-555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125" i="1" spc="-7" baseline="-29629" dirty="0">
                <a:latin typeface="Times New Roman"/>
                <a:cs typeface="Times New Roman"/>
              </a:rPr>
              <a:t>c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2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</a:t>
            </a:r>
            <a:endParaRPr sz="1500">
              <a:latin typeface="Symbol"/>
              <a:cs typeface="Symbol"/>
            </a:endParaRPr>
          </a:p>
          <a:p>
            <a:pPr marL="376555">
              <a:lnSpc>
                <a:spcPct val="100000"/>
              </a:lnSpc>
              <a:spcBef>
                <a:spcPts val="15"/>
              </a:spcBef>
            </a:pPr>
            <a:r>
              <a:rPr sz="150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86685" y="4009516"/>
            <a:ext cx="351790" cy="241300"/>
            <a:chOff x="2186685" y="4009516"/>
            <a:chExt cx="351790" cy="241300"/>
          </a:xfrm>
        </p:grpSpPr>
        <p:sp>
          <p:nvSpPr>
            <p:cNvPr id="20" name="object 20"/>
            <p:cNvSpPr/>
            <p:nvPr/>
          </p:nvSpPr>
          <p:spPr>
            <a:xfrm>
              <a:off x="2193035" y="4159884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9050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27960" y="4163186"/>
              <a:ext cx="51435" cy="81280"/>
            </a:xfrm>
            <a:custGeom>
              <a:avLst/>
              <a:gdLst/>
              <a:ahLst/>
              <a:cxnLst/>
              <a:rect l="l" t="t" r="r" b="b"/>
              <a:pathLst>
                <a:path w="51435" h="81279">
                  <a:moveTo>
                    <a:pt x="0" y="0"/>
                  </a:moveTo>
                  <a:lnTo>
                    <a:pt x="50926" y="80899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81935" y="4015866"/>
              <a:ext cx="256540" cy="228600"/>
            </a:xfrm>
            <a:custGeom>
              <a:avLst/>
              <a:gdLst/>
              <a:ahLst/>
              <a:cxnLst/>
              <a:rect l="l" t="t" r="r" b="b"/>
              <a:pathLst>
                <a:path w="256539" h="228600">
                  <a:moveTo>
                    <a:pt x="0" y="228218"/>
                  </a:moveTo>
                  <a:lnTo>
                    <a:pt x="60578" y="0"/>
                  </a:lnTo>
                </a:path>
                <a:path w="256539" h="228600">
                  <a:moveTo>
                    <a:pt x="60578" y="0"/>
                  </a:moveTo>
                  <a:lnTo>
                    <a:pt x="25641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3042666" y="4174744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78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800728" y="3852545"/>
            <a:ext cx="356870" cy="593090"/>
            <a:chOff x="3800728" y="3852545"/>
            <a:chExt cx="356870" cy="593090"/>
          </a:xfrm>
        </p:grpSpPr>
        <p:sp>
          <p:nvSpPr>
            <p:cNvPr id="25" name="object 25"/>
            <p:cNvSpPr/>
            <p:nvPr/>
          </p:nvSpPr>
          <p:spPr>
            <a:xfrm>
              <a:off x="3807078" y="4174744"/>
              <a:ext cx="337820" cy="60325"/>
            </a:xfrm>
            <a:custGeom>
              <a:avLst/>
              <a:gdLst/>
              <a:ahLst/>
              <a:cxnLst/>
              <a:rect l="l" t="t" r="r" b="b"/>
              <a:pathLst>
                <a:path w="337820" h="60325">
                  <a:moveTo>
                    <a:pt x="169291" y="0"/>
                  </a:moveTo>
                  <a:lnTo>
                    <a:pt x="337693" y="0"/>
                  </a:lnTo>
                </a:path>
                <a:path w="337820" h="60325">
                  <a:moveTo>
                    <a:pt x="0" y="60197"/>
                  </a:moveTo>
                  <a:lnTo>
                    <a:pt x="34925" y="411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42003" y="4218813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5">
                  <a:moveTo>
                    <a:pt x="0" y="0"/>
                  </a:moveTo>
                  <a:lnTo>
                    <a:pt x="50800" y="219963"/>
                  </a:lnTo>
                </a:path>
              </a:pathLst>
            </a:custGeom>
            <a:ln w="12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95978" y="3858895"/>
              <a:ext cx="261620" cy="580390"/>
            </a:xfrm>
            <a:custGeom>
              <a:avLst/>
              <a:gdLst/>
              <a:ahLst/>
              <a:cxnLst/>
              <a:rect l="l" t="t" r="r" b="b"/>
              <a:pathLst>
                <a:path w="261620" h="580389">
                  <a:moveTo>
                    <a:pt x="0" y="579881"/>
                  </a:moveTo>
                  <a:lnTo>
                    <a:pt x="60071" y="0"/>
                  </a:lnTo>
                </a:path>
                <a:path w="261620" h="580389">
                  <a:moveTo>
                    <a:pt x="60071" y="0"/>
                  </a:moveTo>
                  <a:lnTo>
                    <a:pt x="26162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457704" y="4798821"/>
            <a:ext cx="351790" cy="241935"/>
            <a:chOff x="2457704" y="4798821"/>
            <a:chExt cx="351790" cy="241935"/>
          </a:xfrm>
        </p:grpSpPr>
        <p:sp>
          <p:nvSpPr>
            <p:cNvPr id="29" name="object 29"/>
            <p:cNvSpPr/>
            <p:nvPr/>
          </p:nvSpPr>
          <p:spPr>
            <a:xfrm>
              <a:off x="2464054" y="4949697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668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98979" y="4952618"/>
              <a:ext cx="51435" cy="81280"/>
            </a:xfrm>
            <a:custGeom>
              <a:avLst/>
              <a:gdLst/>
              <a:ahLst/>
              <a:cxnLst/>
              <a:rect l="l" t="t" r="r" b="b"/>
              <a:pathLst>
                <a:path w="51435" h="81279">
                  <a:moveTo>
                    <a:pt x="0" y="0"/>
                  </a:moveTo>
                  <a:lnTo>
                    <a:pt x="50926" y="81279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52954" y="4805171"/>
              <a:ext cx="256540" cy="229235"/>
            </a:xfrm>
            <a:custGeom>
              <a:avLst/>
              <a:gdLst/>
              <a:ahLst/>
              <a:cxnLst/>
              <a:rect l="l" t="t" r="r" b="b"/>
              <a:pathLst>
                <a:path w="256539" h="229235">
                  <a:moveTo>
                    <a:pt x="0" y="228726"/>
                  </a:moveTo>
                  <a:lnTo>
                    <a:pt x="60197" y="0"/>
                  </a:lnTo>
                </a:path>
                <a:path w="256539" h="229235">
                  <a:moveTo>
                    <a:pt x="60197" y="0"/>
                  </a:moveTo>
                  <a:lnTo>
                    <a:pt x="2561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3277489" y="4964176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78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4035552" y="4641977"/>
            <a:ext cx="357505" cy="593090"/>
            <a:chOff x="4035552" y="4641977"/>
            <a:chExt cx="357505" cy="593090"/>
          </a:xfrm>
        </p:grpSpPr>
        <p:sp>
          <p:nvSpPr>
            <p:cNvPr id="34" name="object 34"/>
            <p:cNvSpPr/>
            <p:nvPr/>
          </p:nvSpPr>
          <p:spPr>
            <a:xfrm>
              <a:off x="4041902" y="4964176"/>
              <a:ext cx="338455" cy="60325"/>
            </a:xfrm>
            <a:custGeom>
              <a:avLst/>
              <a:gdLst/>
              <a:ahLst/>
              <a:cxnLst/>
              <a:rect l="l" t="t" r="r" b="b"/>
              <a:pathLst>
                <a:path w="338454" h="60325">
                  <a:moveTo>
                    <a:pt x="169672" y="0"/>
                  </a:moveTo>
                  <a:lnTo>
                    <a:pt x="338074" y="0"/>
                  </a:lnTo>
                </a:path>
                <a:path w="338454" h="60325">
                  <a:moveTo>
                    <a:pt x="0" y="60198"/>
                  </a:moveTo>
                  <a:lnTo>
                    <a:pt x="34925" y="4114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76827" y="5008626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5">
                  <a:moveTo>
                    <a:pt x="0" y="0"/>
                  </a:moveTo>
                  <a:lnTo>
                    <a:pt x="50800" y="219963"/>
                  </a:lnTo>
                </a:path>
              </a:pathLst>
            </a:custGeom>
            <a:ln w="12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30802" y="4648327"/>
              <a:ext cx="262255" cy="580390"/>
            </a:xfrm>
            <a:custGeom>
              <a:avLst/>
              <a:gdLst/>
              <a:ahLst/>
              <a:cxnLst/>
              <a:rect l="l" t="t" r="r" b="b"/>
              <a:pathLst>
                <a:path w="262254" h="580389">
                  <a:moveTo>
                    <a:pt x="0" y="580263"/>
                  </a:moveTo>
                  <a:lnTo>
                    <a:pt x="60578" y="0"/>
                  </a:lnTo>
                </a:path>
                <a:path w="262254" h="580389">
                  <a:moveTo>
                    <a:pt x="60578" y="0"/>
                  </a:moveTo>
                  <a:lnTo>
                    <a:pt x="26187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568310" y="4817186"/>
            <a:ext cx="60515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7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.36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92651" y="5011927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45507" y="419201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5898" y="4634560"/>
            <a:ext cx="1536700" cy="637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15"/>
              </a:spcBef>
              <a:tabLst>
                <a:tab pos="1283970" algn="l"/>
              </a:tabLst>
            </a:pPr>
            <a:r>
              <a:rPr sz="1500" i="1" dirty="0">
                <a:latin typeface="Times New Roman"/>
                <a:cs typeface="Times New Roman"/>
              </a:rPr>
              <a:t>i 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0,1,...,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-12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199254" y="4738450"/>
            <a:ext cx="138684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50" spc="7" baseline="38888" dirty="0">
                <a:latin typeface="Times New Roman"/>
                <a:cs typeface="Times New Roman"/>
              </a:rPr>
              <a:t>2 </a:t>
            </a:r>
            <a:r>
              <a:rPr sz="1500" spc="10" dirty="0">
                <a:latin typeface="Times New Roman"/>
                <a:cs typeface="Times New Roman"/>
              </a:rPr>
              <a:t>sin(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2250" baseline="27777" dirty="0">
                <a:latin typeface="Symbol"/>
                <a:cs typeface="Symbol"/>
              </a:rPr>
              <a:t></a:t>
            </a:r>
            <a:r>
              <a:rPr sz="2250" spc="-187" baseline="27777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40610" y="4928108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0610" y="5053076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15841" y="5050028"/>
            <a:ext cx="1879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114" dirty="0">
                <a:latin typeface="Symbol"/>
                <a:cs typeface="Symbol"/>
              </a:rPr>
              <a:t></a:t>
            </a:r>
            <a:r>
              <a:rPr sz="2250" baseline="-3703" dirty="0">
                <a:latin typeface="Symbol"/>
                <a:cs typeface="Symbol"/>
              </a:rPr>
              <a:t>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00017" y="4868417"/>
            <a:ext cx="216535" cy="4254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9539">
              <a:lnSpc>
                <a:spcPts val="1565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565"/>
              </a:lnSpc>
            </a:pPr>
            <a:r>
              <a:rPr sz="150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08705" y="5002529"/>
            <a:ext cx="3981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50" baseline="-11111" dirty="0">
                <a:latin typeface="Symbol"/>
                <a:cs typeface="Symbol"/>
              </a:rPr>
              <a:t></a:t>
            </a:r>
            <a:r>
              <a:rPr sz="2250" spc="367" baseline="-11111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99944" y="4803093"/>
            <a:ext cx="143065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500" i="1" spc="5" dirty="0">
                <a:latin typeface="Times New Roman"/>
                <a:cs typeface="Times New Roman"/>
              </a:rPr>
              <a:t>E </a:t>
            </a:r>
            <a:r>
              <a:rPr sz="1500" spc="10" dirty="0">
                <a:latin typeface="Times New Roman"/>
                <a:cs typeface="Times New Roman"/>
              </a:rPr>
              <a:t>sin </a:t>
            </a:r>
            <a:r>
              <a:rPr sz="2250" spc="-112" baseline="31481" dirty="0">
                <a:latin typeface="Symbol"/>
                <a:cs typeface="Symbol"/>
              </a:rPr>
              <a:t></a:t>
            </a:r>
            <a:r>
              <a:rPr sz="2250" spc="-112" baseline="1851" dirty="0">
                <a:latin typeface="Symbol"/>
                <a:cs typeface="Symbol"/>
              </a:rPr>
              <a:t></a:t>
            </a:r>
            <a:r>
              <a:rPr sz="2250" spc="-112" baseline="38888" dirty="0">
                <a:latin typeface="Times New Roman"/>
                <a:cs typeface="Times New Roman"/>
              </a:rPr>
              <a:t>2 </a:t>
            </a:r>
            <a:r>
              <a:rPr sz="2475" i="1" spc="-75" baseline="35353" dirty="0">
                <a:latin typeface="Symbol"/>
                <a:cs typeface="Symbol"/>
              </a:rPr>
              <a:t></a:t>
            </a:r>
            <a:r>
              <a:rPr sz="2475" i="1" spc="-75" baseline="35353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2250" baseline="31481" dirty="0">
                <a:latin typeface="Symbol"/>
                <a:cs typeface="Symbol"/>
              </a:rPr>
              <a:t></a:t>
            </a:r>
            <a:r>
              <a:rPr sz="2250" baseline="31481" dirty="0">
                <a:latin typeface="Times New Roman"/>
                <a:cs typeface="Times New Roman"/>
              </a:rPr>
              <a:t> </a:t>
            </a:r>
            <a:r>
              <a:rPr sz="2250" spc="-307" baseline="33333" dirty="0">
                <a:latin typeface="Symbol"/>
                <a:cs typeface="Symbol"/>
              </a:rPr>
              <a:t></a:t>
            </a:r>
            <a:r>
              <a:rPr sz="2250" spc="-307" baseline="1851" dirty="0">
                <a:latin typeface="Symbol"/>
                <a:cs typeface="Symbol"/>
              </a:rPr>
              <a:t></a:t>
            </a:r>
            <a:r>
              <a:rPr sz="2250" spc="-307" baseline="1851" dirty="0">
                <a:latin typeface="Times New Roman"/>
                <a:cs typeface="Times New Roman"/>
              </a:rPr>
              <a:t> </a:t>
            </a:r>
            <a:r>
              <a:rPr sz="2250" baseline="38888" dirty="0">
                <a:latin typeface="Symbol"/>
                <a:cs typeface="Symbol"/>
              </a:rPr>
              <a:t></a:t>
            </a:r>
            <a:r>
              <a:rPr sz="2250" spc="-457" baseline="38888" dirty="0">
                <a:latin typeface="Times New Roman"/>
                <a:cs typeface="Times New Roman"/>
              </a:rPr>
              <a:t> </a:t>
            </a:r>
            <a:r>
              <a:rPr sz="2250" baseline="-9259" dirty="0">
                <a:latin typeface="Symbol"/>
                <a:cs typeface="Symbol"/>
              </a:rPr>
              <a:t></a:t>
            </a:r>
            <a:endParaRPr sz="2250" baseline="-9259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27250" y="4677917"/>
            <a:ext cx="3238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50" spc="7" baseline="-33333" dirty="0">
                <a:latin typeface="Symbol"/>
                <a:cs typeface="Symbol"/>
              </a:rPr>
              <a:t></a:t>
            </a:r>
            <a:r>
              <a:rPr sz="2250" spc="150" baseline="-3333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90235" y="4073144"/>
            <a:ext cx="9969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90235" y="4265117"/>
            <a:ext cx="9969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873375" y="4118813"/>
            <a:ext cx="38989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250" spc="7" baseline="-37037" dirty="0">
                <a:latin typeface="Symbol"/>
                <a:cs typeface="Symbol"/>
              </a:rPr>
              <a:t></a:t>
            </a:r>
            <a:r>
              <a:rPr sz="2250" spc="270" baseline="-37037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64257" y="4042664"/>
            <a:ext cx="1593215" cy="4768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70"/>
              </a:lnSpc>
              <a:spcBef>
                <a:spcPts val="110"/>
              </a:spcBef>
              <a:tabLst>
                <a:tab pos="1506220" algn="l"/>
              </a:tabLst>
            </a:pPr>
            <a:r>
              <a:rPr sz="1500" dirty="0">
                <a:latin typeface="Symbol"/>
                <a:cs typeface="Symbol"/>
              </a:rPr>
              <a:t>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  <a:p>
            <a:pPr marL="18415">
              <a:lnSpc>
                <a:spcPts val="1770"/>
              </a:lnSpc>
            </a:pPr>
            <a:r>
              <a:rPr sz="1500" spc="5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81708" y="4210304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427857" y="4256354"/>
            <a:ext cx="393065" cy="26860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0800">
              <a:lnSpc>
                <a:spcPts val="950"/>
              </a:lnSpc>
              <a:spcBef>
                <a:spcPts val="115"/>
              </a:spcBef>
            </a:pPr>
            <a:r>
              <a:rPr sz="2250" spc="7" baseline="1851" dirty="0">
                <a:latin typeface="Symbol"/>
                <a:cs typeface="Symbol"/>
              </a:rPr>
              <a:t></a:t>
            </a:r>
            <a:r>
              <a:rPr sz="2250" spc="7" baseline="185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</a:t>
            </a:r>
            <a:r>
              <a:rPr sz="1500" spc="-270" dirty="0">
                <a:latin typeface="Times New Roman"/>
                <a:cs typeface="Times New Roman"/>
              </a:rPr>
              <a:t> </a:t>
            </a:r>
            <a:r>
              <a:rPr sz="2250" spc="7" baseline="37037" dirty="0">
                <a:latin typeface="Symbol"/>
                <a:cs typeface="Symbol"/>
              </a:rPr>
              <a:t></a:t>
            </a:r>
            <a:endParaRPr sz="2250" baseline="37037">
              <a:latin typeface="Symbol"/>
              <a:cs typeface="Symbol"/>
            </a:endParaRPr>
          </a:p>
          <a:p>
            <a:pPr marL="254635">
              <a:lnSpc>
                <a:spcPts val="950"/>
              </a:lnSpc>
            </a:pPr>
            <a:r>
              <a:rPr sz="1500" spc="5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58772" y="3943236"/>
            <a:ext cx="244856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07110" algn="l"/>
              </a:tabLst>
            </a:pPr>
            <a:r>
              <a:rPr sz="1500" i="1" dirty="0">
                <a:latin typeface="Times New Roman"/>
                <a:cs typeface="Times New Roman"/>
              </a:rPr>
              <a:t>s 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2250" baseline="20370" dirty="0">
                <a:latin typeface="Symbol"/>
                <a:cs typeface="Symbol"/>
              </a:rPr>
              <a:t></a:t>
            </a:r>
            <a:r>
              <a:rPr sz="2250" baseline="20370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E </a:t>
            </a: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2250" spc="-359" baseline="-5555" dirty="0">
                <a:latin typeface="Symbol"/>
                <a:cs typeface="Symbol"/>
              </a:rPr>
              <a:t></a:t>
            </a:r>
            <a:r>
              <a:rPr sz="2250" spc="-359" baseline="20370" dirty="0">
                <a:latin typeface="Symbol"/>
                <a:cs typeface="Symbol"/>
              </a:rPr>
              <a:t></a:t>
            </a:r>
            <a:r>
              <a:rPr sz="2250" spc="-359" baseline="20370" dirty="0">
                <a:latin typeface="Times New Roman"/>
                <a:cs typeface="Times New Roman"/>
              </a:rPr>
              <a:t> </a:t>
            </a:r>
            <a:r>
              <a:rPr sz="2250" spc="7" baseline="25925" dirty="0">
                <a:latin typeface="Times New Roman"/>
                <a:cs typeface="Times New Roman"/>
              </a:rPr>
              <a:t>2 </a:t>
            </a:r>
            <a:r>
              <a:rPr sz="2475" i="1" spc="-75" baseline="23569" dirty="0">
                <a:latin typeface="Symbol"/>
                <a:cs typeface="Symbol"/>
              </a:rPr>
              <a:t></a:t>
            </a:r>
            <a:r>
              <a:rPr sz="2475" i="1" spc="-75" baseline="23569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2250" spc="-382" baseline="-5555" dirty="0">
                <a:latin typeface="Symbol"/>
                <a:cs typeface="Symbol"/>
              </a:rPr>
              <a:t></a:t>
            </a:r>
            <a:r>
              <a:rPr sz="2250" spc="-382" baseline="20370" dirty="0">
                <a:latin typeface="Symbol"/>
                <a:cs typeface="Symbol"/>
              </a:rPr>
              <a:t></a:t>
            </a:r>
            <a:r>
              <a:rPr sz="2250" spc="-382" baseline="20370" dirty="0">
                <a:latin typeface="Times New Roman"/>
                <a:cs typeface="Times New Roman"/>
              </a:rPr>
              <a:t> </a:t>
            </a:r>
            <a:r>
              <a:rPr sz="2250" spc="7" baseline="22222" dirty="0">
                <a:latin typeface="Symbol"/>
                <a:cs typeface="Symbol"/>
              </a:rPr>
              <a:t></a:t>
            </a:r>
            <a:r>
              <a:rPr sz="2250" spc="-397" baseline="22222" dirty="0">
                <a:latin typeface="Times New Roman"/>
                <a:cs typeface="Times New Roman"/>
              </a:rPr>
              <a:t> </a:t>
            </a:r>
            <a:r>
              <a:rPr sz="2250" spc="7" baseline="27777" dirty="0">
                <a:latin typeface="Symbol"/>
                <a:cs typeface="Symbol"/>
              </a:rPr>
              <a:t></a:t>
            </a:r>
            <a:endParaRPr sz="2250" baseline="27777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93641" y="3873194"/>
            <a:ext cx="1296035" cy="4165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ts val="1440"/>
              </a:lnSpc>
              <a:spcBef>
                <a:spcPts val="115"/>
              </a:spcBef>
              <a:tabLst>
                <a:tab pos="1196340" algn="l"/>
              </a:tabLst>
            </a:pPr>
            <a:r>
              <a:rPr sz="1500" spc="5" dirty="0">
                <a:latin typeface="Times New Roman"/>
                <a:cs typeface="Times New Roman"/>
              </a:rPr>
              <a:t>2	</a:t>
            </a:r>
            <a:r>
              <a:rPr sz="150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  <a:p>
            <a:pPr marL="15240" algn="ctr">
              <a:lnSpc>
                <a:spcPts val="1620"/>
              </a:lnSpc>
            </a:pP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2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45404" y="4983860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82005" y="4901565"/>
            <a:ext cx="106680" cy="426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685">
              <a:lnSpc>
                <a:spcPts val="157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570"/>
              </a:lnSpc>
            </a:pPr>
            <a:r>
              <a:rPr sz="1500" spc="5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63161" y="4230115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554225" y="5770549"/>
            <a:ext cx="351155" cy="240665"/>
            <a:chOff x="1554225" y="5770549"/>
            <a:chExt cx="351155" cy="240665"/>
          </a:xfrm>
        </p:grpSpPr>
        <p:sp>
          <p:nvSpPr>
            <p:cNvPr id="61" name="object 61"/>
            <p:cNvSpPr/>
            <p:nvPr/>
          </p:nvSpPr>
          <p:spPr>
            <a:xfrm>
              <a:off x="1560575" y="5920498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99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95500" y="5923813"/>
              <a:ext cx="50800" cy="81280"/>
            </a:xfrm>
            <a:custGeom>
              <a:avLst/>
              <a:gdLst/>
              <a:ahLst/>
              <a:cxnLst/>
              <a:rect l="l" t="t" r="r" b="b"/>
              <a:pathLst>
                <a:path w="50800" h="81279">
                  <a:moveTo>
                    <a:pt x="0" y="0"/>
                  </a:moveTo>
                  <a:lnTo>
                    <a:pt x="50546" y="80873"/>
                  </a:lnTo>
                </a:path>
              </a:pathLst>
            </a:custGeom>
            <a:ln w="127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649094" y="5776899"/>
              <a:ext cx="256540" cy="227965"/>
            </a:xfrm>
            <a:custGeom>
              <a:avLst/>
              <a:gdLst/>
              <a:ahLst/>
              <a:cxnLst/>
              <a:rect l="l" t="t" r="r" b="b"/>
              <a:pathLst>
                <a:path w="256539" h="227964">
                  <a:moveTo>
                    <a:pt x="0" y="227787"/>
                  </a:moveTo>
                  <a:lnTo>
                    <a:pt x="60579" y="0"/>
                  </a:lnTo>
                </a:path>
                <a:path w="256539" h="227964">
                  <a:moveTo>
                    <a:pt x="60579" y="0"/>
                  </a:moveTo>
                  <a:lnTo>
                    <a:pt x="25615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2409189" y="5935370"/>
            <a:ext cx="303530" cy="0"/>
          </a:xfrm>
          <a:custGeom>
            <a:avLst/>
            <a:gdLst/>
            <a:ahLst/>
            <a:cxnLst/>
            <a:rect l="l" t="t" r="r" b="b"/>
            <a:pathLst>
              <a:path w="303530">
                <a:moveTo>
                  <a:pt x="0" y="0"/>
                </a:moveTo>
                <a:lnTo>
                  <a:pt x="3035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3495040" y="5770549"/>
            <a:ext cx="161925" cy="240665"/>
            <a:chOff x="3495040" y="5770549"/>
            <a:chExt cx="161925" cy="240665"/>
          </a:xfrm>
        </p:grpSpPr>
        <p:sp>
          <p:nvSpPr>
            <p:cNvPr id="66" name="object 66"/>
            <p:cNvSpPr/>
            <p:nvPr/>
          </p:nvSpPr>
          <p:spPr>
            <a:xfrm>
              <a:off x="3501390" y="5920498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99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36315" y="5923813"/>
              <a:ext cx="50800" cy="81280"/>
            </a:xfrm>
            <a:custGeom>
              <a:avLst/>
              <a:gdLst/>
              <a:ahLst/>
              <a:cxnLst/>
              <a:rect l="l" t="t" r="r" b="b"/>
              <a:pathLst>
                <a:path w="50800" h="81279">
                  <a:moveTo>
                    <a:pt x="0" y="0"/>
                  </a:moveTo>
                  <a:lnTo>
                    <a:pt x="50546" y="80873"/>
                  </a:lnTo>
                </a:path>
              </a:pathLst>
            </a:custGeom>
            <a:ln w="127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590290" y="5776899"/>
              <a:ext cx="60325" cy="227965"/>
            </a:xfrm>
            <a:custGeom>
              <a:avLst/>
              <a:gdLst/>
              <a:ahLst/>
              <a:cxnLst/>
              <a:rect l="l" t="t" r="r" b="b"/>
              <a:pathLst>
                <a:path w="60325" h="227964">
                  <a:moveTo>
                    <a:pt x="0" y="227787"/>
                  </a:moveTo>
                  <a:lnTo>
                    <a:pt x="6019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4314444" y="5935370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5662676" y="5770549"/>
            <a:ext cx="162560" cy="240665"/>
            <a:chOff x="5662676" y="5770549"/>
            <a:chExt cx="162560" cy="240665"/>
          </a:xfrm>
        </p:grpSpPr>
        <p:sp>
          <p:nvSpPr>
            <p:cNvPr id="71" name="object 71"/>
            <p:cNvSpPr/>
            <p:nvPr/>
          </p:nvSpPr>
          <p:spPr>
            <a:xfrm>
              <a:off x="5669026" y="5920498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99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703951" y="5923813"/>
              <a:ext cx="51435" cy="81280"/>
            </a:xfrm>
            <a:custGeom>
              <a:avLst/>
              <a:gdLst/>
              <a:ahLst/>
              <a:cxnLst/>
              <a:rect l="l" t="t" r="r" b="b"/>
              <a:pathLst>
                <a:path w="51435" h="81279">
                  <a:moveTo>
                    <a:pt x="0" y="0"/>
                  </a:moveTo>
                  <a:lnTo>
                    <a:pt x="50926" y="80873"/>
                  </a:lnTo>
                </a:path>
              </a:pathLst>
            </a:custGeom>
            <a:ln w="127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57926" y="5776899"/>
              <a:ext cx="60960" cy="227965"/>
            </a:xfrm>
            <a:custGeom>
              <a:avLst/>
              <a:gdLst/>
              <a:ahLst/>
              <a:cxnLst/>
              <a:rect l="l" t="t" r="r" b="b"/>
              <a:pathLst>
                <a:path w="60960" h="227964">
                  <a:moveTo>
                    <a:pt x="0" y="227787"/>
                  </a:moveTo>
                  <a:lnTo>
                    <a:pt x="6057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7268082" y="5791911"/>
            <a:ext cx="59563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spc="-2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7</a:t>
            </a:r>
            <a:r>
              <a:rPr sz="1450" spc="-170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.37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817996" y="5633212"/>
            <a:ext cx="216535" cy="6350"/>
          </a:xfrm>
          <a:custGeom>
            <a:avLst/>
            <a:gdLst/>
            <a:ahLst/>
            <a:cxnLst/>
            <a:rect l="l" t="t" r="r" b="b"/>
            <a:pathLst>
              <a:path w="216535" h="6350">
                <a:moveTo>
                  <a:pt x="216408" y="0"/>
                </a:moveTo>
                <a:lnTo>
                  <a:pt x="0" y="0"/>
                </a:lnTo>
                <a:lnTo>
                  <a:pt x="0" y="6095"/>
                </a:lnTo>
                <a:lnTo>
                  <a:pt x="216408" y="6095"/>
                </a:lnTo>
                <a:lnTo>
                  <a:pt x="216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49979" y="5685625"/>
            <a:ext cx="216535" cy="6350"/>
          </a:xfrm>
          <a:custGeom>
            <a:avLst/>
            <a:gdLst/>
            <a:ahLst/>
            <a:cxnLst/>
            <a:rect l="l" t="t" r="r" b="b"/>
            <a:pathLst>
              <a:path w="216535" h="6350">
                <a:moveTo>
                  <a:pt x="216408" y="0"/>
                </a:moveTo>
                <a:lnTo>
                  <a:pt x="0" y="0"/>
                </a:lnTo>
                <a:lnTo>
                  <a:pt x="0" y="6095"/>
                </a:lnTo>
                <a:lnTo>
                  <a:pt x="216408" y="6095"/>
                </a:lnTo>
                <a:lnTo>
                  <a:pt x="216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5452109" y="5794959"/>
            <a:ext cx="150939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90525" algn="l"/>
                <a:tab pos="871855" algn="l"/>
                <a:tab pos="1223010" algn="l"/>
              </a:tabLst>
            </a:pP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	</a:t>
            </a:r>
            <a:r>
              <a:rPr sz="1450" i="1" spc="-10" dirty="0">
                <a:latin typeface="Times New Roman"/>
                <a:cs typeface="Times New Roman"/>
              </a:rPr>
              <a:t>E</a:t>
            </a:r>
            <a:r>
              <a:rPr sz="1450" i="1" spc="10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,	</a:t>
            </a:r>
            <a:r>
              <a:rPr sz="1450" spc="-25" dirty="0">
                <a:latin typeface="Times New Roman"/>
                <a:cs typeface="Times New Roman"/>
              </a:rPr>
              <a:t>for	</a:t>
            </a:r>
            <a:r>
              <a:rPr sz="1450" dirty="0">
                <a:latin typeface="Times New Roman"/>
                <a:cs typeface="Times New Roman"/>
              </a:rPr>
              <a:t>all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106</a:t>
            </a:fld>
            <a:endParaRPr spc="-60" dirty="0"/>
          </a:p>
        </p:txBody>
      </p:sp>
      <p:sp>
        <p:nvSpPr>
          <p:cNvPr id="78" name="object 78"/>
          <p:cNvSpPr txBox="1"/>
          <p:nvPr/>
        </p:nvSpPr>
        <p:spPr>
          <a:xfrm>
            <a:off x="5174360" y="5455158"/>
            <a:ext cx="18859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1 /</a:t>
            </a:r>
            <a:r>
              <a:rPr sz="750" spc="-114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061584" y="5836411"/>
            <a:ext cx="116205" cy="49530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450" spc="-5" dirty="0">
                <a:latin typeface="Symbol"/>
                <a:cs typeface="Symbol"/>
              </a:rPr>
              <a:t>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5" dirty="0">
                <a:latin typeface="Symbol"/>
                <a:cs typeface="Symbol"/>
              </a:rPr>
              <a:t>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378453" y="5655970"/>
            <a:ext cx="9588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Symbol"/>
                <a:cs typeface="Symbol"/>
              </a:rPr>
              <a:t>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736972" y="6019901"/>
            <a:ext cx="1873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75" spc="240" baseline="1915" dirty="0">
                <a:latin typeface="Symbol"/>
                <a:cs typeface="Symbol"/>
              </a:rPr>
              <a:t></a:t>
            </a:r>
            <a:r>
              <a:rPr sz="1450" spc="-5" dirty="0">
                <a:latin typeface="Symbol"/>
                <a:cs typeface="Symbol"/>
              </a:rPr>
              <a:t>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711572" y="5491683"/>
            <a:ext cx="485140" cy="419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70510">
              <a:lnSpc>
                <a:spcPts val="1555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r>
              <a:rPr sz="750" spc="60" dirty="0">
                <a:latin typeface="Times New Roman"/>
                <a:cs typeface="Times New Roman"/>
              </a:rPr>
              <a:t> </a:t>
            </a:r>
            <a:r>
              <a:rPr sz="2175" spc="-7" baseline="-28735" dirty="0">
                <a:latin typeface="Symbol"/>
                <a:cs typeface="Symbol"/>
              </a:rPr>
              <a:t></a:t>
            </a:r>
            <a:endParaRPr sz="2175" baseline="-28735">
              <a:latin typeface="Symbol"/>
              <a:cs typeface="Symbol"/>
            </a:endParaRPr>
          </a:p>
          <a:p>
            <a:pPr marL="38100">
              <a:lnSpc>
                <a:spcPts val="1555"/>
              </a:lnSpc>
            </a:pPr>
            <a:r>
              <a:rPr sz="1450" spc="75" dirty="0">
                <a:latin typeface="Symbol"/>
                <a:cs typeface="Symbol"/>
              </a:rPr>
              <a:t></a:t>
            </a:r>
            <a:r>
              <a:rPr sz="2175" spc="112" baseline="3831" dirty="0">
                <a:latin typeface="Symbol"/>
                <a:cs typeface="Symbol"/>
              </a:rPr>
              <a:t>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145915" y="5953455"/>
            <a:ext cx="37211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75" spc="-7" baseline="-19157" dirty="0">
                <a:latin typeface="Symbol"/>
                <a:cs typeface="Symbol"/>
              </a:rPr>
              <a:t></a:t>
            </a:r>
            <a:r>
              <a:rPr sz="2175" spc="217" baseline="-19157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831083" y="6026607"/>
            <a:ext cx="64325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59435" algn="l"/>
              </a:tabLst>
            </a:pPr>
            <a:r>
              <a:rPr sz="2175" spc="240" baseline="3831" dirty="0">
                <a:latin typeface="Symbol"/>
                <a:cs typeface="Symbol"/>
              </a:rPr>
              <a:t></a:t>
            </a:r>
            <a:r>
              <a:rPr sz="2175" spc="-7" baseline="1915" dirty="0">
                <a:latin typeface="Symbol"/>
                <a:cs typeface="Symbol"/>
              </a:rPr>
              <a:t></a:t>
            </a:r>
            <a:r>
              <a:rPr sz="2175" baseline="1915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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831083" y="5571845"/>
            <a:ext cx="293370" cy="3390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 algn="r">
              <a:lnSpc>
                <a:spcPts val="815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1655"/>
              </a:lnSpc>
            </a:pPr>
            <a:r>
              <a:rPr sz="1450" spc="75" dirty="0">
                <a:latin typeface="Symbol"/>
                <a:cs typeface="Symbol"/>
              </a:rPr>
              <a:t></a:t>
            </a:r>
            <a:r>
              <a:rPr sz="2175" spc="112" baseline="3831" dirty="0">
                <a:latin typeface="Symbol"/>
                <a:cs typeface="Symbol"/>
              </a:rPr>
              <a:t>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692145" y="5700471"/>
            <a:ext cx="1607820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506730" algn="l"/>
                <a:tab pos="982344" algn="l"/>
              </a:tabLst>
            </a:pPr>
            <a:r>
              <a:rPr sz="2175" i="1" spc="-7" baseline="1915" dirty="0">
                <a:latin typeface="Times New Roman"/>
                <a:cs typeface="Times New Roman"/>
              </a:rPr>
              <a:t>i</a:t>
            </a:r>
            <a:r>
              <a:rPr sz="2175" i="1" spc="-30" baseline="1915" dirty="0">
                <a:latin typeface="Times New Roman"/>
                <a:cs typeface="Times New Roman"/>
              </a:rPr>
              <a:t> </a:t>
            </a:r>
            <a:r>
              <a:rPr sz="2175" spc="112" baseline="-5747" dirty="0">
                <a:latin typeface="Symbol"/>
                <a:cs typeface="Symbol"/>
              </a:rPr>
              <a:t></a:t>
            </a:r>
            <a:r>
              <a:rPr sz="2175" spc="112" baseline="-22988" dirty="0">
                <a:latin typeface="Symbol"/>
                <a:cs typeface="Symbol"/>
              </a:rPr>
              <a:t></a:t>
            </a:r>
            <a:r>
              <a:rPr sz="2175" spc="112" baseline="-22988" dirty="0">
                <a:latin typeface="Times New Roman"/>
                <a:cs typeface="Times New Roman"/>
              </a:rPr>
              <a:t>	</a:t>
            </a:r>
            <a:r>
              <a:rPr sz="2150" spc="15" dirty="0">
                <a:latin typeface="Symbol"/>
                <a:cs typeface="Symbol"/>
              </a:rPr>
              <a:t></a:t>
            </a:r>
            <a:r>
              <a:rPr sz="2150" spc="-225" dirty="0">
                <a:latin typeface="Times New Roman"/>
                <a:cs typeface="Times New Roman"/>
              </a:rPr>
              <a:t> </a:t>
            </a:r>
            <a:r>
              <a:rPr sz="2175" spc="-7" baseline="-24904" dirty="0">
                <a:latin typeface="Symbol"/>
                <a:cs typeface="Symbol"/>
              </a:rPr>
              <a:t></a:t>
            </a:r>
            <a:r>
              <a:rPr sz="2175" spc="-7" baseline="-24904" dirty="0">
                <a:latin typeface="Times New Roman"/>
                <a:cs typeface="Times New Roman"/>
              </a:rPr>
              <a:t>	</a:t>
            </a:r>
            <a:r>
              <a:rPr sz="1450" i="1" spc="-10" dirty="0">
                <a:latin typeface="Times New Roman"/>
                <a:cs typeface="Times New Roman"/>
              </a:rPr>
              <a:t>E </a:t>
            </a:r>
            <a:r>
              <a:rPr sz="1450" spc="-10" dirty="0">
                <a:latin typeface="Times New Roman"/>
                <a:cs typeface="Times New Roman"/>
              </a:rPr>
              <a:t>sin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2175" spc="-7" baseline="-7662" dirty="0">
                <a:latin typeface="Symbol"/>
                <a:cs typeface="Symbol"/>
              </a:rPr>
              <a:t></a:t>
            </a:r>
            <a:endParaRPr sz="2175" baseline="-7662">
              <a:latin typeface="Symbol"/>
              <a:cs typeface="Symbo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612259" y="5794959"/>
            <a:ext cx="33274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50" i="1" spc="-5" dirty="0">
                <a:latin typeface="Times New Roman"/>
                <a:cs typeface="Times New Roman"/>
              </a:rPr>
              <a:t>i</a:t>
            </a:r>
            <a:r>
              <a:rPr sz="1450" i="1" spc="-70" dirty="0">
                <a:latin typeface="Times New Roman"/>
                <a:cs typeface="Times New Roman"/>
              </a:rPr>
              <a:t> </a:t>
            </a:r>
            <a:r>
              <a:rPr sz="2175" spc="112" baseline="-7662" dirty="0">
                <a:latin typeface="Symbol"/>
                <a:cs typeface="Symbol"/>
              </a:rPr>
              <a:t></a:t>
            </a:r>
            <a:r>
              <a:rPr sz="2175" spc="112" baseline="-24904" dirty="0">
                <a:latin typeface="Symbol"/>
                <a:cs typeface="Symbol"/>
              </a:rPr>
              <a:t></a:t>
            </a:r>
            <a:endParaRPr sz="2175" baseline="-24904">
              <a:latin typeface="Symbol"/>
              <a:cs typeface="Symbo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280160" y="5838240"/>
            <a:ext cx="26289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Symbol"/>
                <a:cs typeface="Symbol"/>
              </a:rPr>
              <a:t>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spc="-7" baseline="-15325" dirty="0">
                <a:latin typeface="Symbol"/>
                <a:cs typeface="Symbol"/>
              </a:rPr>
              <a:t></a:t>
            </a:r>
            <a:endParaRPr sz="2175" baseline="-15325">
              <a:latin typeface="Symbol"/>
              <a:cs typeface="Symbo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80160" y="6023559"/>
            <a:ext cx="26289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75" spc="-7" baseline="-11494" dirty="0">
                <a:latin typeface="Symbol"/>
                <a:cs typeface="Symbol"/>
              </a:rPr>
              <a:t></a:t>
            </a:r>
            <a:r>
              <a:rPr sz="2175" spc="-307" baseline="-11494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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280160" y="5603544"/>
            <a:ext cx="27813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Symbol"/>
                <a:cs typeface="Symbol"/>
              </a:rPr>
              <a:t>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2175" spc="-7" baseline="-15325" dirty="0">
                <a:latin typeface="Symbol"/>
                <a:cs typeface="Symbol"/>
              </a:rPr>
              <a:t></a:t>
            </a:r>
            <a:endParaRPr sz="2175" baseline="-15325">
              <a:latin typeface="Symbol"/>
              <a:cs typeface="Symbo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695576" y="5788863"/>
            <a:ext cx="67119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50" i="1" spc="-10" dirty="0">
                <a:latin typeface="Times New Roman"/>
                <a:cs typeface="Times New Roman"/>
              </a:rPr>
              <a:t>E </a:t>
            </a:r>
            <a:r>
              <a:rPr sz="1450" spc="-5" dirty="0">
                <a:latin typeface="Times New Roman"/>
                <a:cs typeface="Times New Roman"/>
              </a:rPr>
              <a:t>cos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2175" spc="-7" baseline="-7662" dirty="0">
                <a:latin typeface="Symbol"/>
                <a:cs typeface="Symbol"/>
              </a:rPr>
              <a:t></a:t>
            </a:r>
            <a:endParaRPr sz="2175" baseline="-7662">
              <a:latin typeface="Symbol"/>
              <a:cs typeface="Symbo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265426" y="6013805"/>
            <a:ext cx="34099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Symbol"/>
                <a:cs typeface="Symbol"/>
              </a:rPr>
              <a:t></a:t>
            </a:r>
            <a:r>
              <a:rPr sz="1450" spc="280" dirty="0">
                <a:latin typeface="Times New Roman"/>
                <a:cs typeface="Times New Roman"/>
              </a:rPr>
              <a:t> </a:t>
            </a:r>
            <a:r>
              <a:rPr sz="2175" i="1" spc="-15" baseline="1915" dirty="0">
                <a:latin typeface="Times New Roman"/>
                <a:cs typeface="Times New Roman"/>
              </a:rPr>
              <a:t>M</a:t>
            </a:r>
            <a:endParaRPr sz="2175" baseline="1915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171315" y="5618128"/>
            <a:ext cx="36893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75" spc="-7" baseline="-5747" dirty="0">
                <a:latin typeface="Symbol"/>
                <a:cs typeface="Symbol"/>
              </a:rPr>
              <a:t></a:t>
            </a:r>
            <a:r>
              <a:rPr sz="2175" spc="-7" baseline="-5747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2</a:t>
            </a:r>
            <a:r>
              <a:rPr sz="1450" spc="-23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265426" y="5618128"/>
            <a:ext cx="36893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75" spc="-7" baseline="-5747" dirty="0">
                <a:latin typeface="Symbol"/>
                <a:cs typeface="Symbol"/>
              </a:rPr>
              <a:t></a:t>
            </a:r>
            <a:r>
              <a:rPr sz="2175" spc="-7" baseline="-5747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2</a:t>
            </a:r>
            <a:r>
              <a:rPr sz="1450" spc="-235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endParaRPr sz="16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1502740"/>
            <a:ext cx="37306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indent="-421005">
              <a:lnSpc>
                <a:spcPct val="100000"/>
              </a:lnSpc>
              <a:spcBef>
                <a:spcPts val="100"/>
              </a:spcBef>
              <a:buChar char="•"/>
              <a:tabLst>
                <a:tab pos="433070" algn="l"/>
                <a:tab pos="433705" algn="l"/>
              </a:tabLst>
            </a:pPr>
            <a:r>
              <a:rPr sz="3000" spc="-220" dirty="0">
                <a:latin typeface="Arial"/>
                <a:cs typeface="Arial"/>
              </a:rPr>
              <a:t>Signal-Space</a:t>
            </a:r>
            <a:r>
              <a:rPr sz="3000" spc="-370" dirty="0">
                <a:latin typeface="Arial"/>
                <a:cs typeface="Arial"/>
              </a:rPr>
              <a:t> </a:t>
            </a:r>
            <a:r>
              <a:rPr sz="3000" spc="-185" dirty="0">
                <a:latin typeface="Arial"/>
                <a:cs typeface="Arial"/>
              </a:rPr>
              <a:t>Diagram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5194" y="4361129"/>
            <a:ext cx="7167245" cy="1423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700" indent="-228600">
              <a:lnSpc>
                <a:spcPts val="1835"/>
              </a:lnSpc>
              <a:spcBef>
                <a:spcPts val="105"/>
              </a:spcBef>
              <a:buAutoNum type="arabicPeriod"/>
              <a:tabLst>
                <a:tab pos="266700" algn="l"/>
              </a:tabLst>
            </a:pPr>
            <a:r>
              <a:rPr sz="1700" spc="-35" dirty="0">
                <a:latin typeface="Arial"/>
                <a:cs typeface="Arial"/>
              </a:rPr>
              <a:t>M-ary </a:t>
            </a:r>
            <a:r>
              <a:rPr sz="1700" spc="-285" dirty="0">
                <a:latin typeface="Arial"/>
                <a:cs typeface="Arial"/>
              </a:rPr>
              <a:t>PSK </a:t>
            </a:r>
            <a:r>
              <a:rPr sz="1700" spc="-90" dirty="0">
                <a:latin typeface="Arial"/>
                <a:cs typeface="Arial"/>
              </a:rPr>
              <a:t>is </a:t>
            </a:r>
            <a:r>
              <a:rPr sz="1700" spc="-75" dirty="0">
                <a:latin typeface="Arial"/>
                <a:cs typeface="Arial"/>
              </a:rPr>
              <a:t>described </a:t>
            </a:r>
            <a:r>
              <a:rPr sz="1700" spc="-25" dirty="0">
                <a:latin typeface="Arial"/>
                <a:cs typeface="Arial"/>
              </a:rPr>
              <a:t>in </a:t>
            </a:r>
            <a:r>
              <a:rPr sz="1700" spc="-55" dirty="0">
                <a:latin typeface="Arial"/>
                <a:cs typeface="Arial"/>
              </a:rPr>
              <a:t>geometric </a:t>
            </a:r>
            <a:r>
              <a:rPr sz="1700" spc="-50" dirty="0">
                <a:latin typeface="Arial"/>
                <a:cs typeface="Arial"/>
              </a:rPr>
              <a:t>terms </a:t>
            </a:r>
            <a:r>
              <a:rPr sz="1700" spc="-70" dirty="0">
                <a:latin typeface="Arial"/>
                <a:cs typeface="Arial"/>
              </a:rPr>
              <a:t>by </a:t>
            </a:r>
            <a:r>
              <a:rPr sz="1700" spc="-130" dirty="0">
                <a:latin typeface="Arial"/>
                <a:cs typeface="Arial"/>
              </a:rPr>
              <a:t>a </a:t>
            </a:r>
            <a:r>
              <a:rPr sz="1700" spc="-55" dirty="0">
                <a:latin typeface="Arial"/>
                <a:cs typeface="Arial"/>
              </a:rPr>
              <a:t>constellation </a:t>
            </a:r>
            <a:r>
              <a:rPr sz="1700" spc="-10" dirty="0">
                <a:latin typeface="Arial"/>
                <a:cs typeface="Arial"/>
              </a:rPr>
              <a:t>of </a:t>
            </a:r>
            <a:r>
              <a:rPr sz="1700" spc="40" dirty="0">
                <a:latin typeface="Arial"/>
                <a:cs typeface="Arial"/>
              </a:rPr>
              <a:t>M</a:t>
            </a:r>
            <a:r>
              <a:rPr sz="1700" spc="-285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signal </a:t>
            </a:r>
            <a:r>
              <a:rPr sz="1700" spc="-50" dirty="0">
                <a:latin typeface="Arial"/>
                <a:cs typeface="Arial"/>
              </a:rPr>
              <a:t>points</a:t>
            </a:r>
            <a:endParaRPr sz="1700">
              <a:latin typeface="Arial"/>
              <a:cs typeface="Arial"/>
            </a:endParaRPr>
          </a:p>
          <a:p>
            <a:pPr marL="266700">
              <a:lnSpc>
                <a:spcPts val="1835"/>
              </a:lnSpc>
            </a:pPr>
            <a:r>
              <a:rPr sz="1700" spc="-30" dirty="0">
                <a:latin typeface="Arial"/>
                <a:cs typeface="Arial"/>
              </a:rPr>
              <a:t>distributed</a:t>
            </a:r>
            <a:r>
              <a:rPr sz="1700" spc="-175" dirty="0">
                <a:latin typeface="Arial"/>
                <a:cs typeface="Arial"/>
              </a:rPr>
              <a:t> </a:t>
            </a:r>
            <a:r>
              <a:rPr sz="1700" spc="-30" dirty="0">
                <a:latin typeface="Arial"/>
                <a:cs typeface="Arial"/>
              </a:rPr>
              <a:t>uniformly</a:t>
            </a:r>
            <a:r>
              <a:rPr sz="1700" spc="-165" dirty="0">
                <a:latin typeface="Arial"/>
                <a:cs typeface="Arial"/>
              </a:rPr>
              <a:t> </a:t>
            </a:r>
            <a:r>
              <a:rPr sz="1700" spc="-60" dirty="0">
                <a:latin typeface="Arial"/>
                <a:cs typeface="Arial"/>
              </a:rPr>
              <a:t>on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30" dirty="0">
                <a:latin typeface="Arial"/>
                <a:cs typeface="Arial"/>
              </a:rPr>
              <a:t>a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60" dirty="0">
                <a:latin typeface="Arial"/>
                <a:cs typeface="Arial"/>
              </a:rPr>
              <a:t>circle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radius</a:t>
            </a:r>
            <a:r>
              <a:rPr sz="1700" spc="-225" dirty="0">
                <a:latin typeface="Arial"/>
                <a:cs typeface="Arial"/>
              </a:rPr>
              <a:t> </a:t>
            </a:r>
            <a:r>
              <a:rPr sz="1700" spc="-204" dirty="0">
                <a:latin typeface="Arial"/>
                <a:cs typeface="Arial"/>
              </a:rPr>
              <a:t>√E</a:t>
            </a:r>
            <a:endParaRPr sz="1700">
              <a:latin typeface="Arial"/>
              <a:cs typeface="Arial"/>
            </a:endParaRPr>
          </a:p>
          <a:p>
            <a:pPr marL="266700" indent="-228600">
              <a:lnSpc>
                <a:spcPts val="1839"/>
              </a:lnSpc>
              <a:buAutoNum type="arabicPeriod" startAt="2"/>
              <a:tabLst>
                <a:tab pos="266700" algn="l"/>
              </a:tabLst>
            </a:pPr>
            <a:r>
              <a:rPr sz="1700" spc="-160" dirty="0">
                <a:latin typeface="Arial"/>
                <a:cs typeface="Arial"/>
              </a:rPr>
              <a:t>Each</a:t>
            </a:r>
            <a:r>
              <a:rPr sz="1700" spc="-190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signal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point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in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figure</a:t>
            </a:r>
            <a:r>
              <a:rPr sz="1700" spc="-120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corresponds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15" dirty="0">
                <a:latin typeface="Arial"/>
                <a:cs typeface="Arial"/>
              </a:rPr>
              <a:t>to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75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signal </a:t>
            </a:r>
            <a:r>
              <a:rPr sz="1700" spc="-35" dirty="0">
                <a:latin typeface="Arial"/>
                <a:cs typeface="Arial"/>
              </a:rPr>
              <a:t>s</a:t>
            </a:r>
            <a:r>
              <a:rPr sz="1650" spc="-52" baseline="-15151" dirty="0">
                <a:latin typeface="Arial"/>
                <a:cs typeface="Arial"/>
              </a:rPr>
              <a:t>i</a:t>
            </a:r>
            <a:r>
              <a:rPr sz="1700" spc="-35" dirty="0">
                <a:latin typeface="Arial"/>
                <a:cs typeface="Arial"/>
              </a:rPr>
              <a:t>(t)</a:t>
            </a:r>
            <a:r>
              <a:rPr sz="1700" spc="-15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145" dirty="0">
                <a:latin typeface="Arial"/>
                <a:cs typeface="Arial"/>
              </a:rPr>
              <a:t>Eq.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(7.35)</a:t>
            </a:r>
            <a:r>
              <a:rPr sz="1700" spc="-14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for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130" dirty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266700">
              <a:lnSpc>
                <a:spcPts val="1825"/>
              </a:lnSpc>
            </a:pPr>
            <a:r>
              <a:rPr sz="1700" spc="-35" dirty="0">
                <a:latin typeface="Arial"/>
                <a:cs typeface="Arial"/>
              </a:rPr>
              <a:t>particular</a:t>
            </a:r>
            <a:r>
              <a:rPr sz="1700" spc="-135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value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75" dirty="0">
                <a:latin typeface="Arial"/>
                <a:cs typeface="Arial"/>
              </a:rPr>
              <a:t>index</a:t>
            </a:r>
            <a:r>
              <a:rPr sz="1700" spc="-155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i.</a:t>
            </a:r>
            <a:endParaRPr sz="1700">
              <a:latin typeface="Arial"/>
              <a:cs typeface="Arial"/>
            </a:endParaRPr>
          </a:p>
          <a:p>
            <a:pPr marL="266700" marR="290195" indent="-228600">
              <a:lnSpc>
                <a:spcPct val="80000"/>
              </a:lnSpc>
              <a:spcBef>
                <a:spcPts val="395"/>
              </a:spcBef>
              <a:buAutoNum type="arabicPeriod" startAt="3"/>
              <a:tabLst>
                <a:tab pos="266700" algn="l"/>
              </a:tabLst>
            </a:pPr>
            <a:r>
              <a:rPr sz="1700" spc="-125" dirty="0">
                <a:latin typeface="Arial"/>
                <a:cs typeface="Arial"/>
              </a:rPr>
              <a:t>The</a:t>
            </a:r>
            <a:r>
              <a:rPr sz="1700" spc="-145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squared</a:t>
            </a:r>
            <a:r>
              <a:rPr sz="1700" spc="-145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length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from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-40" dirty="0">
                <a:latin typeface="Arial"/>
                <a:cs typeface="Arial"/>
              </a:rPr>
              <a:t>origin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15" dirty="0">
                <a:latin typeface="Arial"/>
                <a:cs typeface="Arial"/>
              </a:rPr>
              <a:t>to</a:t>
            </a:r>
            <a:r>
              <a:rPr sz="1700" spc="-100" dirty="0">
                <a:latin typeface="Arial"/>
                <a:cs typeface="Arial"/>
              </a:rPr>
              <a:t> </a:t>
            </a:r>
            <a:r>
              <a:rPr sz="1700" spc="-105" dirty="0">
                <a:latin typeface="Arial"/>
                <a:cs typeface="Arial"/>
              </a:rPr>
              <a:t>each</a:t>
            </a:r>
            <a:r>
              <a:rPr sz="1700" spc="-70" dirty="0">
                <a:latin typeface="Arial"/>
                <a:cs typeface="Arial"/>
              </a:rPr>
              <a:t> </a:t>
            </a:r>
            <a:r>
              <a:rPr sz="1700" spc="-85" dirty="0">
                <a:latin typeface="Arial"/>
                <a:cs typeface="Arial"/>
              </a:rPr>
              <a:t>signal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point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95" dirty="0">
                <a:latin typeface="Arial"/>
                <a:cs typeface="Arial"/>
              </a:rPr>
              <a:t>is</a:t>
            </a:r>
            <a:r>
              <a:rPr sz="1700" spc="-85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equal</a:t>
            </a:r>
            <a:r>
              <a:rPr sz="1700" spc="-95" dirty="0">
                <a:latin typeface="Arial"/>
                <a:cs typeface="Arial"/>
              </a:rPr>
              <a:t> </a:t>
            </a:r>
            <a:r>
              <a:rPr sz="1700" spc="15" dirty="0">
                <a:latin typeface="Arial"/>
                <a:cs typeface="Arial"/>
              </a:rPr>
              <a:t>to</a:t>
            </a:r>
            <a:r>
              <a:rPr sz="1700" spc="-75" dirty="0">
                <a:latin typeface="Arial"/>
                <a:cs typeface="Arial"/>
              </a:rPr>
              <a:t> </a:t>
            </a:r>
            <a:r>
              <a:rPr sz="1700" spc="-45" dirty="0">
                <a:latin typeface="Arial"/>
                <a:cs typeface="Arial"/>
              </a:rPr>
              <a:t>thesignal  </a:t>
            </a:r>
            <a:r>
              <a:rPr sz="1700" spc="-85" dirty="0">
                <a:latin typeface="Arial"/>
                <a:cs typeface="Arial"/>
              </a:rPr>
              <a:t>energy</a:t>
            </a:r>
            <a:r>
              <a:rPr sz="1700" spc="-170" dirty="0">
                <a:latin typeface="Arial"/>
                <a:cs typeface="Arial"/>
              </a:rPr>
              <a:t> E.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52520" y="2509266"/>
            <a:ext cx="356870" cy="597535"/>
            <a:chOff x="3152520" y="2509266"/>
            <a:chExt cx="356870" cy="597535"/>
          </a:xfrm>
        </p:grpSpPr>
        <p:sp>
          <p:nvSpPr>
            <p:cNvPr id="5" name="object 5"/>
            <p:cNvSpPr/>
            <p:nvPr/>
          </p:nvSpPr>
          <p:spPr>
            <a:xfrm>
              <a:off x="3158870" y="2833751"/>
              <a:ext cx="337820" cy="60960"/>
            </a:xfrm>
            <a:custGeom>
              <a:avLst/>
              <a:gdLst/>
              <a:ahLst/>
              <a:cxnLst/>
              <a:rect l="l" t="t" r="r" b="b"/>
              <a:pathLst>
                <a:path w="337820" h="60960">
                  <a:moveTo>
                    <a:pt x="169164" y="0"/>
                  </a:moveTo>
                  <a:lnTo>
                    <a:pt x="337312" y="0"/>
                  </a:lnTo>
                </a:path>
                <a:path w="337820" h="60960">
                  <a:moveTo>
                    <a:pt x="0" y="60706"/>
                  </a:moveTo>
                  <a:lnTo>
                    <a:pt x="34671" y="4152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3541" y="2878582"/>
              <a:ext cx="51435" cy="221615"/>
            </a:xfrm>
            <a:custGeom>
              <a:avLst/>
              <a:gdLst/>
              <a:ahLst/>
              <a:cxnLst/>
              <a:rect l="l" t="t" r="r" b="b"/>
              <a:pathLst>
                <a:path w="51435" h="221614">
                  <a:moveTo>
                    <a:pt x="0" y="0"/>
                  </a:moveTo>
                  <a:lnTo>
                    <a:pt x="50926" y="221614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47516" y="2515616"/>
              <a:ext cx="261620" cy="584835"/>
            </a:xfrm>
            <a:custGeom>
              <a:avLst/>
              <a:gdLst/>
              <a:ahLst/>
              <a:cxnLst/>
              <a:rect l="l" t="t" r="r" b="b"/>
              <a:pathLst>
                <a:path w="261620" h="584835">
                  <a:moveTo>
                    <a:pt x="0" y="584581"/>
                  </a:moveTo>
                  <a:lnTo>
                    <a:pt x="60197" y="0"/>
                  </a:lnTo>
                </a:path>
                <a:path w="261620" h="584835">
                  <a:moveTo>
                    <a:pt x="60197" y="0"/>
                  </a:moveTo>
                  <a:lnTo>
                    <a:pt x="26149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34583" y="2686558"/>
            <a:ext cx="59880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.38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3301" y="285115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5394" y="2851150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32350" y="2689605"/>
            <a:ext cx="7029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0059" y="1742618"/>
            <a:ext cx="4126229" cy="1005205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  <a:tabLst>
                <a:tab pos="393700" algn="l"/>
              </a:tabLst>
            </a:pPr>
            <a:r>
              <a:rPr sz="2600" spc="-5" dirty="0">
                <a:latin typeface="Arial"/>
                <a:cs typeface="Arial"/>
              </a:rPr>
              <a:t>–	</a:t>
            </a:r>
            <a:r>
              <a:rPr sz="2600" spc="-165" dirty="0">
                <a:latin typeface="Arial"/>
                <a:cs typeface="Arial"/>
              </a:rPr>
              <a:t>Pair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70" dirty="0">
                <a:latin typeface="Arial"/>
                <a:cs typeface="Arial"/>
              </a:rPr>
              <a:t>orthogonal</a:t>
            </a:r>
            <a:r>
              <a:rPr sz="2600" spc="-38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functions</a:t>
            </a:r>
            <a:endParaRPr sz="2600">
              <a:latin typeface="Arial"/>
              <a:cs typeface="Arial"/>
            </a:endParaRPr>
          </a:p>
          <a:p>
            <a:pPr marL="916940" algn="ctr">
              <a:lnSpc>
                <a:spcPct val="100000"/>
              </a:lnSpc>
              <a:spcBef>
                <a:spcPts val="104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21382" y="2676156"/>
            <a:ext cx="209677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23950" algn="l"/>
              </a:tabLst>
            </a:pPr>
            <a:r>
              <a:rPr sz="2475" i="1" spc="-75" baseline="3367" dirty="0">
                <a:latin typeface="Symbol"/>
                <a:cs typeface="Symbol"/>
              </a:rPr>
              <a:t></a:t>
            </a:r>
            <a:r>
              <a:rPr sz="2475" i="1" spc="-75" baseline="3367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Times New Roman"/>
                <a:cs typeface="Times New Roman"/>
              </a:rPr>
              <a:t>( </a:t>
            </a:r>
            <a:r>
              <a:rPr sz="2250" i="1" baseline="3703" dirty="0">
                <a:latin typeface="Times New Roman"/>
                <a:cs typeface="Times New Roman"/>
              </a:rPr>
              <a:t>t</a:t>
            </a:r>
            <a:r>
              <a:rPr sz="2250" i="1" spc="-104" baseline="3703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Times New Roman"/>
                <a:cs typeface="Times New Roman"/>
              </a:rPr>
              <a:t>)</a:t>
            </a:r>
            <a:r>
              <a:rPr sz="2250" spc="-172" baseline="3703" dirty="0">
                <a:latin typeface="Times New Roman"/>
                <a:cs typeface="Times New Roman"/>
              </a:rPr>
              <a:t> </a:t>
            </a:r>
            <a:r>
              <a:rPr sz="2250" spc="7" baseline="3703" dirty="0">
                <a:latin typeface="Symbol"/>
                <a:cs typeface="Symbol"/>
              </a:rPr>
              <a:t></a:t>
            </a:r>
            <a:r>
              <a:rPr sz="2250" spc="7" baseline="3703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2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83254" y="3156966"/>
            <a:ext cx="356870" cy="597535"/>
            <a:chOff x="3183254" y="3156966"/>
            <a:chExt cx="356870" cy="597535"/>
          </a:xfrm>
        </p:grpSpPr>
        <p:sp>
          <p:nvSpPr>
            <p:cNvPr id="15" name="object 15"/>
            <p:cNvSpPr/>
            <p:nvPr/>
          </p:nvSpPr>
          <p:spPr>
            <a:xfrm>
              <a:off x="3189604" y="3481451"/>
              <a:ext cx="338455" cy="60960"/>
            </a:xfrm>
            <a:custGeom>
              <a:avLst/>
              <a:gdLst/>
              <a:ahLst/>
              <a:cxnLst/>
              <a:rect l="l" t="t" r="r" b="b"/>
              <a:pathLst>
                <a:path w="338454" h="60960">
                  <a:moveTo>
                    <a:pt x="169544" y="0"/>
                  </a:moveTo>
                  <a:lnTo>
                    <a:pt x="337946" y="0"/>
                  </a:lnTo>
                </a:path>
                <a:path w="338454" h="60960">
                  <a:moveTo>
                    <a:pt x="0" y="60706"/>
                  </a:moveTo>
                  <a:lnTo>
                    <a:pt x="34925" y="4152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24529" y="3526282"/>
              <a:ext cx="50800" cy="221615"/>
            </a:xfrm>
            <a:custGeom>
              <a:avLst/>
              <a:gdLst/>
              <a:ahLst/>
              <a:cxnLst/>
              <a:rect l="l" t="t" r="r" b="b"/>
              <a:pathLst>
                <a:path w="50800" h="221614">
                  <a:moveTo>
                    <a:pt x="0" y="0"/>
                  </a:moveTo>
                  <a:lnTo>
                    <a:pt x="50799" y="221614"/>
                  </a:lnTo>
                </a:path>
              </a:pathLst>
            </a:custGeom>
            <a:ln w="12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78504" y="3163316"/>
              <a:ext cx="261620" cy="584835"/>
            </a:xfrm>
            <a:custGeom>
              <a:avLst/>
              <a:gdLst/>
              <a:ahLst/>
              <a:cxnLst/>
              <a:rect l="l" t="t" r="r" b="b"/>
              <a:pathLst>
                <a:path w="261620" h="584835">
                  <a:moveTo>
                    <a:pt x="0" y="584581"/>
                  </a:moveTo>
                  <a:lnTo>
                    <a:pt x="60452" y="0"/>
                  </a:lnTo>
                </a:path>
                <a:path w="261620" h="584835">
                  <a:moveTo>
                    <a:pt x="60452" y="0"/>
                  </a:moveTo>
                  <a:lnTo>
                    <a:pt x="26149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924803" y="3334639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.39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107</a:t>
            </a:fld>
            <a:endParaRPr spc="-60" dirty="0"/>
          </a:p>
        </p:txBody>
      </p:sp>
      <p:sp>
        <p:nvSpPr>
          <p:cNvPr id="19" name="object 19"/>
          <p:cNvSpPr txBox="1"/>
          <p:nvPr/>
        </p:nvSpPr>
        <p:spPr>
          <a:xfrm>
            <a:off x="2563495" y="349923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40100" y="3530600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8730" y="2855899"/>
            <a:ext cx="184785" cy="5397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22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83709" y="3499230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21682" y="3337686"/>
            <a:ext cx="7029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0826" y="3324238"/>
            <a:ext cx="99758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5" dirty="0">
                <a:latin typeface="Times New Roman"/>
                <a:cs typeface="Times New Roman"/>
              </a:rPr>
              <a:t>sin( 2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2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7477" y="3320495"/>
            <a:ext cx="65595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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4965" y="1746504"/>
            <a:ext cx="4433370" cy="4768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108</a:t>
            </a:fld>
            <a:endParaRPr spc="-6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588390"/>
            <a:ext cx="7852409" cy="120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65" dirty="0">
                <a:latin typeface="Arial"/>
                <a:cs typeface="Arial"/>
              </a:rPr>
              <a:t>M-ary </a:t>
            </a:r>
            <a:r>
              <a:rPr sz="3000" spc="-135" dirty="0">
                <a:latin typeface="Arial"/>
                <a:cs typeface="Arial"/>
              </a:rPr>
              <a:t>Quadrature </a:t>
            </a:r>
            <a:r>
              <a:rPr sz="3000" spc="-70" dirty="0">
                <a:latin typeface="Arial"/>
                <a:cs typeface="Arial"/>
              </a:rPr>
              <a:t>Amplitude </a:t>
            </a:r>
            <a:r>
              <a:rPr sz="3000" spc="-45" dirty="0">
                <a:latin typeface="Arial"/>
                <a:cs typeface="Arial"/>
              </a:rPr>
              <a:t>Modulation</a:t>
            </a:r>
            <a:r>
              <a:rPr sz="3000" spc="-565" dirty="0">
                <a:latin typeface="Arial"/>
                <a:cs typeface="Arial"/>
              </a:rPr>
              <a:t> </a:t>
            </a:r>
            <a:r>
              <a:rPr sz="3000" spc="-145" dirty="0">
                <a:latin typeface="Arial"/>
                <a:cs typeface="Arial"/>
              </a:rPr>
              <a:t>(QAM)</a:t>
            </a:r>
            <a:endParaRPr sz="3000">
              <a:latin typeface="Arial"/>
              <a:cs typeface="Arial"/>
            </a:endParaRPr>
          </a:p>
          <a:p>
            <a:pPr marL="756285" marR="76200" indent="-287020">
              <a:lnSpc>
                <a:spcPts val="2500"/>
              </a:lnSpc>
              <a:spcBef>
                <a:spcPts val="665"/>
              </a:spcBef>
            </a:pPr>
            <a:r>
              <a:rPr sz="2600" spc="-5" dirty="0">
                <a:latin typeface="Arial"/>
                <a:cs typeface="Arial"/>
              </a:rPr>
              <a:t>– </a:t>
            </a: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85" dirty="0">
                <a:latin typeface="Arial"/>
                <a:cs typeface="Arial"/>
              </a:rPr>
              <a:t>mathematical </a:t>
            </a:r>
            <a:r>
              <a:rPr sz="2600" spc="-75" dirty="0">
                <a:latin typeface="Arial"/>
                <a:cs typeface="Arial"/>
              </a:rPr>
              <a:t>description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95" dirty="0">
                <a:latin typeface="Arial"/>
                <a:cs typeface="Arial"/>
              </a:rPr>
              <a:t>new</a:t>
            </a:r>
            <a:r>
              <a:rPr sz="2600" spc="-545" dirty="0">
                <a:latin typeface="Arial"/>
                <a:cs typeface="Arial"/>
              </a:rPr>
              <a:t> </a:t>
            </a:r>
            <a:r>
              <a:rPr sz="2600" spc="-75" dirty="0">
                <a:latin typeface="Arial"/>
                <a:cs typeface="Arial"/>
              </a:rPr>
              <a:t>modulated  </a:t>
            </a:r>
            <a:r>
              <a:rPr sz="2600" spc="-130" dirty="0">
                <a:latin typeface="Arial"/>
                <a:cs typeface="Arial"/>
              </a:rPr>
              <a:t>signal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2563825"/>
            <a:ext cx="7544434" cy="184213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99085" marR="5080" indent="-287020">
              <a:lnSpc>
                <a:spcPct val="80000"/>
              </a:lnSpc>
              <a:spcBef>
                <a:spcPts val="715"/>
              </a:spcBef>
              <a:buChar char="–"/>
              <a:tabLst>
                <a:tab pos="299720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90" dirty="0">
                <a:latin typeface="Arial"/>
                <a:cs typeface="Arial"/>
              </a:rPr>
              <a:t>level </a:t>
            </a:r>
            <a:r>
              <a:rPr sz="2600" spc="-110" dirty="0">
                <a:latin typeface="Arial"/>
                <a:cs typeface="Arial"/>
              </a:rPr>
              <a:t>parameter </a:t>
            </a:r>
            <a:r>
              <a:rPr sz="2600" spc="-25" dirty="0">
                <a:latin typeface="Arial"/>
                <a:cs typeface="Arial"/>
              </a:rPr>
              <a:t>for </a:t>
            </a:r>
            <a:r>
              <a:rPr sz="2600" spc="-120" dirty="0">
                <a:latin typeface="Arial"/>
                <a:cs typeface="Arial"/>
              </a:rPr>
              <a:t>in-phase </a:t>
            </a:r>
            <a:r>
              <a:rPr sz="2600" spc="-85" dirty="0">
                <a:latin typeface="Arial"/>
                <a:cs typeface="Arial"/>
              </a:rPr>
              <a:t>component </a:t>
            </a:r>
            <a:r>
              <a:rPr sz="2600" spc="-120" dirty="0">
                <a:latin typeface="Arial"/>
                <a:cs typeface="Arial"/>
              </a:rPr>
              <a:t>and  </a:t>
            </a:r>
            <a:r>
              <a:rPr sz="2600" spc="-100" dirty="0">
                <a:latin typeface="Arial"/>
                <a:cs typeface="Arial"/>
              </a:rPr>
              <a:t>quadrature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component</a:t>
            </a:r>
            <a:r>
              <a:rPr sz="2600" spc="-24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are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independent</a:t>
            </a:r>
            <a:r>
              <a:rPr sz="2600" spc="-25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60" dirty="0">
                <a:latin typeface="Arial"/>
                <a:cs typeface="Arial"/>
              </a:rPr>
              <a:t>each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other  </a:t>
            </a:r>
            <a:r>
              <a:rPr sz="2600" spc="-25" dirty="0">
                <a:latin typeface="Arial"/>
                <a:cs typeface="Arial"/>
              </a:rPr>
              <a:t>for </a:t>
            </a:r>
            <a:r>
              <a:rPr sz="2600" spc="-55" dirty="0">
                <a:latin typeface="Arial"/>
                <a:cs typeface="Arial"/>
              </a:rPr>
              <a:t>all</a:t>
            </a:r>
            <a:r>
              <a:rPr sz="2600" spc="-31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I</a:t>
            </a:r>
            <a:endParaRPr sz="2600">
              <a:latin typeface="Arial"/>
              <a:cs typeface="Arial"/>
            </a:endParaRPr>
          </a:p>
          <a:p>
            <a:pPr marL="299085" indent="-287020">
              <a:lnSpc>
                <a:spcPts val="3075"/>
              </a:lnSpc>
              <a:buChar char="–"/>
              <a:tabLst>
                <a:tab pos="299720" algn="l"/>
              </a:tabLst>
            </a:pPr>
            <a:r>
              <a:rPr sz="2600" spc="-60" dirty="0">
                <a:latin typeface="Arial"/>
                <a:cs typeface="Arial"/>
              </a:rPr>
              <a:t>M-ary </a:t>
            </a:r>
            <a:r>
              <a:rPr sz="2600" spc="-160" dirty="0">
                <a:latin typeface="Arial"/>
                <a:cs typeface="Arial"/>
              </a:rPr>
              <a:t>QAM </a:t>
            </a:r>
            <a:r>
              <a:rPr sz="2600" spc="-135" dirty="0">
                <a:latin typeface="Arial"/>
                <a:cs typeface="Arial"/>
              </a:rPr>
              <a:t>is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60" dirty="0">
                <a:latin typeface="Arial"/>
                <a:cs typeface="Arial"/>
              </a:rPr>
              <a:t>hybrid </a:t>
            </a:r>
            <a:r>
              <a:rPr sz="2600" spc="-45" dirty="0">
                <a:latin typeface="Arial"/>
                <a:cs typeface="Arial"/>
              </a:rPr>
              <a:t>form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65" dirty="0">
                <a:latin typeface="Arial"/>
                <a:cs typeface="Arial"/>
              </a:rPr>
              <a:t>M-ary</a:t>
            </a:r>
            <a:r>
              <a:rPr sz="2600" spc="-535" dirty="0">
                <a:latin typeface="Arial"/>
                <a:cs typeface="Arial"/>
              </a:rPr>
              <a:t> </a:t>
            </a:r>
            <a:r>
              <a:rPr sz="2600" spc="-55" dirty="0">
                <a:latin typeface="Arial"/>
                <a:cs typeface="Arial"/>
              </a:rPr>
              <a:t>modulation</a:t>
            </a:r>
            <a:endParaRPr sz="26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299720" algn="l"/>
              </a:tabLst>
            </a:pPr>
            <a:r>
              <a:rPr sz="2600" spc="-60" dirty="0">
                <a:latin typeface="Arial"/>
                <a:cs typeface="Arial"/>
              </a:rPr>
              <a:t>M-ary </a:t>
            </a:r>
            <a:r>
              <a:rPr sz="2600" spc="-50" dirty="0">
                <a:latin typeface="Arial"/>
                <a:cs typeface="Arial"/>
              </a:rPr>
              <a:t>amplitude-shift </a:t>
            </a:r>
            <a:r>
              <a:rPr sz="2600" spc="-155" dirty="0">
                <a:latin typeface="Arial"/>
                <a:cs typeface="Arial"/>
              </a:rPr>
              <a:t>keying </a:t>
            </a:r>
            <a:r>
              <a:rPr sz="2600" spc="-65" dirty="0">
                <a:latin typeface="Arial"/>
                <a:cs typeface="Arial"/>
              </a:rPr>
              <a:t>(M-ary</a:t>
            </a:r>
            <a:r>
              <a:rPr sz="2600" spc="-440" dirty="0">
                <a:latin typeface="Arial"/>
                <a:cs typeface="Arial"/>
              </a:rPr>
              <a:t> </a:t>
            </a:r>
            <a:r>
              <a:rPr sz="2600" spc="-315" dirty="0">
                <a:latin typeface="Arial"/>
                <a:cs typeface="Arial"/>
              </a:rPr>
              <a:t>ASK)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78863" y="1861057"/>
            <a:ext cx="588010" cy="594360"/>
            <a:chOff x="2078863" y="1861057"/>
            <a:chExt cx="588010" cy="594360"/>
          </a:xfrm>
        </p:grpSpPr>
        <p:sp>
          <p:nvSpPr>
            <p:cNvPr id="5" name="object 5"/>
            <p:cNvSpPr/>
            <p:nvPr/>
          </p:nvSpPr>
          <p:spPr>
            <a:xfrm>
              <a:off x="2085213" y="2224785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20265" y="2228087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4">
                  <a:moveTo>
                    <a:pt x="0" y="0"/>
                  </a:moveTo>
                  <a:lnTo>
                    <a:pt x="50800" y="220345"/>
                  </a:lnTo>
                </a:path>
              </a:pathLst>
            </a:custGeom>
            <a:ln w="12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74113" y="1867407"/>
              <a:ext cx="492759" cy="581025"/>
            </a:xfrm>
            <a:custGeom>
              <a:avLst/>
              <a:gdLst/>
              <a:ahLst/>
              <a:cxnLst/>
              <a:rect l="l" t="t" r="r" b="b"/>
              <a:pathLst>
                <a:path w="492760" h="581025">
                  <a:moveTo>
                    <a:pt x="0" y="581025"/>
                  </a:moveTo>
                  <a:lnTo>
                    <a:pt x="60579" y="0"/>
                  </a:lnTo>
                </a:path>
                <a:path w="492760" h="581025">
                  <a:moveTo>
                    <a:pt x="60579" y="0"/>
                  </a:moveTo>
                  <a:lnTo>
                    <a:pt x="4922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112005" y="1861057"/>
            <a:ext cx="588010" cy="594360"/>
            <a:chOff x="4112005" y="1861057"/>
            <a:chExt cx="588010" cy="594360"/>
          </a:xfrm>
        </p:grpSpPr>
        <p:sp>
          <p:nvSpPr>
            <p:cNvPr id="9" name="object 9"/>
            <p:cNvSpPr/>
            <p:nvPr/>
          </p:nvSpPr>
          <p:spPr>
            <a:xfrm>
              <a:off x="4118355" y="2224785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53280" y="2228087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4">
                  <a:moveTo>
                    <a:pt x="0" y="0"/>
                  </a:moveTo>
                  <a:lnTo>
                    <a:pt x="50800" y="220345"/>
                  </a:lnTo>
                </a:path>
              </a:pathLst>
            </a:custGeom>
            <a:ln w="12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07255" y="1867407"/>
              <a:ext cx="492759" cy="581025"/>
            </a:xfrm>
            <a:custGeom>
              <a:avLst/>
              <a:gdLst/>
              <a:ahLst/>
              <a:cxnLst/>
              <a:rect l="l" t="t" r="r" b="b"/>
              <a:pathLst>
                <a:path w="492760" h="581025">
                  <a:moveTo>
                    <a:pt x="0" y="581025"/>
                  </a:moveTo>
                  <a:lnTo>
                    <a:pt x="60579" y="0"/>
                  </a:lnTo>
                </a:path>
                <a:path w="492760" h="581025">
                  <a:moveTo>
                    <a:pt x="60579" y="0"/>
                  </a:moveTo>
                  <a:lnTo>
                    <a:pt x="4922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922132" y="2035302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7.40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84294" y="2230373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4979" y="1878025"/>
            <a:ext cx="26860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6023" y="1810588"/>
            <a:ext cx="566420" cy="6927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7625">
              <a:lnSpc>
                <a:spcPts val="15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1500"/>
              </a:lnSpc>
              <a:tabLst>
                <a:tab pos="343535" algn="l"/>
              </a:tabLst>
            </a:pPr>
            <a:r>
              <a:rPr sz="7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0</a:t>
            </a:r>
            <a:r>
              <a:rPr sz="750" spc="80" dirty="0">
                <a:latin typeface="Times New Roman"/>
                <a:cs typeface="Times New Roman"/>
              </a:rPr>
              <a:t> </a:t>
            </a:r>
            <a:r>
              <a:rPr sz="2250" i="1" spc="7" baseline="-22222" dirty="0">
                <a:latin typeface="Times New Roman"/>
                <a:cs typeface="Times New Roman"/>
              </a:rPr>
              <a:t>a</a:t>
            </a:r>
            <a:endParaRPr sz="2250" baseline="-22222">
              <a:latin typeface="Times New Roman"/>
              <a:cs typeface="Times New Roman"/>
            </a:endParaRPr>
          </a:p>
          <a:p>
            <a:pPr marL="151130">
              <a:lnSpc>
                <a:spcPct val="100000"/>
              </a:lnSpc>
              <a:spcBef>
                <a:spcPts val="43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3494" y="2200147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3342" y="2200147"/>
            <a:ext cx="121031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70940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c	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76473" y="2200147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82597" y="2200147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50355" y="1852422"/>
            <a:ext cx="1536700" cy="637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10"/>
              </a:spcBef>
              <a:tabLst>
                <a:tab pos="1283335" algn="l"/>
              </a:tabLst>
            </a:pP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 0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,1,...,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-17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84172" y="2038350"/>
            <a:ext cx="59436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43783" y="2021539"/>
            <a:ext cx="292417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444625" algn="l"/>
                <a:tab pos="1751330" algn="l"/>
              </a:tabLst>
            </a:pPr>
            <a:r>
              <a:rPr sz="1500" dirty="0">
                <a:latin typeface="Times New Roman"/>
                <a:cs typeface="Times New Roman"/>
              </a:rPr>
              <a:t>cos( 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1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1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250" u="sng" spc="7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125" spc="-7" baseline="44444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b </a:t>
            </a:r>
            <a:r>
              <a:rPr sz="1500" spc="10" dirty="0">
                <a:latin typeface="Times New Roman"/>
                <a:cs typeface="Times New Roman"/>
              </a:rPr>
              <a:t>sin(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215" dirty="0">
                <a:latin typeface="Times New Roman"/>
                <a:cs typeface="Times New Roman"/>
              </a:rPr>
              <a:t> </a:t>
            </a:r>
            <a:r>
              <a:rPr sz="1500" i="1" spc="45" dirty="0">
                <a:latin typeface="Times New Roman"/>
                <a:cs typeface="Times New Roman"/>
              </a:rPr>
              <a:t>t</a:t>
            </a:r>
            <a:r>
              <a:rPr sz="1500" spc="45" dirty="0">
                <a:latin typeface="Times New Roman"/>
                <a:cs typeface="Times New Roman"/>
              </a:rPr>
              <a:t>),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764535" y="4680584"/>
            <a:ext cx="162560" cy="598170"/>
            <a:chOff x="2764535" y="4680584"/>
            <a:chExt cx="162560" cy="598170"/>
          </a:xfrm>
        </p:grpSpPr>
        <p:sp>
          <p:nvSpPr>
            <p:cNvPr id="24" name="object 24"/>
            <p:cNvSpPr/>
            <p:nvPr/>
          </p:nvSpPr>
          <p:spPr>
            <a:xfrm>
              <a:off x="2770885" y="5046979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177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05810" y="5050281"/>
              <a:ext cx="51435" cy="221615"/>
            </a:xfrm>
            <a:custGeom>
              <a:avLst/>
              <a:gdLst/>
              <a:ahLst/>
              <a:cxnLst/>
              <a:rect l="l" t="t" r="r" b="b"/>
              <a:pathLst>
                <a:path w="51435" h="221614">
                  <a:moveTo>
                    <a:pt x="0" y="0"/>
                  </a:moveTo>
                  <a:lnTo>
                    <a:pt x="50926" y="221615"/>
                  </a:lnTo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59785" y="4686934"/>
              <a:ext cx="60960" cy="585470"/>
            </a:xfrm>
            <a:custGeom>
              <a:avLst/>
              <a:gdLst/>
              <a:ahLst/>
              <a:cxnLst/>
              <a:rect l="l" t="t" r="r" b="b"/>
              <a:pathLst>
                <a:path w="60960" h="585470">
                  <a:moveTo>
                    <a:pt x="0" y="584961"/>
                  </a:moveTo>
                  <a:lnTo>
                    <a:pt x="604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93107" y="4862321"/>
            <a:ext cx="15062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53490" algn="l"/>
              </a:tabLst>
            </a:pP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 0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,1,...,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36189" y="5055184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25194" y="4341456"/>
            <a:ext cx="5854065" cy="6115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505"/>
              </a:spcBef>
              <a:buChar char="•"/>
              <a:tabLst>
                <a:tab pos="266065" algn="l"/>
                <a:tab pos="266700" algn="l"/>
              </a:tabLst>
            </a:pPr>
            <a:r>
              <a:rPr sz="1700" dirty="0">
                <a:latin typeface="Arial"/>
                <a:cs typeface="Arial"/>
              </a:rPr>
              <a:t>If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b</a:t>
            </a:r>
            <a:r>
              <a:rPr sz="1650" spc="-104" baseline="-15151" dirty="0">
                <a:latin typeface="Arial"/>
                <a:cs typeface="Arial"/>
              </a:rPr>
              <a:t>i</a:t>
            </a:r>
            <a:r>
              <a:rPr sz="1700" spc="-70" dirty="0">
                <a:latin typeface="Arial"/>
                <a:cs typeface="Arial"/>
              </a:rPr>
              <a:t>=0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for</a:t>
            </a:r>
            <a:r>
              <a:rPr sz="1700" spc="-105" dirty="0">
                <a:latin typeface="Arial"/>
                <a:cs typeface="Arial"/>
              </a:rPr>
              <a:t> </a:t>
            </a:r>
            <a:r>
              <a:rPr sz="1700" spc="-40" dirty="0">
                <a:latin typeface="Arial"/>
                <a:cs typeface="Arial"/>
              </a:rPr>
              <a:t>all</a:t>
            </a:r>
            <a:r>
              <a:rPr sz="1700" spc="-90" dirty="0">
                <a:latin typeface="Arial"/>
                <a:cs typeface="Arial"/>
              </a:rPr>
              <a:t> </a:t>
            </a:r>
            <a:r>
              <a:rPr sz="1700" spc="-70" dirty="0">
                <a:latin typeface="Arial"/>
                <a:cs typeface="Arial"/>
              </a:rPr>
              <a:t>i,</a:t>
            </a:r>
            <a:r>
              <a:rPr sz="1700" u="heavy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700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7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700" u="heavy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</a:t>
            </a:r>
            <a:r>
              <a:rPr sz="1700" spc="-55" dirty="0">
                <a:latin typeface="Arial"/>
                <a:cs typeface="Arial"/>
              </a:rPr>
              <a:t>odulated</a:t>
            </a:r>
            <a:r>
              <a:rPr sz="1700" spc="-90" dirty="0">
                <a:latin typeface="Arial"/>
                <a:cs typeface="Arial"/>
              </a:rPr>
              <a:t> signal</a:t>
            </a:r>
            <a:r>
              <a:rPr sz="1700" spc="-140" dirty="0">
                <a:latin typeface="Arial"/>
                <a:cs typeface="Arial"/>
              </a:rPr>
              <a:t> </a:t>
            </a:r>
            <a:r>
              <a:rPr sz="1700" spc="-35" dirty="0">
                <a:latin typeface="Arial"/>
                <a:cs typeface="Arial"/>
              </a:rPr>
              <a:t>s</a:t>
            </a:r>
            <a:r>
              <a:rPr sz="1650" spc="-52" baseline="-15151" dirty="0">
                <a:latin typeface="Arial"/>
                <a:cs typeface="Arial"/>
              </a:rPr>
              <a:t>i</a:t>
            </a:r>
            <a:r>
              <a:rPr sz="1700" spc="-35" dirty="0">
                <a:latin typeface="Arial"/>
                <a:cs typeface="Arial"/>
              </a:rPr>
              <a:t>(t)</a:t>
            </a:r>
            <a:r>
              <a:rPr sz="1700" spc="-12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of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45" dirty="0">
                <a:latin typeface="Arial"/>
                <a:cs typeface="Arial"/>
              </a:rPr>
              <a:t>Eq.</a:t>
            </a:r>
            <a:r>
              <a:rPr sz="1700" spc="-130" dirty="0">
                <a:latin typeface="Arial"/>
                <a:cs typeface="Arial"/>
              </a:rPr>
              <a:t> </a:t>
            </a:r>
            <a:r>
              <a:rPr sz="1700" spc="-65" dirty="0">
                <a:latin typeface="Arial"/>
                <a:cs typeface="Arial"/>
              </a:rPr>
              <a:t>(7.40)</a:t>
            </a:r>
            <a:r>
              <a:rPr sz="1700" spc="-145" dirty="0">
                <a:latin typeface="Arial"/>
                <a:cs typeface="Arial"/>
              </a:rPr>
              <a:t> </a:t>
            </a:r>
            <a:r>
              <a:rPr sz="1700" spc="-95" dirty="0">
                <a:latin typeface="Arial"/>
                <a:cs typeface="Arial"/>
              </a:rPr>
              <a:t>reduces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spc="5" dirty="0">
                <a:latin typeface="Arial"/>
                <a:cs typeface="Arial"/>
              </a:rPr>
              <a:t>to</a:t>
            </a:r>
            <a:endParaRPr sz="1700">
              <a:latin typeface="Arial"/>
              <a:cs typeface="Arial"/>
            </a:endParaRPr>
          </a:p>
          <a:p>
            <a:pPr marL="1525905">
              <a:lnSpc>
                <a:spcPct val="100000"/>
              </a:lnSpc>
              <a:spcBef>
                <a:spcPts val="36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19142" y="5023866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62273" y="5023866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93139" y="5017240"/>
            <a:ext cx="1678939" cy="56515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448309" algn="r">
              <a:lnSpc>
                <a:spcPct val="100000"/>
              </a:lnSpc>
              <a:spcBef>
                <a:spcPts val="15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2600" spc="-5" dirty="0">
                <a:latin typeface="Arial"/>
                <a:cs typeface="Arial"/>
              </a:rPr>
              <a:t>– </a:t>
            </a:r>
            <a:r>
              <a:rPr sz="2600" spc="-60" dirty="0">
                <a:latin typeface="Arial"/>
                <a:cs typeface="Arial"/>
              </a:rPr>
              <a:t>M-ary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440" dirty="0">
                <a:latin typeface="Arial"/>
                <a:cs typeface="Arial"/>
              </a:rPr>
              <a:t>PSK</a:t>
            </a:r>
            <a:endParaRPr sz="2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44954" y="4845189"/>
            <a:ext cx="239331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893444" algn="l"/>
                <a:tab pos="120205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250" u="sng" spc="7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125" spc="-7" baseline="44444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a 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06419" y="6051296"/>
            <a:ext cx="344170" cy="232410"/>
          </a:xfrm>
          <a:custGeom>
            <a:avLst/>
            <a:gdLst/>
            <a:ahLst/>
            <a:cxnLst/>
            <a:rect l="l" t="t" r="r" b="b"/>
            <a:pathLst>
              <a:path w="344170" h="232410">
                <a:moveTo>
                  <a:pt x="0" y="165785"/>
                </a:moveTo>
                <a:lnTo>
                  <a:pt x="34543" y="146253"/>
                </a:lnTo>
              </a:path>
              <a:path w="344170" h="232410">
                <a:moveTo>
                  <a:pt x="34543" y="149440"/>
                </a:moveTo>
                <a:lnTo>
                  <a:pt x="85343" y="231940"/>
                </a:lnTo>
              </a:path>
              <a:path w="344170" h="232410">
                <a:moveTo>
                  <a:pt x="88391" y="231940"/>
                </a:moveTo>
                <a:lnTo>
                  <a:pt x="148970" y="0"/>
                </a:lnTo>
              </a:path>
              <a:path w="344170" h="232410">
                <a:moveTo>
                  <a:pt x="148970" y="0"/>
                </a:moveTo>
                <a:lnTo>
                  <a:pt x="34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50594" y="5565749"/>
            <a:ext cx="342900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1700" dirty="0">
                <a:latin typeface="Arial"/>
                <a:cs typeface="Arial"/>
              </a:rPr>
              <a:t>If</a:t>
            </a:r>
            <a:r>
              <a:rPr sz="1700" spc="-120" dirty="0">
                <a:latin typeface="Arial"/>
                <a:cs typeface="Arial"/>
              </a:rPr>
              <a:t> </a:t>
            </a:r>
            <a:r>
              <a:rPr sz="1700" spc="-210" dirty="0">
                <a:latin typeface="Arial"/>
                <a:cs typeface="Arial"/>
              </a:rPr>
              <a:t>E0=E</a:t>
            </a:r>
            <a:r>
              <a:rPr sz="1700" spc="-140" dirty="0">
                <a:latin typeface="Arial"/>
                <a:cs typeface="Arial"/>
              </a:rPr>
              <a:t> </a:t>
            </a:r>
            <a:r>
              <a:rPr sz="1700" spc="-80" dirty="0">
                <a:latin typeface="Arial"/>
                <a:cs typeface="Arial"/>
              </a:rPr>
              <a:t>and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the</a:t>
            </a:r>
            <a:r>
              <a:rPr sz="1700" spc="-110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constraint</a:t>
            </a:r>
            <a:r>
              <a:rPr sz="1700" spc="-185" dirty="0">
                <a:latin typeface="Arial"/>
                <a:cs typeface="Arial"/>
              </a:rPr>
              <a:t> </a:t>
            </a:r>
            <a:r>
              <a:rPr sz="1700" spc="-90" dirty="0">
                <a:latin typeface="Arial"/>
                <a:cs typeface="Arial"/>
              </a:rPr>
              <a:t>is</a:t>
            </a:r>
            <a:r>
              <a:rPr sz="1700" spc="-165" dirty="0">
                <a:latin typeface="Arial"/>
                <a:cs typeface="Arial"/>
              </a:rPr>
              <a:t> </a:t>
            </a:r>
            <a:r>
              <a:rPr sz="1700" spc="-60" dirty="0">
                <a:latin typeface="Arial"/>
                <a:cs typeface="Arial"/>
              </a:rPr>
              <a:t>satisfied</a:t>
            </a:r>
            <a:endParaRPr sz="1700">
              <a:latin typeface="Arial"/>
              <a:cs typeface="Arial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109</a:t>
            </a:fld>
            <a:endParaRPr spc="-60" dirty="0"/>
          </a:p>
        </p:txBody>
      </p:sp>
      <p:sp>
        <p:nvSpPr>
          <p:cNvPr id="36" name="object 36"/>
          <p:cNvSpPr txBox="1"/>
          <p:nvPr/>
        </p:nvSpPr>
        <p:spPr>
          <a:xfrm>
            <a:off x="1885442" y="6038494"/>
            <a:ext cx="508000" cy="337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ts val="167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spc="10" dirty="0">
                <a:latin typeface="Times New Roman"/>
                <a:cs typeface="Times New Roman"/>
              </a:rPr>
              <a:t>Ea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125" spc="-7" baseline="55555" dirty="0">
                <a:latin typeface="Times New Roman"/>
                <a:cs typeface="Times New Roman"/>
              </a:rPr>
              <a:t>2</a:t>
            </a:r>
            <a:endParaRPr sz="1125" baseline="55555">
              <a:latin typeface="Times New Roman"/>
              <a:cs typeface="Times New Roman"/>
            </a:endParaRPr>
          </a:p>
          <a:p>
            <a:pPr marR="57150" algn="r">
              <a:lnSpc>
                <a:spcPts val="770"/>
              </a:lnSpc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94839" y="5818048"/>
            <a:ext cx="925830" cy="55816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0"/>
              </a:spcBef>
            </a:pPr>
            <a:r>
              <a:rPr sz="2250" spc="7" baseline="-27777" dirty="0">
                <a:latin typeface="Symbol"/>
                <a:cs typeface="Symbol"/>
              </a:rPr>
              <a:t>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i="1" spc="15" baseline="-27777" dirty="0">
                <a:latin typeface="Times New Roman"/>
                <a:cs typeface="Times New Roman"/>
              </a:rPr>
              <a:t>Eb </a:t>
            </a:r>
            <a:r>
              <a:rPr sz="750" spc="-5" dirty="0">
                <a:latin typeface="Times New Roman"/>
                <a:cs typeface="Times New Roman"/>
              </a:rPr>
              <a:t>2 </a:t>
            </a:r>
            <a:r>
              <a:rPr sz="2250" spc="52" baseline="-27777" dirty="0">
                <a:latin typeface="Times New Roman"/>
                <a:cs typeface="Times New Roman"/>
              </a:rPr>
              <a:t>)</a:t>
            </a:r>
            <a:r>
              <a:rPr sz="750" spc="35" dirty="0">
                <a:latin typeface="Times New Roman"/>
                <a:cs typeface="Times New Roman"/>
              </a:rPr>
              <a:t>1 </a:t>
            </a:r>
            <a:r>
              <a:rPr sz="750" spc="-5" dirty="0">
                <a:latin typeface="Times New Roman"/>
                <a:cs typeface="Times New Roman"/>
              </a:rPr>
              <a:t>/</a:t>
            </a:r>
            <a:r>
              <a:rPr sz="750" spc="3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  <a:p>
            <a:pPr marL="152400" algn="ctr">
              <a:lnSpc>
                <a:spcPct val="100000"/>
              </a:lnSpc>
              <a:spcBef>
                <a:spcPts val="4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68421" y="6038494"/>
            <a:ext cx="147574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1480" algn="l"/>
                <a:tab pos="890269" algn="l"/>
              </a:tabLst>
            </a:pP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	</a:t>
            </a:r>
            <a:r>
              <a:rPr sz="1500" spc="5" dirty="0">
                <a:latin typeface="Times New Roman"/>
                <a:cs typeface="Times New Roman"/>
              </a:rPr>
              <a:t>for </a:t>
            </a:r>
            <a:r>
              <a:rPr sz="1500" spc="-5" dirty="0">
                <a:latin typeface="Times New Roman"/>
                <a:cs typeface="Times New Roman"/>
              </a:rPr>
              <a:t>all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110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1481985"/>
            <a:ext cx="7900670" cy="38741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35" dirty="0">
                <a:latin typeface="Arial"/>
                <a:cs typeface="Arial"/>
              </a:rPr>
              <a:t>Signal-Space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195" dirty="0">
                <a:latin typeface="Arial"/>
                <a:cs typeface="Arial"/>
              </a:rPr>
              <a:t>Diagram</a:t>
            </a:r>
            <a:endParaRPr sz="32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715"/>
              </a:spcBef>
              <a:buChar char="–"/>
              <a:tabLst>
                <a:tab pos="756920" algn="l"/>
              </a:tabLst>
            </a:pP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signal-space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representation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M-ary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QAM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for  </a:t>
            </a:r>
            <a:r>
              <a:rPr sz="2800" spc="-114" dirty="0">
                <a:latin typeface="Arial"/>
                <a:cs typeface="Arial"/>
              </a:rPr>
              <a:t>M=16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725"/>
              </a:spcBef>
              <a:buChar char="–"/>
              <a:tabLst>
                <a:tab pos="756920" algn="l"/>
              </a:tabLst>
            </a:pPr>
            <a:r>
              <a:rPr sz="2800" spc="-135" dirty="0">
                <a:latin typeface="Arial"/>
                <a:cs typeface="Arial"/>
              </a:rPr>
              <a:t>Unlike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M-ary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375" dirty="0">
                <a:latin typeface="Arial"/>
                <a:cs typeface="Arial"/>
              </a:rPr>
              <a:t>PSK,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different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signal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points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M-  </a:t>
            </a:r>
            <a:r>
              <a:rPr sz="2800" spc="-95" dirty="0">
                <a:latin typeface="Arial"/>
                <a:cs typeface="Arial"/>
              </a:rPr>
              <a:t>ary </a:t>
            </a:r>
            <a:r>
              <a:rPr sz="2800" spc="-155" dirty="0">
                <a:latin typeface="Arial"/>
                <a:cs typeface="Arial"/>
              </a:rPr>
              <a:t>QAM </a:t>
            </a:r>
            <a:r>
              <a:rPr sz="2800" spc="-145" dirty="0">
                <a:latin typeface="Arial"/>
                <a:cs typeface="Arial"/>
              </a:rPr>
              <a:t>are characterized </a:t>
            </a:r>
            <a:r>
              <a:rPr sz="2800" spc="-140" dirty="0">
                <a:latin typeface="Arial"/>
                <a:cs typeface="Arial"/>
              </a:rPr>
              <a:t>by </a:t>
            </a:r>
            <a:r>
              <a:rPr sz="2800" spc="-55" dirty="0">
                <a:latin typeface="Arial"/>
                <a:cs typeface="Arial"/>
              </a:rPr>
              <a:t>different </a:t>
            </a:r>
            <a:r>
              <a:rPr sz="2800" spc="-135" dirty="0">
                <a:latin typeface="Arial"/>
                <a:cs typeface="Arial"/>
              </a:rPr>
              <a:t>energy  </a:t>
            </a:r>
            <a:r>
              <a:rPr sz="2800" spc="-130" dirty="0">
                <a:latin typeface="Arial"/>
                <a:cs typeface="Arial"/>
              </a:rPr>
              <a:t>levels</a:t>
            </a:r>
            <a:endParaRPr sz="2800">
              <a:latin typeface="Arial"/>
              <a:cs typeface="Arial"/>
            </a:endParaRPr>
          </a:p>
          <a:p>
            <a:pPr marL="756285" marR="81915" lvl="1" indent="-287020">
              <a:lnSpc>
                <a:spcPct val="100000"/>
              </a:lnSpc>
              <a:spcBef>
                <a:spcPts val="700"/>
              </a:spcBef>
              <a:buChar char="–"/>
              <a:tabLst>
                <a:tab pos="756920" algn="l"/>
              </a:tabLst>
            </a:pPr>
            <a:r>
              <a:rPr sz="2800" spc="-290" dirty="0">
                <a:latin typeface="Arial"/>
                <a:cs typeface="Arial"/>
              </a:rPr>
              <a:t>Each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40" dirty="0">
                <a:latin typeface="Arial"/>
                <a:cs typeface="Arial"/>
              </a:rPr>
              <a:t>point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constellation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corresponds  </a:t>
            </a:r>
            <a:r>
              <a:rPr sz="2800" spc="15" dirty="0">
                <a:latin typeface="Arial"/>
                <a:cs typeface="Arial"/>
              </a:rPr>
              <a:t>to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10" dirty="0">
                <a:latin typeface="Arial"/>
                <a:cs typeface="Arial"/>
              </a:rPr>
              <a:t>specific</a:t>
            </a:r>
            <a:r>
              <a:rPr sz="2800" spc="-37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quadbit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995" y="1117091"/>
            <a:ext cx="8112931" cy="4595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111</a:t>
            </a:fld>
            <a:endParaRPr spc="-6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612" y="924548"/>
            <a:ext cx="7249795" cy="98996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5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55" dirty="0">
                <a:latin typeface="Arial"/>
                <a:cs typeface="Arial"/>
              </a:rPr>
              <a:t>M-ary </a:t>
            </a:r>
            <a:r>
              <a:rPr sz="2000" spc="-95" dirty="0">
                <a:latin typeface="Arial"/>
                <a:cs typeface="Arial"/>
              </a:rPr>
              <a:t>Frequency-Shift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Keying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20"/>
              </a:spcBef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50" dirty="0">
                <a:latin typeface="Arial"/>
                <a:cs typeface="Arial"/>
              </a:rPr>
              <a:t>In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one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form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M-ary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4" dirty="0">
                <a:latin typeface="Arial"/>
                <a:cs typeface="Arial"/>
              </a:rPr>
              <a:t>FSK,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transmitted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signals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defined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for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some</a:t>
            </a: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1800" spc="-80" dirty="0">
                <a:latin typeface="Arial"/>
                <a:cs typeface="Arial"/>
              </a:rPr>
              <a:t>fixed </a:t>
            </a:r>
            <a:r>
              <a:rPr sz="1800" spc="-60" dirty="0">
                <a:latin typeface="Arial"/>
                <a:cs typeface="Arial"/>
              </a:rPr>
              <a:t>integer </a:t>
            </a:r>
            <a:r>
              <a:rPr sz="1800" i="1" dirty="0">
                <a:latin typeface="Carlito"/>
                <a:cs typeface="Carlito"/>
              </a:rPr>
              <a:t>n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spc="-170" dirty="0">
                <a:latin typeface="Arial"/>
                <a:cs typeface="Arial"/>
              </a:rPr>
              <a:t>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6116" y="2939237"/>
            <a:ext cx="6066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–	</a:t>
            </a:r>
            <a:r>
              <a:rPr sz="1800" spc="-135" dirty="0">
                <a:latin typeface="Arial"/>
                <a:cs typeface="Arial"/>
              </a:rPr>
              <a:t>Like </a:t>
            </a:r>
            <a:r>
              <a:rPr sz="1800" spc="-45" dirty="0">
                <a:latin typeface="Arial"/>
                <a:cs typeface="Arial"/>
              </a:rPr>
              <a:t>M-ary </a:t>
            </a:r>
            <a:r>
              <a:rPr sz="1800" spc="-245" dirty="0">
                <a:latin typeface="Arial"/>
                <a:cs typeface="Arial"/>
              </a:rPr>
              <a:t>PSK,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envelope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45" dirty="0">
                <a:latin typeface="Arial"/>
                <a:cs typeface="Arial"/>
              </a:rPr>
              <a:t>M-ary </a:t>
            </a:r>
            <a:r>
              <a:rPr sz="1800" spc="-325" dirty="0">
                <a:latin typeface="Arial"/>
                <a:cs typeface="Arial"/>
              </a:rPr>
              <a:t>FSK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90" dirty="0">
                <a:latin typeface="Arial"/>
                <a:cs typeface="Arial"/>
              </a:rPr>
              <a:t>constant </a:t>
            </a:r>
            <a:r>
              <a:rPr sz="1800" spc="-25" dirty="0">
                <a:latin typeface="Arial"/>
                <a:cs typeface="Arial"/>
              </a:rPr>
              <a:t>for </a:t>
            </a:r>
            <a:r>
              <a:rPr sz="1800" spc="-45" dirty="0">
                <a:latin typeface="Arial"/>
                <a:cs typeface="Arial"/>
              </a:rPr>
              <a:t>all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116" y="4201667"/>
            <a:ext cx="6888480" cy="95313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09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140" dirty="0">
                <a:latin typeface="Arial"/>
                <a:cs typeface="Arial"/>
              </a:rPr>
              <a:t>Signal-Space</a:t>
            </a:r>
            <a:r>
              <a:rPr sz="1800" spc="-105" dirty="0">
                <a:latin typeface="Arial"/>
                <a:cs typeface="Arial"/>
              </a:rPr>
              <a:t> Diagram</a:t>
            </a:r>
            <a:endParaRPr sz="1800">
              <a:latin typeface="Arial"/>
              <a:cs typeface="Arial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409"/>
              </a:spcBef>
              <a:buChar char="•"/>
              <a:tabLst>
                <a:tab pos="697865" algn="l"/>
                <a:tab pos="698500" algn="l"/>
              </a:tabLst>
            </a:pPr>
            <a:r>
              <a:rPr sz="1800" spc="-95" dirty="0">
                <a:latin typeface="Arial"/>
                <a:cs typeface="Arial"/>
              </a:rPr>
              <a:t>Unlike </a:t>
            </a:r>
            <a:r>
              <a:rPr sz="1800" spc="-45" dirty="0">
                <a:latin typeface="Arial"/>
                <a:cs typeface="Arial"/>
              </a:rPr>
              <a:t>M-ary </a:t>
            </a:r>
            <a:r>
              <a:rPr sz="1800" spc="-305" dirty="0">
                <a:latin typeface="Arial"/>
                <a:cs typeface="Arial"/>
              </a:rPr>
              <a:t>PSK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spc="-45" dirty="0">
                <a:latin typeface="Arial"/>
                <a:cs typeface="Arial"/>
              </a:rPr>
              <a:t>M-ary </a:t>
            </a:r>
            <a:r>
              <a:rPr sz="1800" spc="-100" dirty="0">
                <a:latin typeface="Arial"/>
                <a:cs typeface="Arial"/>
              </a:rPr>
              <a:t>QAM, </a:t>
            </a:r>
            <a:r>
              <a:rPr sz="1800" spc="-40" dirty="0">
                <a:latin typeface="Arial"/>
                <a:cs typeface="Arial"/>
              </a:rPr>
              <a:t>M-ary </a:t>
            </a:r>
            <a:r>
              <a:rPr sz="1800" spc="-325" dirty="0">
                <a:latin typeface="Arial"/>
                <a:cs typeface="Arial"/>
              </a:rPr>
              <a:t>FSK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85" dirty="0">
                <a:latin typeface="Arial"/>
                <a:cs typeface="Arial"/>
              </a:rPr>
              <a:t>described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100" dirty="0">
                <a:latin typeface="Arial"/>
                <a:cs typeface="Arial"/>
              </a:rPr>
              <a:t>an </a:t>
            </a:r>
            <a:r>
              <a:rPr sz="1800" spc="-10" dirty="0">
                <a:latin typeface="Arial"/>
                <a:cs typeface="Arial"/>
              </a:rPr>
              <a:t>M-  </a:t>
            </a:r>
            <a:r>
              <a:rPr sz="1800" spc="-70" dirty="0">
                <a:latin typeface="Arial"/>
                <a:cs typeface="Arial"/>
              </a:rPr>
              <a:t>dimensional </a:t>
            </a:r>
            <a:r>
              <a:rPr sz="1800" spc="-105" dirty="0">
                <a:latin typeface="Arial"/>
                <a:cs typeface="Arial"/>
              </a:rPr>
              <a:t>signal-space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diagram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67939" y="2166239"/>
            <a:ext cx="508634" cy="593725"/>
            <a:chOff x="2567939" y="2166239"/>
            <a:chExt cx="508634" cy="593725"/>
          </a:xfrm>
        </p:grpSpPr>
        <p:sp>
          <p:nvSpPr>
            <p:cNvPr id="6" name="object 6"/>
            <p:cNvSpPr/>
            <p:nvPr/>
          </p:nvSpPr>
          <p:spPr>
            <a:xfrm>
              <a:off x="2574289" y="2488565"/>
              <a:ext cx="488950" cy="60325"/>
            </a:xfrm>
            <a:custGeom>
              <a:avLst/>
              <a:gdLst/>
              <a:ahLst/>
              <a:cxnLst/>
              <a:rect l="l" t="t" r="r" b="b"/>
              <a:pathLst>
                <a:path w="488950" h="60325">
                  <a:moveTo>
                    <a:pt x="169291" y="0"/>
                  </a:moveTo>
                  <a:lnTo>
                    <a:pt x="488950" y="0"/>
                  </a:lnTo>
                </a:path>
                <a:path w="488950" h="60325">
                  <a:moveTo>
                    <a:pt x="0" y="60325"/>
                  </a:moveTo>
                  <a:lnTo>
                    <a:pt x="34925" y="4102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09214" y="2532888"/>
              <a:ext cx="50800" cy="220345"/>
            </a:xfrm>
            <a:custGeom>
              <a:avLst/>
              <a:gdLst/>
              <a:ahLst/>
              <a:cxnLst/>
              <a:rect l="l" t="t" r="r" b="b"/>
              <a:pathLst>
                <a:path w="50800" h="220344">
                  <a:moveTo>
                    <a:pt x="0" y="0"/>
                  </a:moveTo>
                  <a:lnTo>
                    <a:pt x="50800" y="220345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63189" y="2172589"/>
              <a:ext cx="413384" cy="581025"/>
            </a:xfrm>
            <a:custGeom>
              <a:avLst/>
              <a:gdLst/>
              <a:ahLst/>
              <a:cxnLst/>
              <a:rect l="l" t="t" r="r" b="b"/>
              <a:pathLst>
                <a:path w="413385" h="581025">
                  <a:moveTo>
                    <a:pt x="0" y="580644"/>
                  </a:moveTo>
                  <a:lnTo>
                    <a:pt x="60198" y="0"/>
                  </a:lnTo>
                </a:path>
                <a:path w="413385" h="581025">
                  <a:moveTo>
                    <a:pt x="60198" y="0"/>
                  </a:moveTo>
                  <a:lnTo>
                    <a:pt x="41287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567810" y="2488564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46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47433" y="2340355"/>
            <a:ext cx="58356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.41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9714" y="2535123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76291" y="2157171"/>
            <a:ext cx="1536700" cy="637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15"/>
              </a:spcBef>
              <a:tabLst>
                <a:tab pos="1283970" algn="l"/>
              </a:tabLst>
            </a:pPr>
            <a:r>
              <a:rPr sz="1500" i="1" dirty="0">
                <a:latin typeface="Times New Roman"/>
                <a:cs typeface="Times New Roman"/>
              </a:rPr>
              <a:t>i 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0,1,...,</a:t>
            </a:r>
            <a:r>
              <a:rPr sz="1500" spc="36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M	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5" dirty="0">
                <a:latin typeface="Symbol"/>
                <a:cs typeface="Symbol"/>
              </a:rPr>
              <a:t></a:t>
            </a:r>
            <a:r>
              <a:rPr sz="1500" spc="-17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5902" y="2434844"/>
            <a:ext cx="18669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00" spc="-145" dirty="0">
                <a:latin typeface="Symbol"/>
                <a:cs typeface="Symbol"/>
              </a:rPr>
              <a:t></a:t>
            </a:r>
            <a:r>
              <a:rPr sz="2250" spc="-217" baseline="-24074" dirty="0">
                <a:latin typeface="Symbol"/>
                <a:cs typeface="Symbol"/>
              </a:rPr>
              <a:t></a:t>
            </a:r>
            <a:endParaRPr sz="2250" baseline="-24074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4498" y="2169621"/>
            <a:ext cx="1885950" cy="429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685"/>
              </a:lnSpc>
              <a:spcBef>
                <a:spcPts val="95"/>
              </a:spcBef>
              <a:tabLst>
                <a:tab pos="745490" algn="l"/>
                <a:tab pos="1760220" algn="l"/>
              </a:tabLst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2250" spc="52" baseline="-5555" dirty="0">
                <a:latin typeface="Symbol"/>
                <a:cs typeface="Symbol"/>
              </a:rPr>
              <a:t></a:t>
            </a:r>
            <a:r>
              <a:rPr sz="1650" i="1" spc="35" dirty="0">
                <a:latin typeface="Symbol"/>
                <a:cs typeface="Symbol"/>
              </a:rPr>
              <a:t></a:t>
            </a:r>
            <a:r>
              <a:rPr sz="1650" spc="35" dirty="0">
                <a:latin typeface="Times New Roman"/>
                <a:cs typeface="Times New Roman"/>
              </a:rPr>
              <a:t>	</a:t>
            </a:r>
            <a:r>
              <a:rPr sz="2250" baseline="-9259" dirty="0">
                <a:latin typeface="Symbol"/>
                <a:cs typeface="Symbol"/>
              </a:rPr>
              <a:t></a:t>
            </a:r>
            <a:endParaRPr sz="2250" baseline="-9259">
              <a:latin typeface="Symbol"/>
              <a:cs typeface="Symbol"/>
            </a:endParaRPr>
          </a:p>
          <a:p>
            <a:pPr marL="396240">
              <a:lnSpc>
                <a:spcPts val="1505"/>
              </a:lnSpc>
            </a:pP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2250" spc="-254" baseline="-25925" dirty="0">
                <a:latin typeface="Symbol"/>
                <a:cs typeface="Symbol"/>
              </a:rPr>
              <a:t></a:t>
            </a:r>
            <a:r>
              <a:rPr sz="2250" spc="-254" baseline="-51851" dirty="0">
                <a:latin typeface="Symbol"/>
                <a:cs typeface="Symbol"/>
              </a:rPr>
              <a:t></a:t>
            </a:r>
            <a:r>
              <a:rPr sz="2250" i="1" spc="-254" baseline="-46296" dirty="0">
                <a:latin typeface="Times New Roman"/>
                <a:cs typeface="Times New Roman"/>
              </a:rPr>
              <a:t>T 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spc="5" dirty="0">
                <a:latin typeface="Times New Roman"/>
                <a:cs typeface="Times New Roman"/>
              </a:rPr>
              <a:t>n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2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73376" y="2303779"/>
            <a:ext cx="594995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  <a:p>
            <a:pPr marL="109855">
              <a:lnSpc>
                <a:spcPts val="770"/>
              </a:lnSpc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0410" y="3636390"/>
            <a:ext cx="60515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45" dirty="0">
                <a:latin typeface="Times New Roman"/>
                <a:cs typeface="Times New Roman"/>
              </a:rPr>
              <a:t>7.42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01900" y="388327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1633" y="3888688"/>
            <a:ext cx="12065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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4176" y="3626357"/>
            <a:ext cx="109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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1633" y="3453129"/>
            <a:ext cx="11588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92200" algn="l"/>
              </a:tabLst>
            </a:pPr>
            <a:r>
              <a:rPr sz="2250" spc="7" baseline="-5555" dirty="0">
                <a:latin typeface="Symbol"/>
                <a:cs typeface="Symbol"/>
              </a:rPr>
              <a:t></a:t>
            </a:r>
            <a:r>
              <a:rPr sz="2250" spc="-135" baseline="-555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 </a:t>
            </a:r>
            <a:r>
              <a:rPr sz="1500" spc="16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i="1" spc="-11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j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21633" y="3684854"/>
            <a:ext cx="1131570" cy="40513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485"/>
              </a:lnSpc>
              <a:spcBef>
                <a:spcPts val="115"/>
              </a:spcBef>
            </a:pPr>
            <a:r>
              <a:rPr sz="1500" spc="5" dirty="0">
                <a:latin typeface="Symbol"/>
                <a:cs typeface="Symbol"/>
              </a:rPr>
              <a:t></a:t>
            </a:r>
            <a:endParaRPr sz="1500">
              <a:latin typeface="Symbol"/>
              <a:cs typeface="Symbol"/>
            </a:endParaRPr>
          </a:p>
          <a:p>
            <a:pPr marL="161925">
              <a:lnSpc>
                <a:spcPts val="1485"/>
              </a:lnSpc>
              <a:tabLst>
                <a:tab pos="1064260" algn="l"/>
              </a:tabLst>
            </a:pPr>
            <a:r>
              <a:rPr sz="1500" spc="5" dirty="0">
                <a:latin typeface="Times New Roman"/>
                <a:cs typeface="Times New Roman"/>
              </a:rPr>
              <a:t>0 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</a:t>
            </a:r>
            <a:r>
              <a:rPr sz="1500" spc="1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 </a:t>
            </a:r>
            <a:r>
              <a:rPr sz="1500" spc="16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 </a:t>
            </a:r>
            <a:r>
              <a:rPr sz="1500" i="1" spc="-9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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j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75051" y="3639439"/>
            <a:ext cx="11614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spc="20" dirty="0">
                <a:latin typeface="Times New Roman"/>
                <a:cs typeface="Times New Roman"/>
              </a:rPr>
              <a:t>)</a:t>
            </a:r>
            <a:r>
              <a:rPr sz="1500" i="1" spc="20" dirty="0">
                <a:latin typeface="Times New Roman"/>
                <a:cs typeface="Times New Roman"/>
              </a:rPr>
              <a:t>dt</a:t>
            </a:r>
            <a:r>
              <a:rPr sz="1500" i="1" spc="-2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36698" y="3528441"/>
            <a:ext cx="78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73857" y="3800602"/>
            <a:ext cx="5206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37154" y="3800602"/>
            <a:ext cx="3937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200" dirty="0">
                <a:latin typeface="Times New Roman"/>
                <a:cs typeface="Times New Roman"/>
              </a:rPr>
              <a:t>j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48151" y="5700903"/>
            <a:ext cx="356235" cy="252729"/>
          </a:xfrm>
          <a:custGeom>
            <a:avLst/>
            <a:gdLst/>
            <a:ahLst/>
            <a:cxnLst/>
            <a:rect l="l" t="t" r="r" b="b"/>
            <a:pathLst>
              <a:path w="356235" h="252729">
                <a:moveTo>
                  <a:pt x="15112" y="190207"/>
                </a:moveTo>
                <a:lnTo>
                  <a:pt x="48387" y="172250"/>
                </a:lnTo>
              </a:path>
              <a:path w="356235" h="252729">
                <a:moveTo>
                  <a:pt x="48387" y="174967"/>
                </a:moveTo>
                <a:lnTo>
                  <a:pt x="96774" y="252704"/>
                </a:lnTo>
              </a:path>
              <a:path w="356235" h="252729">
                <a:moveTo>
                  <a:pt x="99822" y="252691"/>
                </a:moveTo>
                <a:lnTo>
                  <a:pt x="157480" y="33985"/>
                </a:lnTo>
              </a:path>
              <a:path w="356235" h="252729">
                <a:moveTo>
                  <a:pt x="157480" y="33985"/>
                </a:moveTo>
                <a:lnTo>
                  <a:pt x="343662" y="33985"/>
                </a:lnTo>
              </a:path>
              <a:path w="356235" h="252729">
                <a:moveTo>
                  <a:pt x="0" y="0"/>
                </a:moveTo>
                <a:lnTo>
                  <a:pt x="35585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963792" y="5567578"/>
            <a:ext cx="56324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-22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7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.43</a:t>
            </a:r>
            <a:r>
              <a:rPr sz="1400" spc="-5" dirty="0">
                <a:latin typeface="Times New Roman"/>
                <a:cs typeface="Times New Roman"/>
              </a:rPr>
              <a:t> 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112</a:t>
            </a:fld>
            <a:endParaRPr spc="-60" dirty="0"/>
          </a:p>
        </p:txBody>
      </p:sp>
      <p:sp>
        <p:nvSpPr>
          <p:cNvPr id="28" name="object 28"/>
          <p:cNvSpPr txBox="1"/>
          <p:nvPr/>
        </p:nvSpPr>
        <p:spPr>
          <a:xfrm>
            <a:off x="3353561" y="5417311"/>
            <a:ext cx="11430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32961" y="5567578"/>
            <a:ext cx="38989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i="1" spc="-5" dirty="0">
                <a:latin typeface="Times New Roman"/>
                <a:cs typeface="Times New Roman"/>
              </a:rPr>
              <a:t>s </a:t>
            </a:r>
            <a:r>
              <a:rPr sz="1400" spc="-5" dirty="0">
                <a:latin typeface="Times New Roman"/>
                <a:cs typeface="Times New Roman"/>
              </a:rPr>
              <a:t>( </a:t>
            </a:r>
            <a:r>
              <a:rPr sz="1400" i="1" spc="-5" dirty="0">
                <a:latin typeface="Times New Roman"/>
                <a:cs typeface="Times New Roman"/>
              </a:rPr>
              <a:t>t</a:t>
            </a:r>
            <a:r>
              <a:rPr sz="1400" i="1" spc="-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16553" y="5753811"/>
            <a:ext cx="13398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i="1" spc="-5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26560" y="5719978"/>
            <a:ext cx="501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i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76905" y="5719978"/>
            <a:ext cx="501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i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75201" y="5392292"/>
            <a:ext cx="1458595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90"/>
              </a:spcBef>
              <a:tabLst>
                <a:tab pos="1223010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i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-5" dirty="0">
                <a:latin typeface="Times New Roman"/>
                <a:cs typeface="Times New Roman"/>
              </a:rPr>
              <a:t>  0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,1,...,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M	</a:t>
            </a:r>
            <a:r>
              <a:rPr sz="1400" spc="-5" dirty="0">
                <a:latin typeface="Symbol"/>
                <a:cs typeface="Symbol"/>
              </a:rPr>
              <a:t>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400" spc="-5" dirty="0">
                <a:latin typeface="Times New Roman"/>
                <a:cs typeface="Times New Roman"/>
              </a:rPr>
              <a:t>0 </a:t>
            </a:r>
            <a:r>
              <a:rPr sz="1400" spc="-5" dirty="0">
                <a:latin typeface="Symbol"/>
                <a:cs typeface="Symbol"/>
              </a:rPr>
              <a:t>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Symbol"/>
                <a:cs typeface="Symbol"/>
              </a:rPr>
              <a:t>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50922" y="5543782"/>
            <a:ext cx="549910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i="1" spc="-50" dirty="0">
                <a:latin typeface="Symbol"/>
                <a:cs typeface="Symbol"/>
              </a:rPr>
              <a:t></a:t>
            </a:r>
            <a:r>
              <a:rPr sz="1600" i="1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 </a:t>
            </a:r>
            <a:r>
              <a:rPr sz="1400" i="1" spc="-5" dirty="0">
                <a:latin typeface="Times New Roman"/>
                <a:cs typeface="Times New Roman"/>
              </a:rPr>
              <a:t>t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r>
              <a:rPr sz="1400" spc="-2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0363" y="1552143"/>
            <a:ext cx="3247390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100" dirty="0"/>
              <a:t>1. </a:t>
            </a:r>
            <a:r>
              <a:rPr sz="2600" spc="-90" dirty="0"/>
              <a:t>Correlating </a:t>
            </a:r>
            <a:r>
              <a:rPr sz="2600" spc="-35" dirty="0"/>
              <a:t>th</a:t>
            </a:r>
            <a:r>
              <a:rPr sz="2600" u="heavy" spc="-35" dirty="0">
                <a:uFill>
                  <a:solidFill>
                    <a:srgbClr val="000000"/>
                  </a:solidFill>
                </a:uFill>
              </a:rPr>
              <a:t>e</a:t>
            </a:r>
            <a:r>
              <a:rPr sz="2600" u="heavy" spc="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600" u="heavy" spc="-130" dirty="0">
                <a:uFill>
                  <a:solidFill>
                    <a:srgbClr val="000000"/>
                  </a:solidFill>
                </a:uFill>
              </a:rPr>
              <a:t>sig</a:t>
            </a:r>
            <a:r>
              <a:rPr sz="2600" spc="-130" dirty="0"/>
              <a:t>nal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1261617" y="4169486"/>
            <a:ext cx="4485005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75" dirty="0">
                <a:latin typeface="Arial"/>
                <a:cs typeface="Arial"/>
              </a:rPr>
              <a:t>under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55" dirty="0">
                <a:latin typeface="Arial"/>
                <a:cs typeface="Arial"/>
              </a:rPr>
              <a:t>band-pass</a:t>
            </a:r>
            <a:r>
              <a:rPr sz="2600" spc="-509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assumption,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363" y="5477967"/>
            <a:ext cx="4226560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spc="-100" dirty="0">
                <a:latin typeface="Arial"/>
                <a:cs typeface="Arial"/>
              </a:rPr>
              <a:t>2. </a:t>
            </a:r>
            <a:r>
              <a:rPr sz="2600" spc="-229" dirty="0">
                <a:latin typeface="Arial"/>
                <a:cs typeface="Arial"/>
              </a:rPr>
              <a:t>We </a:t>
            </a:r>
            <a:r>
              <a:rPr sz="2600" spc="-180" dirty="0">
                <a:latin typeface="Arial"/>
                <a:cs typeface="Arial"/>
              </a:rPr>
              <a:t>may </a:t>
            </a:r>
            <a:r>
              <a:rPr sz="2600" spc="-125" dirty="0">
                <a:latin typeface="Arial"/>
                <a:cs typeface="Arial"/>
              </a:rPr>
              <a:t>show </a:t>
            </a:r>
            <a:r>
              <a:rPr sz="2600" spc="-5" dirty="0">
                <a:latin typeface="Arial"/>
                <a:cs typeface="Arial"/>
              </a:rPr>
              <a:t>that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2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signal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82366" y="3398265"/>
            <a:ext cx="687070" cy="308610"/>
            <a:chOff x="3182366" y="3398265"/>
            <a:chExt cx="687070" cy="308610"/>
          </a:xfrm>
        </p:grpSpPr>
        <p:sp>
          <p:nvSpPr>
            <p:cNvPr id="6" name="object 6"/>
            <p:cNvSpPr/>
            <p:nvPr/>
          </p:nvSpPr>
          <p:spPr>
            <a:xfrm>
              <a:off x="3182366" y="3564508"/>
              <a:ext cx="297180" cy="44450"/>
            </a:xfrm>
            <a:custGeom>
              <a:avLst/>
              <a:gdLst/>
              <a:ahLst/>
              <a:cxnLst/>
              <a:rect l="l" t="t" r="r" b="b"/>
              <a:pathLst>
                <a:path w="297179" h="44450">
                  <a:moveTo>
                    <a:pt x="0" y="0"/>
                  </a:moveTo>
                  <a:lnTo>
                    <a:pt x="215899" y="0"/>
                  </a:lnTo>
                </a:path>
                <a:path w="297179" h="44450">
                  <a:moveTo>
                    <a:pt x="261873" y="44068"/>
                  </a:moveTo>
                  <a:lnTo>
                    <a:pt x="297180" y="2476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79546" y="3592575"/>
              <a:ext cx="50800" cy="107950"/>
            </a:xfrm>
            <a:custGeom>
              <a:avLst/>
              <a:gdLst/>
              <a:ahLst/>
              <a:cxnLst/>
              <a:rect l="l" t="t" r="r" b="b"/>
              <a:pathLst>
                <a:path w="50800" h="107950">
                  <a:moveTo>
                    <a:pt x="0" y="0"/>
                  </a:moveTo>
                  <a:lnTo>
                    <a:pt x="50673" y="107568"/>
                  </a:lnTo>
                </a:path>
              </a:pathLst>
            </a:custGeom>
            <a:ln w="127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33394" y="3404615"/>
              <a:ext cx="335915" cy="295910"/>
            </a:xfrm>
            <a:custGeom>
              <a:avLst/>
              <a:gdLst/>
              <a:ahLst/>
              <a:cxnLst/>
              <a:rect l="l" t="t" r="r" b="b"/>
              <a:pathLst>
                <a:path w="335914" h="295910">
                  <a:moveTo>
                    <a:pt x="0" y="295529"/>
                  </a:moveTo>
                  <a:lnTo>
                    <a:pt x="60325" y="0"/>
                  </a:lnTo>
                </a:path>
                <a:path w="335914" h="295910">
                  <a:moveTo>
                    <a:pt x="60325" y="0"/>
                  </a:moveTo>
                  <a:lnTo>
                    <a:pt x="33578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41441" y="3416934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7.46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8433" y="3259328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2214" y="366471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9735" y="303657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63061" y="3612591"/>
            <a:ext cx="13271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16757" y="3308096"/>
            <a:ext cx="114935" cy="163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785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  <a:p>
            <a:pPr marR="5080" algn="r">
              <a:lnSpc>
                <a:spcPts val="305"/>
              </a:lnSpc>
              <a:spcBef>
                <a:spcPts val="5"/>
              </a:spcBef>
            </a:pPr>
            <a:r>
              <a:rPr sz="350" i="1" spc="5" dirty="0">
                <a:latin typeface="Times New Roman"/>
                <a:cs typeface="Times New Roman"/>
              </a:rPr>
              <a:t>b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0061" y="3777741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94151" y="2679953"/>
            <a:ext cx="7810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26207" y="2625293"/>
            <a:ext cx="17475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66065" algn="l"/>
              </a:tabLst>
            </a:pPr>
            <a:r>
              <a:rPr sz="1500" i="1" dirty="0">
                <a:latin typeface="Times New Roman"/>
                <a:cs typeface="Times New Roman"/>
              </a:rPr>
              <a:t>s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3600" baseline="-15046" dirty="0">
                <a:latin typeface="Symbol"/>
                <a:cs typeface="Symbol"/>
              </a:rPr>
              <a:t></a:t>
            </a:r>
            <a:r>
              <a:rPr sz="3600" baseline="-15046" dirty="0">
                <a:latin typeface="Times New Roman"/>
                <a:cs typeface="Times New Roman"/>
              </a:rPr>
              <a:t> </a:t>
            </a:r>
            <a:r>
              <a:rPr sz="525" i="1" spc="7" baseline="150793" dirty="0">
                <a:latin typeface="Times New Roman"/>
                <a:cs typeface="Times New Roman"/>
              </a:rPr>
              <a:t>b </a:t>
            </a:r>
            <a:r>
              <a:rPr sz="1650" i="1" spc="-50" dirty="0">
                <a:latin typeface="Symbol"/>
                <a:cs typeface="Symbol"/>
              </a:rPr>
              <a:t>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76398" y="3310254"/>
            <a:ext cx="362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15" dirty="0">
                <a:latin typeface="Times New Roman"/>
                <a:cs typeface="Times New Roman"/>
              </a:rPr>
              <a:t> </a:t>
            </a:r>
            <a:r>
              <a:rPr sz="3600" baseline="-17361" dirty="0">
                <a:latin typeface="Symbol"/>
                <a:cs typeface="Symbol"/>
              </a:rPr>
              <a:t></a:t>
            </a:r>
            <a:endParaRPr sz="3600" baseline="-17361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8065" y="3369644"/>
            <a:ext cx="1568450" cy="354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1835"/>
              </a:lnSpc>
              <a:spcBef>
                <a:spcPts val="95"/>
              </a:spcBef>
              <a:tabLst>
                <a:tab pos="33718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dirty="0">
                <a:latin typeface="Times New Roman"/>
                <a:cs typeface="Times New Roman"/>
              </a:rPr>
              <a:t>cos </a:t>
            </a:r>
            <a:r>
              <a:rPr sz="1125" spc="-7" baseline="55555" dirty="0">
                <a:latin typeface="Times New Roman"/>
                <a:cs typeface="Times New Roman"/>
              </a:rPr>
              <a:t>2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31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Times New Roman"/>
                <a:cs typeface="Times New Roman"/>
              </a:rPr>
              <a:t>)</a:t>
            </a:r>
            <a:r>
              <a:rPr sz="1500" i="1" spc="30" dirty="0">
                <a:latin typeface="Times New Roman"/>
                <a:cs typeface="Times New Roman"/>
              </a:rPr>
              <a:t>dt</a:t>
            </a:r>
            <a:endParaRPr sz="1500">
              <a:latin typeface="Times New Roman"/>
              <a:cs typeface="Times New Roman"/>
            </a:endParaRPr>
          </a:p>
          <a:p>
            <a:pPr marL="205740">
              <a:lnSpc>
                <a:spcPts val="755"/>
              </a:lnSpc>
              <a:tabLst>
                <a:tab pos="1209040" algn="l"/>
              </a:tabLst>
            </a:pPr>
            <a:r>
              <a:rPr sz="750" i="1" spc="-5" dirty="0">
                <a:latin typeface="Times New Roman"/>
                <a:cs typeface="Times New Roman"/>
              </a:rPr>
              <a:t>b	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40000" y="2954782"/>
            <a:ext cx="121920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19455" algn="l"/>
                <a:tab pos="1158875" algn="l"/>
              </a:tabLst>
            </a:pPr>
            <a:r>
              <a:rPr sz="750" spc="-5" dirty="0">
                <a:latin typeface="Times New Roman"/>
                <a:cs typeface="Times New Roman"/>
              </a:rPr>
              <a:t>1	1	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30778" y="3917569"/>
            <a:ext cx="424815" cy="297815"/>
          </a:xfrm>
          <a:custGeom>
            <a:avLst/>
            <a:gdLst/>
            <a:ahLst/>
            <a:cxnLst/>
            <a:rect l="l" t="t" r="r" b="b"/>
            <a:pathLst>
              <a:path w="424814" h="297814">
                <a:moveTo>
                  <a:pt x="0" y="205231"/>
                </a:moveTo>
                <a:lnTo>
                  <a:pt x="35051" y="185927"/>
                </a:lnTo>
              </a:path>
              <a:path w="424814" h="297814">
                <a:moveTo>
                  <a:pt x="35051" y="189229"/>
                </a:moveTo>
                <a:lnTo>
                  <a:pt x="85725" y="297687"/>
                </a:lnTo>
              </a:path>
              <a:path w="424814" h="297814">
                <a:moveTo>
                  <a:pt x="89154" y="297687"/>
                </a:moveTo>
                <a:lnTo>
                  <a:pt x="149351" y="0"/>
                </a:lnTo>
              </a:path>
              <a:path w="424814" h="297814">
                <a:moveTo>
                  <a:pt x="149351" y="0"/>
                </a:moveTo>
                <a:lnTo>
                  <a:pt x="42468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985007" y="3895090"/>
            <a:ext cx="1717675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  <a:tabLst>
                <a:tab pos="241300" algn="l"/>
                <a:tab pos="619125" algn="l"/>
                <a:tab pos="1122680" algn="l"/>
              </a:tabLst>
            </a:pPr>
            <a:r>
              <a:rPr sz="1500" i="1" dirty="0">
                <a:latin typeface="Times New Roman"/>
                <a:cs typeface="Times New Roman"/>
              </a:rPr>
              <a:t>s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.47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 marL="100965">
              <a:lnSpc>
                <a:spcPts val="770"/>
              </a:lnSpc>
              <a:tabLst>
                <a:tab pos="774700" algn="l"/>
              </a:tabLst>
            </a:pPr>
            <a:r>
              <a:rPr sz="750" spc="-5" dirty="0">
                <a:latin typeface="Times New Roman"/>
                <a:cs typeface="Times New Roman"/>
              </a:rPr>
              <a:t>1	</a:t>
            </a: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39364" y="5188584"/>
            <a:ext cx="149225" cy="297815"/>
          </a:xfrm>
          <a:custGeom>
            <a:avLst/>
            <a:gdLst/>
            <a:ahLst/>
            <a:cxnLst/>
            <a:rect l="l" t="t" r="r" b="b"/>
            <a:pathLst>
              <a:path w="149225" h="297814">
                <a:moveTo>
                  <a:pt x="0" y="205231"/>
                </a:moveTo>
                <a:lnTo>
                  <a:pt x="34925" y="185927"/>
                </a:lnTo>
              </a:path>
              <a:path w="149225" h="297814">
                <a:moveTo>
                  <a:pt x="34925" y="189229"/>
                </a:moveTo>
                <a:lnTo>
                  <a:pt x="85725" y="297687"/>
                </a:lnTo>
              </a:path>
              <a:path w="149225" h="297814">
                <a:moveTo>
                  <a:pt x="88773" y="297687"/>
                </a:moveTo>
                <a:lnTo>
                  <a:pt x="14897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699764" y="5203316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.49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26283" y="5369178"/>
            <a:ext cx="90233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41375" algn="l"/>
              </a:tabLst>
            </a:pPr>
            <a:r>
              <a:rPr sz="750" spc="-5" dirty="0">
                <a:latin typeface="Times New Roman"/>
                <a:cs typeface="Times New Roman"/>
              </a:rPr>
              <a:t>2	</a:t>
            </a: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3922" y="5206365"/>
            <a:ext cx="9207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2255" algn="l"/>
                <a:tab pos="789940" algn="l"/>
              </a:tabLst>
            </a:pPr>
            <a:r>
              <a:rPr sz="1500" i="1" dirty="0">
                <a:latin typeface="Times New Roman"/>
                <a:cs typeface="Times New Roman"/>
              </a:rPr>
              <a:t>s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76701" y="1979676"/>
            <a:ext cx="162560" cy="657860"/>
            <a:chOff x="3076701" y="1979676"/>
            <a:chExt cx="162560" cy="657860"/>
          </a:xfrm>
        </p:grpSpPr>
        <p:sp>
          <p:nvSpPr>
            <p:cNvPr id="28" name="object 28"/>
            <p:cNvSpPr/>
            <p:nvPr/>
          </p:nvSpPr>
          <p:spPr>
            <a:xfrm>
              <a:off x="3083051" y="2381631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2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17976" y="2384933"/>
              <a:ext cx="51435" cy="245745"/>
            </a:xfrm>
            <a:custGeom>
              <a:avLst/>
              <a:gdLst/>
              <a:ahLst/>
              <a:cxnLst/>
              <a:rect l="l" t="t" r="r" b="b"/>
              <a:pathLst>
                <a:path w="51435" h="245744">
                  <a:moveTo>
                    <a:pt x="0" y="0"/>
                  </a:moveTo>
                  <a:lnTo>
                    <a:pt x="51181" y="245363"/>
                  </a:lnTo>
                </a:path>
              </a:pathLst>
            </a:custGeom>
            <a:ln w="12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72205" y="1986026"/>
              <a:ext cx="60960" cy="644525"/>
            </a:xfrm>
            <a:custGeom>
              <a:avLst/>
              <a:gdLst/>
              <a:ahLst/>
              <a:cxnLst/>
              <a:rect l="l" t="t" r="r" b="b"/>
              <a:pathLst>
                <a:path w="60960" h="644525">
                  <a:moveTo>
                    <a:pt x="0" y="644271"/>
                  </a:moveTo>
                  <a:lnTo>
                    <a:pt x="6045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035166" y="2152853"/>
            <a:ext cx="94361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56870" algn="l"/>
              </a:tabLst>
            </a:pPr>
            <a:r>
              <a:rPr sz="1500" spc="5" dirty="0">
                <a:latin typeface="Times New Roman"/>
                <a:cs typeface="Times New Roman"/>
              </a:rPr>
              <a:t>1	</a:t>
            </a:r>
            <a:r>
              <a:rPr sz="1500" spc="25" dirty="0">
                <a:latin typeface="Times New Roman"/>
                <a:cs typeface="Times New Roman"/>
              </a:rPr>
              <a:t>(7 </a:t>
            </a:r>
            <a:r>
              <a:rPr sz="1500" spc="20" dirty="0">
                <a:latin typeface="Times New Roman"/>
                <a:cs typeface="Times New Roman"/>
              </a:rPr>
              <a:t>.45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30521" y="2152853"/>
            <a:ext cx="91122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60045" algn="l"/>
              </a:tabLst>
            </a:pPr>
            <a:r>
              <a:rPr sz="1500" spc="-50" dirty="0">
                <a:latin typeface="Times New Roman"/>
                <a:cs typeface="Times New Roman"/>
              </a:rPr>
              <a:t>f</a:t>
            </a:r>
            <a:r>
              <a:rPr sz="1500" spc="-3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	</a:t>
            </a:r>
            <a:r>
              <a:rPr sz="1500" spc="15" dirty="0">
                <a:latin typeface="Times New Roman"/>
                <a:cs typeface="Times New Roman"/>
              </a:rPr>
              <a:t>s</a:t>
            </a:r>
            <a:r>
              <a:rPr sz="1500" spc="-60" dirty="0">
                <a:latin typeface="Times New Roman"/>
                <a:cs typeface="Times New Roman"/>
              </a:rPr>
              <a:t>y</a:t>
            </a:r>
            <a:r>
              <a:rPr sz="1500" spc="-114" dirty="0">
                <a:latin typeface="Times New Roman"/>
                <a:cs typeface="Times New Roman"/>
              </a:rPr>
              <a:t>m</a:t>
            </a:r>
            <a:r>
              <a:rPr sz="1500" spc="-10" dirty="0">
                <a:latin typeface="Times New Roman"/>
                <a:cs typeface="Times New Roman"/>
              </a:rPr>
              <a:t>b</a:t>
            </a:r>
            <a:r>
              <a:rPr sz="1500" spc="-3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l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24859" y="2347341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49548" y="1996185"/>
            <a:ext cx="2679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2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466848" y="231775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51984" y="2317750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52240" y="2512314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78455" y="2156205"/>
            <a:ext cx="6127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s </a:t>
            </a:r>
            <a:r>
              <a:rPr sz="1500" spc="25" dirty="0">
                <a:latin typeface="Times New Roman"/>
                <a:cs typeface="Times New Roman"/>
              </a:rPr>
              <a:t>(</a:t>
            </a:r>
            <a:r>
              <a:rPr sz="1500" i="1" spc="25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1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252851" y="2298954"/>
            <a:ext cx="350520" cy="9525"/>
          </a:xfrm>
          <a:custGeom>
            <a:avLst/>
            <a:gdLst/>
            <a:ahLst/>
            <a:cxnLst/>
            <a:rect l="l" t="t" r="r" b="b"/>
            <a:pathLst>
              <a:path w="350520" h="9525">
                <a:moveTo>
                  <a:pt x="350520" y="0"/>
                </a:moveTo>
                <a:lnTo>
                  <a:pt x="0" y="0"/>
                </a:lnTo>
                <a:lnTo>
                  <a:pt x="0" y="9143"/>
                </a:lnTo>
                <a:lnTo>
                  <a:pt x="350520" y="9143"/>
                </a:lnTo>
                <a:lnTo>
                  <a:pt x="350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517646" y="2139395"/>
            <a:ext cx="106426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125" i="1" spc="-7" baseline="44444" dirty="0">
                <a:latin typeface="Times New Roman"/>
                <a:cs typeface="Times New Roman"/>
              </a:rPr>
              <a:t>b </a:t>
            </a: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1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091560" y="4680203"/>
            <a:ext cx="587375" cy="657225"/>
            <a:chOff x="3091560" y="4680203"/>
            <a:chExt cx="587375" cy="657225"/>
          </a:xfrm>
        </p:grpSpPr>
        <p:sp>
          <p:nvSpPr>
            <p:cNvPr id="42" name="object 42"/>
            <p:cNvSpPr/>
            <p:nvPr/>
          </p:nvSpPr>
          <p:spPr>
            <a:xfrm>
              <a:off x="3097910" y="5082158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8923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32835" y="5085460"/>
              <a:ext cx="50800" cy="245745"/>
            </a:xfrm>
            <a:custGeom>
              <a:avLst/>
              <a:gdLst/>
              <a:ahLst/>
              <a:cxnLst/>
              <a:rect l="l" t="t" r="r" b="b"/>
              <a:pathLst>
                <a:path w="50800" h="245745">
                  <a:moveTo>
                    <a:pt x="0" y="0"/>
                  </a:moveTo>
                  <a:lnTo>
                    <a:pt x="50800" y="245363"/>
                  </a:lnTo>
                </a:path>
              </a:pathLst>
            </a:custGeom>
            <a:ln w="12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86810" y="4686553"/>
              <a:ext cx="492125" cy="644525"/>
            </a:xfrm>
            <a:custGeom>
              <a:avLst/>
              <a:gdLst/>
              <a:ahLst/>
              <a:cxnLst/>
              <a:rect l="l" t="t" r="r" b="b"/>
              <a:pathLst>
                <a:path w="492125" h="644525">
                  <a:moveTo>
                    <a:pt x="0" y="644271"/>
                  </a:moveTo>
                  <a:lnTo>
                    <a:pt x="60197" y="0"/>
                  </a:lnTo>
                </a:path>
                <a:path w="492125" h="644525">
                  <a:moveTo>
                    <a:pt x="60197" y="0"/>
                  </a:moveTo>
                  <a:lnTo>
                    <a:pt x="49187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070472" y="4854650"/>
            <a:ext cx="96520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77825" algn="l"/>
              </a:tabLst>
            </a:pPr>
            <a:r>
              <a:rPr sz="1500" spc="5" dirty="0">
                <a:latin typeface="Times New Roman"/>
                <a:cs typeface="Times New Roman"/>
              </a:rPr>
              <a:t>0	</a:t>
            </a:r>
            <a:r>
              <a:rPr sz="1500" spc="30" dirty="0">
                <a:latin typeface="Times New Roman"/>
                <a:cs typeface="Times New Roman"/>
              </a:rPr>
              <a:t>(7 </a:t>
            </a:r>
            <a:r>
              <a:rPr sz="1500" spc="20" dirty="0">
                <a:latin typeface="Times New Roman"/>
                <a:cs typeface="Times New Roman"/>
              </a:rPr>
              <a:t>.48</a:t>
            </a:r>
            <a:r>
              <a:rPr sz="1500" spc="-1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113</a:t>
            </a:fld>
            <a:endParaRPr spc="-60" dirty="0"/>
          </a:p>
        </p:txBody>
      </p:sp>
      <p:sp>
        <p:nvSpPr>
          <p:cNvPr id="46" name="object 46"/>
          <p:cNvSpPr txBox="1"/>
          <p:nvPr/>
        </p:nvSpPr>
        <p:spPr>
          <a:xfrm>
            <a:off x="4943347" y="4854650"/>
            <a:ext cx="90868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56870" algn="l"/>
              </a:tabLst>
            </a:pPr>
            <a:r>
              <a:rPr sz="1500" spc="-75" dirty="0">
                <a:latin typeface="Times New Roman"/>
                <a:cs typeface="Times New Roman"/>
              </a:rPr>
              <a:t>f</a:t>
            </a:r>
            <a:r>
              <a:rPr sz="1500" spc="-3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r	</a:t>
            </a:r>
            <a:r>
              <a:rPr sz="1500" spc="15" dirty="0">
                <a:latin typeface="Times New Roman"/>
                <a:cs typeface="Times New Roman"/>
              </a:rPr>
              <a:t>s</a:t>
            </a:r>
            <a:r>
              <a:rPr sz="1500" spc="-60" dirty="0">
                <a:latin typeface="Times New Roman"/>
                <a:cs typeface="Times New Roman"/>
              </a:rPr>
              <a:t>y</a:t>
            </a:r>
            <a:r>
              <a:rPr sz="1500" spc="-114" dirty="0">
                <a:latin typeface="Times New Roman"/>
                <a:cs typeface="Times New Roman"/>
              </a:rPr>
              <a:t>m</a:t>
            </a:r>
            <a:r>
              <a:rPr sz="1500" spc="-10" dirty="0">
                <a:latin typeface="Times New Roman"/>
                <a:cs typeface="Times New Roman"/>
              </a:rPr>
              <a:t>b</a:t>
            </a:r>
            <a:r>
              <a:rPr sz="1500" spc="-35" dirty="0">
                <a:latin typeface="Times New Roman"/>
                <a:cs typeface="Times New Roman"/>
              </a:rPr>
              <a:t>o</a:t>
            </a:r>
            <a:r>
              <a:rPr sz="1500" dirty="0">
                <a:latin typeface="Times New Roman"/>
                <a:cs typeface="Times New Roman"/>
              </a:rPr>
              <a:t>l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75126" y="5049139"/>
            <a:ext cx="29210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trike="sngStrike" dirty="0">
                <a:latin typeface="Times New Roman"/>
                <a:cs typeface="Times New Roman"/>
              </a:rPr>
              <a:t>  </a:t>
            </a:r>
            <a:r>
              <a:rPr sz="1500" i="1" strike="sngStrike" spc="125" dirty="0">
                <a:latin typeface="Times New Roman"/>
                <a:cs typeface="Times New Roman"/>
              </a:rPr>
              <a:t> </a:t>
            </a:r>
            <a:r>
              <a:rPr sz="1500" i="1" strike="sngStrike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63900" y="4697983"/>
            <a:ext cx="2711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25116" y="5019547"/>
            <a:ext cx="220789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152650" algn="l"/>
              </a:tabLst>
            </a:pPr>
            <a:r>
              <a:rPr sz="750" spc="-5" dirty="0">
                <a:latin typeface="Times New Roman"/>
                <a:cs typeface="Times New Roman"/>
              </a:rPr>
              <a:t>2	</a:t>
            </a:r>
            <a:r>
              <a:rPr sz="750" i="1" spc="-5" dirty="0">
                <a:latin typeface="Times New Roman"/>
                <a:cs typeface="Times New Roman"/>
              </a:rPr>
              <a:t>c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466338" y="5213984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97354" y="4841193"/>
            <a:ext cx="2374900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69975" algn="l"/>
                <a:tab pos="1372870" algn="l"/>
              </a:tabLst>
            </a:pPr>
            <a:r>
              <a:rPr sz="1500" i="1" dirty="0">
                <a:latin typeface="Times New Roman"/>
                <a:cs typeface="Times New Roman"/>
              </a:rPr>
              <a:t>s 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3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250" u="sng" spc="7" baseline="2222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i="1" u="sng" spc="-7" baseline="444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125" i="1" spc="-60" baseline="4444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cos(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8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20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068" y="1879092"/>
            <a:ext cx="8149872" cy="3048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114</a:t>
            </a:fld>
            <a:endParaRPr spc="-6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036" y="909955"/>
            <a:ext cx="7034530" cy="73787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53695" marR="5080" indent="-341630">
              <a:lnSpc>
                <a:spcPts val="2500"/>
              </a:lnSpc>
              <a:spcBef>
                <a:spcPts val="690"/>
              </a:spcBef>
              <a:tabLst>
                <a:tab pos="353695" algn="l"/>
              </a:tabLst>
            </a:pPr>
            <a:r>
              <a:rPr sz="2600" spc="-5" dirty="0">
                <a:latin typeface="Arial"/>
                <a:cs typeface="Arial"/>
              </a:rPr>
              <a:t>–	</a:t>
            </a:r>
            <a:r>
              <a:rPr sz="2600" spc="-270" dirty="0">
                <a:latin typeface="Arial"/>
                <a:cs typeface="Arial"/>
              </a:rPr>
              <a:t>As </a:t>
            </a:r>
            <a:r>
              <a:rPr sz="2600" spc="10" dirty="0">
                <a:latin typeface="Arial"/>
                <a:cs typeface="Arial"/>
              </a:rPr>
              <a:t>with </a:t>
            </a:r>
            <a:r>
              <a:rPr sz="2600" spc="-345" dirty="0">
                <a:latin typeface="Arial"/>
                <a:cs typeface="Arial"/>
              </a:rPr>
              <a:t>BPSK,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50" dirty="0">
                <a:latin typeface="Arial"/>
                <a:cs typeface="Arial"/>
              </a:rPr>
              <a:t>signal-space </a:t>
            </a:r>
            <a:r>
              <a:rPr sz="2600" spc="-114" dirty="0">
                <a:latin typeface="Arial"/>
                <a:cs typeface="Arial"/>
              </a:rPr>
              <a:t>diagram </a:t>
            </a:r>
            <a:r>
              <a:rPr sz="2600" spc="-140" dirty="0">
                <a:latin typeface="Arial"/>
                <a:cs typeface="Arial"/>
              </a:rPr>
              <a:t>consists</a:t>
            </a:r>
            <a:r>
              <a:rPr sz="2600" spc="-26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of  </a:t>
            </a:r>
            <a:r>
              <a:rPr sz="2600" dirty="0">
                <a:latin typeface="Arial"/>
                <a:cs typeface="Arial"/>
              </a:rPr>
              <a:t>two </a:t>
            </a:r>
            <a:r>
              <a:rPr sz="2600" spc="-70" dirty="0">
                <a:latin typeface="Arial"/>
                <a:cs typeface="Arial"/>
              </a:rPr>
              <a:t>transmitted </a:t>
            </a:r>
            <a:r>
              <a:rPr sz="2600" spc="-130" dirty="0">
                <a:latin typeface="Arial"/>
                <a:cs typeface="Arial"/>
              </a:rPr>
              <a:t>signal</a:t>
            </a:r>
            <a:r>
              <a:rPr sz="2600" spc="-40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points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3036" y="4319473"/>
            <a:ext cx="6580505" cy="14490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3695" marR="5080" indent="-341630">
              <a:lnSpc>
                <a:spcPts val="2500"/>
              </a:lnSpc>
              <a:spcBef>
                <a:spcPts val="695"/>
              </a:spcBef>
              <a:buAutoNum type="arabicPeriod"/>
              <a:tabLst>
                <a:tab pos="354330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95" dirty="0">
                <a:latin typeface="Arial"/>
                <a:cs typeface="Arial"/>
              </a:rPr>
              <a:t>separation </a:t>
            </a:r>
            <a:r>
              <a:rPr sz="2600" spc="-80" dirty="0">
                <a:latin typeface="Arial"/>
                <a:cs typeface="Arial"/>
              </a:rPr>
              <a:t>between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70" dirty="0">
                <a:latin typeface="Arial"/>
                <a:cs typeface="Arial"/>
              </a:rPr>
              <a:t>transmitted</a:t>
            </a:r>
            <a:r>
              <a:rPr sz="2600" spc="-459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signal  </a:t>
            </a:r>
            <a:r>
              <a:rPr sz="2600" spc="-70" dirty="0">
                <a:latin typeface="Arial"/>
                <a:cs typeface="Arial"/>
              </a:rPr>
              <a:t>points </a:t>
            </a:r>
            <a:r>
              <a:rPr sz="2600" spc="-25" dirty="0">
                <a:latin typeface="Arial"/>
                <a:cs typeface="Arial"/>
              </a:rPr>
              <a:t>for </a:t>
            </a:r>
            <a:r>
              <a:rPr sz="2600" spc="-409" dirty="0">
                <a:latin typeface="Arial"/>
                <a:cs typeface="Arial"/>
              </a:rPr>
              <a:t>BPSK </a:t>
            </a:r>
            <a:r>
              <a:rPr sz="2600" spc="-135" dirty="0">
                <a:latin typeface="Arial"/>
                <a:cs typeface="Arial"/>
              </a:rPr>
              <a:t>is √2 </a:t>
            </a:r>
            <a:r>
              <a:rPr sz="2600" spc="-75" dirty="0">
                <a:latin typeface="Arial"/>
                <a:cs typeface="Arial"/>
              </a:rPr>
              <a:t>times </a:t>
            </a:r>
            <a:r>
              <a:rPr sz="2600" spc="-5" dirty="0">
                <a:latin typeface="Arial"/>
                <a:cs typeface="Arial"/>
              </a:rPr>
              <a:t>that </a:t>
            </a:r>
            <a:r>
              <a:rPr sz="2600" spc="-25" dirty="0">
                <a:latin typeface="Arial"/>
                <a:cs typeface="Arial"/>
              </a:rPr>
              <a:t>for</a:t>
            </a:r>
            <a:r>
              <a:rPr sz="2600" spc="-445" dirty="0">
                <a:latin typeface="Arial"/>
                <a:cs typeface="Arial"/>
              </a:rPr>
              <a:t> </a:t>
            </a:r>
            <a:r>
              <a:rPr sz="2600" spc="-425" dirty="0">
                <a:latin typeface="Arial"/>
                <a:cs typeface="Arial"/>
              </a:rPr>
              <a:t>BFSK</a:t>
            </a:r>
            <a:endParaRPr sz="2600">
              <a:latin typeface="Arial"/>
              <a:cs typeface="Arial"/>
            </a:endParaRPr>
          </a:p>
          <a:p>
            <a:pPr marL="353695" marR="240029" indent="-341630">
              <a:lnSpc>
                <a:spcPts val="2500"/>
              </a:lnSpc>
              <a:spcBef>
                <a:spcPts val="595"/>
              </a:spcBef>
              <a:buAutoNum type="arabicPeriod"/>
              <a:tabLst>
                <a:tab pos="354330" algn="l"/>
              </a:tabLst>
            </a:pPr>
            <a:r>
              <a:rPr sz="2600" spc="-190" dirty="0">
                <a:latin typeface="Arial"/>
                <a:cs typeface="Arial"/>
              </a:rPr>
              <a:t>The </a:t>
            </a:r>
            <a:r>
              <a:rPr sz="2600" spc="-110" dirty="0">
                <a:latin typeface="Arial"/>
                <a:cs typeface="Arial"/>
              </a:rPr>
              <a:t>received </a:t>
            </a:r>
            <a:r>
              <a:rPr sz="2600" spc="-130" dirty="0">
                <a:latin typeface="Arial"/>
                <a:cs typeface="Arial"/>
              </a:rPr>
              <a:t>signal </a:t>
            </a:r>
            <a:r>
              <a:rPr sz="2600" spc="-25" dirty="0">
                <a:latin typeface="Arial"/>
                <a:cs typeface="Arial"/>
              </a:rPr>
              <a:t>point </a:t>
            </a:r>
            <a:r>
              <a:rPr sz="2600" spc="-100" dirty="0">
                <a:latin typeface="Arial"/>
                <a:cs typeface="Arial"/>
              </a:rPr>
              <a:t>lies inside</a:t>
            </a:r>
            <a:r>
              <a:rPr sz="2600" spc="-465" dirty="0">
                <a:latin typeface="Arial"/>
                <a:cs typeface="Arial"/>
              </a:rPr>
              <a:t> </a:t>
            </a:r>
            <a:r>
              <a:rPr sz="2600" spc="-204" dirty="0">
                <a:latin typeface="Arial"/>
                <a:cs typeface="Arial"/>
              </a:rPr>
              <a:t>a </a:t>
            </a:r>
            <a:r>
              <a:rPr sz="2600" spc="-35" dirty="0">
                <a:latin typeface="Arial"/>
                <a:cs typeface="Arial"/>
              </a:rPr>
              <a:t>“cloud”  </a:t>
            </a:r>
            <a:r>
              <a:rPr sz="2600" spc="-95" dirty="0">
                <a:latin typeface="Arial"/>
                <a:cs typeface="Arial"/>
              </a:rPr>
              <a:t>centered </a:t>
            </a:r>
            <a:r>
              <a:rPr sz="2600" spc="-85" dirty="0">
                <a:latin typeface="Arial"/>
                <a:cs typeface="Arial"/>
              </a:rPr>
              <a:t>on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50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transmitted </a:t>
            </a:r>
            <a:r>
              <a:rPr sz="2600" spc="-130" dirty="0">
                <a:latin typeface="Arial"/>
                <a:cs typeface="Arial"/>
              </a:rPr>
              <a:t>signal </a:t>
            </a:r>
            <a:r>
              <a:rPr sz="2600" spc="-25" dirty="0">
                <a:latin typeface="Arial"/>
                <a:cs typeface="Arial"/>
              </a:rPr>
              <a:t>point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27654" y="1745488"/>
            <a:ext cx="429895" cy="309245"/>
            <a:chOff x="2827654" y="1745488"/>
            <a:chExt cx="429895" cy="309245"/>
          </a:xfrm>
        </p:grpSpPr>
        <p:sp>
          <p:nvSpPr>
            <p:cNvPr id="5" name="object 5"/>
            <p:cNvSpPr/>
            <p:nvPr/>
          </p:nvSpPr>
          <p:spPr>
            <a:xfrm>
              <a:off x="2834004" y="1937131"/>
              <a:ext cx="34925" cy="19685"/>
            </a:xfrm>
            <a:custGeom>
              <a:avLst/>
              <a:gdLst/>
              <a:ahLst/>
              <a:cxnLst/>
              <a:rect l="l" t="t" r="r" b="b"/>
              <a:pathLst>
                <a:path w="34925" h="19685">
                  <a:moveTo>
                    <a:pt x="0" y="19304"/>
                  </a:moveTo>
                  <a:lnTo>
                    <a:pt x="34925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68929" y="1940433"/>
              <a:ext cx="50800" cy="107950"/>
            </a:xfrm>
            <a:custGeom>
              <a:avLst/>
              <a:gdLst/>
              <a:ahLst/>
              <a:cxnLst/>
              <a:rect l="l" t="t" r="r" b="b"/>
              <a:pathLst>
                <a:path w="50800" h="107950">
                  <a:moveTo>
                    <a:pt x="0" y="0"/>
                  </a:moveTo>
                  <a:lnTo>
                    <a:pt x="50800" y="107568"/>
                  </a:lnTo>
                </a:path>
              </a:pathLst>
            </a:custGeom>
            <a:ln w="12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2777" y="1751838"/>
              <a:ext cx="334645" cy="296545"/>
            </a:xfrm>
            <a:custGeom>
              <a:avLst/>
              <a:gdLst/>
              <a:ahLst/>
              <a:cxnLst/>
              <a:rect l="l" t="t" r="r" b="b"/>
              <a:pathLst>
                <a:path w="334645" h="296544">
                  <a:moveTo>
                    <a:pt x="0" y="296163"/>
                  </a:moveTo>
                  <a:lnTo>
                    <a:pt x="60198" y="0"/>
                  </a:lnTo>
                </a:path>
                <a:path w="334645" h="296544">
                  <a:moveTo>
                    <a:pt x="60198" y="0"/>
                  </a:moveTo>
                  <a:lnTo>
                    <a:pt x="33451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605529" y="1935302"/>
            <a:ext cx="60198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.50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49600" y="1928876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11957" y="1760982"/>
            <a:ext cx="99695" cy="704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739"/>
              </a:lnSpc>
              <a:spcBef>
                <a:spcPts val="50"/>
              </a:spcBef>
            </a:pPr>
            <a:r>
              <a:rPr sz="1500" dirty="0">
                <a:latin typeface="Symbol"/>
                <a:cs typeface="Symbol"/>
              </a:rPr>
              <a:t>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739"/>
              </a:lnSpc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0582" y="2087117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1292" y="2166620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0852" y="1995678"/>
            <a:ext cx="99695" cy="469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39"/>
              </a:lnSpc>
              <a:spcBef>
                <a:spcPts val="110"/>
              </a:spcBef>
            </a:pPr>
            <a:r>
              <a:rPr sz="150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739"/>
              </a:lnSpc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2189" y="1938350"/>
            <a:ext cx="36004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4066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s	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42077" y="2085594"/>
            <a:ext cx="430530" cy="305435"/>
            <a:chOff x="5442077" y="2085594"/>
            <a:chExt cx="430530" cy="305435"/>
          </a:xfrm>
        </p:grpSpPr>
        <p:sp>
          <p:nvSpPr>
            <p:cNvPr id="16" name="object 16"/>
            <p:cNvSpPr/>
            <p:nvPr/>
          </p:nvSpPr>
          <p:spPr>
            <a:xfrm>
              <a:off x="5448427" y="2274951"/>
              <a:ext cx="34925" cy="19050"/>
            </a:xfrm>
            <a:custGeom>
              <a:avLst/>
              <a:gdLst/>
              <a:ahLst/>
              <a:cxnLst/>
              <a:rect l="l" t="t" r="r" b="b"/>
              <a:pathLst>
                <a:path w="34925" h="19050">
                  <a:moveTo>
                    <a:pt x="0" y="19050"/>
                  </a:moveTo>
                  <a:lnTo>
                    <a:pt x="349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83352" y="2277872"/>
              <a:ext cx="50800" cy="106680"/>
            </a:xfrm>
            <a:custGeom>
              <a:avLst/>
              <a:gdLst/>
              <a:ahLst/>
              <a:cxnLst/>
              <a:rect l="l" t="t" r="r" b="b"/>
              <a:pathLst>
                <a:path w="50800" h="106680">
                  <a:moveTo>
                    <a:pt x="0" y="0"/>
                  </a:moveTo>
                  <a:lnTo>
                    <a:pt x="50800" y="106552"/>
                  </a:lnTo>
                </a:path>
              </a:pathLst>
            </a:custGeom>
            <a:ln w="127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37327" y="2091944"/>
              <a:ext cx="335280" cy="292735"/>
            </a:xfrm>
            <a:custGeom>
              <a:avLst/>
              <a:gdLst/>
              <a:ahLst/>
              <a:cxnLst/>
              <a:rect l="l" t="t" r="r" b="b"/>
              <a:pathLst>
                <a:path w="335279" h="292735">
                  <a:moveTo>
                    <a:pt x="0" y="292480"/>
                  </a:moveTo>
                  <a:lnTo>
                    <a:pt x="60325" y="0"/>
                  </a:lnTo>
                </a:path>
                <a:path w="335279" h="292735">
                  <a:moveTo>
                    <a:pt x="60325" y="0"/>
                  </a:moveTo>
                  <a:lnTo>
                    <a:pt x="33477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21348" y="1926716"/>
            <a:ext cx="58039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spc="-2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7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.51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5840" y="1732534"/>
            <a:ext cx="11683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77305" y="1738978"/>
            <a:ext cx="95885" cy="51752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450" spc="-5" dirty="0">
                <a:latin typeface="Symbol"/>
                <a:cs typeface="Symbol"/>
              </a:rPr>
              <a:t>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50" spc="-5" dirty="0">
                <a:latin typeface="Symbol"/>
                <a:cs typeface="Symbol"/>
              </a:rPr>
              <a:t>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95676" y="1767078"/>
            <a:ext cx="242697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77495" algn="l"/>
                <a:tab pos="234315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E	</a:t>
            </a:r>
            <a:r>
              <a:rPr sz="2250" baseline="1851" dirty="0">
                <a:latin typeface="Symbol"/>
                <a:cs typeface="Symbol"/>
              </a:rPr>
              <a:t></a:t>
            </a:r>
            <a:r>
              <a:rPr sz="2250" baseline="185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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75986" y="1993773"/>
            <a:ext cx="962025" cy="44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50"/>
              </a:lnSpc>
              <a:spcBef>
                <a:spcPts val="90"/>
              </a:spcBef>
              <a:tabLst>
                <a:tab pos="363220" algn="l"/>
              </a:tabLst>
            </a:pPr>
            <a:r>
              <a:rPr sz="750" spc="-5" dirty="0">
                <a:latin typeface="Times New Roman"/>
                <a:cs typeface="Times New Roman"/>
              </a:rPr>
              <a:t>2	</a:t>
            </a:r>
            <a:r>
              <a:rPr sz="1450" spc="-5" dirty="0">
                <a:latin typeface="Symbol"/>
                <a:cs typeface="Symbol"/>
              </a:rPr>
              <a:t></a:t>
            </a:r>
            <a:endParaRPr sz="1450">
              <a:latin typeface="Symbol"/>
              <a:cs typeface="Symbol"/>
            </a:endParaRPr>
          </a:p>
          <a:p>
            <a:pPr marL="363220">
              <a:lnSpc>
                <a:spcPts val="1650"/>
              </a:lnSpc>
              <a:tabLst>
                <a:tab pos="802640" algn="l"/>
              </a:tabLst>
            </a:pPr>
            <a:r>
              <a:rPr sz="1450" spc="-5" dirty="0">
                <a:latin typeface="Symbol"/>
                <a:cs typeface="Symbol"/>
              </a:rPr>
              <a:t></a:t>
            </a:r>
            <a:r>
              <a:rPr sz="1450" spc="-5" dirty="0">
                <a:latin typeface="Times New Roman"/>
                <a:cs typeface="Times New Roman"/>
              </a:rPr>
              <a:t>	</a:t>
            </a:r>
            <a:r>
              <a:rPr sz="1125" i="1" spc="-7" baseline="3703" dirty="0">
                <a:latin typeface="Times New Roman"/>
                <a:cs typeface="Times New Roman"/>
              </a:rPr>
              <a:t>b</a:t>
            </a:r>
            <a:r>
              <a:rPr sz="1125" i="1" spc="-44" baseline="3703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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10605" y="2110866"/>
            <a:ext cx="13716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i="1" spc="-10" dirty="0">
                <a:latin typeface="Times New Roman"/>
                <a:cs typeface="Times New Roman"/>
              </a:rPr>
              <a:t>E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73878" y="1929765"/>
            <a:ext cx="37592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2255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s	</a:t>
            </a:r>
            <a:r>
              <a:rPr sz="1450" spc="-10" dirty="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939035" y="3385184"/>
            <a:ext cx="403860" cy="657225"/>
            <a:chOff x="1939035" y="3385184"/>
            <a:chExt cx="403860" cy="657225"/>
          </a:xfrm>
        </p:grpSpPr>
        <p:sp>
          <p:nvSpPr>
            <p:cNvPr id="27" name="object 27"/>
            <p:cNvSpPr/>
            <p:nvPr/>
          </p:nvSpPr>
          <p:spPr>
            <a:xfrm>
              <a:off x="1945385" y="3706748"/>
              <a:ext cx="384810" cy="99695"/>
            </a:xfrm>
            <a:custGeom>
              <a:avLst/>
              <a:gdLst/>
              <a:ahLst/>
              <a:cxnLst/>
              <a:rect l="l" t="t" r="r" b="b"/>
              <a:pathLst>
                <a:path w="384810" h="99695">
                  <a:moveTo>
                    <a:pt x="169290" y="0"/>
                  </a:moveTo>
                  <a:lnTo>
                    <a:pt x="384682" y="0"/>
                  </a:lnTo>
                </a:path>
                <a:path w="384810" h="99695">
                  <a:moveTo>
                    <a:pt x="0" y="99313"/>
                  </a:moveTo>
                  <a:lnTo>
                    <a:pt x="34925" y="8039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80310" y="3790441"/>
              <a:ext cx="50800" cy="245110"/>
            </a:xfrm>
            <a:custGeom>
              <a:avLst/>
              <a:gdLst/>
              <a:ahLst/>
              <a:cxnLst/>
              <a:rect l="l" t="t" r="r" b="b"/>
              <a:pathLst>
                <a:path w="50800" h="245110">
                  <a:moveTo>
                    <a:pt x="0" y="0"/>
                  </a:moveTo>
                  <a:lnTo>
                    <a:pt x="50800" y="244982"/>
                  </a:lnTo>
                </a:path>
              </a:pathLst>
            </a:custGeom>
            <a:ln w="127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34158" y="3391534"/>
              <a:ext cx="309245" cy="643890"/>
            </a:xfrm>
            <a:custGeom>
              <a:avLst/>
              <a:gdLst/>
              <a:ahLst/>
              <a:cxnLst/>
              <a:rect l="l" t="t" r="r" b="b"/>
              <a:pathLst>
                <a:path w="309244" h="643889">
                  <a:moveTo>
                    <a:pt x="0" y="643889"/>
                  </a:moveTo>
                  <a:lnTo>
                    <a:pt x="60198" y="0"/>
                  </a:lnTo>
                </a:path>
                <a:path w="309244" h="643889">
                  <a:moveTo>
                    <a:pt x="60198" y="0"/>
                  </a:moveTo>
                  <a:lnTo>
                    <a:pt x="30873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588258" y="3558921"/>
            <a:ext cx="60198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40" dirty="0">
                <a:latin typeface="Times New Roman"/>
                <a:cs typeface="Times New Roman"/>
              </a:rPr>
              <a:t>7.52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29689" y="3723513"/>
            <a:ext cx="1859914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99589" algn="l"/>
              </a:tabLst>
            </a:pPr>
            <a:r>
              <a:rPr sz="750" spc="-5" dirty="0">
                <a:latin typeface="Times New Roman"/>
                <a:cs typeface="Times New Roman"/>
              </a:rPr>
              <a:t>1	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94992" y="3753103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21738" y="3917950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50491" y="3365703"/>
            <a:ext cx="1219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08024" y="3550365"/>
            <a:ext cx="2080895" cy="276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0940" algn="l"/>
              </a:tabLst>
            </a:pPr>
            <a:r>
              <a:rPr sz="2475" i="1" spc="-75" baseline="1683" dirty="0">
                <a:latin typeface="Symbol"/>
                <a:cs typeface="Symbol"/>
              </a:rPr>
              <a:t></a:t>
            </a:r>
            <a:r>
              <a:rPr sz="2475" i="1" spc="-75" baseline="1683" dirty="0">
                <a:latin typeface="Times New Roman"/>
                <a:cs typeface="Times New Roman"/>
              </a:rPr>
              <a:t> </a:t>
            </a:r>
            <a:r>
              <a:rPr sz="2250" baseline="1851" dirty="0">
                <a:latin typeface="Times New Roman"/>
                <a:cs typeface="Times New Roman"/>
              </a:rPr>
              <a:t>( </a:t>
            </a:r>
            <a:r>
              <a:rPr sz="2250" i="1" baseline="1851" dirty="0">
                <a:latin typeface="Times New Roman"/>
                <a:cs typeface="Times New Roman"/>
              </a:rPr>
              <a:t>t</a:t>
            </a:r>
            <a:r>
              <a:rPr sz="2250" i="1" spc="-97" baseline="1851" dirty="0">
                <a:latin typeface="Times New Roman"/>
                <a:cs typeface="Times New Roman"/>
              </a:rPr>
              <a:t> </a:t>
            </a:r>
            <a:r>
              <a:rPr sz="2250" baseline="1851" dirty="0">
                <a:latin typeface="Times New Roman"/>
                <a:cs typeface="Times New Roman"/>
              </a:rPr>
              <a:t>)</a:t>
            </a:r>
            <a:r>
              <a:rPr sz="2250" spc="-97" baseline="1851" dirty="0">
                <a:latin typeface="Times New Roman"/>
                <a:cs typeface="Times New Roman"/>
              </a:rPr>
              <a:t> </a:t>
            </a:r>
            <a:r>
              <a:rPr sz="2250" spc="7" baseline="1851" dirty="0">
                <a:latin typeface="Symbol"/>
                <a:cs typeface="Symbol"/>
              </a:rPr>
              <a:t></a:t>
            </a:r>
            <a:r>
              <a:rPr sz="2250" spc="7" baseline="1851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cos(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1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676646" y="3336416"/>
            <a:ext cx="404495" cy="657225"/>
            <a:chOff x="5676646" y="3336416"/>
            <a:chExt cx="404495" cy="657225"/>
          </a:xfrm>
        </p:grpSpPr>
        <p:sp>
          <p:nvSpPr>
            <p:cNvPr id="37" name="object 37"/>
            <p:cNvSpPr/>
            <p:nvPr/>
          </p:nvSpPr>
          <p:spPr>
            <a:xfrm>
              <a:off x="5682996" y="3657980"/>
              <a:ext cx="386080" cy="99695"/>
            </a:xfrm>
            <a:custGeom>
              <a:avLst/>
              <a:gdLst/>
              <a:ahLst/>
              <a:cxnLst/>
              <a:rect l="l" t="t" r="r" b="b"/>
              <a:pathLst>
                <a:path w="386079" h="99695">
                  <a:moveTo>
                    <a:pt x="169544" y="0"/>
                  </a:moveTo>
                  <a:lnTo>
                    <a:pt x="385699" y="0"/>
                  </a:lnTo>
                </a:path>
                <a:path w="386079" h="99695">
                  <a:moveTo>
                    <a:pt x="0" y="99314"/>
                  </a:moveTo>
                  <a:lnTo>
                    <a:pt x="34925" y="8039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17921" y="3741673"/>
              <a:ext cx="50800" cy="245110"/>
            </a:xfrm>
            <a:custGeom>
              <a:avLst/>
              <a:gdLst/>
              <a:ahLst/>
              <a:cxnLst/>
              <a:rect l="l" t="t" r="r" b="b"/>
              <a:pathLst>
                <a:path w="50800" h="245110">
                  <a:moveTo>
                    <a:pt x="0" y="0"/>
                  </a:moveTo>
                  <a:lnTo>
                    <a:pt x="50800" y="244982"/>
                  </a:lnTo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71896" y="3342766"/>
              <a:ext cx="309245" cy="643890"/>
            </a:xfrm>
            <a:custGeom>
              <a:avLst/>
              <a:gdLst/>
              <a:ahLst/>
              <a:cxnLst/>
              <a:rect l="l" t="t" r="r" b="b"/>
              <a:pathLst>
                <a:path w="309245" h="643889">
                  <a:moveTo>
                    <a:pt x="0" y="643890"/>
                  </a:moveTo>
                  <a:lnTo>
                    <a:pt x="60325" y="0"/>
                  </a:lnTo>
                </a:path>
                <a:path w="309245" h="643889">
                  <a:moveTo>
                    <a:pt x="60325" y="0"/>
                  </a:moveTo>
                  <a:lnTo>
                    <a:pt x="3092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354316" y="3509848"/>
            <a:ext cx="59626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7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.53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115</a:t>
            </a:fld>
            <a:endParaRPr spc="-60" dirty="0"/>
          </a:p>
        </p:txBody>
      </p:sp>
      <p:sp>
        <p:nvSpPr>
          <p:cNvPr id="41" name="object 41"/>
          <p:cNvSpPr txBox="1"/>
          <p:nvPr/>
        </p:nvSpPr>
        <p:spPr>
          <a:xfrm>
            <a:off x="5834253" y="3704335"/>
            <a:ext cx="13271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61379" y="3869182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3036" y="2413507"/>
            <a:ext cx="7041515" cy="115951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53695" marR="5080" indent="-341630">
              <a:lnSpc>
                <a:spcPts val="2500"/>
              </a:lnSpc>
              <a:spcBef>
                <a:spcPts val="690"/>
              </a:spcBef>
              <a:tabLst>
                <a:tab pos="353695" algn="l"/>
              </a:tabLst>
            </a:pPr>
            <a:r>
              <a:rPr sz="2600" spc="-5" dirty="0">
                <a:latin typeface="Arial"/>
                <a:cs typeface="Arial"/>
              </a:rPr>
              <a:t>–	</a:t>
            </a:r>
            <a:r>
              <a:rPr sz="2600" spc="-170" dirty="0">
                <a:latin typeface="Arial"/>
                <a:cs typeface="Arial"/>
              </a:rPr>
              <a:t>Fig.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7.23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and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7.24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differ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in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one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important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00" dirty="0">
                <a:latin typeface="Arial"/>
                <a:cs typeface="Arial"/>
              </a:rPr>
              <a:t>respect</a:t>
            </a:r>
            <a:r>
              <a:rPr sz="2600" spc="-229" dirty="0">
                <a:latin typeface="Arial"/>
                <a:cs typeface="Arial"/>
              </a:rPr>
              <a:t> </a:t>
            </a:r>
            <a:r>
              <a:rPr sz="2600" spc="-30" dirty="0">
                <a:latin typeface="Arial"/>
                <a:cs typeface="Arial"/>
              </a:rPr>
              <a:t>:  </a:t>
            </a:r>
            <a:r>
              <a:rPr sz="2600" spc="-70" dirty="0">
                <a:latin typeface="Arial"/>
                <a:cs typeface="Arial"/>
              </a:rPr>
              <a:t>dimensionality</a:t>
            </a:r>
            <a:endParaRPr sz="2600">
              <a:latin typeface="Arial"/>
              <a:cs typeface="Arial"/>
            </a:endParaRPr>
          </a:p>
          <a:p>
            <a:pPr marR="1957070" algn="r">
              <a:lnSpc>
                <a:spcPct val="100000"/>
              </a:lnSpc>
              <a:spcBef>
                <a:spcPts val="1535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06414" y="3501597"/>
            <a:ext cx="946785" cy="31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cos( </a:t>
            </a:r>
            <a:r>
              <a:rPr sz="1500" spc="5" dirty="0">
                <a:latin typeface="Times New Roman"/>
                <a:cs typeface="Times New Roman"/>
              </a:rPr>
              <a:t>2 </a:t>
            </a:r>
            <a:r>
              <a:rPr sz="1650" i="1" spc="-50" dirty="0">
                <a:latin typeface="Symbol"/>
                <a:cs typeface="Symbol"/>
              </a:rPr>
              <a:t>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t</a:t>
            </a:r>
            <a:r>
              <a:rPr sz="1500" i="1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 marR="113030" algn="r">
              <a:lnSpc>
                <a:spcPts val="590"/>
              </a:lnSpc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21758" y="3496390"/>
            <a:ext cx="658495" cy="317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95"/>
              </a:spcBef>
            </a:pPr>
            <a:r>
              <a:rPr sz="1650" i="1" spc="-50" dirty="0">
                <a:latin typeface="Symbol"/>
                <a:cs typeface="Symbol"/>
              </a:rPr>
              <a:t>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t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  <a:p>
            <a:pPr marL="147955">
              <a:lnSpc>
                <a:spcPts val="610"/>
              </a:lnSpc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7916" y="1371600"/>
            <a:ext cx="8132365" cy="410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116</a:t>
            </a:fld>
            <a:endParaRPr spc="-6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1436" y="39446"/>
            <a:ext cx="68751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30" dirty="0"/>
              <a:t>Digital </a:t>
            </a:r>
            <a:r>
              <a:rPr sz="4400" spc="-305" dirty="0"/>
              <a:t>Baseband</a:t>
            </a:r>
            <a:r>
              <a:rPr sz="4400" spc="-350" dirty="0"/>
              <a:t> </a:t>
            </a:r>
            <a:r>
              <a:rPr sz="4400" spc="-254" dirty="0"/>
              <a:t>Transmission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252219" y="840689"/>
            <a:ext cx="7438390" cy="4806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40" dirty="0">
                <a:latin typeface="Arial"/>
                <a:cs typeface="Arial"/>
              </a:rPr>
              <a:t>Why </a:t>
            </a:r>
            <a:r>
              <a:rPr sz="2500" spc="10" dirty="0">
                <a:latin typeface="Arial"/>
                <a:cs typeface="Arial"/>
              </a:rPr>
              <a:t>to </a:t>
            </a:r>
            <a:r>
              <a:rPr sz="2500" spc="-90" dirty="0">
                <a:latin typeface="Arial"/>
                <a:cs typeface="Arial"/>
              </a:rPr>
              <a:t>apply </a:t>
            </a:r>
            <a:r>
              <a:rPr sz="2500" spc="-45" dirty="0">
                <a:latin typeface="Arial"/>
                <a:cs typeface="Arial"/>
              </a:rPr>
              <a:t>digital</a:t>
            </a:r>
            <a:r>
              <a:rPr sz="2500" spc="-495" dirty="0">
                <a:latin typeface="Arial"/>
                <a:cs typeface="Arial"/>
              </a:rPr>
              <a:t> </a:t>
            </a:r>
            <a:r>
              <a:rPr sz="2500" spc="-114" dirty="0">
                <a:latin typeface="Arial"/>
                <a:cs typeface="Arial"/>
              </a:rPr>
              <a:t>transmission?</a:t>
            </a:r>
            <a:endParaRPr sz="25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500" spc="-165" dirty="0">
                <a:latin typeface="Arial"/>
                <a:cs typeface="Arial"/>
              </a:rPr>
              <a:t>Symbols </a:t>
            </a:r>
            <a:r>
              <a:rPr sz="2500" spc="-114" dirty="0">
                <a:latin typeface="Arial"/>
                <a:cs typeface="Arial"/>
              </a:rPr>
              <a:t>and</a:t>
            </a:r>
            <a:r>
              <a:rPr sz="2500" spc="-254" dirty="0">
                <a:latin typeface="Arial"/>
                <a:cs typeface="Arial"/>
              </a:rPr>
              <a:t> </a:t>
            </a:r>
            <a:r>
              <a:rPr sz="2500" spc="-50" dirty="0">
                <a:latin typeface="Arial"/>
                <a:cs typeface="Arial"/>
              </a:rPr>
              <a:t>bits</a:t>
            </a:r>
            <a:endParaRPr sz="2500">
              <a:latin typeface="Arial"/>
              <a:cs typeface="Arial"/>
            </a:endParaRPr>
          </a:p>
          <a:p>
            <a:pPr marL="356870" indent="-344805">
              <a:lnSpc>
                <a:spcPts val="2980"/>
              </a:lnSpc>
              <a:spcBef>
                <a:spcPts val="5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65" dirty="0">
                <a:latin typeface="Arial"/>
                <a:cs typeface="Arial"/>
              </a:rPr>
              <a:t>Baseband</a:t>
            </a:r>
            <a:r>
              <a:rPr sz="2500" spc="-229" dirty="0">
                <a:latin typeface="Arial"/>
                <a:cs typeface="Arial"/>
              </a:rPr>
              <a:t> </a:t>
            </a:r>
            <a:r>
              <a:rPr sz="2500" spc="-105" dirty="0">
                <a:latin typeface="Arial"/>
                <a:cs typeface="Arial"/>
              </a:rPr>
              <a:t>transmission</a:t>
            </a:r>
            <a:endParaRPr sz="2500">
              <a:latin typeface="Arial"/>
              <a:cs typeface="Arial"/>
            </a:endParaRPr>
          </a:p>
          <a:p>
            <a:pPr marL="756285" lvl="1" indent="-287020">
              <a:lnSpc>
                <a:spcPts val="261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95" dirty="0">
                <a:latin typeface="Arial"/>
                <a:cs typeface="Arial"/>
              </a:rPr>
              <a:t>Binary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error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probabilities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125" dirty="0">
                <a:latin typeface="Arial"/>
                <a:cs typeface="Arial"/>
              </a:rPr>
              <a:t>baseband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transmission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995"/>
              </a:lnSpc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Pulse</a:t>
            </a:r>
            <a:r>
              <a:rPr sz="2500" spc="-210" dirty="0">
                <a:latin typeface="Arial"/>
                <a:cs typeface="Arial"/>
              </a:rPr>
              <a:t> </a:t>
            </a:r>
            <a:r>
              <a:rPr sz="2500" spc="-130" dirty="0">
                <a:latin typeface="Arial"/>
                <a:cs typeface="Arial"/>
              </a:rPr>
              <a:t>shaping</a:t>
            </a:r>
            <a:endParaRPr sz="2500">
              <a:latin typeface="Arial"/>
              <a:cs typeface="Arial"/>
            </a:endParaRPr>
          </a:p>
          <a:p>
            <a:pPr marL="756285" lvl="1" indent="-287020">
              <a:lnSpc>
                <a:spcPts val="2375"/>
              </a:lnSpc>
              <a:spcBef>
                <a:spcPts val="3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65" dirty="0">
                <a:latin typeface="Arial"/>
                <a:cs typeface="Arial"/>
              </a:rPr>
              <a:t>minimizing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195" dirty="0">
                <a:latin typeface="Arial"/>
                <a:cs typeface="Arial"/>
              </a:rPr>
              <a:t>ISI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making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bandwidth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adaptation</a:t>
            </a:r>
            <a:r>
              <a:rPr sz="2200" spc="-25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-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180" dirty="0">
                <a:latin typeface="Arial"/>
                <a:cs typeface="Arial"/>
              </a:rPr>
              <a:t>cos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roll-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365"/>
              </a:lnSpc>
            </a:pPr>
            <a:r>
              <a:rPr sz="2200" spc="10" dirty="0">
                <a:latin typeface="Arial"/>
                <a:cs typeface="Arial"/>
              </a:rPr>
              <a:t>off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signaling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365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00" dirty="0">
                <a:latin typeface="Arial"/>
                <a:cs typeface="Arial"/>
              </a:rPr>
              <a:t>maximizing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345" dirty="0">
                <a:latin typeface="Arial"/>
                <a:cs typeface="Arial"/>
              </a:rPr>
              <a:t>SNR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at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instant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sampling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-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matched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330"/>
              </a:lnSpc>
            </a:pPr>
            <a:r>
              <a:rPr sz="2200" spc="-20" dirty="0">
                <a:latin typeface="Arial"/>
                <a:cs typeface="Arial"/>
              </a:rPr>
              <a:t>filtering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ts val="243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35" dirty="0">
                <a:latin typeface="Arial"/>
                <a:cs typeface="Arial"/>
              </a:rPr>
              <a:t>optimal terminal</a:t>
            </a:r>
            <a:r>
              <a:rPr sz="2200" spc="-40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filters</a:t>
            </a:r>
            <a:endParaRPr sz="2200">
              <a:latin typeface="Arial"/>
              <a:cs typeface="Arial"/>
            </a:endParaRPr>
          </a:p>
          <a:p>
            <a:pPr marL="356870" marR="5080" indent="-344805">
              <a:lnSpc>
                <a:spcPts val="2710"/>
              </a:lnSpc>
              <a:spcBef>
                <a:spcPts val="17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65" dirty="0">
                <a:latin typeface="Arial"/>
                <a:cs typeface="Arial"/>
              </a:rPr>
              <a:t>Determination </a:t>
            </a:r>
            <a:r>
              <a:rPr sz="2500" spc="-5" dirty="0">
                <a:latin typeface="Arial"/>
                <a:cs typeface="Arial"/>
              </a:rPr>
              <a:t>of </a:t>
            </a:r>
            <a:r>
              <a:rPr sz="2500" spc="-105" dirty="0">
                <a:latin typeface="Arial"/>
                <a:cs typeface="Arial"/>
              </a:rPr>
              <a:t>transmission </a:t>
            </a:r>
            <a:r>
              <a:rPr sz="2500" spc="-50" dirty="0">
                <a:latin typeface="Arial"/>
                <a:cs typeface="Arial"/>
              </a:rPr>
              <a:t>bandwidth</a:t>
            </a:r>
            <a:r>
              <a:rPr sz="2500" spc="-459" dirty="0">
                <a:latin typeface="Arial"/>
                <a:cs typeface="Arial"/>
              </a:rPr>
              <a:t> </a:t>
            </a:r>
            <a:r>
              <a:rPr sz="2500" spc="-235" dirty="0">
                <a:latin typeface="Arial"/>
                <a:cs typeface="Arial"/>
              </a:rPr>
              <a:t>as </a:t>
            </a:r>
            <a:r>
              <a:rPr sz="2500" spc="-195" dirty="0">
                <a:latin typeface="Arial"/>
                <a:cs typeface="Arial"/>
              </a:rPr>
              <a:t>a </a:t>
            </a:r>
            <a:r>
              <a:rPr sz="2500" spc="-35" dirty="0">
                <a:latin typeface="Arial"/>
                <a:cs typeface="Arial"/>
              </a:rPr>
              <a:t>function  </a:t>
            </a:r>
            <a:r>
              <a:rPr sz="2500" spc="-10" dirty="0">
                <a:latin typeface="Arial"/>
                <a:cs typeface="Arial"/>
              </a:rPr>
              <a:t>of </a:t>
            </a:r>
            <a:r>
              <a:rPr sz="2500" spc="-110" dirty="0">
                <a:latin typeface="Arial"/>
                <a:cs typeface="Arial"/>
              </a:rPr>
              <a:t>pulse</a:t>
            </a:r>
            <a:r>
              <a:rPr sz="2500" spc="-335" dirty="0">
                <a:latin typeface="Arial"/>
                <a:cs typeface="Arial"/>
              </a:rPr>
              <a:t> </a:t>
            </a:r>
            <a:r>
              <a:rPr sz="2500" spc="-155" dirty="0">
                <a:latin typeface="Arial"/>
                <a:cs typeface="Arial"/>
              </a:rPr>
              <a:t>shape</a:t>
            </a:r>
            <a:endParaRPr sz="2500">
              <a:latin typeface="Arial"/>
              <a:cs typeface="Arial"/>
            </a:endParaRPr>
          </a:p>
          <a:p>
            <a:pPr marL="756285" lvl="1" indent="-287020">
              <a:lnSpc>
                <a:spcPts val="256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30" dirty="0">
                <a:latin typeface="Arial"/>
                <a:cs typeface="Arial"/>
              </a:rPr>
              <a:t>Spectral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density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150" dirty="0">
                <a:latin typeface="Arial"/>
                <a:cs typeface="Arial"/>
              </a:rPr>
              <a:t>Pulse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Amplitude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Modulation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(PAM)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995"/>
              </a:lnSpc>
              <a:buChar char="•"/>
              <a:tabLst>
                <a:tab pos="356870" algn="l"/>
                <a:tab pos="357505" algn="l"/>
              </a:tabLst>
            </a:pPr>
            <a:r>
              <a:rPr sz="2500" spc="-135" dirty="0">
                <a:latin typeface="Arial"/>
                <a:cs typeface="Arial"/>
              </a:rPr>
              <a:t>Equalization </a:t>
            </a:r>
            <a:r>
              <a:rPr sz="2500" spc="-70" dirty="0">
                <a:latin typeface="Arial"/>
                <a:cs typeface="Arial"/>
              </a:rPr>
              <a:t>- </a:t>
            </a:r>
            <a:r>
              <a:rPr sz="2500" spc="-90" dirty="0">
                <a:latin typeface="Arial"/>
                <a:cs typeface="Arial"/>
              </a:rPr>
              <a:t>removing residual </a:t>
            </a:r>
            <a:r>
              <a:rPr sz="2500" spc="-220" dirty="0">
                <a:latin typeface="Arial"/>
                <a:cs typeface="Arial"/>
              </a:rPr>
              <a:t>ISI </a:t>
            </a:r>
            <a:r>
              <a:rPr sz="2500" spc="-70" dirty="0">
                <a:latin typeface="Arial"/>
                <a:cs typeface="Arial"/>
              </a:rPr>
              <a:t>- </a:t>
            </a:r>
            <a:r>
              <a:rPr sz="2500" spc="-175" dirty="0">
                <a:latin typeface="Arial"/>
                <a:cs typeface="Arial"/>
              </a:rPr>
              <a:t>eye</a:t>
            </a:r>
            <a:r>
              <a:rPr sz="2500" spc="-365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diagram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4652" y="73228"/>
            <a:ext cx="72161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80" dirty="0"/>
              <a:t>Why </a:t>
            </a:r>
            <a:r>
              <a:rPr spc="45" dirty="0"/>
              <a:t>to </a:t>
            </a:r>
            <a:r>
              <a:rPr spc="-150" dirty="0"/>
              <a:t>Apply </a:t>
            </a:r>
            <a:r>
              <a:rPr spc="-130" dirty="0"/>
              <a:t>Digital</a:t>
            </a:r>
            <a:r>
              <a:rPr spc="-810" dirty="0"/>
              <a:t> </a:t>
            </a:r>
            <a:r>
              <a:rPr spc="-250" dirty="0"/>
              <a:t>Transmission?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2219" y="699007"/>
            <a:ext cx="7497445" cy="4592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805">
              <a:lnSpc>
                <a:spcPts val="2305"/>
              </a:lnSpc>
              <a:spcBef>
                <a:spcPts val="10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70" dirty="0">
                <a:latin typeface="Arial"/>
                <a:cs typeface="Arial"/>
              </a:rPr>
              <a:t>Digital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communication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withstands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channel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noise,</a:t>
            </a:r>
            <a:r>
              <a:rPr sz="22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interference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1935"/>
              </a:lnSpc>
            </a:pPr>
            <a:r>
              <a:rPr sz="2200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</a:t>
            </a:r>
            <a:r>
              <a:rPr sz="2200" u="heavy" spc="-1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distortion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better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than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analog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135" dirty="0">
                <a:latin typeface="Arial"/>
                <a:cs typeface="Arial"/>
              </a:rPr>
              <a:t>system.</a:t>
            </a:r>
            <a:r>
              <a:rPr sz="2200" spc="-160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For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instance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15" dirty="0">
                <a:latin typeface="Arial"/>
                <a:cs typeface="Arial"/>
              </a:rPr>
              <a:t>PSTN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1895"/>
              </a:lnSpc>
            </a:pPr>
            <a:r>
              <a:rPr sz="2200" spc="-114" dirty="0">
                <a:latin typeface="Arial"/>
                <a:cs typeface="Arial"/>
              </a:rPr>
              <a:t>inter-exchange </a:t>
            </a:r>
            <a:r>
              <a:rPr sz="2200" spc="-135" dirty="0">
                <a:latin typeface="Arial"/>
                <a:cs typeface="Arial"/>
              </a:rPr>
              <a:t>STP*-links </a:t>
            </a:r>
            <a:r>
              <a:rPr sz="2200" spc="-290" dirty="0">
                <a:latin typeface="Arial"/>
                <a:cs typeface="Arial"/>
              </a:rPr>
              <a:t>NEXT </a:t>
            </a:r>
            <a:r>
              <a:rPr sz="2200" spc="-125" dirty="0">
                <a:latin typeface="Arial"/>
                <a:cs typeface="Arial"/>
              </a:rPr>
              <a:t>(Near-End </a:t>
            </a:r>
            <a:r>
              <a:rPr sz="2200" spc="-180" dirty="0">
                <a:latin typeface="Arial"/>
                <a:cs typeface="Arial"/>
              </a:rPr>
              <a:t>Cross-Talk)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120" dirty="0">
                <a:latin typeface="Arial"/>
                <a:cs typeface="Arial"/>
              </a:rPr>
              <a:t>produces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1910"/>
              </a:lnSpc>
            </a:pPr>
            <a:r>
              <a:rPr sz="2200" spc="-130" dirty="0">
                <a:latin typeface="Arial"/>
                <a:cs typeface="Arial"/>
              </a:rPr>
              <a:t>several </a:t>
            </a:r>
            <a:r>
              <a:rPr sz="2200" spc="-80" dirty="0">
                <a:latin typeface="Arial"/>
                <a:cs typeface="Arial"/>
              </a:rPr>
              <a:t>interference. </a:t>
            </a:r>
            <a:r>
              <a:rPr sz="2200" spc="-145" dirty="0">
                <a:latin typeface="Arial"/>
                <a:cs typeface="Arial"/>
              </a:rPr>
              <a:t>For </a:t>
            </a:r>
            <a:r>
              <a:rPr sz="2200" spc="-110" dirty="0">
                <a:latin typeface="Arial"/>
                <a:cs typeface="Arial"/>
              </a:rPr>
              <a:t>analog </a:t>
            </a:r>
            <a:r>
              <a:rPr sz="2200" spc="-160" dirty="0">
                <a:latin typeface="Arial"/>
                <a:cs typeface="Arial"/>
              </a:rPr>
              <a:t>systems </a:t>
            </a:r>
            <a:r>
              <a:rPr sz="2200" spc="-80" dirty="0">
                <a:latin typeface="Arial"/>
                <a:cs typeface="Arial"/>
              </a:rPr>
              <a:t>interference </a:t>
            </a:r>
            <a:r>
              <a:rPr sz="2200" spc="-70" dirty="0">
                <a:latin typeface="Arial"/>
                <a:cs typeface="Arial"/>
              </a:rPr>
              <a:t>must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be</a:t>
            </a:r>
            <a:endParaRPr sz="2200">
              <a:latin typeface="Arial"/>
              <a:cs typeface="Arial"/>
            </a:endParaRPr>
          </a:p>
          <a:p>
            <a:pPr marL="356870" marR="5080">
              <a:lnSpc>
                <a:spcPct val="77800"/>
              </a:lnSpc>
              <a:spcBef>
                <a:spcPts val="229"/>
              </a:spcBef>
            </a:pPr>
            <a:r>
              <a:rPr sz="2200" spc="-50" dirty="0">
                <a:latin typeface="Arial"/>
                <a:cs typeface="Arial"/>
              </a:rPr>
              <a:t>below </a:t>
            </a:r>
            <a:r>
              <a:rPr sz="2200" spc="-105" dirty="0">
                <a:latin typeface="Arial"/>
                <a:cs typeface="Arial"/>
              </a:rPr>
              <a:t>50 </a:t>
            </a:r>
            <a:r>
              <a:rPr sz="2200" spc="-170" dirty="0">
                <a:latin typeface="Arial"/>
                <a:cs typeface="Arial"/>
              </a:rPr>
              <a:t>dB </a:t>
            </a:r>
            <a:r>
              <a:rPr sz="2200" spc="-105" dirty="0">
                <a:latin typeface="Arial"/>
                <a:cs typeface="Arial"/>
              </a:rPr>
              <a:t>whereas </a:t>
            </a:r>
            <a:r>
              <a:rPr sz="2200" spc="-25" dirty="0">
                <a:latin typeface="Arial"/>
                <a:cs typeface="Arial"/>
              </a:rPr>
              <a:t>in </a:t>
            </a:r>
            <a:r>
              <a:rPr sz="2200" spc="-40" dirty="0">
                <a:latin typeface="Arial"/>
                <a:cs typeface="Arial"/>
              </a:rPr>
              <a:t>digital </a:t>
            </a:r>
            <a:r>
              <a:rPr sz="2200" spc="-145" dirty="0">
                <a:latin typeface="Arial"/>
                <a:cs typeface="Arial"/>
              </a:rPr>
              <a:t>system </a:t>
            </a:r>
            <a:r>
              <a:rPr sz="2200" spc="-105" dirty="0">
                <a:latin typeface="Arial"/>
                <a:cs typeface="Arial"/>
              </a:rPr>
              <a:t>20 </a:t>
            </a:r>
            <a:r>
              <a:rPr sz="2200" spc="-170" dirty="0">
                <a:latin typeface="Arial"/>
                <a:cs typeface="Arial"/>
              </a:rPr>
              <a:t>dB </a:t>
            </a:r>
            <a:r>
              <a:rPr sz="2200" spc="-110" dirty="0">
                <a:latin typeface="Arial"/>
                <a:cs typeface="Arial"/>
              </a:rPr>
              <a:t>is </a:t>
            </a:r>
            <a:r>
              <a:rPr sz="2200" spc="-90" dirty="0">
                <a:latin typeface="Arial"/>
                <a:cs typeface="Arial"/>
              </a:rPr>
              <a:t>enough. </a:t>
            </a:r>
            <a:r>
              <a:rPr sz="2200" spc="-10" dirty="0">
                <a:latin typeface="Arial"/>
                <a:cs typeface="Arial"/>
              </a:rPr>
              <a:t>With  </a:t>
            </a:r>
            <a:r>
              <a:rPr sz="2200" spc="-45" dirty="0">
                <a:latin typeface="Arial"/>
                <a:cs typeface="Arial"/>
              </a:rPr>
              <a:t>this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respect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digital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systems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can </a:t>
            </a:r>
            <a:r>
              <a:rPr sz="2200" spc="-70" dirty="0">
                <a:latin typeface="Arial"/>
                <a:cs typeface="Arial"/>
              </a:rPr>
              <a:t>utilize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lower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quality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cabling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than  </a:t>
            </a:r>
            <a:r>
              <a:rPr sz="2200" spc="-110" dirty="0">
                <a:latin typeface="Arial"/>
                <a:cs typeface="Arial"/>
              </a:rPr>
              <a:t>analog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systems</a:t>
            </a:r>
            <a:endParaRPr sz="2200">
              <a:latin typeface="Arial"/>
              <a:cs typeface="Arial"/>
            </a:endParaRPr>
          </a:p>
          <a:p>
            <a:pPr marL="356870" marR="659765" indent="-344805">
              <a:lnSpc>
                <a:spcPct val="7000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Regenerative </a:t>
            </a:r>
            <a:r>
              <a:rPr sz="2200" u="heavy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repeaters</a:t>
            </a:r>
            <a:r>
              <a:rPr sz="2200" spc="-11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are </a:t>
            </a:r>
            <a:r>
              <a:rPr sz="2200" spc="-60" dirty="0">
                <a:latin typeface="Arial"/>
                <a:cs typeface="Arial"/>
              </a:rPr>
              <a:t>efficient. Note </a:t>
            </a:r>
            <a:r>
              <a:rPr sz="2200" spc="-5" dirty="0">
                <a:latin typeface="Arial"/>
                <a:cs typeface="Arial"/>
              </a:rPr>
              <a:t>that</a:t>
            </a:r>
            <a:r>
              <a:rPr sz="2200" spc="-46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cleaning </a:t>
            </a:r>
            <a:r>
              <a:rPr sz="2200" spc="5" dirty="0">
                <a:latin typeface="Arial"/>
                <a:cs typeface="Arial"/>
              </a:rPr>
              <a:t>of  </a:t>
            </a:r>
            <a:r>
              <a:rPr sz="2200" spc="-120" dirty="0">
                <a:latin typeface="Arial"/>
                <a:cs typeface="Arial"/>
              </a:rPr>
              <a:t>analog-signals </a:t>
            </a:r>
            <a:r>
              <a:rPr sz="2200" spc="-90" dirty="0">
                <a:latin typeface="Arial"/>
                <a:cs typeface="Arial"/>
              </a:rPr>
              <a:t>by </a:t>
            </a:r>
            <a:r>
              <a:rPr sz="2200" spc="-110" dirty="0">
                <a:latin typeface="Arial"/>
                <a:cs typeface="Arial"/>
              </a:rPr>
              <a:t>repeaters </a:t>
            </a:r>
            <a:r>
              <a:rPr sz="2200" spc="-125" dirty="0">
                <a:latin typeface="Arial"/>
                <a:cs typeface="Arial"/>
              </a:rPr>
              <a:t>does </a:t>
            </a:r>
            <a:r>
              <a:rPr sz="2200" dirty="0">
                <a:latin typeface="Arial"/>
                <a:cs typeface="Arial"/>
              </a:rPr>
              <a:t>not </a:t>
            </a:r>
            <a:r>
              <a:rPr sz="2200" spc="-35" dirty="0">
                <a:latin typeface="Arial"/>
                <a:cs typeface="Arial"/>
              </a:rPr>
              <a:t>work</a:t>
            </a:r>
            <a:r>
              <a:rPr sz="2200" spc="-440" dirty="0">
                <a:latin typeface="Arial"/>
                <a:cs typeface="Arial"/>
              </a:rPr>
              <a:t> </a:t>
            </a:r>
            <a:r>
              <a:rPr sz="2200" spc="-204" dirty="0">
                <a:latin typeface="Arial"/>
                <a:cs typeface="Arial"/>
              </a:rPr>
              <a:t>as </a:t>
            </a:r>
            <a:r>
              <a:rPr sz="2200" spc="-30" dirty="0">
                <a:latin typeface="Arial"/>
                <a:cs typeface="Arial"/>
              </a:rPr>
              <a:t>well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105"/>
              </a:lnSpc>
              <a:buChar char="•"/>
              <a:tabLst>
                <a:tab pos="356870" algn="l"/>
                <a:tab pos="357505" algn="l"/>
              </a:tabLst>
            </a:pPr>
            <a:r>
              <a:rPr sz="2200" spc="-70" dirty="0">
                <a:latin typeface="Arial"/>
                <a:cs typeface="Arial"/>
              </a:rPr>
              <a:t>Digital </a:t>
            </a:r>
            <a:r>
              <a:rPr sz="2200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HW/SW </a:t>
            </a:r>
            <a:r>
              <a:rPr sz="22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implementation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is</a:t>
            </a:r>
            <a:r>
              <a:rPr sz="2200" spc="-440" dirty="0">
                <a:latin typeface="Arial"/>
                <a:cs typeface="Arial"/>
              </a:rPr>
              <a:t> </a:t>
            </a:r>
            <a:r>
              <a:rPr sz="2200" spc="-70" dirty="0">
                <a:latin typeface="Arial"/>
                <a:cs typeface="Arial"/>
              </a:rPr>
              <a:t>straightforward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235"/>
              </a:lnSpc>
              <a:buChar char="•"/>
              <a:tabLst>
                <a:tab pos="356870" algn="l"/>
                <a:tab pos="357505" algn="l"/>
              </a:tabLst>
            </a:pPr>
            <a:r>
              <a:rPr sz="2200" spc="-100" dirty="0">
                <a:latin typeface="Arial"/>
                <a:cs typeface="Arial"/>
              </a:rPr>
              <a:t>Circuits </a:t>
            </a:r>
            <a:r>
              <a:rPr sz="2200" spc="-160" dirty="0">
                <a:latin typeface="Arial"/>
                <a:cs typeface="Arial"/>
              </a:rPr>
              <a:t>can </a:t>
            </a:r>
            <a:r>
              <a:rPr sz="2200" spc="-100" dirty="0">
                <a:latin typeface="Arial"/>
                <a:cs typeface="Arial"/>
              </a:rPr>
              <a:t>be easily </a:t>
            </a:r>
            <a:r>
              <a:rPr sz="2200" u="heavy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reconfigured </a:t>
            </a:r>
            <a:r>
              <a:rPr sz="2200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 </a:t>
            </a:r>
            <a:r>
              <a:rPr sz="2200" u="heavy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preprogrammed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by</a:t>
            </a:r>
            <a:r>
              <a:rPr sz="2200" spc="-425" dirty="0">
                <a:latin typeface="Arial"/>
                <a:cs typeface="Arial"/>
              </a:rPr>
              <a:t> </a:t>
            </a:r>
            <a:r>
              <a:rPr sz="2200" spc="-340" dirty="0">
                <a:latin typeface="Arial"/>
                <a:cs typeface="Arial"/>
              </a:rPr>
              <a:t>DSP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1980"/>
              </a:lnSpc>
            </a:pPr>
            <a:r>
              <a:rPr sz="2200" spc="-90" dirty="0">
                <a:latin typeface="Arial"/>
                <a:cs typeface="Arial"/>
              </a:rPr>
              <a:t>techniques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(an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application: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software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radio)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375"/>
              </a:lnSpc>
              <a:buChar char="•"/>
              <a:tabLst>
                <a:tab pos="356870" algn="l"/>
                <a:tab pos="357505" algn="l"/>
              </a:tabLst>
            </a:pPr>
            <a:r>
              <a:rPr sz="2200" spc="-70" dirty="0">
                <a:latin typeface="Arial"/>
                <a:cs typeface="Arial"/>
              </a:rPr>
              <a:t>Digital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30" dirty="0">
                <a:latin typeface="Arial"/>
                <a:cs typeface="Arial"/>
              </a:rPr>
              <a:t>signals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-160" dirty="0">
                <a:latin typeface="Arial"/>
                <a:cs typeface="Arial"/>
              </a:rPr>
              <a:t>can </a:t>
            </a:r>
            <a:r>
              <a:rPr sz="2200" spc="-100" dirty="0">
                <a:latin typeface="Arial"/>
                <a:cs typeface="Arial"/>
              </a:rPr>
              <a:t>be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coded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yield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very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low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error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114" dirty="0">
                <a:latin typeface="Arial"/>
                <a:cs typeface="Arial"/>
              </a:rPr>
              <a:t>rates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245"/>
              </a:lnSpc>
              <a:buChar char="•"/>
              <a:tabLst>
                <a:tab pos="356870" algn="l"/>
                <a:tab pos="357505" algn="l"/>
              </a:tabLst>
            </a:pPr>
            <a:r>
              <a:rPr sz="2200" spc="-70" dirty="0">
                <a:latin typeface="Arial"/>
                <a:cs typeface="Arial"/>
              </a:rPr>
              <a:t>Digital </a:t>
            </a:r>
            <a:r>
              <a:rPr sz="2200" spc="-80" dirty="0">
                <a:latin typeface="Arial"/>
                <a:cs typeface="Arial"/>
              </a:rPr>
              <a:t>communication </a:t>
            </a:r>
            <a:r>
              <a:rPr sz="2200" spc="-114" dirty="0">
                <a:latin typeface="Arial"/>
                <a:cs typeface="Arial"/>
              </a:rPr>
              <a:t>enables </a:t>
            </a:r>
            <a:r>
              <a:rPr sz="2200" spc="-55" dirty="0">
                <a:latin typeface="Arial"/>
                <a:cs typeface="Arial"/>
              </a:rPr>
              <a:t>efficient </a:t>
            </a:r>
            <a:r>
              <a:rPr sz="2200" u="heavy" spc="-1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exchanging </a:t>
            </a:r>
            <a:r>
              <a:rPr sz="2200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2200" u="heavy" spc="-2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3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SNR </a:t>
            </a:r>
            <a:r>
              <a:rPr sz="2200" u="heavy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1910"/>
              </a:lnSpc>
            </a:pPr>
            <a:r>
              <a:rPr sz="2200" u="heavy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BW-&gt; </a:t>
            </a:r>
            <a:r>
              <a:rPr sz="2200" u="heavy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easy </a:t>
            </a:r>
            <a:r>
              <a:rPr sz="2200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adaptation </a:t>
            </a:r>
            <a:r>
              <a:rPr sz="2200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into </a:t>
            </a:r>
            <a:r>
              <a:rPr sz="2200" u="heavy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different</a:t>
            </a:r>
            <a:r>
              <a:rPr sz="2200" u="heavy" spc="-3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channels</a:t>
            </a:r>
            <a:endParaRPr sz="2200">
              <a:latin typeface="Arial"/>
              <a:cs typeface="Arial"/>
            </a:endParaRPr>
          </a:p>
          <a:p>
            <a:pPr marL="356870" indent="-344805">
              <a:lnSpc>
                <a:spcPts val="2065"/>
              </a:lnSpc>
              <a:buChar char="•"/>
              <a:tabLst>
                <a:tab pos="356870" algn="l"/>
                <a:tab pos="357505" algn="l"/>
              </a:tabLst>
            </a:pPr>
            <a:r>
              <a:rPr sz="2200" spc="-16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cost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digital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HW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continues</a:t>
            </a:r>
            <a:r>
              <a:rPr sz="2200" spc="-215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halve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every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two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or </a:t>
            </a:r>
            <a:r>
              <a:rPr sz="2200" spc="-40" dirty="0">
                <a:latin typeface="Arial"/>
                <a:cs typeface="Arial"/>
              </a:rPr>
              <a:t>three</a:t>
            </a:r>
            <a:endParaRPr sz="2200">
              <a:latin typeface="Arial"/>
              <a:cs typeface="Arial"/>
            </a:endParaRPr>
          </a:p>
          <a:p>
            <a:pPr marL="356870">
              <a:lnSpc>
                <a:spcPts val="2400"/>
              </a:lnSpc>
            </a:pPr>
            <a:r>
              <a:rPr sz="2200" spc="-155" dirty="0">
                <a:latin typeface="Arial"/>
                <a:cs typeface="Arial"/>
              </a:rPr>
              <a:t>years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4753" y="6258338"/>
            <a:ext cx="26587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i="1" spc="-90" dirty="0">
                <a:latin typeface="Tahoma"/>
                <a:cs typeface="Tahoma"/>
              </a:rPr>
              <a:t>STP: Shielded </a:t>
            </a:r>
            <a:r>
              <a:rPr sz="2000" i="1" spc="-95" dirty="0">
                <a:latin typeface="Tahoma"/>
                <a:cs typeface="Tahoma"/>
              </a:rPr>
              <a:t>twisted</a:t>
            </a:r>
            <a:r>
              <a:rPr sz="2000" i="1" spc="-229" dirty="0">
                <a:latin typeface="Tahoma"/>
                <a:cs typeface="Tahoma"/>
              </a:rPr>
              <a:t> </a:t>
            </a:r>
            <a:r>
              <a:rPr sz="2000" i="1" spc="-85" dirty="0">
                <a:latin typeface="Tahoma"/>
                <a:cs typeface="Tahoma"/>
              </a:rPr>
              <a:t>pair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7870" y="35128"/>
            <a:ext cx="3491229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60" dirty="0"/>
              <a:t>Symbols </a:t>
            </a:r>
            <a:r>
              <a:rPr spc="-180" dirty="0"/>
              <a:t>and</a:t>
            </a:r>
            <a:r>
              <a:rPr spc="-445" dirty="0"/>
              <a:t> </a:t>
            </a:r>
            <a:r>
              <a:rPr spc="-165" dirty="0"/>
              <a:t>Bits</a:t>
            </a:r>
          </a:p>
        </p:txBody>
      </p:sp>
      <p:sp>
        <p:nvSpPr>
          <p:cNvPr id="3" name="object 3"/>
          <p:cNvSpPr/>
          <p:nvPr/>
        </p:nvSpPr>
        <p:spPr>
          <a:xfrm>
            <a:off x="71628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484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96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08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5200" y="19812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219200" y="1670050"/>
          <a:ext cx="6400800" cy="241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755"/>
                <a:gridCol w="457200"/>
                <a:gridCol w="457200"/>
                <a:gridCol w="457200"/>
                <a:gridCol w="457200"/>
                <a:gridCol w="457200"/>
                <a:gridCol w="457200"/>
                <a:gridCol w="457199"/>
                <a:gridCol w="457200"/>
                <a:gridCol w="457200"/>
                <a:gridCol w="457200"/>
                <a:gridCol w="457200"/>
                <a:gridCol w="457200"/>
                <a:gridCol w="461645"/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676400" y="1104899"/>
            <a:ext cx="914400" cy="76200"/>
          </a:xfrm>
          <a:custGeom>
            <a:avLst/>
            <a:gdLst/>
            <a:ahLst/>
            <a:cxnLst/>
            <a:rect l="l" t="t" r="r" b="b"/>
            <a:pathLst>
              <a:path w="914400" h="76200">
                <a:moveTo>
                  <a:pt x="914400" y="38100"/>
                </a:moveTo>
                <a:lnTo>
                  <a:pt x="901700" y="31750"/>
                </a:lnTo>
                <a:lnTo>
                  <a:pt x="838200" y="0"/>
                </a:lnTo>
                <a:lnTo>
                  <a:pt x="838200" y="31750"/>
                </a:lnTo>
                <a:lnTo>
                  <a:pt x="76200" y="31750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838200" y="44450"/>
                </a:lnTo>
                <a:lnTo>
                  <a:pt x="838200" y="76200"/>
                </a:lnTo>
                <a:lnTo>
                  <a:pt x="901700" y="44450"/>
                </a:lnTo>
                <a:lnTo>
                  <a:pt x="9144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90800" y="1409699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457200" y="38100"/>
                </a:moveTo>
                <a:lnTo>
                  <a:pt x="444500" y="31750"/>
                </a:lnTo>
                <a:lnTo>
                  <a:pt x="381000" y="0"/>
                </a:lnTo>
                <a:lnTo>
                  <a:pt x="381000" y="31750"/>
                </a:lnTo>
                <a:lnTo>
                  <a:pt x="76200" y="31750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381000" y="44450"/>
                </a:lnTo>
                <a:lnTo>
                  <a:pt x="381000" y="76200"/>
                </a:lnTo>
                <a:lnTo>
                  <a:pt x="444500" y="44450"/>
                </a:lnTo>
                <a:lnTo>
                  <a:pt x="457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904235" y="1284223"/>
            <a:ext cx="635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i="1" dirty="0">
                <a:latin typeface="Times New Roman"/>
                <a:cs typeface="Times New Roman"/>
              </a:rPr>
              <a:t>b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0604" y="1122426"/>
            <a:ext cx="2232025" cy="278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55"/>
              </a:lnSpc>
              <a:spcBef>
                <a:spcPts val="100"/>
              </a:spcBef>
              <a:tabLst>
                <a:tab pos="253365" algn="l"/>
                <a:tab pos="1737995" algn="l"/>
              </a:tabLst>
            </a:pPr>
            <a:r>
              <a:rPr sz="1200" i="1" spc="-5" dirty="0">
                <a:latin typeface="Times New Roman"/>
                <a:cs typeface="Times New Roman"/>
              </a:rPr>
              <a:t>T	</a:t>
            </a:r>
            <a:r>
              <a:rPr sz="1200" dirty="0">
                <a:latin typeface="Times New Roman"/>
                <a:cs typeface="Times New Roman"/>
              </a:rPr>
              <a:t>( </a:t>
            </a:r>
            <a:r>
              <a:rPr sz="1200" spc="-5" dirty="0">
                <a:latin typeface="Arial"/>
                <a:cs typeface="Arial"/>
              </a:rPr>
              <a:t>b </a:t>
            </a:r>
            <a:r>
              <a:rPr sz="1200" spc="30" dirty="0">
                <a:latin typeface="Arial"/>
                <a:cs typeface="Arial"/>
              </a:rPr>
              <a:t>it </a:t>
            </a:r>
            <a:r>
              <a:rPr sz="1200" spc="60" dirty="0">
                <a:latin typeface="Arial"/>
                <a:cs typeface="Arial"/>
              </a:rPr>
              <a:t>ra te </a:t>
            </a:r>
            <a:r>
              <a:rPr sz="1200" i="1" spc="-5" dirty="0">
                <a:latin typeface="Times New Roman"/>
                <a:cs typeface="Times New Roman"/>
              </a:rPr>
              <a:t>r  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 1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Times New Roman"/>
                <a:cs typeface="Times New Roman"/>
              </a:rPr>
              <a:t>T	</a:t>
            </a:r>
            <a:r>
              <a:rPr sz="1200" spc="45" dirty="0">
                <a:solidFill>
                  <a:srgbClr val="0000FF"/>
                </a:solidFill>
                <a:latin typeface="Times New Roman"/>
                <a:cs typeface="Times New Roman"/>
              </a:rPr>
              <a:t>bi</a:t>
            </a:r>
            <a:r>
              <a:rPr sz="1200" spc="-1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0000FF"/>
                </a:solidFill>
                <a:latin typeface="Times New Roman"/>
                <a:cs typeface="Times New Roman"/>
              </a:rPr>
              <a:t>ts</a:t>
            </a:r>
            <a:r>
              <a:rPr sz="1200" spc="-1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spc="45" dirty="0">
                <a:solidFill>
                  <a:srgbClr val="0000FF"/>
                </a:solidFill>
                <a:latin typeface="Times New Roman"/>
                <a:cs typeface="Times New Roman"/>
              </a:rPr>
              <a:t>/s</a:t>
            </a:r>
            <a:r>
              <a:rPr sz="1200" spc="-1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036955">
              <a:lnSpc>
                <a:spcPts val="635"/>
              </a:lnSpc>
              <a:tabLst>
                <a:tab pos="1600835" algn="l"/>
              </a:tabLst>
            </a:pPr>
            <a:r>
              <a:rPr sz="600" i="1" dirty="0">
                <a:latin typeface="Times New Roman"/>
                <a:cs typeface="Times New Roman"/>
              </a:rPr>
              <a:t>b	b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78914" y="830960"/>
            <a:ext cx="24364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D </a:t>
            </a:r>
            <a:r>
              <a:rPr sz="1200" spc="40" dirty="0">
                <a:latin typeface="Times New Roman"/>
                <a:cs typeface="Times New Roman"/>
              </a:rPr>
              <a:t>(</a:t>
            </a:r>
            <a:r>
              <a:rPr sz="1200" spc="40" dirty="0">
                <a:latin typeface="Arial"/>
                <a:cs typeface="Arial"/>
              </a:rPr>
              <a:t>s </a:t>
            </a:r>
            <a:r>
              <a:rPr sz="1200" spc="70" dirty="0">
                <a:latin typeface="Arial"/>
                <a:cs typeface="Arial"/>
              </a:rPr>
              <a:t>ym </a:t>
            </a:r>
            <a:r>
              <a:rPr sz="1200" spc="-5" dirty="0">
                <a:latin typeface="Arial"/>
                <a:cs typeface="Arial"/>
              </a:rPr>
              <a:t>b o l </a:t>
            </a:r>
            <a:r>
              <a:rPr sz="1200" spc="35" dirty="0">
                <a:latin typeface="Arial"/>
                <a:cs typeface="Arial"/>
              </a:rPr>
              <a:t>ra te </a:t>
            </a:r>
            <a:r>
              <a:rPr sz="1200" i="1" spc="-5" dirty="0">
                <a:latin typeface="Times New Roman"/>
                <a:cs typeface="Times New Roman"/>
              </a:rPr>
              <a:t>r </a:t>
            </a:r>
            <a:r>
              <a:rPr sz="1200" dirty="0">
                <a:latin typeface="Symbol"/>
                <a:cs typeface="Symbol"/>
              </a:rPr>
              <a:t></a:t>
            </a:r>
            <a:r>
              <a:rPr sz="1200" dirty="0">
                <a:latin typeface="Times New Roman"/>
                <a:cs typeface="Times New Roman"/>
              </a:rPr>
              <a:t> 1 / </a:t>
            </a:r>
            <a:r>
              <a:rPr sz="1200" i="1" spc="-5" dirty="0">
                <a:latin typeface="Times New Roman"/>
                <a:cs typeface="Times New Roman"/>
              </a:rPr>
              <a:t>D </a:t>
            </a:r>
            <a:r>
              <a:rPr sz="1200" spc="125" dirty="0">
                <a:solidFill>
                  <a:srgbClr val="0000FF"/>
                </a:solidFill>
                <a:latin typeface="Arial"/>
                <a:cs typeface="Arial"/>
              </a:rPr>
              <a:t>baud</a:t>
            </a:r>
            <a:r>
              <a:rPr sz="1200" spc="-1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48400" y="1409699"/>
            <a:ext cx="914400" cy="76200"/>
          </a:xfrm>
          <a:custGeom>
            <a:avLst/>
            <a:gdLst/>
            <a:ahLst/>
            <a:cxnLst/>
            <a:rect l="l" t="t" r="r" b="b"/>
            <a:pathLst>
              <a:path w="914400" h="76200">
                <a:moveTo>
                  <a:pt x="914400" y="38100"/>
                </a:moveTo>
                <a:lnTo>
                  <a:pt x="901700" y="31750"/>
                </a:lnTo>
                <a:lnTo>
                  <a:pt x="838200" y="0"/>
                </a:lnTo>
                <a:lnTo>
                  <a:pt x="838200" y="31750"/>
                </a:lnTo>
                <a:lnTo>
                  <a:pt x="76200" y="31750"/>
                </a:ln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838200" y="44450"/>
                </a:lnTo>
                <a:lnTo>
                  <a:pt x="838200" y="76200"/>
                </a:lnTo>
                <a:lnTo>
                  <a:pt x="901700" y="44450"/>
                </a:lnTo>
                <a:lnTo>
                  <a:pt x="9144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914131" y="2629611"/>
            <a:ext cx="75819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76555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M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130" dirty="0">
                <a:latin typeface="Times New Roman"/>
                <a:cs typeface="Times New Roman"/>
              </a:rPr>
              <a:t>2</a:t>
            </a:r>
            <a:r>
              <a:rPr sz="1200" i="1" spc="-7" baseline="59027" dirty="0">
                <a:latin typeface="Times New Roman"/>
                <a:cs typeface="Times New Roman"/>
              </a:rPr>
              <a:t>n</a:t>
            </a:r>
            <a:endParaRPr sz="1200" baseline="59027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84872" y="4474590"/>
            <a:ext cx="14287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: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Arial"/>
                <a:cs typeface="Arial"/>
              </a:rPr>
              <a:t>B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it</a:t>
            </a:r>
            <a:r>
              <a:rPr sz="1400" spc="2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60" dirty="0">
                <a:latin typeface="Arial"/>
                <a:cs typeface="Arial"/>
              </a:rPr>
              <a:t>ra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50" dirty="0">
                <a:latin typeface="Arial"/>
                <a:cs typeface="Arial"/>
              </a:rPr>
              <a:t>tio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64857" y="4626355"/>
            <a:ext cx="698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b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6766" y="3652773"/>
            <a:ext cx="1130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Symbol"/>
                <a:cs typeface="Symbol"/>
              </a:rPr>
              <a:t>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11366" y="3387293"/>
            <a:ext cx="2229485" cy="967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100" spc="-7" baseline="-5952" dirty="0">
                <a:latin typeface="Symbol"/>
                <a:cs typeface="Symbol"/>
              </a:rPr>
              <a:t></a:t>
            </a:r>
            <a:r>
              <a:rPr sz="2100" spc="-7" baseline="-5952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n </a:t>
            </a:r>
            <a:r>
              <a:rPr sz="1400" spc="-5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Arial"/>
                <a:cs typeface="Arial"/>
              </a:rPr>
              <a:t>n u m b e r o f b </a:t>
            </a:r>
            <a:r>
              <a:rPr sz="1400" spc="20" dirty="0">
                <a:latin typeface="Arial"/>
                <a:cs typeface="Arial"/>
              </a:rPr>
              <a:t>it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ts val="1595"/>
              </a:lnSpc>
              <a:spcBef>
                <a:spcPts val="1175"/>
              </a:spcBef>
            </a:pPr>
            <a:r>
              <a:rPr sz="2100" spc="-7" baseline="-9920" dirty="0">
                <a:latin typeface="Symbol"/>
                <a:cs typeface="Symbol"/>
              </a:rPr>
              <a:t></a:t>
            </a:r>
            <a:r>
              <a:rPr sz="2100" spc="-7" baseline="-99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M </a:t>
            </a:r>
            <a:r>
              <a:rPr sz="1400" spc="-5" dirty="0">
                <a:latin typeface="Arial"/>
                <a:cs typeface="Arial"/>
              </a:rPr>
              <a:t>: n u </a:t>
            </a:r>
            <a:r>
              <a:rPr sz="1400" spc="-10" dirty="0">
                <a:latin typeface="Arial"/>
                <a:cs typeface="Arial"/>
              </a:rPr>
              <a:t>m </a:t>
            </a:r>
            <a:r>
              <a:rPr sz="1400" spc="-5" dirty="0">
                <a:latin typeface="Arial"/>
                <a:cs typeface="Arial"/>
              </a:rPr>
              <a:t>b e r o f </a:t>
            </a:r>
            <a:r>
              <a:rPr sz="1400" spc="20" dirty="0">
                <a:latin typeface="Arial"/>
                <a:cs typeface="Arial"/>
              </a:rPr>
              <a:t>le </a:t>
            </a:r>
            <a:r>
              <a:rPr sz="1400" spc="-5" dirty="0">
                <a:latin typeface="Arial"/>
                <a:cs typeface="Arial"/>
              </a:rPr>
              <a:t>v e</a:t>
            </a:r>
            <a:r>
              <a:rPr sz="1400" spc="-305" dirty="0">
                <a:latin typeface="Arial"/>
                <a:cs typeface="Arial"/>
              </a:rPr>
              <a:t> </a:t>
            </a:r>
            <a:r>
              <a:rPr sz="1400" spc="45" dirty="0">
                <a:latin typeface="Arial"/>
                <a:cs typeface="Arial"/>
              </a:rPr>
              <a:t>ls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ts val="1440"/>
              </a:lnSpc>
            </a:pPr>
            <a:r>
              <a:rPr sz="1400" spc="-5" dirty="0">
                <a:latin typeface="Symbol"/>
                <a:cs typeface="Symbol"/>
              </a:rPr>
              <a:t></a:t>
            </a:r>
            <a:endParaRPr sz="1400">
              <a:latin typeface="Symbol"/>
              <a:cs typeface="Symbol"/>
            </a:endParaRPr>
          </a:p>
          <a:p>
            <a:pPr marL="38100">
              <a:lnSpc>
                <a:spcPts val="1525"/>
              </a:lnSpc>
            </a:pPr>
            <a:r>
              <a:rPr sz="2100" spc="-7" baseline="-23809" dirty="0">
                <a:latin typeface="Symbol"/>
                <a:cs typeface="Symbol"/>
              </a:rPr>
              <a:t></a:t>
            </a:r>
            <a:r>
              <a:rPr sz="2100" spc="-52" baseline="-23809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D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60" dirty="0">
                <a:latin typeface="Arial"/>
                <a:cs typeface="Arial"/>
              </a:rPr>
              <a:t>ra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50" dirty="0">
                <a:latin typeface="Arial"/>
                <a:cs typeface="Arial"/>
              </a:rPr>
              <a:t>tio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11366" y="4446523"/>
            <a:ext cx="26606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spc="-225" dirty="0">
                <a:latin typeface="Symbol"/>
                <a:cs typeface="Symbol"/>
              </a:rPr>
              <a:t></a:t>
            </a:r>
            <a:r>
              <a:rPr sz="2100" spc="-337" baseline="-21825" dirty="0">
                <a:latin typeface="Symbol"/>
                <a:cs typeface="Symbol"/>
              </a:rPr>
              <a:t></a:t>
            </a:r>
            <a:r>
              <a:rPr sz="2100" i="1" spc="-337" baseline="-7936" dirty="0">
                <a:latin typeface="Times New Roman"/>
                <a:cs typeface="Times New Roman"/>
              </a:rPr>
              <a:t>T</a:t>
            </a:r>
            <a:endParaRPr sz="2100" baseline="-7936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87159" y="1005331"/>
            <a:ext cx="1113790" cy="31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35"/>
              </a:lnSpc>
              <a:spcBef>
                <a:spcPts val="105"/>
              </a:spcBef>
              <a:tabLst>
                <a:tab pos="930275" algn="l"/>
              </a:tabLst>
            </a:pPr>
            <a:r>
              <a:rPr sz="1600" i="1" dirty="0">
                <a:latin typeface="Times New Roman"/>
                <a:cs typeface="Times New Roman"/>
              </a:rPr>
              <a:t>n 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105" dirty="0">
                <a:latin typeface="Times New Roman"/>
                <a:cs typeface="Times New Roman"/>
              </a:rPr>
              <a:t>l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	</a:t>
            </a:r>
            <a:r>
              <a:rPr sz="1600" i="1" spc="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  <a:p>
            <a:pPr marR="258445" algn="r">
              <a:lnSpc>
                <a:spcPts val="675"/>
              </a:lnSpc>
            </a:pPr>
            <a:r>
              <a:rPr sz="800" spc="-5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34410" y="3555619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32913" y="3639058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8113" y="4329760"/>
            <a:ext cx="5140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non-Inter-Symbolic </a:t>
            </a:r>
            <a:r>
              <a:rPr sz="1800" dirty="0">
                <a:latin typeface="Arial"/>
                <a:cs typeface="Arial"/>
              </a:rPr>
              <a:t>Interference (ISI), </a:t>
            </a:r>
            <a:r>
              <a:rPr sz="1800" i="1" dirty="0">
                <a:latin typeface="Arial"/>
                <a:cs typeface="Arial"/>
              </a:rPr>
              <a:t>p(t)</a:t>
            </a:r>
            <a:r>
              <a:rPr sz="1800" i="1" spc="-24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must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8113" y="4604766"/>
            <a:ext cx="738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at</a:t>
            </a:r>
            <a:r>
              <a:rPr sz="1800" spc="10" dirty="0">
                <a:latin typeface="Arial"/>
                <a:cs typeface="Arial"/>
              </a:rPr>
              <a:t>isf</a:t>
            </a:r>
            <a:r>
              <a:rPr sz="1800" spc="-40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51323" y="3988434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05347" y="398843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8113" y="3742068"/>
            <a:ext cx="3798570" cy="4572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700" baseline="1543" dirty="0">
                <a:latin typeface="Arial"/>
                <a:cs typeface="Arial"/>
              </a:rPr>
              <a:t>For </a:t>
            </a:r>
            <a:r>
              <a:rPr sz="2700" i="1" spc="-22" baseline="1543" dirty="0">
                <a:latin typeface="Arial"/>
                <a:cs typeface="Arial"/>
              </a:rPr>
              <a:t>M=</a:t>
            </a:r>
            <a:r>
              <a:rPr sz="2700" spc="-22" baseline="1543" dirty="0">
                <a:latin typeface="Arial"/>
                <a:cs typeface="Arial"/>
              </a:rPr>
              <a:t>2 </a:t>
            </a:r>
            <a:r>
              <a:rPr sz="2700" baseline="1543" dirty="0">
                <a:latin typeface="Arial"/>
                <a:cs typeface="Arial"/>
              </a:rPr>
              <a:t>(binary signalling): </a:t>
            </a:r>
            <a:r>
              <a:rPr sz="2400" i="1" baseline="1736" dirty="0">
                <a:latin typeface="Times New Roman"/>
                <a:cs typeface="Times New Roman"/>
              </a:rPr>
              <a:t>s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baseline="1736" dirty="0">
                <a:latin typeface="Times New Roman"/>
                <a:cs typeface="Times New Roman"/>
              </a:rPr>
              <a:t>) </a:t>
            </a:r>
            <a:r>
              <a:rPr sz="2400" baseline="1736" dirty="0">
                <a:latin typeface="Symbol"/>
                <a:cs typeface="Symbol"/>
              </a:rPr>
              <a:t></a:t>
            </a:r>
            <a:r>
              <a:rPr sz="2400" baseline="1736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-60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a</a:t>
            </a:r>
            <a:endParaRPr sz="2400" baseline="1736">
              <a:latin typeface="Times New Roman"/>
              <a:cs typeface="Times New Roman"/>
            </a:endParaRPr>
          </a:p>
          <a:p>
            <a:pPr marR="140335" algn="r">
              <a:lnSpc>
                <a:spcPct val="100000"/>
              </a:lnSpc>
              <a:spcBef>
                <a:spcPts val="120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0163" y="3795471"/>
            <a:ext cx="100520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p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t </a:t>
            </a:r>
            <a:r>
              <a:rPr sz="1600" spc="5" dirty="0">
                <a:latin typeface="Symbol"/>
                <a:cs typeface="Symbol"/>
              </a:rPr>
              <a:t>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k </a:t>
            </a:r>
            <a:r>
              <a:rPr sz="1600" i="1" spc="5" dirty="0">
                <a:latin typeface="Times New Roman"/>
                <a:cs typeface="Times New Roman"/>
              </a:rPr>
              <a:t>T</a:t>
            </a:r>
            <a:r>
              <a:rPr sz="1600" i="1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99233" y="4649215"/>
            <a:ext cx="2658745" cy="723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5490">
              <a:lnSpc>
                <a:spcPts val="1839"/>
              </a:lnSpc>
              <a:spcBef>
                <a:spcPts val="105"/>
              </a:spcBef>
            </a:pPr>
            <a:r>
              <a:rPr sz="2475" spc="52" baseline="-5050" dirty="0">
                <a:latin typeface="Symbol"/>
                <a:cs typeface="Symbol"/>
              </a:rPr>
              <a:t></a:t>
            </a:r>
            <a:r>
              <a:rPr sz="1650" spc="35" dirty="0">
                <a:latin typeface="Times New Roman"/>
                <a:cs typeface="Times New Roman"/>
              </a:rPr>
              <a:t>1,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  <a:p>
            <a:pPr marL="38100">
              <a:lnSpc>
                <a:spcPts val="1755"/>
              </a:lnSpc>
            </a:pPr>
            <a:r>
              <a:rPr sz="1650" i="1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90" dirty="0">
                <a:latin typeface="Times New Roman"/>
                <a:cs typeface="Times New Roman"/>
              </a:rPr>
              <a:t> </a:t>
            </a:r>
            <a:r>
              <a:rPr sz="2475" baseline="-10101" dirty="0">
                <a:latin typeface="Symbol"/>
                <a:cs typeface="Symbol"/>
              </a:rPr>
              <a:t></a:t>
            </a:r>
            <a:endParaRPr sz="2475" baseline="-10101">
              <a:latin typeface="Symbol"/>
              <a:cs typeface="Symbol"/>
            </a:endParaRPr>
          </a:p>
          <a:p>
            <a:pPr marL="745490">
              <a:lnSpc>
                <a:spcPts val="1889"/>
              </a:lnSpc>
            </a:pPr>
            <a:r>
              <a:rPr sz="2475" baseline="-11784" dirty="0">
                <a:latin typeface="Symbol"/>
                <a:cs typeface="Symbol"/>
              </a:rPr>
              <a:t></a:t>
            </a:r>
            <a:r>
              <a:rPr sz="2475" baseline="-1178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0 ,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D </a:t>
            </a:r>
            <a:r>
              <a:rPr sz="1650" dirty="0">
                <a:latin typeface="Times New Roman"/>
                <a:cs typeface="Times New Roman"/>
              </a:rPr>
              <a:t>,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dirty="0">
                <a:latin typeface="Times New Roman"/>
                <a:cs typeface="Times New Roman"/>
              </a:rPr>
              <a:t> 2 </a:t>
            </a:r>
            <a:r>
              <a:rPr sz="1650" i="1" spc="5" dirty="0">
                <a:latin typeface="Times New Roman"/>
                <a:cs typeface="Times New Roman"/>
              </a:rPr>
              <a:t>D</a:t>
            </a:r>
            <a:r>
              <a:rPr sz="1650" i="1" spc="-195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...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23945" y="5982106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59248" y="5982106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81022" y="5747647"/>
            <a:ext cx="2493645" cy="44259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tabLst>
                <a:tab pos="1164590" algn="l"/>
              </a:tabLst>
            </a:pPr>
            <a:r>
              <a:rPr sz="2400" i="1" baseline="1736" dirty="0">
                <a:latin typeface="Times New Roman"/>
                <a:cs typeface="Times New Roman"/>
              </a:rPr>
              <a:t>s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baseline="1736" dirty="0">
                <a:latin typeface="Times New Roman"/>
                <a:cs typeface="Times New Roman"/>
              </a:rPr>
              <a:t>) </a:t>
            </a:r>
            <a:r>
              <a:rPr sz="2400" baseline="1736" dirty="0">
                <a:latin typeface="Symbol"/>
                <a:cs typeface="Symbol"/>
              </a:rPr>
              <a:t></a:t>
            </a:r>
            <a:r>
              <a:rPr sz="2400" spc="337" baseline="1736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254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a	p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baseline="1736" dirty="0">
                <a:latin typeface="Symbol"/>
                <a:cs typeface="Symbol"/>
              </a:rPr>
              <a:t></a:t>
            </a:r>
            <a:r>
              <a:rPr sz="2400" baseline="1736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k </a:t>
            </a:r>
            <a:r>
              <a:rPr sz="2400" i="1" spc="7" baseline="1736" dirty="0">
                <a:latin typeface="Times New Roman"/>
                <a:cs typeface="Times New Roman"/>
              </a:rPr>
              <a:t>D </a:t>
            </a:r>
            <a:r>
              <a:rPr sz="2400" baseline="1736" dirty="0">
                <a:latin typeface="Times New Roman"/>
                <a:cs typeface="Times New Roman"/>
              </a:rPr>
              <a:t>) </a:t>
            </a:r>
            <a:r>
              <a:rPr sz="2400" baseline="1736" dirty="0">
                <a:latin typeface="Symbol"/>
                <a:cs typeface="Symbol"/>
              </a:rPr>
              <a:t></a:t>
            </a:r>
            <a:r>
              <a:rPr sz="2400" spc="442" baseline="1736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a</a:t>
            </a:r>
            <a:endParaRPr sz="2400" baseline="1736">
              <a:latin typeface="Times New Roman"/>
              <a:cs typeface="Times New Roman"/>
            </a:endParaRPr>
          </a:p>
          <a:p>
            <a:pPr marL="754380">
              <a:lnSpc>
                <a:spcPct val="100000"/>
              </a:lnSpc>
              <a:spcBef>
                <a:spcPts val="170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8113" y="5427675"/>
            <a:ext cx="4166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This </a:t>
            </a:r>
            <a:r>
              <a:rPr sz="1800" dirty="0">
                <a:latin typeface="Arial"/>
                <a:cs typeface="Arial"/>
              </a:rPr>
              <a:t>means that at the instant of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decision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9086" y="3346450"/>
            <a:ext cx="2140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7" baseline="1543" dirty="0">
                <a:latin typeface="Arial"/>
                <a:cs typeface="Arial"/>
              </a:rPr>
              <a:t>Generally: </a:t>
            </a:r>
            <a:r>
              <a:rPr sz="2400" i="1" baseline="1736" dirty="0">
                <a:latin typeface="Times New Roman"/>
                <a:cs typeface="Times New Roman"/>
              </a:rPr>
              <a:t>s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baseline="1736" dirty="0">
                <a:latin typeface="Times New Roman"/>
                <a:cs typeface="Times New Roman"/>
              </a:rPr>
              <a:t>) </a:t>
            </a:r>
            <a:r>
              <a:rPr sz="2400" baseline="1736" dirty="0">
                <a:latin typeface="Symbol"/>
                <a:cs typeface="Symbol"/>
              </a:rPr>
              <a:t></a:t>
            </a:r>
            <a:r>
              <a:rPr sz="2400" baseline="1736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165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a</a:t>
            </a:r>
            <a:endParaRPr sz="2400" baseline="173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43757" y="3337305"/>
            <a:ext cx="2682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5220" algn="l"/>
              </a:tabLst>
            </a:pPr>
            <a:r>
              <a:rPr sz="1600" i="1" dirty="0">
                <a:latin typeface="Times New Roman"/>
                <a:cs typeface="Times New Roman"/>
              </a:rPr>
              <a:t>p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t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k</a:t>
            </a:r>
            <a:r>
              <a:rPr sz="1600" i="1" spc="114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	</a:t>
            </a:r>
            <a:r>
              <a:rPr sz="1800" spc="-5" dirty="0">
                <a:latin typeface="Arial"/>
                <a:cs typeface="Arial"/>
              </a:rPr>
              <a:t>(a </a:t>
            </a:r>
            <a:r>
              <a:rPr sz="1800" spc="-70" dirty="0">
                <a:latin typeface="Arial"/>
                <a:cs typeface="Arial"/>
              </a:rPr>
              <a:t>PAM*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signal)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5598" y="2287346"/>
            <a:ext cx="38671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latin typeface="Times New Roman"/>
                <a:cs typeface="Times New Roman"/>
              </a:rPr>
              <a:t>s</a:t>
            </a:r>
            <a:r>
              <a:rPr sz="1600" i="1" spc="-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-24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-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1642110" y="2416301"/>
          <a:ext cx="6077585" cy="711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5035"/>
                <a:gridCol w="914400"/>
                <a:gridCol w="914400"/>
                <a:gridCol w="914400"/>
                <a:gridCol w="2362200"/>
              </a:tblGrid>
              <a:tr h="216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9999FF"/>
                      </a:solidFill>
                      <a:prstDash val="solid"/>
                    </a:lnR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R w="38100">
                      <a:solidFill>
                        <a:srgbClr val="9999FF"/>
                      </a:solidFill>
                      <a:prstDash val="solid"/>
                    </a:lnR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</a:tr>
              <a:tr h="22860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R w="38100">
                      <a:solidFill>
                        <a:srgbClr val="9999FF"/>
                      </a:solidFill>
                      <a:prstDash val="solid"/>
                    </a:lnR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9999FF"/>
                      </a:solidFill>
                      <a:prstDash val="solid"/>
                    </a:lnL>
                    <a:lnT w="38100">
                      <a:solidFill>
                        <a:srgbClr val="9999FF"/>
                      </a:solidFill>
                      <a:prstDash val="solid"/>
                    </a:lnT>
                    <a:lnB w="38100">
                      <a:solidFill>
                        <a:srgbClr val="9999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0" name="object 40"/>
          <p:cNvSpPr/>
          <p:nvPr/>
        </p:nvSpPr>
        <p:spPr>
          <a:xfrm>
            <a:off x="7772400" y="24384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76200" y="0"/>
                </a:moveTo>
                <a:lnTo>
                  <a:pt x="76200" y="685800"/>
                </a:lnTo>
              </a:path>
              <a:path w="152400" h="685800">
                <a:moveTo>
                  <a:pt x="0" y="685800"/>
                </a:moveTo>
                <a:lnTo>
                  <a:pt x="152400" y="685800"/>
                </a:lnTo>
              </a:path>
              <a:path w="152400" h="6858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872353" y="6273800"/>
            <a:ext cx="2907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*Pulse Amplitude</a:t>
            </a:r>
            <a:r>
              <a:rPr sz="1800" spc="-4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Modulation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11622" y="4738827"/>
            <a:ext cx="1410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30" dirty="0">
                <a:latin typeface="Arial"/>
                <a:cs typeface="Arial"/>
              </a:rPr>
              <a:t>unipolar,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2-level</a:t>
            </a:r>
            <a:r>
              <a:rPr sz="1800" i="1" spc="-2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pulses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47917" y="0"/>
            <a:ext cx="2138680" cy="18116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1905" algn="ctr">
              <a:lnSpc>
                <a:spcPct val="96400"/>
              </a:lnSpc>
              <a:spcBef>
                <a:spcPts val="280"/>
              </a:spcBef>
            </a:pPr>
            <a:r>
              <a:rPr spc="-130" dirty="0"/>
              <a:t>Digital  </a:t>
            </a:r>
            <a:r>
              <a:rPr spc="-555" dirty="0"/>
              <a:t>T</a:t>
            </a:r>
            <a:r>
              <a:rPr spc="10" dirty="0"/>
              <a:t>r</a:t>
            </a:r>
            <a:r>
              <a:rPr spc="-355" dirty="0"/>
              <a:t>a</a:t>
            </a:r>
            <a:r>
              <a:rPr spc="-165" dirty="0"/>
              <a:t>n</a:t>
            </a:r>
            <a:r>
              <a:rPr spc="-495" dirty="0"/>
              <a:t>s</a:t>
            </a:r>
            <a:r>
              <a:rPr spc="-195" dirty="0"/>
              <a:t>m</a:t>
            </a:r>
            <a:r>
              <a:rPr spc="-25" dirty="0"/>
              <a:t>i</a:t>
            </a:r>
            <a:r>
              <a:rPr spc="-495" dirty="0"/>
              <a:t>ss</a:t>
            </a:r>
            <a:r>
              <a:rPr spc="35" dirty="0"/>
              <a:t>i  </a:t>
            </a:r>
            <a:r>
              <a:rPr spc="-120" dirty="0"/>
              <a:t>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35" y="6178397"/>
            <a:ext cx="73101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1800" spc="-95" dirty="0">
                <a:latin typeface="Arial"/>
                <a:cs typeface="Arial"/>
              </a:rPr>
              <a:t>‘Baseband’ </a:t>
            </a:r>
            <a:r>
              <a:rPr sz="1800" spc="-114" dirty="0">
                <a:latin typeface="Arial"/>
                <a:cs typeface="Arial"/>
              </a:rPr>
              <a:t>means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spc="-60" dirty="0">
                <a:latin typeface="Arial"/>
                <a:cs typeface="Arial"/>
              </a:rPr>
              <a:t>no </a:t>
            </a:r>
            <a:r>
              <a:rPr sz="1800" spc="-50" dirty="0">
                <a:latin typeface="Arial"/>
                <a:cs typeface="Arial"/>
              </a:rPr>
              <a:t>carrier </a:t>
            </a:r>
            <a:r>
              <a:rPr sz="1800" spc="-125" dirty="0">
                <a:latin typeface="Arial"/>
                <a:cs typeface="Arial"/>
              </a:rPr>
              <a:t>wave </a:t>
            </a:r>
            <a:r>
              <a:rPr sz="1800" spc="-40" dirty="0">
                <a:latin typeface="Arial"/>
                <a:cs typeface="Arial"/>
              </a:rPr>
              <a:t>modulation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110" dirty="0">
                <a:latin typeface="Arial"/>
                <a:cs typeface="Arial"/>
              </a:rPr>
              <a:t>used </a:t>
            </a:r>
            <a:r>
              <a:rPr sz="1800" spc="-25" dirty="0">
                <a:latin typeface="Arial"/>
                <a:cs typeface="Arial"/>
              </a:rPr>
              <a:t>for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transmission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2063" y="1261617"/>
            <a:ext cx="3682365" cy="1085850"/>
            <a:chOff x="512063" y="1261617"/>
            <a:chExt cx="3682365" cy="1085850"/>
          </a:xfrm>
        </p:grpSpPr>
        <p:sp>
          <p:nvSpPr>
            <p:cNvPr id="5" name="object 5"/>
            <p:cNvSpPr/>
            <p:nvPr/>
          </p:nvSpPr>
          <p:spPr>
            <a:xfrm>
              <a:off x="582167" y="1338071"/>
              <a:ext cx="3611879" cy="9646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499" y="1335023"/>
              <a:ext cx="1409700" cy="10119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2063" y="1267967"/>
              <a:ext cx="1821180" cy="952500"/>
            </a:xfrm>
            <a:custGeom>
              <a:avLst/>
              <a:gdLst/>
              <a:ahLst/>
              <a:cxnLst/>
              <a:rect l="l" t="t" r="r" b="b"/>
              <a:pathLst>
                <a:path w="1821180" h="952500">
                  <a:moveTo>
                    <a:pt x="1821180" y="0"/>
                  </a:moveTo>
                  <a:lnTo>
                    <a:pt x="0" y="0"/>
                  </a:lnTo>
                  <a:lnTo>
                    <a:pt x="0" y="952500"/>
                  </a:lnTo>
                  <a:lnTo>
                    <a:pt x="1821180" y="952500"/>
                  </a:lnTo>
                  <a:lnTo>
                    <a:pt x="1821180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09443" y="1267967"/>
              <a:ext cx="1705610" cy="952500"/>
            </a:xfrm>
            <a:custGeom>
              <a:avLst/>
              <a:gdLst/>
              <a:ahLst/>
              <a:cxnLst/>
              <a:rect l="l" t="t" r="r" b="b"/>
              <a:pathLst>
                <a:path w="1705610" h="952500">
                  <a:moveTo>
                    <a:pt x="0" y="0"/>
                  </a:moveTo>
                  <a:lnTo>
                    <a:pt x="0" y="952500"/>
                  </a:lnTo>
                </a:path>
                <a:path w="1705610" h="952500">
                  <a:moveTo>
                    <a:pt x="0" y="114300"/>
                  </a:moveTo>
                  <a:lnTo>
                    <a:pt x="849503" y="114300"/>
                  </a:lnTo>
                  <a:lnTo>
                    <a:pt x="1705229" y="5603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2063" y="1267967"/>
            <a:ext cx="1821180" cy="9525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1400" spc="-10" dirty="0">
                <a:latin typeface="Arial"/>
                <a:cs typeface="Arial"/>
              </a:rPr>
              <a:t>Information:</a:t>
            </a:r>
            <a:endParaRPr sz="1400">
              <a:latin typeface="Arial"/>
              <a:cs typeface="Arial"/>
            </a:endParaRPr>
          </a:p>
          <a:p>
            <a:pPr marL="91440" marR="58039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-analog:BW &amp;  </a:t>
            </a:r>
            <a:r>
              <a:rPr sz="1400" spc="-15" dirty="0">
                <a:latin typeface="Arial"/>
                <a:cs typeface="Arial"/>
              </a:rPr>
              <a:t>dynamic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range</a:t>
            </a:r>
            <a:endParaRPr sz="1400">
              <a:latin typeface="Arial"/>
              <a:cs typeface="Arial"/>
            </a:endParaRPr>
          </a:p>
          <a:p>
            <a:pPr marL="91440">
              <a:lnSpc>
                <a:spcPts val="1585"/>
              </a:lnSpc>
            </a:pPr>
            <a:r>
              <a:rPr sz="1400" spc="-10" dirty="0">
                <a:latin typeface="Arial"/>
                <a:cs typeface="Arial"/>
              </a:rPr>
              <a:t>-digital:bit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rate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92836" y="2314701"/>
            <a:ext cx="3632200" cy="866140"/>
            <a:chOff x="592836" y="2314701"/>
            <a:chExt cx="3632200" cy="866140"/>
          </a:xfrm>
        </p:grpSpPr>
        <p:sp>
          <p:nvSpPr>
            <p:cNvPr id="11" name="object 11"/>
            <p:cNvSpPr/>
            <p:nvPr/>
          </p:nvSpPr>
          <p:spPr>
            <a:xfrm>
              <a:off x="592836" y="2395719"/>
              <a:ext cx="3631691" cy="784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20112" y="2321051"/>
              <a:ext cx="1725930" cy="777240"/>
            </a:xfrm>
            <a:custGeom>
              <a:avLst/>
              <a:gdLst/>
              <a:ahLst/>
              <a:cxnLst/>
              <a:rect l="l" t="t" r="r" b="b"/>
              <a:pathLst>
                <a:path w="1725929" h="777239">
                  <a:moveTo>
                    <a:pt x="0" y="38100"/>
                  </a:moveTo>
                  <a:lnTo>
                    <a:pt x="0" y="777239"/>
                  </a:lnTo>
                </a:path>
                <a:path w="1725929" h="777239">
                  <a:moveTo>
                    <a:pt x="0" y="152273"/>
                  </a:moveTo>
                  <a:lnTo>
                    <a:pt x="859027" y="152273"/>
                  </a:lnTo>
                  <a:lnTo>
                    <a:pt x="17259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2731" y="2359151"/>
            <a:ext cx="1821180" cy="739140"/>
          </a:xfrm>
          <a:prstGeom prst="rect">
            <a:avLst/>
          </a:prstGeom>
          <a:solidFill>
            <a:srgbClr val="800080"/>
          </a:solidFill>
          <a:ln w="127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510540">
              <a:lnSpc>
                <a:spcPct val="99400"/>
              </a:lnSpc>
              <a:spcBef>
                <a:spcPts val="295"/>
              </a:spcBef>
            </a:pPr>
            <a:r>
              <a:rPr sz="1400" spc="-15" dirty="0">
                <a:latin typeface="Arial"/>
                <a:cs typeface="Arial"/>
              </a:rPr>
              <a:t>Maximization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  information  </a:t>
            </a:r>
            <a:r>
              <a:rPr sz="1400" spc="-15" dirty="0">
                <a:latin typeface="Arial"/>
                <a:cs typeface="Arial"/>
              </a:rPr>
              <a:t>transferred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8636" y="298450"/>
            <a:ext cx="4460875" cy="1800225"/>
            <a:chOff x="1278636" y="298450"/>
            <a:chExt cx="4460875" cy="1800225"/>
          </a:xfrm>
        </p:grpSpPr>
        <p:sp>
          <p:nvSpPr>
            <p:cNvPr id="15" name="object 15"/>
            <p:cNvSpPr/>
            <p:nvPr/>
          </p:nvSpPr>
          <p:spPr>
            <a:xfrm>
              <a:off x="1289304" y="342900"/>
              <a:ext cx="4450080" cy="17556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8636" y="371856"/>
              <a:ext cx="1860804" cy="7985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16580" y="304800"/>
              <a:ext cx="2542540" cy="1713230"/>
            </a:xfrm>
            <a:custGeom>
              <a:avLst/>
              <a:gdLst/>
              <a:ahLst/>
              <a:cxnLst/>
              <a:rect l="l" t="t" r="r" b="b"/>
              <a:pathLst>
                <a:path w="2542540" h="1713230">
                  <a:moveTo>
                    <a:pt x="0" y="0"/>
                  </a:moveTo>
                  <a:lnTo>
                    <a:pt x="0" y="739139"/>
                  </a:lnTo>
                </a:path>
                <a:path w="2542540" h="1713230">
                  <a:moveTo>
                    <a:pt x="0" y="114173"/>
                  </a:moveTo>
                  <a:lnTo>
                    <a:pt x="1265428" y="114173"/>
                  </a:lnTo>
                  <a:lnTo>
                    <a:pt x="2542032" y="1712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19200" y="304800"/>
            <a:ext cx="1821180" cy="739140"/>
          </a:xfrm>
          <a:prstGeom prst="rect">
            <a:avLst/>
          </a:prstGeom>
          <a:solidFill>
            <a:srgbClr val="800080"/>
          </a:solidFill>
          <a:ln w="127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 marR="144145">
              <a:lnSpc>
                <a:spcPct val="99400"/>
              </a:lnSpc>
              <a:spcBef>
                <a:spcPts val="285"/>
              </a:spcBef>
            </a:pPr>
            <a:r>
              <a:rPr sz="1400" spc="-10" dirty="0">
                <a:latin typeface="Arial"/>
                <a:cs typeface="Arial"/>
              </a:rPr>
              <a:t>Transmitted </a:t>
            </a:r>
            <a:r>
              <a:rPr sz="1400" spc="-15" dirty="0">
                <a:latin typeface="Arial"/>
                <a:cs typeface="Arial"/>
              </a:rPr>
              <a:t>power;  bandpa</a:t>
            </a:r>
            <a:r>
              <a:rPr sz="1400" spc="-5" dirty="0">
                <a:latin typeface="Arial"/>
                <a:cs typeface="Arial"/>
              </a:rPr>
              <a:t>s</a:t>
            </a:r>
            <a:r>
              <a:rPr sz="1400" spc="-10" dirty="0">
                <a:latin typeface="Arial"/>
                <a:cs typeface="Arial"/>
              </a:rPr>
              <a:t>s/</a:t>
            </a:r>
            <a:r>
              <a:rPr sz="1400" spc="-15" dirty="0">
                <a:latin typeface="Arial"/>
                <a:cs typeface="Arial"/>
              </a:rPr>
              <a:t>ba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spc="-40" dirty="0">
                <a:latin typeface="Arial"/>
                <a:cs typeface="Arial"/>
              </a:rPr>
              <a:t>b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n</a:t>
            </a:r>
            <a:r>
              <a:rPr sz="1400" spc="-5" dirty="0">
                <a:latin typeface="Arial"/>
                <a:cs typeface="Arial"/>
              </a:rPr>
              <a:t>d  </a:t>
            </a:r>
            <a:r>
              <a:rPr sz="1400" spc="-10" dirty="0">
                <a:latin typeface="Arial"/>
                <a:cs typeface="Arial"/>
              </a:rPr>
              <a:t>signal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BW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12063" y="3081908"/>
            <a:ext cx="3655060" cy="1223645"/>
            <a:chOff x="512063" y="3081908"/>
            <a:chExt cx="3655060" cy="1223645"/>
          </a:xfrm>
        </p:grpSpPr>
        <p:sp>
          <p:nvSpPr>
            <p:cNvPr id="20" name="object 20"/>
            <p:cNvSpPr/>
            <p:nvPr/>
          </p:nvSpPr>
          <p:spPr>
            <a:xfrm>
              <a:off x="582167" y="3159251"/>
              <a:ext cx="3584448" cy="11338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1499" y="3293363"/>
              <a:ext cx="1979676" cy="10119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2063" y="3226307"/>
              <a:ext cx="2057400" cy="952500"/>
            </a:xfrm>
            <a:custGeom>
              <a:avLst/>
              <a:gdLst/>
              <a:ahLst/>
              <a:cxnLst/>
              <a:rect l="l" t="t" r="r" b="b"/>
              <a:pathLst>
                <a:path w="2057400" h="952500">
                  <a:moveTo>
                    <a:pt x="2057400" y="0"/>
                  </a:moveTo>
                  <a:lnTo>
                    <a:pt x="0" y="0"/>
                  </a:lnTo>
                  <a:lnTo>
                    <a:pt x="0" y="952500"/>
                  </a:lnTo>
                  <a:lnTo>
                    <a:pt x="2057400" y="9525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45663" y="3088258"/>
              <a:ext cx="1441450" cy="1090930"/>
            </a:xfrm>
            <a:custGeom>
              <a:avLst/>
              <a:gdLst/>
              <a:ahLst/>
              <a:cxnLst/>
              <a:rect l="l" t="t" r="r" b="b"/>
              <a:pathLst>
                <a:path w="1441450" h="1090929">
                  <a:moveTo>
                    <a:pt x="0" y="138049"/>
                  </a:moveTo>
                  <a:lnTo>
                    <a:pt x="0" y="1090548"/>
                  </a:lnTo>
                </a:path>
                <a:path w="1441450" h="1090929">
                  <a:moveTo>
                    <a:pt x="0" y="252349"/>
                  </a:moveTo>
                  <a:lnTo>
                    <a:pt x="720725" y="252349"/>
                  </a:lnTo>
                  <a:lnTo>
                    <a:pt x="14414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12063" y="3226307"/>
            <a:ext cx="2057400" cy="9525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 marR="269240">
              <a:lnSpc>
                <a:spcPct val="99100"/>
              </a:lnSpc>
              <a:spcBef>
                <a:spcPts val="300"/>
              </a:spcBef>
            </a:pPr>
            <a:r>
              <a:rPr sz="1400" spc="-15" dirty="0">
                <a:latin typeface="Arial"/>
                <a:cs typeface="Arial"/>
              </a:rPr>
              <a:t>Message </a:t>
            </a:r>
            <a:r>
              <a:rPr sz="1400" spc="-10" dirty="0">
                <a:latin typeface="Arial"/>
                <a:cs typeface="Arial"/>
              </a:rPr>
              <a:t>protection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&amp;  </a:t>
            </a:r>
            <a:r>
              <a:rPr sz="1400" spc="-15" dirty="0">
                <a:latin typeface="Arial"/>
                <a:cs typeface="Arial"/>
              </a:rPr>
              <a:t>channel adaptation;  </a:t>
            </a:r>
            <a:r>
              <a:rPr sz="1400" spc="-10" dirty="0">
                <a:latin typeface="Arial"/>
                <a:cs typeface="Arial"/>
              </a:rPr>
              <a:t>convolution, block  coding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68451" y="4320032"/>
            <a:ext cx="3629025" cy="1465580"/>
            <a:chOff x="568451" y="4320032"/>
            <a:chExt cx="3629025" cy="1465580"/>
          </a:xfrm>
        </p:grpSpPr>
        <p:sp>
          <p:nvSpPr>
            <p:cNvPr id="26" name="object 26"/>
            <p:cNvSpPr/>
            <p:nvPr/>
          </p:nvSpPr>
          <p:spPr>
            <a:xfrm>
              <a:off x="568451" y="4402840"/>
              <a:ext cx="3628644" cy="138222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31947" y="4326382"/>
              <a:ext cx="1484630" cy="1376680"/>
            </a:xfrm>
            <a:custGeom>
              <a:avLst/>
              <a:gdLst/>
              <a:ahLst/>
              <a:cxnLst/>
              <a:rect l="l" t="t" r="r" b="b"/>
              <a:pathLst>
                <a:path w="1484629" h="1376679">
                  <a:moveTo>
                    <a:pt x="0" y="635762"/>
                  </a:moveTo>
                  <a:lnTo>
                    <a:pt x="0" y="1376426"/>
                  </a:lnTo>
                </a:path>
                <a:path w="1484629" h="1376679">
                  <a:moveTo>
                    <a:pt x="0" y="750189"/>
                  </a:moveTo>
                  <a:lnTo>
                    <a:pt x="595376" y="750189"/>
                  </a:lnTo>
                  <a:lnTo>
                    <a:pt x="148424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98348" y="4962144"/>
            <a:ext cx="2057400" cy="741045"/>
          </a:xfrm>
          <a:prstGeom prst="rect">
            <a:avLst/>
          </a:prstGeom>
          <a:solidFill>
            <a:srgbClr val="800080"/>
          </a:solidFill>
          <a:ln w="127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400" spc="-10" dirty="0">
                <a:latin typeface="Arial"/>
                <a:cs typeface="Arial"/>
              </a:rPr>
              <a:t>M-PSK/FSK/ASK...,</a:t>
            </a:r>
            <a:endParaRPr sz="1400">
              <a:latin typeface="Arial"/>
              <a:cs typeface="Arial"/>
            </a:endParaRPr>
          </a:p>
          <a:p>
            <a:pPr marL="91440">
              <a:lnSpc>
                <a:spcPts val="1630"/>
              </a:lnSpc>
              <a:spcBef>
                <a:spcPts val="25"/>
              </a:spcBef>
            </a:pPr>
            <a:r>
              <a:rPr sz="1400" spc="-15" dirty="0">
                <a:latin typeface="Arial"/>
                <a:cs typeface="Arial"/>
              </a:rPr>
              <a:t>depends </a:t>
            </a:r>
            <a:r>
              <a:rPr sz="1400" spc="-10" dirty="0">
                <a:latin typeface="Arial"/>
                <a:cs typeface="Arial"/>
              </a:rPr>
              <a:t>on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channel</a:t>
            </a:r>
            <a:endParaRPr sz="1400">
              <a:latin typeface="Arial"/>
              <a:cs typeface="Arial"/>
            </a:endParaRPr>
          </a:p>
          <a:p>
            <a:pPr marL="91440">
              <a:lnSpc>
                <a:spcPts val="1630"/>
              </a:lnSpc>
            </a:pPr>
            <a:r>
              <a:rPr sz="1400" spc="-5" dirty="0">
                <a:latin typeface="Arial"/>
                <a:cs typeface="Arial"/>
              </a:rPr>
              <a:t>BW </a:t>
            </a:r>
            <a:r>
              <a:rPr sz="1400" spc="-10" dirty="0">
                <a:latin typeface="Arial"/>
                <a:cs typeface="Arial"/>
              </a:rPr>
              <a:t>&amp;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characteristics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917946" y="5147817"/>
            <a:ext cx="3048000" cy="829944"/>
            <a:chOff x="5917946" y="5147817"/>
            <a:chExt cx="3048000" cy="829944"/>
          </a:xfrm>
        </p:grpSpPr>
        <p:sp>
          <p:nvSpPr>
            <p:cNvPr id="30" name="object 30"/>
            <p:cNvSpPr/>
            <p:nvPr/>
          </p:nvSpPr>
          <p:spPr>
            <a:xfrm>
              <a:off x="5998464" y="5224212"/>
              <a:ext cx="2967228" cy="75297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24296" y="5154167"/>
              <a:ext cx="825500" cy="741045"/>
            </a:xfrm>
            <a:custGeom>
              <a:avLst/>
              <a:gdLst/>
              <a:ahLst/>
              <a:cxnLst/>
              <a:rect l="l" t="t" r="r" b="b"/>
              <a:pathLst>
                <a:path w="825500" h="741045">
                  <a:moveTo>
                    <a:pt x="825500" y="0"/>
                  </a:moveTo>
                  <a:lnTo>
                    <a:pt x="825500" y="740663"/>
                  </a:lnTo>
                </a:path>
                <a:path w="825500" h="741045">
                  <a:moveTo>
                    <a:pt x="825500" y="114426"/>
                  </a:moveTo>
                  <a:lnTo>
                    <a:pt x="417575" y="114426"/>
                  </a:lnTo>
                  <a:lnTo>
                    <a:pt x="0" y="95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825995" y="5154167"/>
            <a:ext cx="2057400" cy="741045"/>
          </a:xfrm>
          <a:prstGeom prst="rect">
            <a:avLst/>
          </a:prstGeom>
          <a:solidFill>
            <a:srgbClr val="800080"/>
          </a:solidFill>
          <a:ln w="12700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3345" marR="622300" algn="just">
              <a:lnSpc>
                <a:spcPct val="99300"/>
              </a:lnSpc>
              <a:spcBef>
                <a:spcPts val="320"/>
              </a:spcBef>
            </a:pPr>
            <a:r>
              <a:rPr sz="1400" spc="-10" dirty="0">
                <a:latin typeface="Arial"/>
                <a:cs typeface="Arial"/>
              </a:rPr>
              <a:t>wireline/wireless  </a:t>
            </a:r>
            <a:r>
              <a:rPr sz="1400" spc="-5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on</a:t>
            </a:r>
            <a:r>
              <a:rPr sz="1400" spc="-5" dirty="0">
                <a:latin typeface="Arial"/>
                <a:cs typeface="Arial"/>
              </a:rPr>
              <a:t>st</a:t>
            </a:r>
            <a:r>
              <a:rPr sz="1400" spc="5" dirty="0">
                <a:latin typeface="Arial"/>
                <a:cs typeface="Arial"/>
              </a:rPr>
              <a:t>a</a:t>
            </a:r>
            <a:r>
              <a:rPr sz="1400" spc="-35" dirty="0">
                <a:latin typeface="Arial"/>
                <a:cs typeface="Arial"/>
              </a:rPr>
              <a:t>n</a:t>
            </a:r>
            <a:r>
              <a:rPr sz="1400" spc="-10" dirty="0">
                <a:latin typeface="Arial"/>
                <a:cs typeface="Arial"/>
              </a:rPr>
              <a:t>t/</a:t>
            </a:r>
            <a:r>
              <a:rPr sz="1400" spc="-5" dirty="0">
                <a:latin typeface="Arial"/>
                <a:cs typeface="Arial"/>
              </a:rPr>
              <a:t>v</a:t>
            </a:r>
            <a:r>
              <a:rPr sz="1400" spc="-15" dirty="0">
                <a:latin typeface="Arial"/>
                <a:cs typeface="Arial"/>
              </a:rPr>
              <a:t>ar</a:t>
            </a:r>
            <a:r>
              <a:rPr sz="1400" spc="-5" dirty="0">
                <a:latin typeface="Arial"/>
                <a:cs typeface="Arial"/>
              </a:rPr>
              <a:t>ia</a:t>
            </a:r>
            <a:r>
              <a:rPr sz="1400" spc="-15" dirty="0">
                <a:latin typeface="Arial"/>
                <a:cs typeface="Arial"/>
              </a:rPr>
              <a:t>b</a:t>
            </a:r>
            <a:r>
              <a:rPr sz="1400" spc="2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e  </a:t>
            </a:r>
            <a:r>
              <a:rPr sz="1400" spc="-10" dirty="0">
                <a:latin typeface="Arial"/>
                <a:cs typeface="Arial"/>
              </a:rPr>
              <a:t>linear/nonlinear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858514" y="5342890"/>
            <a:ext cx="850900" cy="382905"/>
            <a:chOff x="3858514" y="5342890"/>
            <a:chExt cx="850900" cy="382905"/>
          </a:xfrm>
        </p:grpSpPr>
        <p:sp>
          <p:nvSpPr>
            <p:cNvPr id="34" name="object 34"/>
            <p:cNvSpPr/>
            <p:nvPr/>
          </p:nvSpPr>
          <p:spPr>
            <a:xfrm>
              <a:off x="3934968" y="5419344"/>
              <a:ext cx="774191" cy="24079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50792" y="5402580"/>
              <a:ext cx="544067" cy="32308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64864" y="5349240"/>
              <a:ext cx="762000" cy="228600"/>
            </a:xfrm>
            <a:custGeom>
              <a:avLst/>
              <a:gdLst/>
              <a:ahLst/>
              <a:cxnLst/>
              <a:rect l="l" t="t" r="r" b="b"/>
              <a:pathLst>
                <a:path w="762000" h="228600">
                  <a:moveTo>
                    <a:pt x="0" y="228600"/>
                  </a:moveTo>
                  <a:lnTo>
                    <a:pt x="762000" y="2286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864864" y="5349240"/>
            <a:ext cx="762000" cy="228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65"/>
              </a:spcBef>
            </a:pPr>
            <a:r>
              <a:rPr sz="1200" b="1" spc="-5" dirty="0">
                <a:latin typeface="Carlito"/>
                <a:cs typeface="Carlito"/>
              </a:rPr>
              <a:t>Noise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629914" y="5647690"/>
            <a:ext cx="1079500" cy="382905"/>
            <a:chOff x="3629914" y="5647690"/>
            <a:chExt cx="1079500" cy="382905"/>
          </a:xfrm>
        </p:grpSpPr>
        <p:sp>
          <p:nvSpPr>
            <p:cNvPr id="39" name="object 39"/>
            <p:cNvSpPr/>
            <p:nvPr/>
          </p:nvSpPr>
          <p:spPr>
            <a:xfrm>
              <a:off x="3706368" y="5724144"/>
              <a:ext cx="1002791" cy="24079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26180" y="5707380"/>
              <a:ext cx="964691" cy="32308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36264" y="5654040"/>
              <a:ext cx="990600" cy="228600"/>
            </a:xfrm>
            <a:custGeom>
              <a:avLst/>
              <a:gdLst/>
              <a:ahLst/>
              <a:cxnLst/>
              <a:rect l="l" t="t" r="r" b="b"/>
              <a:pathLst>
                <a:path w="990600" h="228600">
                  <a:moveTo>
                    <a:pt x="0" y="228600"/>
                  </a:moveTo>
                  <a:lnTo>
                    <a:pt x="990600" y="2286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636264" y="5654040"/>
            <a:ext cx="990600" cy="228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70"/>
              </a:spcBef>
            </a:pPr>
            <a:r>
              <a:rPr sz="1200" b="1" spc="-15" dirty="0">
                <a:latin typeface="Carlito"/>
                <a:cs typeface="Carlito"/>
              </a:rPr>
              <a:t>Interference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550664" y="4809490"/>
            <a:ext cx="1377950" cy="469900"/>
            <a:chOff x="4550664" y="4809490"/>
            <a:chExt cx="1377950" cy="469900"/>
          </a:xfrm>
        </p:grpSpPr>
        <p:sp>
          <p:nvSpPr>
            <p:cNvPr id="44" name="object 44"/>
            <p:cNvSpPr/>
            <p:nvPr/>
          </p:nvSpPr>
          <p:spPr>
            <a:xfrm>
              <a:off x="4550664" y="5082540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533400" y="38100"/>
                  </a:moveTo>
                  <a:lnTo>
                    <a:pt x="520700" y="31750"/>
                  </a:lnTo>
                  <a:lnTo>
                    <a:pt x="457200" y="0"/>
                  </a:lnTo>
                  <a:lnTo>
                    <a:pt x="45720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57200" y="44450"/>
                  </a:lnTo>
                  <a:lnTo>
                    <a:pt x="457200" y="76200"/>
                  </a:lnTo>
                  <a:lnTo>
                    <a:pt x="520700" y="44450"/>
                  </a:lnTo>
                  <a:lnTo>
                    <a:pt x="5334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54168" y="4885944"/>
              <a:ext cx="774191" cy="39319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084064" y="4815840"/>
              <a:ext cx="762000" cy="381000"/>
            </a:xfrm>
            <a:custGeom>
              <a:avLst/>
              <a:gdLst/>
              <a:ahLst/>
              <a:cxnLst/>
              <a:rect l="l" t="t" r="r" b="b"/>
              <a:pathLst>
                <a:path w="762000" h="381000">
                  <a:moveTo>
                    <a:pt x="0" y="381000"/>
                  </a:moveTo>
                  <a:lnTo>
                    <a:pt x="762000" y="3810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084064" y="4815840"/>
            <a:ext cx="762000" cy="381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665"/>
              </a:spcBef>
            </a:pPr>
            <a:r>
              <a:rPr sz="1200" b="1" spc="-5" dirty="0">
                <a:latin typeface="Carlito"/>
                <a:cs typeface="Carlito"/>
              </a:rPr>
              <a:t>Channel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163314" y="4047490"/>
            <a:ext cx="897890" cy="469900"/>
            <a:chOff x="4163314" y="4047490"/>
            <a:chExt cx="897890" cy="469900"/>
          </a:xfrm>
        </p:grpSpPr>
        <p:sp>
          <p:nvSpPr>
            <p:cNvPr id="49" name="object 49"/>
            <p:cNvSpPr/>
            <p:nvPr/>
          </p:nvSpPr>
          <p:spPr>
            <a:xfrm>
              <a:off x="4239768" y="4128516"/>
              <a:ext cx="774191" cy="3886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95572" y="4183380"/>
              <a:ext cx="865631" cy="32308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69664" y="4053840"/>
              <a:ext cx="762000" cy="381000"/>
            </a:xfrm>
            <a:custGeom>
              <a:avLst/>
              <a:gdLst/>
              <a:ahLst/>
              <a:cxnLst/>
              <a:rect l="l" t="t" r="r" b="b"/>
              <a:pathLst>
                <a:path w="762000" h="381000">
                  <a:moveTo>
                    <a:pt x="7620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762000" y="3810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69664" y="4053840"/>
              <a:ext cx="762000" cy="381000"/>
            </a:xfrm>
            <a:custGeom>
              <a:avLst/>
              <a:gdLst/>
              <a:ahLst/>
              <a:cxnLst/>
              <a:rect l="l" t="t" r="r" b="b"/>
              <a:pathLst>
                <a:path w="762000" h="381000">
                  <a:moveTo>
                    <a:pt x="0" y="381000"/>
                  </a:moveTo>
                  <a:lnTo>
                    <a:pt x="762000" y="3810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176014" y="4125214"/>
            <a:ext cx="749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rlito"/>
                <a:cs typeface="Carlito"/>
              </a:rPr>
              <a:t>Modulator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239767" y="2948939"/>
            <a:ext cx="774700" cy="506095"/>
            <a:chOff x="4239767" y="2948939"/>
            <a:chExt cx="774700" cy="506095"/>
          </a:xfrm>
        </p:grpSpPr>
        <p:sp>
          <p:nvSpPr>
            <p:cNvPr id="55" name="object 55"/>
            <p:cNvSpPr/>
            <p:nvPr/>
          </p:nvSpPr>
          <p:spPr>
            <a:xfrm>
              <a:off x="4239767" y="2985515"/>
              <a:ext cx="774191" cy="3886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76343" y="2948939"/>
              <a:ext cx="702563" cy="5059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169664" y="2910839"/>
            <a:ext cx="762000" cy="381000"/>
          </a:xfrm>
          <a:prstGeom prst="rect">
            <a:avLst/>
          </a:prstGeom>
          <a:solidFill>
            <a:srgbClr val="CCEBFF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6364">
              <a:lnSpc>
                <a:spcPts val="1350"/>
              </a:lnSpc>
            </a:pPr>
            <a:r>
              <a:rPr sz="1200" b="1" spc="-5" dirty="0">
                <a:latin typeface="Carlito"/>
                <a:cs typeface="Carlito"/>
              </a:rPr>
              <a:t>Channel</a:t>
            </a:r>
            <a:endParaRPr sz="1200">
              <a:latin typeface="Carlito"/>
              <a:cs typeface="Carlito"/>
            </a:endParaRPr>
          </a:p>
          <a:p>
            <a:pPr marL="126364">
              <a:lnSpc>
                <a:spcPts val="1420"/>
              </a:lnSpc>
            </a:pPr>
            <a:r>
              <a:rPr sz="1200" b="1" spc="-5" dirty="0">
                <a:latin typeface="Carlito"/>
                <a:cs typeface="Carlito"/>
              </a:rPr>
              <a:t>Encoder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239767" y="2263139"/>
            <a:ext cx="774700" cy="506095"/>
            <a:chOff x="4239767" y="2263139"/>
            <a:chExt cx="774700" cy="506095"/>
          </a:xfrm>
        </p:grpSpPr>
        <p:sp>
          <p:nvSpPr>
            <p:cNvPr id="59" name="object 59"/>
            <p:cNvSpPr/>
            <p:nvPr/>
          </p:nvSpPr>
          <p:spPr>
            <a:xfrm>
              <a:off x="4239767" y="2299715"/>
              <a:ext cx="774191" cy="3886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74819" y="2263139"/>
              <a:ext cx="704088" cy="5059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169664" y="2225039"/>
            <a:ext cx="762000" cy="381000"/>
          </a:xfrm>
          <a:prstGeom prst="rect">
            <a:avLst/>
          </a:prstGeom>
          <a:solidFill>
            <a:srgbClr val="CCEBFF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0495">
              <a:lnSpc>
                <a:spcPts val="1350"/>
              </a:lnSpc>
            </a:pPr>
            <a:r>
              <a:rPr sz="1200" b="1" spc="-5" dirty="0">
                <a:latin typeface="Carlito"/>
                <a:cs typeface="Carlito"/>
              </a:rPr>
              <a:t>Source</a:t>
            </a:r>
            <a:endParaRPr sz="1200">
              <a:latin typeface="Carlito"/>
              <a:cs typeface="Carlito"/>
            </a:endParaRPr>
          </a:p>
          <a:p>
            <a:pPr marL="123189">
              <a:lnSpc>
                <a:spcPts val="1415"/>
              </a:lnSpc>
            </a:pPr>
            <a:r>
              <a:rPr sz="1200" b="1" spc="-5" dirty="0">
                <a:latin typeface="Carlito"/>
                <a:cs typeface="Carlito"/>
              </a:rPr>
              <a:t>encoder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992367" y="2948939"/>
            <a:ext cx="774700" cy="506095"/>
            <a:chOff x="5992367" y="2948939"/>
            <a:chExt cx="774700" cy="506095"/>
          </a:xfrm>
        </p:grpSpPr>
        <p:sp>
          <p:nvSpPr>
            <p:cNvPr id="63" name="object 63"/>
            <p:cNvSpPr/>
            <p:nvPr/>
          </p:nvSpPr>
          <p:spPr>
            <a:xfrm>
              <a:off x="5992367" y="2985515"/>
              <a:ext cx="774191" cy="3886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10655" y="2948939"/>
              <a:ext cx="737616" cy="5059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5922264" y="2910839"/>
            <a:ext cx="762000" cy="381000"/>
          </a:xfrm>
          <a:prstGeom prst="rect">
            <a:avLst/>
          </a:prstGeom>
          <a:solidFill>
            <a:srgbClr val="FFCCCC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7314">
              <a:lnSpc>
                <a:spcPts val="1380"/>
              </a:lnSpc>
            </a:pPr>
            <a:r>
              <a:rPr sz="1200" b="1" spc="-5" dirty="0">
                <a:latin typeface="Carlito"/>
                <a:cs typeface="Carlito"/>
              </a:rPr>
              <a:t>Channel</a:t>
            </a:r>
            <a:endParaRPr sz="1200">
              <a:latin typeface="Carlito"/>
              <a:cs typeface="Carlito"/>
            </a:endParaRPr>
          </a:p>
          <a:p>
            <a:pPr marL="125730">
              <a:lnSpc>
                <a:spcPct val="100000"/>
              </a:lnSpc>
            </a:pPr>
            <a:r>
              <a:rPr sz="1200" b="1" spc="-5" dirty="0">
                <a:latin typeface="Carlito"/>
                <a:cs typeface="Carlito"/>
              </a:rPr>
              <a:t>decoder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922264" y="2377439"/>
            <a:ext cx="844550" cy="544195"/>
            <a:chOff x="5922264" y="2377439"/>
            <a:chExt cx="844550" cy="544195"/>
          </a:xfrm>
        </p:grpSpPr>
        <p:sp>
          <p:nvSpPr>
            <p:cNvPr id="67" name="object 67"/>
            <p:cNvSpPr/>
            <p:nvPr/>
          </p:nvSpPr>
          <p:spPr>
            <a:xfrm>
              <a:off x="5992368" y="2452115"/>
              <a:ext cx="774191" cy="3886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27420" y="2415539"/>
              <a:ext cx="704087" cy="5059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22264" y="2377439"/>
              <a:ext cx="762000" cy="381000"/>
            </a:xfrm>
            <a:custGeom>
              <a:avLst/>
              <a:gdLst/>
              <a:ahLst/>
              <a:cxnLst/>
              <a:rect l="l" t="t" r="r" b="b"/>
              <a:pathLst>
                <a:path w="762000" h="381000">
                  <a:moveTo>
                    <a:pt x="761999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761999" y="381000"/>
                  </a:lnTo>
                  <a:lnTo>
                    <a:pt x="761999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922264" y="2377439"/>
            <a:ext cx="762000" cy="381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1130">
              <a:lnSpc>
                <a:spcPts val="1350"/>
              </a:lnSpc>
            </a:pPr>
            <a:r>
              <a:rPr sz="1200" b="1" spc="-5" dirty="0">
                <a:latin typeface="Carlito"/>
                <a:cs typeface="Carlito"/>
              </a:rPr>
              <a:t>Source</a:t>
            </a:r>
            <a:endParaRPr sz="1200">
              <a:latin typeface="Carlito"/>
              <a:cs typeface="Carlito"/>
            </a:endParaRPr>
          </a:p>
          <a:p>
            <a:pPr marL="123825">
              <a:lnSpc>
                <a:spcPts val="1415"/>
              </a:lnSpc>
            </a:pPr>
            <a:r>
              <a:rPr sz="1200" b="1" spc="-5" dirty="0">
                <a:latin typeface="Carlito"/>
                <a:cs typeface="Carlito"/>
              </a:rPr>
              <a:t>decoder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942076" y="4128515"/>
            <a:ext cx="1028700" cy="388620"/>
            <a:chOff x="5942076" y="4128515"/>
            <a:chExt cx="1028700" cy="388620"/>
          </a:xfrm>
        </p:grpSpPr>
        <p:sp>
          <p:nvSpPr>
            <p:cNvPr id="72" name="object 72"/>
            <p:cNvSpPr/>
            <p:nvPr/>
          </p:nvSpPr>
          <p:spPr>
            <a:xfrm>
              <a:off x="5992368" y="4128515"/>
              <a:ext cx="926591" cy="38861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42076" y="4183379"/>
              <a:ext cx="1028700" cy="32308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922264" y="4053840"/>
            <a:ext cx="914400" cy="381000"/>
          </a:xfrm>
          <a:prstGeom prst="rect">
            <a:avLst/>
          </a:prstGeom>
          <a:solidFill>
            <a:srgbClr val="FFCCCC"/>
          </a:solidFill>
          <a:ln w="12700">
            <a:solidFill>
              <a:srgbClr val="0000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660"/>
              </a:spcBef>
            </a:pPr>
            <a:r>
              <a:rPr sz="1200" b="1" dirty="0">
                <a:latin typeface="Carlito"/>
                <a:cs typeface="Carlito"/>
              </a:rPr>
              <a:t>Demodulator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754114" y="1913889"/>
            <a:ext cx="1030605" cy="550545"/>
            <a:chOff x="6754114" y="1913889"/>
            <a:chExt cx="1030605" cy="550545"/>
          </a:xfrm>
        </p:grpSpPr>
        <p:sp>
          <p:nvSpPr>
            <p:cNvPr id="76" name="object 76"/>
            <p:cNvSpPr/>
            <p:nvPr/>
          </p:nvSpPr>
          <p:spPr>
            <a:xfrm>
              <a:off x="6830568" y="1994915"/>
              <a:ext cx="926592" cy="38861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06184" y="1958339"/>
              <a:ext cx="978407" cy="5059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760464" y="1920239"/>
              <a:ext cx="914400" cy="381000"/>
            </a:xfrm>
            <a:custGeom>
              <a:avLst/>
              <a:gdLst/>
              <a:ahLst/>
              <a:cxnLst/>
              <a:rect l="l" t="t" r="r" b="b"/>
              <a:pathLst>
                <a:path w="914400" h="381000">
                  <a:moveTo>
                    <a:pt x="0" y="381000"/>
                  </a:moveTo>
                  <a:lnTo>
                    <a:pt x="914400" y="381000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6760464" y="1920239"/>
            <a:ext cx="914400" cy="381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334010" marR="85090" indent="-268605">
              <a:lnSpc>
                <a:spcPts val="1390"/>
              </a:lnSpc>
              <a:spcBef>
                <a:spcPts val="20"/>
              </a:spcBef>
            </a:pPr>
            <a:r>
              <a:rPr sz="1200" b="1" spc="-10" dirty="0">
                <a:latin typeface="Carlito"/>
                <a:cs typeface="Carlito"/>
              </a:rPr>
              <a:t>I</a:t>
            </a:r>
            <a:r>
              <a:rPr sz="1200" b="1" dirty="0">
                <a:latin typeface="Carlito"/>
                <a:cs typeface="Carlito"/>
              </a:rPr>
              <a:t>n</a:t>
            </a:r>
            <a:r>
              <a:rPr sz="1200" b="1" spc="-20" dirty="0">
                <a:latin typeface="Carlito"/>
                <a:cs typeface="Carlito"/>
              </a:rPr>
              <a:t>f</a:t>
            </a:r>
            <a:r>
              <a:rPr sz="1200" b="1" dirty="0">
                <a:latin typeface="Carlito"/>
                <a:cs typeface="Carlito"/>
              </a:rPr>
              <a:t>o</a:t>
            </a:r>
            <a:r>
              <a:rPr sz="1200" b="1" spc="5" dirty="0">
                <a:latin typeface="Carlito"/>
                <a:cs typeface="Carlito"/>
              </a:rPr>
              <a:t>rm</a:t>
            </a:r>
            <a:r>
              <a:rPr sz="1200" b="1" spc="-20" dirty="0">
                <a:latin typeface="Carlito"/>
                <a:cs typeface="Carlito"/>
              </a:rPr>
              <a:t>a</a:t>
            </a:r>
            <a:r>
              <a:rPr sz="1200" b="1" spc="-10" dirty="0">
                <a:latin typeface="Carlito"/>
                <a:cs typeface="Carlito"/>
              </a:rPr>
              <a:t>ti</a:t>
            </a:r>
            <a:r>
              <a:rPr sz="1200" b="1" dirty="0">
                <a:latin typeface="Carlito"/>
                <a:cs typeface="Carlito"/>
              </a:rPr>
              <a:t>on  </a:t>
            </a:r>
            <a:r>
              <a:rPr sz="1200" b="1" spc="-5" dirty="0">
                <a:latin typeface="Carlito"/>
                <a:cs typeface="Carlito"/>
              </a:rPr>
              <a:t>sink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3325114" y="1456689"/>
            <a:ext cx="1079500" cy="550545"/>
            <a:chOff x="3325114" y="1456689"/>
            <a:chExt cx="1079500" cy="550545"/>
          </a:xfrm>
        </p:grpSpPr>
        <p:sp>
          <p:nvSpPr>
            <p:cNvPr id="81" name="object 81"/>
            <p:cNvSpPr/>
            <p:nvPr/>
          </p:nvSpPr>
          <p:spPr>
            <a:xfrm>
              <a:off x="3401568" y="1533143"/>
              <a:ext cx="1002791" cy="39319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13760" y="1501139"/>
              <a:ext cx="978408" cy="5059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31464" y="1463039"/>
              <a:ext cx="990600" cy="381000"/>
            </a:xfrm>
            <a:custGeom>
              <a:avLst/>
              <a:gdLst/>
              <a:ahLst/>
              <a:cxnLst/>
              <a:rect l="l" t="t" r="r" b="b"/>
              <a:pathLst>
                <a:path w="990600" h="381000">
                  <a:moveTo>
                    <a:pt x="9906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990600" y="381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31464" y="1463039"/>
              <a:ext cx="990600" cy="381000"/>
            </a:xfrm>
            <a:custGeom>
              <a:avLst/>
              <a:gdLst/>
              <a:ahLst/>
              <a:cxnLst/>
              <a:rect l="l" t="t" r="r" b="b"/>
              <a:pathLst>
                <a:path w="990600" h="381000">
                  <a:moveTo>
                    <a:pt x="0" y="381000"/>
                  </a:moveTo>
                  <a:lnTo>
                    <a:pt x="990600" y="3810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3331464" y="1463039"/>
            <a:ext cx="990600" cy="38100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287655" marR="128270" indent="-189230">
              <a:lnSpc>
                <a:spcPts val="1390"/>
              </a:lnSpc>
              <a:spcBef>
                <a:spcPts val="10"/>
              </a:spcBef>
            </a:pPr>
            <a:r>
              <a:rPr sz="1200" b="1" spc="-10" dirty="0">
                <a:latin typeface="Carlito"/>
                <a:cs typeface="Carlito"/>
              </a:rPr>
              <a:t>I</a:t>
            </a:r>
            <a:r>
              <a:rPr sz="1200" b="1" dirty="0">
                <a:latin typeface="Carlito"/>
                <a:cs typeface="Carlito"/>
              </a:rPr>
              <a:t>n</a:t>
            </a:r>
            <a:r>
              <a:rPr sz="1200" b="1" spc="-20" dirty="0">
                <a:latin typeface="Carlito"/>
                <a:cs typeface="Carlito"/>
              </a:rPr>
              <a:t>f</a:t>
            </a:r>
            <a:r>
              <a:rPr sz="1200" b="1" dirty="0">
                <a:latin typeface="Carlito"/>
                <a:cs typeface="Carlito"/>
              </a:rPr>
              <a:t>o</a:t>
            </a:r>
            <a:r>
              <a:rPr sz="1200" b="1" spc="5" dirty="0">
                <a:latin typeface="Carlito"/>
                <a:cs typeface="Carlito"/>
              </a:rPr>
              <a:t>rm</a:t>
            </a:r>
            <a:r>
              <a:rPr sz="1200" b="1" spc="-20" dirty="0">
                <a:latin typeface="Carlito"/>
                <a:cs typeface="Carlito"/>
              </a:rPr>
              <a:t>a</a:t>
            </a:r>
            <a:r>
              <a:rPr sz="1200" b="1" spc="-10" dirty="0">
                <a:latin typeface="Carlito"/>
                <a:cs typeface="Carlito"/>
              </a:rPr>
              <a:t>t</a:t>
            </a:r>
            <a:r>
              <a:rPr sz="1200" b="1" spc="-5" dirty="0">
                <a:latin typeface="Carlito"/>
                <a:cs typeface="Carlito"/>
              </a:rPr>
              <a:t>i</a:t>
            </a:r>
            <a:r>
              <a:rPr sz="1200" b="1" dirty="0">
                <a:latin typeface="Carlito"/>
                <a:cs typeface="Carlito"/>
              </a:rPr>
              <a:t>on  </a:t>
            </a:r>
            <a:r>
              <a:rPr sz="1200" b="1" spc="-5" dirty="0">
                <a:latin typeface="Carlito"/>
                <a:cs typeface="Carlito"/>
              </a:rPr>
              <a:t>source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708397" y="1790191"/>
            <a:ext cx="670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Message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928105" y="1721611"/>
            <a:ext cx="670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Message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928105" y="1898396"/>
            <a:ext cx="646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estimate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461886" y="4686045"/>
            <a:ext cx="1484630" cy="386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15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Received</a:t>
            </a:r>
            <a:r>
              <a:rPr sz="1200" b="1" spc="-1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signal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15"/>
              </a:lnSpc>
            </a:pPr>
            <a:r>
              <a:rPr sz="1200" b="1" spc="-5" dirty="0">
                <a:latin typeface="Arial"/>
                <a:cs typeface="Arial"/>
              </a:rPr>
              <a:t>(may </a:t>
            </a:r>
            <a:r>
              <a:rPr sz="1200" b="1" dirty="0">
                <a:latin typeface="Arial"/>
                <a:cs typeface="Arial"/>
              </a:rPr>
              <a:t>contain</a:t>
            </a:r>
            <a:r>
              <a:rPr sz="1200" b="1" spc="-17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errors)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640963" y="4768977"/>
            <a:ext cx="88328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5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Transmitted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25"/>
              </a:lnSpc>
            </a:pPr>
            <a:r>
              <a:rPr sz="1200" b="1" spc="-5" dirty="0">
                <a:latin typeface="Arial"/>
                <a:cs typeface="Arial"/>
              </a:rPr>
              <a:t>signal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4169664" y="1685289"/>
            <a:ext cx="2590800" cy="4127500"/>
            <a:chOff x="4169664" y="1685289"/>
            <a:chExt cx="2590800" cy="4127500"/>
          </a:xfrm>
        </p:grpSpPr>
        <p:sp>
          <p:nvSpPr>
            <p:cNvPr id="92" name="object 92"/>
            <p:cNvSpPr/>
            <p:nvPr/>
          </p:nvSpPr>
          <p:spPr>
            <a:xfrm>
              <a:off x="4550664" y="512063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350764" y="5196839"/>
              <a:ext cx="76200" cy="3048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626864" y="5501639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0" y="304800"/>
                  </a:moveTo>
                  <a:lnTo>
                    <a:pt x="762000" y="304800"/>
                  </a:lnTo>
                </a:path>
                <a:path w="762000" h="304800">
                  <a:moveTo>
                    <a:pt x="762000" y="0"/>
                  </a:moveTo>
                  <a:lnTo>
                    <a:pt x="762000" y="304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12564" y="1996439"/>
              <a:ext cx="76200" cy="2286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12564" y="2682239"/>
              <a:ext cx="76200" cy="2286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512564" y="3825239"/>
              <a:ext cx="76200" cy="2286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65164" y="3291839"/>
              <a:ext cx="76200" cy="2286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265164" y="2758439"/>
              <a:ext cx="76200" cy="1524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303264" y="2110739"/>
              <a:ext cx="457200" cy="76200"/>
            </a:xfrm>
            <a:custGeom>
              <a:avLst/>
              <a:gdLst/>
              <a:ahLst/>
              <a:cxnLst/>
              <a:rect l="l" t="t" r="r" b="b"/>
              <a:pathLst>
                <a:path w="457200" h="76200">
                  <a:moveTo>
                    <a:pt x="38098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80987" y="44450"/>
                  </a:lnTo>
                  <a:lnTo>
                    <a:pt x="380987" y="31750"/>
                  </a:lnTo>
                  <a:close/>
                </a:path>
                <a:path w="457200" h="76200">
                  <a:moveTo>
                    <a:pt x="457200" y="38100"/>
                  </a:moveTo>
                  <a:lnTo>
                    <a:pt x="444500" y="31750"/>
                  </a:lnTo>
                  <a:lnTo>
                    <a:pt x="381000" y="0"/>
                  </a:lnTo>
                  <a:lnTo>
                    <a:pt x="381000" y="76200"/>
                  </a:lnTo>
                  <a:lnTo>
                    <a:pt x="444500" y="44450"/>
                  </a:lnTo>
                  <a:lnTo>
                    <a:pt x="4572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303264" y="2148839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2286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550664" y="4930139"/>
              <a:ext cx="533400" cy="76200"/>
            </a:xfrm>
            <a:custGeom>
              <a:avLst/>
              <a:gdLst/>
              <a:ahLst/>
              <a:cxnLst/>
              <a:rect l="l" t="t" r="r" b="b"/>
              <a:pathLst>
                <a:path w="533400" h="76200">
                  <a:moveTo>
                    <a:pt x="533400" y="38100"/>
                  </a:moveTo>
                  <a:lnTo>
                    <a:pt x="520700" y="31750"/>
                  </a:lnTo>
                  <a:lnTo>
                    <a:pt x="457200" y="0"/>
                  </a:lnTo>
                  <a:lnTo>
                    <a:pt x="45720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57200" y="44450"/>
                  </a:lnTo>
                  <a:lnTo>
                    <a:pt x="457200" y="76200"/>
                  </a:lnTo>
                  <a:lnTo>
                    <a:pt x="520700" y="44450"/>
                  </a:lnTo>
                  <a:lnTo>
                    <a:pt x="5334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550664" y="4434839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265164" y="4434839"/>
              <a:ext cx="76200" cy="533400"/>
            </a:xfrm>
            <a:custGeom>
              <a:avLst/>
              <a:gdLst/>
              <a:ahLst/>
              <a:cxnLst/>
              <a:rect l="l" t="t" r="r" b="b"/>
              <a:pathLst>
                <a:path w="76200" h="53340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533400"/>
                  </a:lnTo>
                  <a:lnTo>
                    <a:pt x="44450" y="533400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22064" y="1691639"/>
              <a:ext cx="1981200" cy="3276600"/>
            </a:xfrm>
            <a:custGeom>
              <a:avLst/>
              <a:gdLst/>
              <a:ahLst/>
              <a:cxnLst/>
              <a:rect l="l" t="t" r="r" b="b"/>
              <a:pathLst>
                <a:path w="1981200" h="3276600">
                  <a:moveTo>
                    <a:pt x="1524000" y="3276600"/>
                  </a:moveTo>
                  <a:lnTo>
                    <a:pt x="1981200" y="3276600"/>
                  </a:lnTo>
                </a:path>
                <a:path w="1981200" h="3276600">
                  <a:moveTo>
                    <a:pt x="0" y="0"/>
                  </a:moveTo>
                  <a:lnTo>
                    <a:pt x="228600" y="0"/>
                  </a:lnTo>
                </a:path>
                <a:path w="1981200" h="3276600">
                  <a:moveTo>
                    <a:pt x="228600" y="0"/>
                  </a:moveTo>
                  <a:lnTo>
                    <a:pt x="228600" y="304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39768" y="3590544"/>
              <a:ext cx="926591" cy="39319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169664" y="3520439"/>
              <a:ext cx="914400" cy="381000"/>
            </a:xfrm>
            <a:custGeom>
              <a:avLst/>
              <a:gdLst/>
              <a:ahLst/>
              <a:cxnLst/>
              <a:rect l="l" t="t" r="r" b="b"/>
              <a:pathLst>
                <a:path w="914400" h="381000">
                  <a:moveTo>
                    <a:pt x="9144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914400" y="3810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4169664" y="3520440"/>
            <a:ext cx="914400" cy="381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660"/>
              </a:spcBef>
            </a:pPr>
            <a:r>
              <a:rPr sz="1200" b="1" spc="-10" dirty="0">
                <a:latin typeface="Carlito"/>
                <a:cs typeface="Carlito"/>
              </a:rPr>
              <a:t>Interleaving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588263" y="3752469"/>
            <a:ext cx="3627120" cy="1161415"/>
            <a:chOff x="588263" y="3752469"/>
            <a:chExt cx="3627120" cy="1161415"/>
          </a:xfrm>
        </p:grpSpPr>
        <p:sp>
          <p:nvSpPr>
            <p:cNvPr id="110" name="object 110"/>
            <p:cNvSpPr/>
            <p:nvPr/>
          </p:nvSpPr>
          <p:spPr>
            <a:xfrm>
              <a:off x="588263" y="3829812"/>
              <a:ext cx="3627120" cy="1083564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651759" y="3758819"/>
              <a:ext cx="1482725" cy="1040765"/>
            </a:xfrm>
            <a:custGeom>
              <a:avLst/>
              <a:gdLst/>
              <a:ahLst/>
              <a:cxnLst/>
              <a:rect l="l" t="t" r="r" b="b"/>
              <a:pathLst>
                <a:path w="1482725" h="1040764">
                  <a:moveTo>
                    <a:pt x="0" y="512952"/>
                  </a:moveTo>
                  <a:lnTo>
                    <a:pt x="0" y="1040256"/>
                  </a:lnTo>
                </a:path>
                <a:path w="1482725" h="1040764">
                  <a:moveTo>
                    <a:pt x="0" y="627252"/>
                  </a:moveTo>
                  <a:lnTo>
                    <a:pt x="741299" y="627252"/>
                  </a:lnTo>
                  <a:lnTo>
                    <a:pt x="148272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518159" y="4271771"/>
            <a:ext cx="2057400" cy="527685"/>
          </a:xfrm>
          <a:prstGeom prst="rect">
            <a:avLst/>
          </a:prstGeom>
          <a:solidFill>
            <a:srgbClr val="800080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ts val="1645"/>
              </a:lnSpc>
              <a:spcBef>
                <a:spcPts val="300"/>
              </a:spcBef>
            </a:pPr>
            <a:r>
              <a:rPr sz="1400" spc="-10" dirty="0">
                <a:latin typeface="Arial"/>
                <a:cs typeface="Arial"/>
              </a:rPr>
              <a:t>Fights against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burst</a:t>
            </a:r>
            <a:endParaRPr sz="1400">
              <a:latin typeface="Arial"/>
              <a:cs typeface="Arial"/>
            </a:endParaRPr>
          </a:p>
          <a:p>
            <a:pPr marL="91440">
              <a:lnSpc>
                <a:spcPts val="1645"/>
              </a:lnSpc>
            </a:pPr>
            <a:r>
              <a:rPr sz="1400" spc="-15" dirty="0">
                <a:latin typeface="Arial"/>
                <a:cs typeface="Arial"/>
              </a:rPr>
              <a:t>errors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5977128" y="3595115"/>
            <a:ext cx="1111250" cy="388620"/>
            <a:chOff x="5977128" y="3595115"/>
            <a:chExt cx="1111250" cy="388620"/>
          </a:xfrm>
        </p:grpSpPr>
        <p:sp>
          <p:nvSpPr>
            <p:cNvPr id="114" name="object 114"/>
            <p:cNvSpPr/>
            <p:nvPr/>
          </p:nvSpPr>
          <p:spPr>
            <a:xfrm>
              <a:off x="5992368" y="3595115"/>
              <a:ext cx="1078991" cy="38861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977128" y="3649979"/>
              <a:ext cx="1110996" cy="32308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5922264" y="3520440"/>
            <a:ext cx="1066800" cy="381000"/>
          </a:xfrm>
          <a:prstGeom prst="rect">
            <a:avLst/>
          </a:prstGeom>
          <a:solidFill>
            <a:srgbClr val="FFCCCC"/>
          </a:solidFill>
          <a:ln w="12700">
            <a:solidFill>
              <a:srgbClr val="0000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660"/>
              </a:spcBef>
            </a:pPr>
            <a:r>
              <a:rPr sz="1200" b="1" spc="-10" dirty="0">
                <a:latin typeface="Carlito"/>
                <a:cs typeface="Carlito"/>
              </a:rPr>
              <a:t>Deinterleaving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4029202" y="3291840"/>
            <a:ext cx="3754120" cy="1291590"/>
            <a:chOff x="4029202" y="3291840"/>
            <a:chExt cx="3754120" cy="1291590"/>
          </a:xfrm>
        </p:grpSpPr>
        <p:sp>
          <p:nvSpPr>
            <p:cNvPr id="118" name="object 118"/>
            <p:cNvSpPr/>
            <p:nvPr/>
          </p:nvSpPr>
          <p:spPr>
            <a:xfrm>
              <a:off x="6265164" y="3901440"/>
              <a:ext cx="76200" cy="1524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12564" y="3291840"/>
              <a:ext cx="76200" cy="2286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39362" y="4002786"/>
              <a:ext cx="3733800" cy="570230"/>
            </a:xfrm>
            <a:custGeom>
              <a:avLst/>
              <a:gdLst/>
              <a:ahLst/>
              <a:cxnLst/>
              <a:rect l="l" t="t" r="r" b="b"/>
              <a:pathLst>
                <a:path w="3733800" h="570229">
                  <a:moveTo>
                    <a:pt x="0" y="569976"/>
                  </a:moveTo>
                  <a:lnTo>
                    <a:pt x="3733799" y="569976"/>
                  </a:lnTo>
                  <a:lnTo>
                    <a:pt x="3733799" y="0"/>
                  </a:lnTo>
                  <a:lnTo>
                    <a:pt x="0" y="0"/>
                  </a:lnTo>
                  <a:lnTo>
                    <a:pt x="0" y="569976"/>
                  </a:lnTo>
                  <a:close/>
                </a:path>
              </a:pathLst>
            </a:custGeom>
            <a:ln w="19812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 txBox="1"/>
          <p:nvPr/>
        </p:nvSpPr>
        <p:spPr>
          <a:xfrm>
            <a:off x="6858000" y="2819400"/>
            <a:ext cx="2125980" cy="518159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6195" rIns="0" bIns="0" rtlCol="0">
            <a:spAutoFit/>
          </a:bodyPr>
          <a:lstStyle/>
          <a:p>
            <a:pPr marL="93345">
              <a:lnSpc>
                <a:spcPts val="1645"/>
              </a:lnSpc>
              <a:spcBef>
                <a:spcPts val="285"/>
              </a:spcBef>
            </a:pP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baseband</a:t>
            </a:r>
            <a:r>
              <a:rPr sz="14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endParaRPr sz="1400">
              <a:latin typeface="Arial"/>
              <a:cs typeface="Arial"/>
            </a:endParaRPr>
          </a:p>
          <a:p>
            <a:pPr marL="93345">
              <a:lnSpc>
                <a:spcPts val="1645"/>
              </a:lnSpc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these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blocks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4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missing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7392161" y="3345941"/>
            <a:ext cx="393700" cy="617220"/>
            <a:chOff x="7392161" y="3345941"/>
            <a:chExt cx="393700" cy="617220"/>
          </a:xfrm>
        </p:grpSpPr>
        <p:sp>
          <p:nvSpPr>
            <p:cNvPr id="123" name="object 123"/>
            <p:cNvSpPr/>
            <p:nvPr/>
          </p:nvSpPr>
          <p:spPr>
            <a:xfrm>
              <a:off x="7392161" y="3866514"/>
              <a:ext cx="82931" cy="9664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425816" y="3345941"/>
              <a:ext cx="360045" cy="551180"/>
            </a:xfrm>
            <a:custGeom>
              <a:avLst/>
              <a:gdLst/>
              <a:ahLst/>
              <a:cxnLst/>
              <a:rect l="l" t="t" r="r" b="b"/>
              <a:pathLst>
                <a:path w="360045" h="551179">
                  <a:moveTo>
                    <a:pt x="335025" y="0"/>
                  </a:moveTo>
                  <a:lnTo>
                    <a:pt x="0" y="535813"/>
                  </a:lnTo>
                  <a:lnTo>
                    <a:pt x="24637" y="551180"/>
                  </a:lnTo>
                  <a:lnTo>
                    <a:pt x="359663" y="15240"/>
                  </a:lnTo>
                  <a:lnTo>
                    <a:pt x="3350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5400" y="762000"/>
            <a:ext cx="6734809" cy="3797935"/>
            <a:chOff x="1295400" y="762000"/>
            <a:chExt cx="6734809" cy="3797935"/>
          </a:xfrm>
        </p:grpSpPr>
        <p:sp>
          <p:nvSpPr>
            <p:cNvPr id="3" name="object 3"/>
            <p:cNvSpPr/>
            <p:nvPr/>
          </p:nvSpPr>
          <p:spPr>
            <a:xfrm>
              <a:off x="3704082" y="2565654"/>
              <a:ext cx="0" cy="1653539"/>
            </a:xfrm>
            <a:custGeom>
              <a:avLst/>
              <a:gdLst/>
              <a:ahLst/>
              <a:cxnLst/>
              <a:rect l="l" t="t" r="r" b="b"/>
              <a:pathLst>
                <a:path h="1653539">
                  <a:moveTo>
                    <a:pt x="0" y="165354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9999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95400" y="762000"/>
              <a:ext cx="6734556" cy="379780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2161" y="0"/>
            <a:ext cx="71494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70" dirty="0"/>
              <a:t>Baseband </a:t>
            </a:r>
            <a:r>
              <a:rPr spc="-130" dirty="0"/>
              <a:t>Digital </a:t>
            </a:r>
            <a:r>
              <a:rPr spc="-235" dirty="0"/>
              <a:t>Transmission</a:t>
            </a:r>
            <a:r>
              <a:rPr spc="-525" dirty="0"/>
              <a:t> </a:t>
            </a:r>
            <a:r>
              <a:rPr spc="-210" dirty="0"/>
              <a:t>Link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79495" y="4782692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8227" y="478269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5998" y="4556986"/>
            <a:ext cx="1811655" cy="42925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  <a:tabLst>
                <a:tab pos="1186180" algn="l"/>
              </a:tabLst>
            </a:pPr>
            <a:r>
              <a:rPr sz="2400" i="1" baseline="1736" dirty="0">
                <a:latin typeface="Times New Roman"/>
                <a:cs typeface="Times New Roman"/>
              </a:rPr>
              <a:t>y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baseline="1736" dirty="0">
                <a:latin typeface="Times New Roman"/>
                <a:cs typeface="Times New Roman"/>
              </a:rPr>
              <a:t>) </a:t>
            </a:r>
            <a:r>
              <a:rPr sz="2400" spc="7" baseline="1736" dirty="0">
                <a:latin typeface="Symbol"/>
                <a:cs typeface="Symbol"/>
              </a:rPr>
              <a:t></a:t>
            </a:r>
            <a:r>
              <a:rPr sz="2400" spc="419" baseline="1736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275" dirty="0">
                <a:latin typeface="Times New Roman"/>
                <a:cs typeface="Times New Roman"/>
              </a:rPr>
              <a:t> </a:t>
            </a:r>
            <a:r>
              <a:rPr sz="2400" i="1" spc="7" baseline="1736" dirty="0">
                <a:latin typeface="Times New Roman"/>
                <a:cs typeface="Times New Roman"/>
              </a:rPr>
              <a:t>a	p </a:t>
            </a:r>
            <a:r>
              <a:rPr sz="2400" baseline="1736" dirty="0">
                <a:latin typeface="Times New Roman"/>
                <a:cs typeface="Times New Roman"/>
              </a:rPr>
              <a:t>( </a:t>
            </a:r>
            <a:r>
              <a:rPr sz="2400" i="1" baseline="1736" dirty="0">
                <a:latin typeface="Times New Roman"/>
                <a:cs typeface="Times New Roman"/>
              </a:rPr>
              <a:t>t </a:t>
            </a:r>
            <a:r>
              <a:rPr sz="2400" spc="7" baseline="1736" dirty="0">
                <a:latin typeface="Symbol"/>
                <a:cs typeface="Symbol"/>
              </a:rPr>
              <a:t></a:t>
            </a:r>
            <a:r>
              <a:rPr sz="2400" spc="-7" baseline="1736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t</a:t>
            </a:r>
            <a:endParaRPr sz="2400" baseline="1736">
              <a:latin typeface="Times New Roman"/>
              <a:cs typeface="Times New Roman"/>
            </a:endParaRPr>
          </a:p>
          <a:p>
            <a:pPr marR="210185" algn="ctr">
              <a:lnSpc>
                <a:spcPct val="100000"/>
              </a:lnSpc>
              <a:spcBef>
                <a:spcPts val="13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3896" y="4589729"/>
            <a:ext cx="128587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13360" indent="-201295">
              <a:lnSpc>
                <a:spcPct val="100000"/>
              </a:lnSpc>
              <a:spcBef>
                <a:spcPts val="110"/>
              </a:spcBef>
              <a:buFont typeface="Symbol"/>
              <a:buChar char=""/>
              <a:tabLst>
                <a:tab pos="213995" algn="l"/>
              </a:tabLst>
            </a:pPr>
            <a:r>
              <a:rPr sz="1600" i="1" dirty="0">
                <a:latin typeface="Times New Roman"/>
                <a:cs typeface="Times New Roman"/>
              </a:rPr>
              <a:t>k </a:t>
            </a:r>
            <a:r>
              <a:rPr sz="1600" i="1" spc="5" dirty="0">
                <a:latin typeface="Times New Roman"/>
                <a:cs typeface="Times New Roman"/>
              </a:rPr>
              <a:t>D </a:t>
            </a:r>
            <a:r>
              <a:rPr sz="1600" dirty="0">
                <a:latin typeface="Times New Roman"/>
                <a:cs typeface="Times New Roman"/>
              </a:rPr>
              <a:t>) </a:t>
            </a:r>
            <a:r>
              <a:rPr sz="1600" spc="5" dirty="0">
                <a:latin typeface="Symbol"/>
                <a:cs typeface="Symbol"/>
              </a:rPr>
              <a:t>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i="1" spc="65" dirty="0">
                <a:latin typeface="Times New Roman"/>
                <a:cs typeface="Times New Roman"/>
              </a:rPr>
              <a:t>t</a:t>
            </a:r>
            <a:r>
              <a:rPr sz="1600" spc="6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77488" y="5688870"/>
            <a:ext cx="70609" cy="25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54376" y="5850128"/>
            <a:ext cx="806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85694" y="5850128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2708" y="5850128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39544" y="5657189"/>
            <a:ext cx="9264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8309" algn="l"/>
              </a:tabLst>
            </a:pPr>
            <a:r>
              <a:rPr sz="1600" i="1" dirty="0">
                <a:latin typeface="Times New Roman"/>
                <a:cs typeface="Times New Roman"/>
              </a:rPr>
              <a:t>y</a:t>
            </a:r>
            <a:r>
              <a:rPr sz="1600" i="1" spc="-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-22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t	</a:t>
            </a:r>
            <a:r>
              <a:rPr sz="1600" dirty="0">
                <a:latin typeface="Times New Roman"/>
                <a:cs typeface="Times New Roman"/>
              </a:rPr>
              <a:t>)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1838" y="5610363"/>
            <a:ext cx="588645" cy="448309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32410" indent="-233045">
              <a:lnSpc>
                <a:spcPct val="100000"/>
              </a:lnSpc>
              <a:spcBef>
                <a:spcPts val="545"/>
              </a:spcBef>
              <a:buSzPct val="103225"/>
              <a:buChar char=""/>
              <a:tabLst>
                <a:tab pos="233045" algn="l"/>
              </a:tabLst>
            </a:pP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310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a</a:t>
            </a:r>
            <a:endParaRPr sz="2400" baseline="1736">
              <a:latin typeface="Times New Roman"/>
              <a:cs typeface="Times New Roman"/>
            </a:endParaRPr>
          </a:p>
          <a:p>
            <a:pPr marL="29845" algn="ctr">
              <a:lnSpc>
                <a:spcPct val="100000"/>
              </a:lnSpc>
              <a:spcBef>
                <a:spcPts val="180"/>
              </a:spcBef>
            </a:pPr>
            <a:r>
              <a:rPr sz="650" i="1" spc="-5" dirty="0">
                <a:latin typeface="Times New Roman"/>
                <a:cs typeface="Times New Roman"/>
              </a:rPr>
              <a:t>k </a:t>
            </a:r>
            <a:r>
              <a:rPr sz="650" spc="-5" dirty="0">
                <a:latin typeface="Symbol"/>
                <a:cs typeface="Symbol"/>
              </a:rPr>
              <a:t></a:t>
            </a:r>
            <a:r>
              <a:rPr sz="650" spc="-4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41546" y="5657189"/>
            <a:ext cx="197802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p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spc="5" dirty="0">
                <a:latin typeface="Times New Roman"/>
                <a:cs typeface="Times New Roman"/>
              </a:rPr>
              <a:t>K D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k </a:t>
            </a:r>
            <a:r>
              <a:rPr sz="1600" i="1" spc="5" dirty="0">
                <a:latin typeface="Times New Roman"/>
                <a:cs typeface="Times New Roman"/>
              </a:rPr>
              <a:t>D </a:t>
            </a:r>
            <a:r>
              <a:rPr sz="1600" dirty="0">
                <a:latin typeface="Times New Roman"/>
                <a:cs typeface="Times New Roman"/>
              </a:rPr>
              <a:t>) 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n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83994" y="5090286"/>
            <a:ext cx="2817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message reconstruction at</a:t>
            </a:r>
            <a:r>
              <a:rPr sz="1800" spc="-220" dirty="0">
                <a:latin typeface="Arial"/>
                <a:cs typeface="Arial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t</a:t>
            </a:r>
            <a:endParaRPr sz="2400" baseline="1736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8191" y="5337175"/>
            <a:ext cx="806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04942" y="5108575"/>
            <a:ext cx="9423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K D 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23813" y="5090286"/>
            <a:ext cx="603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2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53125" y="533717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7010" y="6114389"/>
            <a:ext cx="957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message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71264" y="6114389"/>
            <a:ext cx="305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9900"/>
                </a:solidFill>
                <a:latin typeface="Arial"/>
                <a:cs typeface="Arial"/>
              </a:rPr>
              <a:t>ISI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72353" y="6038189"/>
            <a:ext cx="2643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Gaussian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bandpass</a:t>
            </a:r>
            <a:r>
              <a:rPr sz="1800" spc="-1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noise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581655" y="5477255"/>
            <a:ext cx="3296920" cy="629920"/>
            <a:chOff x="2581655" y="5477255"/>
            <a:chExt cx="3296920" cy="629920"/>
          </a:xfrm>
        </p:grpSpPr>
        <p:sp>
          <p:nvSpPr>
            <p:cNvPr id="26" name="object 26"/>
            <p:cNvSpPr/>
            <p:nvPr/>
          </p:nvSpPr>
          <p:spPr>
            <a:xfrm>
              <a:off x="5182361" y="5563361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0" y="266700"/>
                  </a:moveTo>
                  <a:lnTo>
                    <a:pt x="4445" y="223431"/>
                  </a:lnTo>
                  <a:lnTo>
                    <a:pt x="17525" y="182397"/>
                  </a:lnTo>
                  <a:lnTo>
                    <a:pt x="38226" y="144132"/>
                  </a:lnTo>
                  <a:lnTo>
                    <a:pt x="66166" y="109194"/>
                  </a:lnTo>
                  <a:lnTo>
                    <a:pt x="100457" y="78117"/>
                  </a:lnTo>
                  <a:lnTo>
                    <a:pt x="140335" y="51460"/>
                  </a:lnTo>
                  <a:lnTo>
                    <a:pt x="185292" y="29768"/>
                  </a:lnTo>
                  <a:lnTo>
                    <a:pt x="234568" y="13588"/>
                  </a:lnTo>
                  <a:lnTo>
                    <a:pt x="287274" y="3428"/>
                  </a:lnTo>
                  <a:lnTo>
                    <a:pt x="342900" y="0"/>
                  </a:lnTo>
                  <a:lnTo>
                    <a:pt x="398525" y="3428"/>
                  </a:lnTo>
                  <a:lnTo>
                    <a:pt x="451230" y="13588"/>
                  </a:lnTo>
                  <a:lnTo>
                    <a:pt x="500507" y="29768"/>
                  </a:lnTo>
                  <a:lnTo>
                    <a:pt x="545464" y="51460"/>
                  </a:lnTo>
                  <a:lnTo>
                    <a:pt x="585342" y="78117"/>
                  </a:lnTo>
                  <a:lnTo>
                    <a:pt x="619633" y="109194"/>
                  </a:lnTo>
                  <a:lnTo>
                    <a:pt x="647573" y="144132"/>
                  </a:lnTo>
                  <a:lnTo>
                    <a:pt x="668274" y="182397"/>
                  </a:lnTo>
                  <a:lnTo>
                    <a:pt x="681354" y="223431"/>
                  </a:lnTo>
                  <a:lnTo>
                    <a:pt x="685800" y="266700"/>
                  </a:lnTo>
                  <a:lnTo>
                    <a:pt x="681354" y="309956"/>
                  </a:lnTo>
                  <a:lnTo>
                    <a:pt x="668274" y="350989"/>
                  </a:lnTo>
                  <a:lnTo>
                    <a:pt x="647573" y="389267"/>
                  </a:lnTo>
                  <a:lnTo>
                    <a:pt x="619633" y="424205"/>
                  </a:lnTo>
                  <a:lnTo>
                    <a:pt x="585342" y="455282"/>
                  </a:lnTo>
                  <a:lnTo>
                    <a:pt x="545464" y="481939"/>
                  </a:lnTo>
                  <a:lnTo>
                    <a:pt x="500507" y="503631"/>
                  </a:lnTo>
                  <a:lnTo>
                    <a:pt x="451230" y="519798"/>
                  </a:lnTo>
                  <a:lnTo>
                    <a:pt x="398525" y="529907"/>
                  </a:lnTo>
                  <a:lnTo>
                    <a:pt x="342900" y="533400"/>
                  </a:lnTo>
                  <a:lnTo>
                    <a:pt x="287274" y="529907"/>
                  </a:lnTo>
                  <a:lnTo>
                    <a:pt x="234568" y="519798"/>
                  </a:lnTo>
                  <a:lnTo>
                    <a:pt x="185292" y="503631"/>
                  </a:lnTo>
                  <a:lnTo>
                    <a:pt x="140335" y="481939"/>
                  </a:lnTo>
                  <a:lnTo>
                    <a:pt x="100457" y="455282"/>
                  </a:lnTo>
                  <a:lnTo>
                    <a:pt x="66166" y="424205"/>
                  </a:lnTo>
                  <a:lnTo>
                    <a:pt x="38226" y="389267"/>
                  </a:lnTo>
                  <a:lnTo>
                    <a:pt x="17525" y="350989"/>
                  </a:lnTo>
                  <a:lnTo>
                    <a:pt x="4445" y="309956"/>
                  </a:lnTo>
                  <a:lnTo>
                    <a:pt x="0" y="266700"/>
                  </a:lnTo>
                  <a:close/>
                </a:path>
              </a:pathLst>
            </a:custGeom>
            <a:ln w="19812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8761" y="5487161"/>
              <a:ext cx="2133600" cy="609600"/>
            </a:xfrm>
            <a:custGeom>
              <a:avLst/>
              <a:gdLst/>
              <a:ahLst/>
              <a:cxnLst/>
              <a:rect l="l" t="t" r="r" b="b"/>
              <a:pathLst>
                <a:path w="2133600" h="609600">
                  <a:moveTo>
                    <a:pt x="0" y="304800"/>
                  </a:moveTo>
                  <a:lnTo>
                    <a:pt x="9017" y="265061"/>
                  </a:lnTo>
                  <a:lnTo>
                    <a:pt x="35179" y="226872"/>
                  </a:lnTo>
                  <a:lnTo>
                    <a:pt x="77469" y="190550"/>
                  </a:lnTo>
                  <a:lnTo>
                    <a:pt x="134746" y="156413"/>
                  </a:lnTo>
                  <a:lnTo>
                    <a:pt x="205866" y="124790"/>
                  </a:lnTo>
                  <a:lnTo>
                    <a:pt x="246252" y="110020"/>
                  </a:lnTo>
                  <a:lnTo>
                    <a:pt x="289687" y="96012"/>
                  </a:lnTo>
                  <a:lnTo>
                    <a:pt x="336041" y="82803"/>
                  </a:lnTo>
                  <a:lnTo>
                    <a:pt x="385063" y="70357"/>
                  </a:lnTo>
                  <a:lnTo>
                    <a:pt x="436752" y="58800"/>
                  </a:lnTo>
                  <a:lnTo>
                    <a:pt x="490982" y="48132"/>
                  </a:lnTo>
                  <a:lnTo>
                    <a:pt x="547497" y="38481"/>
                  </a:lnTo>
                  <a:lnTo>
                    <a:pt x="606171" y="29844"/>
                  </a:lnTo>
                  <a:lnTo>
                    <a:pt x="666876" y="22097"/>
                  </a:lnTo>
                  <a:lnTo>
                    <a:pt x="729614" y="15493"/>
                  </a:lnTo>
                  <a:lnTo>
                    <a:pt x="794130" y="10032"/>
                  </a:lnTo>
                  <a:lnTo>
                    <a:pt x="860171" y="5715"/>
                  </a:lnTo>
                  <a:lnTo>
                    <a:pt x="927735" y="2540"/>
                  </a:lnTo>
                  <a:lnTo>
                    <a:pt x="996696" y="634"/>
                  </a:lnTo>
                  <a:lnTo>
                    <a:pt x="1066800" y="0"/>
                  </a:lnTo>
                  <a:lnTo>
                    <a:pt x="1136903" y="634"/>
                  </a:lnTo>
                  <a:lnTo>
                    <a:pt x="1205864" y="2540"/>
                  </a:lnTo>
                  <a:lnTo>
                    <a:pt x="1273428" y="5715"/>
                  </a:lnTo>
                  <a:lnTo>
                    <a:pt x="1339468" y="10032"/>
                  </a:lnTo>
                  <a:lnTo>
                    <a:pt x="1403985" y="15493"/>
                  </a:lnTo>
                  <a:lnTo>
                    <a:pt x="1466596" y="22097"/>
                  </a:lnTo>
                  <a:lnTo>
                    <a:pt x="1527428" y="29844"/>
                  </a:lnTo>
                  <a:lnTo>
                    <a:pt x="1586102" y="38481"/>
                  </a:lnTo>
                  <a:lnTo>
                    <a:pt x="1642617" y="48132"/>
                  </a:lnTo>
                  <a:lnTo>
                    <a:pt x="1696847" y="58800"/>
                  </a:lnTo>
                  <a:lnTo>
                    <a:pt x="1748536" y="70357"/>
                  </a:lnTo>
                  <a:lnTo>
                    <a:pt x="1797558" y="82803"/>
                  </a:lnTo>
                  <a:lnTo>
                    <a:pt x="1843913" y="96012"/>
                  </a:lnTo>
                  <a:lnTo>
                    <a:pt x="1887347" y="110020"/>
                  </a:lnTo>
                  <a:lnTo>
                    <a:pt x="1927733" y="124790"/>
                  </a:lnTo>
                  <a:lnTo>
                    <a:pt x="1964943" y="140271"/>
                  </a:lnTo>
                  <a:lnTo>
                    <a:pt x="2029333" y="173189"/>
                  </a:lnTo>
                  <a:lnTo>
                    <a:pt x="2079243" y="208457"/>
                  </a:lnTo>
                  <a:lnTo>
                    <a:pt x="2113534" y="245757"/>
                  </a:lnTo>
                  <a:lnTo>
                    <a:pt x="2131314" y="284759"/>
                  </a:lnTo>
                  <a:lnTo>
                    <a:pt x="2133600" y="304800"/>
                  </a:lnTo>
                  <a:lnTo>
                    <a:pt x="2131314" y="324840"/>
                  </a:lnTo>
                  <a:lnTo>
                    <a:pt x="2113534" y="363842"/>
                  </a:lnTo>
                  <a:lnTo>
                    <a:pt x="2079243" y="401142"/>
                  </a:lnTo>
                  <a:lnTo>
                    <a:pt x="2029333" y="436410"/>
                  </a:lnTo>
                  <a:lnTo>
                    <a:pt x="1964943" y="469328"/>
                  </a:lnTo>
                  <a:lnTo>
                    <a:pt x="1927733" y="484809"/>
                  </a:lnTo>
                  <a:lnTo>
                    <a:pt x="1887347" y="499579"/>
                  </a:lnTo>
                  <a:lnTo>
                    <a:pt x="1843913" y="513600"/>
                  </a:lnTo>
                  <a:lnTo>
                    <a:pt x="1797558" y="526846"/>
                  </a:lnTo>
                  <a:lnTo>
                    <a:pt x="1748536" y="539254"/>
                  </a:lnTo>
                  <a:lnTo>
                    <a:pt x="1696847" y="550786"/>
                  </a:lnTo>
                  <a:lnTo>
                    <a:pt x="1642617" y="561416"/>
                  </a:lnTo>
                  <a:lnTo>
                    <a:pt x="1586102" y="571106"/>
                  </a:lnTo>
                  <a:lnTo>
                    <a:pt x="1527428" y="579793"/>
                  </a:lnTo>
                  <a:lnTo>
                    <a:pt x="1466596" y="587463"/>
                  </a:lnTo>
                  <a:lnTo>
                    <a:pt x="1403985" y="594055"/>
                  </a:lnTo>
                  <a:lnTo>
                    <a:pt x="1339468" y="599541"/>
                  </a:lnTo>
                  <a:lnTo>
                    <a:pt x="1273428" y="603885"/>
                  </a:lnTo>
                  <a:lnTo>
                    <a:pt x="1205864" y="607034"/>
                  </a:lnTo>
                  <a:lnTo>
                    <a:pt x="1136903" y="608952"/>
                  </a:lnTo>
                  <a:lnTo>
                    <a:pt x="1066800" y="609600"/>
                  </a:lnTo>
                  <a:lnTo>
                    <a:pt x="996696" y="608952"/>
                  </a:lnTo>
                  <a:lnTo>
                    <a:pt x="927735" y="607034"/>
                  </a:lnTo>
                  <a:lnTo>
                    <a:pt x="860171" y="603885"/>
                  </a:lnTo>
                  <a:lnTo>
                    <a:pt x="794130" y="599541"/>
                  </a:lnTo>
                  <a:lnTo>
                    <a:pt x="729614" y="594055"/>
                  </a:lnTo>
                  <a:lnTo>
                    <a:pt x="666876" y="587463"/>
                  </a:lnTo>
                  <a:lnTo>
                    <a:pt x="606171" y="579793"/>
                  </a:lnTo>
                  <a:lnTo>
                    <a:pt x="547497" y="571106"/>
                  </a:lnTo>
                  <a:lnTo>
                    <a:pt x="490982" y="561416"/>
                  </a:lnTo>
                  <a:lnTo>
                    <a:pt x="436752" y="550786"/>
                  </a:lnTo>
                  <a:lnTo>
                    <a:pt x="385063" y="539254"/>
                  </a:lnTo>
                  <a:lnTo>
                    <a:pt x="336041" y="526846"/>
                  </a:lnTo>
                  <a:lnTo>
                    <a:pt x="289687" y="513600"/>
                  </a:lnTo>
                  <a:lnTo>
                    <a:pt x="246252" y="499579"/>
                  </a:lnTo>
                  <a:lnTo>
                    <a:pt x="205866" y="484809"/>
                  </a:lnTo>
                  <a:lnTo>
                    <a:pt x="168656" y="469328"/>
                  </a:lnTo>
                  <a:lnTo>
                    <a:pt x="104267" y="436410"/>
                  </a:lnTo>
                  <a:lnTo>
                    <a:pt x="54356" y="401142"/>
                  </a:lnTo>
                  <a:lnTo>
                    <a:pt x="19938" y="363842"/>
                  </a:lnTo>
                  <a:lnTo>
                    <a:pt x="2286" y="32484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66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91561" y="5639561"/>
              <a:ext cx="533400" cy="457200"/>
            </a:xfrm>
            <a:custGeom>
              <a:avLst/>
              <a:gdLst/>
              <a:ahLst/>
              <a:cxnLst/>
              <a:rect l="l" t="t" r="r" b="b"/>
              <a:pathLst>
                <a:path w="533400" h="457200">
                  <a:moveTo>
                    <a:pt x="0" y="228600"/>
                  </a:moveTo>
                  <a:lnTo>
                    <a:pt x="5461" y="182524"/>
                  </a:lnTo>
                  <a:lnTo>
                    <a:pt x="20955" y="139611"/>
                  </a:lnTo>
                  <a:lnTo>
                    <a:pt x="45593" y="100787"/>
                  </a:lnTo>
                  <a:lnTo>
                    <a:pt x="78105" y="66954"/>
                  </a:lnTo>
                  <a:lnTo>
                    <a:pt x="117601" y="39039"/>
                  </a:lnTo>
                  <a:lnTo>
                    <a:pt x="162813" y="17957"/>
                  </a:lnTo>
                  <a:lnTo>
                    <a:pt x="212979" y="4648"/>
                  </a:lnTo>
                  <a:lnTo>
                    <a:pt x="266700" y="0"/>
                  </a:lnTo>
                  <a:lnTo>
                    <a:pt x="320420" y="4648"/>
                  </a:lnTo>
                  <a:lnTo>
                    <a:pt x="370458" y="17957"/>
                  </a:lnTo>
                  <a:lnTo>
                    <a:pt x="415798" y="39039"/>
                  </a:lnTo>
                  <a:lnTo>
                    <a:pt x="455294" y="66954"/>
                  </a:lnTo>
                  <a:lnTo>
                    <a:pt x="487806" y="100787"/>
                  </a:lnTo>
                  <a:lnTo>
                    <a:pt x="512444" y="139611"/>
                  </a:lnTo>
                  <a:lnTo>
                    <a:pt x="527938" y="182524"/>
                  </a:lnTo>
                  <a:lnTo>
                    <a:pt x="533400" y="228600"/>
                  </a:lnTo>
                  <a:lnTo>
                    <a:pt x="527938" y="274662"/>
                  </a:lnTo>
                  <a:lnTo>
                    <a:pt x="512444" y="317576"/>
                  </a:lnTo>
                  <a:lnTo>
                    <a:pt x="487806" y="356412"/>
                  </a:lnTo>
                  <a:lnTo>
                    <a:pt x="455294" y="390245"/>
                  </a:lnTo>
                  <a:lnTo>
                    <a:pt x="415798" y="418160"/>
                  </a:lnTo>
                  <a:lnTo>
                    <a:pt x="370458" y="439229"/>
                  </a:lnTo>
                  <a:lnTo>
                    <a:pt x="320420" y="452551"/>
                  </a:lnTo>
                  <a:lnTo>
                    <a:pt x="266700" y="457200"/>
                  </a:lnTo>
                  <a:lnTo>
                    <a:pt x="212979" y="452551"/>
                  </a:lnTo>
                  <a:lnTo>
                    <a:pt x="162813" y="439229"/>
                  </a:lnTo>
                  <a:lnTo>
                    <a:pt x="117601" y="418160"/>
                  </a:lnTo>
                  <a:lnTo>
                    <a:pt x="78105" y="390245"/>
                  </a:lnTo>
                  <a:lnTo>
                    <a:pt x="45593" y="356412"/>
                  </a:lnTo>
                  <a:lnTo>
                    <a:pt x="20955" y="317576"/>
                  </a:lnTo>
                  <a:lnTo>
                    <a:pt x="5461" y="274662"/>
                  </a:lnTo>
                  <a:lnTo>
                    <a:pt x="0" y="22860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32421" y="2716682"/>
            <a:ext cx="281305" cy="13925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Unipolar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PAM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156332" y="2558669"/>
            <a:ext cx="4172585" cy="2854325"/>
            <a:chOff x="2156332" y="2558669"/>
            <a:chExt cx="4172585" cy="2854325"/>
          </a:xfrm>
        </p:grpSpPr>
        <p:sp>
          <p:nvSpPr>
            <p:cNvPr id="31" name="object 31"/>
            <p:cNvSpPr/>
            <p:nvPr/>
          </p:nvSpPr>
          <p:spPr>
            <a:xfrm>
              <a:off x="3739133" y="3883786"/>
              <a:ext cx="310515" cy="1529080"/>
            </a:xfrm>
            <a:custGeom>
              <a:avLst/>
              <a:gdLst/>
              <a:ahLst/>
              <a:cxnLst/>
              <a:rect l="l" t="t" r="r" b="b"/>
              <a:pathLst>
                <a:path w="310514" h="1529079">
                  <a:moveTo>
                    <a:pt x="19430" y="0"/>
                  </a:moveTo>
                  <a:lnTo>
                    <a:pt x="0" y="3682"/>
                  </a:lnTo>
                  <a:lnTo>
                    <a:pt x="290449" y="1529080"/>
                  </a:lnTo>
                  <a:lnTo>
                    <a:pt x="310006" y="1525270"/>
                  </a:lnTo>
                  <a:lnTo>
                    <a:pt x="19430" y="0"/>
                  </a:lnTo>
                  <a:close/>
                </a:path>
              </a:pathLst>
            </a:custGeom>
            <a:solidFill>
              <a:srgbClr val="66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11447" y="3810761"/>
              <a:ext cx="74802" cy="820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75887" y="3642360"/>
              <a:ext cx="85344" cy="8534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10205" y="3083813"/>
              <a:ext cx="3313429" cy="774700"/>
            </a:xfrm>
            <a:custGeom>
              <a:avLst/>
              <a:gdLst/>
              <a:ahLst/>
              <a:cxnLst/>
              <a:rect l="l" t="t" r="r" b="b"/>
              <a:pathLst>
                <a:path w="3313429" h="774700">
                  <a:moveTo>
                    <a:pt x="8000" y="774192"/>
                  </a:moveTo>
                  <a:lnTo>
                    <a:pt x="0" y="7874"/>
                  </a:lnTo>
                  <a:lnTo>
                    <a:pt x="520700" y="0"/>
                  </a:lnTo>
                  <a:lnTo>
                    <a:pt x="512825" y="774192"/>
                  </a:lnTo>
                  <a:lnTo>
                    <a:pt x="1025524" y="764667"/>
                  </a:lnTo>
                  <a:lnTo>
                    <a:pt x="1025524" y="7874"/>
                  </a:lnTo>
                  <a:lnTo>
                    <a:pt x="2059051" y="7874"/>
                  </a:lnTo>
                  <a:lnTo>
                    <a:pt x="2059051" y="774192"/>
                  </a:lnTo>
                  <a:lnTo>
                    <a:pt x="2571749" y="774192"/>
                  </a:lnTo>
                  <a:lnTo>
                    <a:pt x="2571749" y="7874"/>
                  </a:lnTo>
                  <a:lnTo>
                    <a:pt x="3068701" y="7874"/>
                  </a:lnTo>
                  <a:lnTo>
                    <a:pt x="3068701" y="774192"/>
                  </a:lnTo>
                  <a:lnTo>
                    <a:pt x="3313176" y="774192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86399" y="3432175"/>
              <a:ext cx="84709" cy="7302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47232" y="2966466"/>
              <a:ext cx="781050" cy="503555"/>
            </a:xfrm>
            <a:custGeom>
              <a:avLst/>
              <a:gdLst/>
              <a:ahLst/>
              <a:cxnLst/>
              <a:rect l="l" t="t" r="r" b="b"/>
              <a:pathLst>
                <a:path w="781050" h="503554">
                  <a:moveTo>
                    <a:pt x="773938" y="0"/>
                  </a:moveTo>
                  <a:lnTo>
                    <a:pt x="0" y="492506"/>
                  </a:lnTo>
                  <a:lnTo>
                    <a:pt x="6857" y="503300"/>
                  </a:lnTo>
                  <a:lnTo>
                    <a:pt x="780795" y="10668"/>
                  </a:lnTo>
                  <a:lnTo>
                    <a:pt x="7739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70937" y="2573274"/>
              <a:ext cx="4079875" cy="1670685"/>
            </a:xfrm>
            <a:custGeom>
              <a:avLst/>
              <a:gdLst/>
              <a:ahLst/>
              <a:cxnLst/>
              <a:rect l="l" t="t" r="r" b="b"/>
              <a:pathLst>
                <a:path w="4079875" h="1670685">
                  <a:moveTo>
                    <a:pt x="496824" y="1670303"/>
                  </a:moveTo>
                  <a:lnTo>
                    <a:pt x="496824" y="18287"/>
                  </a:lnTo>
                </a:path>
                <a:path w="4079875" h="1670685">
                  <a:moveTo>
                    <a:pt x="1014984" y="1667256"/>
                  </a:moveTo>
                  <a:lnTo>
                    <a:pt x="1014984" y="15239"/>
                  </a:lnTo>
                </a:path>
                <a:path w="4079875" h="1670685">
                  <a:moveTo>
                    <a:pt x="3576828" y="1656588"/>
                  </a:moveTo>
                  <a:lnTo>
                    <a:pt x="3576828" y="4572"/>
                  </a:lnTo>
                </a:path>
                <a:path w="4079875" h="1670685">
                  <a:moveTo>
                    <a:pt x="2034539" y="1670303"/>
                  </a:moveTo>
                  <a:lnTo>
                    <a:pt x="2034539" y="18287"/>
                  </a:lnTo>
                </a:path>
                <a:path w="4079875" h="1670685">
                  <a:moveTo>
                    <a:pt x="2554224" y="1659636"/>
                  </a:moveTo>
                  <a:lnTo>
                    <a:pt x="2554224" y="7620"/>
                  </a:lnTo>
                </a:path>
                <a:path w="4079875" h="1670685">
                  <a:moveTo>
                    <a:pt x="3064764" y="1656588"/>
                  </a:moveTo>
                  <a:lnTo>
                    <a:pt x="3064764" y="4572"/>
                  </a:lnTo>
                </a:path>
                <a:path w="4079875" h="1670685">
                  <a:moveTo>
                    <a:pt x="4079748" y="1652015"/>
                  </a:moveTo>
                  <a:lnTo>
                    <a:pt x="4079748" y="0"/>
                  </a:lnTo>
                </a:path>
                <a:path w="4079875" h="1670685">
                  <a:moveTo>
                    <a:pt x="0" y="1658112"/>
                  </a:moveTo>
                  <a:lnTo>
                    <a:pt x="0" y="6096"/>
                  </a:lnTo>
                </a:path>
              </a:pathLst>
            </a:custGeom>
            <a:ln w="28956">
              <a:solidFill>
                <a:srgbClr val="9999F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844920" y="4311904"/>
              <a:ext cx="483870" cy="417830"/>
            </a:xfrm>
            <a:custGeom>
              <a:avLst/>
              <a:gdLst/>
              <a:ahLst/>
              <a:cxnLst/>
              <a:rect l="l" t="t" r="r" b="b"/>
              <a:pathLst>
                <a:path w="483870" h="417829">
                  <a:moveTo>
                    <a:pt x="8254" y="0"/>
                  </a:moveTo>
                  <a:lnTo>
                    <a:pt x="0" y="9652"/>
                  </a:lnTo>
                  <a:lnTo>
                    <a:pt x="475488" y="417322"/>
                  </a:lnTo>
                  <a:lnTo>
                    <a:pt x="483869" y="407670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91199" y="4267200"/>
              <a:ext cx="82676" cy="7848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461886" y="4530344"/>
            <a:ext cx="208470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Arial"/>
                <a:cs typeface="Arial"/>
              </a:rPr>
              <a:t>decision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instances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06388" y="2603786"/>
            <a:ext cx="2390140" cy="9404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spc="-10" dirty="0">
                <a:latin typeface="Arial"/>
                <a:cs typeface="Arial"/>
              </a:rPr>
              <a:t>original </a:t>
            </a:r>
            <a:r>
              <a:rPr sz="2000" dirty="0">
                <a:latin typeface="Arial"/>
                <a:cs typeface="Arial"/>
              </a:rPr>
              <a:t>message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bits</a:t>
            </a:r>
            <a:endParaRPr sz="20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Arial"/>
                <a:cs typeface="Arial"/>
              </a:rPr>
              <a:t>received </a:t>
            </a:r>
            <a:r>
              <a:rPr sz="2000" spc="-15" dirty="0">
                <a:latin typeface="Arial"/>
                <a:cs typeface="Arial"/>
              </a:rPr>
              <a:t>wave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y(t)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667000" y="2019300"/>
            <a:ext cx="3813810" cy="1638300"/>
            <a:chOff x="2667000" y="2019300"/>
            <a:chExt cx="3813810" cy="1638300"/>
          </a:xfrm>
        </p:grpSpPr>
        <p:sp>
          <p:nvSpPr>
            <p:cNvPr id="43" name="object 43"/>
            <p:cNvSpPr/>
            <p:nvPr/>
          </p:nvSpPr>
          <p:spPr>
            <a:xfrm>
              <a:off x="6096000" y="3585717"/>
              <a:ext cx="84962" cy="7188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67000" y="2019299"/>
              <a:ext cx="3813810" cy="1604645"/>
            </a:xfrm>
            <a:custGeom>
              <a:avLst/>
              <a:gdLst/>
              <a:ahLst/>
              <a:cxnLst/>
              <a:rect l="l" t="t" r="r" b="b"/>
              <a:pathLst>
                <a:path w="3813810" h="1604645">
                  <a:moveTo>
                    <a:pt x="2819400" y="38100"/>
                  </a:moveTo>
                  <a:lnTo>
                    <a:pt x="2806700" y="31750"/>
                  </a:lnTo>
                  <a:lnTo>
                    <a:pt x="2743200" y="0"/>
                  </a:lnTo>
                  <a:lnTo>
                    <a:pt x="2743200" y="31750"/>
                  </a:ln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2743200" y="44450"/>
                  </a:lnTo>
                  <a:lnTo>
                    <a:pt x="2743200" y="76200"/>
                  </a:lnTo>
                  <a:lnTo>
                    <a:pt x="2806700" y="44450"/>
                  </a:lnTo>
                  <a:lnTo>
                    <a:pt x="2819400" y="38100"/>
                  </a:lnTo>
                  <a:close/>
                </a:path>
                <a:path w="3813810" h="1604645">
                  <a:moveTo>
                    <a:pt x="3813302" y="1415161"/>
                  </a:moveTo>
                  <a:lnTo>
                    <a:pt x="3806698" y="1404239"/>
                  </a:lnTo>
                  <a:lnTo>
                    <a:pt x="3491103" y="1593723"/>
                  </a:lnTo>
                  <a:lnTo>
                    <a:pt x="3497580" y="1604518"/>
                  </a:lnTo>
                  <a:lnTo>
                    <a:pt x="3813302" y="14151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833242" y="1706956"/>
            <a:ext cx="825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921635" y="1935861"/>
            <a:ext cx="8509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18306" y="1015887"/>
            <a:ext cx="4925695" cy="5842635"/>
            <a:chOff x="4218306" y="1015887"/>
            <a:chExt cx="4925695" cy="5842635"/>
          </a:xfrm>
        </p:grpSpPr>
        <p:sp>
          <p:nvSpPr>
            <p:cNvPr id="3" name="object 3"/>
            <p:cNvSpPr/>
            <p:nvPr/>
          </p:nvSpPr>
          <p:spPr>
            <a:xfrm>
              <a:off x="4218306" y="1015887"/>
              <a:ext cx="4733520" cy="17751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67199" y="2671568"/>
              <a:ext cx="4876799" cy="41864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064" rIns="0" bIns="0" rtlCol="0">
            <a:spAutoFit/>
          </a:bodyPr>
          <a:lstStyle/>
          <a:p>
            <a:pPr marL="3176270" marR="5080" indent="-2128520">
              <a:lnSpc>
                <a:spcPct val="100000"/>
              </a:lnSpc>
              <a:spcBef>
                <a:spcPts val="105"/>
              </a:spcBef>
            </a:pPr>
            <a:r>
              <a:rPr spc="-265" dirty="0"/>
              <a:t>Baseband </a:t>
            </a:r>
            <a:r>
              <a:rPr spc="-105" dirty="0"/>
              <a:t>Unipolar </a:t>
            </a:r>
            <a:r>
              <a:rPr spc="-170" dirty="0"/>
              <a:t>Binary</a:t>
            </a:r>
            <a:r>
              <a:rPr spc="-635" dirty="0"/>
              <a:t> </a:t>
            </a:r>
            <a:r>
              <a:rPr spc="-150" dirty="0"/>
              <a:t>Error  </a:t>
            </a:r>
            <a:r>
              <a:rPr spc="-120" dirty="0"/>
              <a:t>Probability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7739" y="6114389"/>
            <a:ext cx="2931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p</a:t>
            </a:r>
            <a:r>
              <a:rPr sz="1800" i="1" baseline="-16203" dirty="0">
                <a:latin typeface="Arial"/>
                <a:cs typeface="Arial"/>
              </a:rPr>
              <a:t>N</a:t>
            </a:r>
            <a:r>
              <a:rPr sz="1800" i="1" dirty="0">
                <a:latin typeface="Arial"/>
                <a:cs typeface="Arial"/>
              </a:rPr>
              <a:t>(y): </a:t>
            </a:r>
            <a:r>
              <a:rPr sz="1800" spc="5" dirty="0">
                <a:latin typeface="Arial"/>
                <a:cs typeface="Arial"/>
              </a:rPr>
              <a:t>Noise spectral</a:t>
            </a:r>
            <a:r>
              <a:rPr sz="1800" spc="-32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density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039" y="1667256"/>
            <a:ext cx="3594735" cy="169100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895"/>
              </a:spcBef>
            </a:pPr>
            <a:r>
              <a:rPr sz="1800" spc="5" dirty="0">
                <a:latin typeface="Arial"/>
                <a:cs typeface="Arial"/>
              </a:rPr>
              <a:t>Assume </a:t>
            </a:r>
            <a:r>
              <a:rPr sz="1800" dirty="0">
                <a:latin typeface="Arial"/>
                <a:cs typeface="Arial"/>
              </a:rPr>
              <a:t>binary &amp; </a:t>
            </a:r>
            <a:r>
              <a:rPr sz="1800" spc="-5" dirty="0">
                <a:latin typeface="Arial"/>
                <a:cs typeface="Arial"/>
              </a:rPr>
              <a:t>unipolar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x(t)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795"/>
              </a:spcBef>
            </a:pPr>
            <a:r>
              <a:rPr sz="1800" spc="-10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sample-and-hold </a:t>
            </a:r>
            <a:r>
              <a:rPr sz="1800" spc="5" dirty="0">
                <a:latin typeface="Arial"/>
                <a:cs typeface="Arial"/>
              </a:rPr>
              <a:t>circuit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yields:</a:t>
            </a:r>
            <a:endParaRPr sz="1800">
              <a:latin typeface="Arial"/>
              <a:cs typeface="Arial"/>
            </a:endParaRPr>
          </a:p>
          <a:p>
            <a:pPr marL="285750">
              <a:lnSpc>
                <a:spcPts val="1845"/>
              </a:lnSpc>
              <a:spcBef>
                <a:spcPts val="1185"/>
              </a:spcBef>
              <a:tabLst>
                <a:tab pos="2124075" algn="l"/>
              </a:tabLst>
            </a:pPr>
            <a:r>
              <a:rPr sz="1600" dirty="0">
                <a:latin typeface="Times New Roman"/>
                <a:cs typeface="Times New Roman"/>
              </a:rPr>
              <a:t>r </a:t>
            </a:r>
            <a:r>
              <a:rPr sz="1600" spc="40" dirty="0">
                <a:latin typeface="Times New Roman"/>
                <a:cs typeface="Times New Roman"/>
              </a:rPr>
              <a:t>.v </a:t>
            </a:r>
            <a:r>
              <a:rPr sz="1600" dirty="0">
                <a:latin typeface="Times New Roman"/>
                <a:cs typeface="Times New Roman"/>
              </a:rPr>
              <a:t>. </a:t>
            </a:r>
            <a:r>
              <a:rPr sz="1600" i="1" dirty="0">
                <a:latin typeface="Times New Roman"/>
                <a:cs typeface="Times New Roman"/>
              </a:rPr>
              <a:t>Y  </a:t>
            </a:r>
            <a:r>
              <a:rPr sz="1600" dirty="0">
                <a:latin typeface="Times New Roman"/>
                <a:cs typeface="Times New Roman"/>
              </a:rPr>
              <a:t>: </a:t>
            </a:r>
            <a:r>
              <a:rPr sz="1600" i="1" dirty="0">
                <a:latin typeface="Times New Roman"/>
                <a:cs typeface="Times New Roman"/>
              </a:rPr>
              <a:t>y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t 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 </a:t>
            </a:r>
            <a:r>
              <a:rPr sz="1600" i="1" dirty="0">
                <a:latin typeface="Times New Roman"/>
                <a:cs typeface="Times New Roman"/>
              </a:rPr>
              <a:t>a	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n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386205">
              <a:lnSpc>
                <a:spcPts val="705"/>
              </a:lnSpc>
              <a:tabLst>
                <a:tab pos="1986914" algn="l"/>
                <a:tab pos="265112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k	k	k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05"/>
              </a:spcBef>
            </a:pPr>
            <a:r>
              <a:rPr sz="1800" dirty="0">
                <a:latin typeface="Arial"/>
                <a:cs typeface="Arial"/>
              </a:rPr>
              <a:t>Establish </a:t>
            </a:r>
            <a:r>
              <a:rPr sz="1800" i="1" spc="-5" dirty="0">
                <a:latin typeface="Arial"/>
                <a:cs typeface="Arial"/>
              </a:rPr>
              <a:t>H</a:t>
            </a:r>
            <a:r>
              <a:rPr sz="1800" i="1" spc="-7" baseline="-16203" dirty="0">
                <a:latin typeface="Arial"/>
                <a:cs typeface="Arial"/>
              </a:rPr>
              <a:t>0 </a:t>
            </a:r>
            <a:r>
              <a:rPr sz="1800" dirty="0">
                <a:latin typeface="Arial"/>
                <a:cs typeface="Arial"/>
              </a:rPr>
              <a:t>and </a:t>
            </a:r>
            <a:r>
              <a:rPr sz="1800" i="1" spc="-5" dirty="0">
                <a:latin typeface="Arial"/>
                <a:cs typeface="Arial"/>
              </a:rPr>
              <a:t>H</a:t>
            </a:r>
            <a:r>
              <a:rPr sz="1800" i="1" spc="-7" baseline="-16203" dirty="0">
                <a:latin typeface="Arial"/>
                <a:cs typeface="Arial"/>
              </a:rPr>
              <a:t>1</a:t>
            </a:r>
            <a:r>
              <a:rPr sz="1800" i="1" spc="-270" baseline="-1620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hypothesis: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0489" y="3735070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084" y="3500068"/>
            <a:ext cx="1780539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360045" algn="l"/>
                <a:tab pos="771525" algn="l"/>
                <a:tab pos="1451610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: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405" dirty="0">
                <a:latin typeface="Times New Roman"/>
                <a:cs typeface="Times New Roman"/>
              </a:rPr>
              <a:t> </a:t>
            </a:r>
            <a:r>
              <a:rPr sz="1650" spc="55" dirty="0">
                <a:latin typeface="Times New Roman"/>
                <a:cs typeface="Times New Roman"/>
              </a:rPr>
              <a:t>0,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Y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54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  <a:p>
            <a:pPr marR="497205" algn="ctr">
              <a:lnSpc>
                <a:spcPts val="710"/>
              </a:lnSpc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9530" y="4168266"/>
            <a:ext cx="717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Y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5468" y="3933266"/>
            <a:ext cx="1998345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255904" algn="l"/>
                <a:tab pos="984885" algn="l"/>
                <a:tab pos="1393190" algn="l"/>
                <a:tab pos="1658620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|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899794">
              <a:lnSpc>
                <a:spcPts val="710"/>
              </a:lnSpc>
              <a:tabLst>
                <a:tab pos="1539875" algn="l"/>
              </a:tabLst>
            </a:pPr>
            <a:r>
              <a:rPr sz="650" spc="-5" dirty="0">
                <a:latin typeface="Times New Roman"/>
                <a:cs typeface="Times New Roman"/>
              </a:rPr>
              <a:t>0	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9644" y="4302379"/>
            <a:ext cx="410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9268" y="5177485"/>
            <a:ext cx="1247775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255904" algn="l"/>
                <a:tab pos="966469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|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1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  <a:p>
            <a:pPr marL="146685">
              <a:lnSpc>
                <a:spcPts val="710"/>
              </a:lnSpc>
              <a:tabLst>
                <a:tab pos="88773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Y	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4884" y="4741240"/>
            <a:ext cx="2318385" cy="795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338455" algn="l"/>
                <a:tab pos="749935" algn="l"/>
                <a:tab pos="1381125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: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1,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Y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6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  <a:p>
            <a:pPr marL="222885">
              <a:lnSpc>
                <a:spcPts val="710"/>
              </a:lnSpc>
              <a:tabLst>
                <a:tab pos="597535" algn="l"/>
              </a:tabLst>
            </a:pPr>
            <a:r>
              <a:rPr sz="650" spc="-5" dirty="0">
                <a:latin typeface="Times New Roman"/>
                <a:cs typeface="Times New Roman"/>
              </a:rPr>
              <a:t>1	</a:t>
            </a: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L="1396365">
              <a:lnSpc>
                <a:spcPts val="1910"/>
              </a:lnSpc>
              <a:tabLst>
                <a:tab pos="166179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spc="-90" dirty="0">
                <a:latin typeface="Times New Roman"/>
                <a:cs typeface="Times New Roman"/>
              </a:rPr>
              <a:t> </a:t>
            </a:r>
            <a:r>
              <a:rPr sz="1650" i="1" spc="35" dirty="0">
                <a:latin typeface="Times New Roman"/>
                <a:cs typeface="Times New Roman"/>
              </a:rPr>
              <a:t>A</a:t>
            </a:r>
            <a:r>
              <a:rPr sz="1650" spc="35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1543050">
              <a:lnSpc>
                <a:spcPts val="710"/>
              </a:lnSpc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2252" y="0"/>
            <a:ext cx="66033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40" dirty="0"/>
              <a:t>Determining </a:t>
            </a:r>
            <a:r>
              <a:rPr spc="-204" dirty="0"/>
              <a:t>Decision</a:t>
            </a:r>
            <a:r>
              <a:rPr spc="-375" dirty="0"/>
              <a:t> </a:t>
            </a:r>
            <a:r>
              <a:rPr spc="-180" dirty="0"/>
              <a:t>Threshold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0097" y="526796"/>
            <a:ext cx="2013585" cy="792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360045" algn="l"/>
                <a:tab pos="771525" algn="l"/>
                <a:tab pos="1451610" algn="l"/>
              </a:tabLst>
            </a:pPr>
            <a:r>
              <a:rPr sz="1650" i="1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: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409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0,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Y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  <a:p>
            <a:pPr marL="231775">
              <a:lnSpc>
                <a:spcPts val="710"/>
              </a:lnSpc>
              <a:tabLst>
                <a:tab pos="615950" algn="l"/>
              </a:tabLst>
            </a:pPr>
            <a:r>
              <a:rPr sz="650" spc="-5" dirty="0">
                <a:latin typeface="Times New Roman"/>
                <a:cs typeface="Times New Roman"/>
              </a:rPr>
              <a:t>0	</a:t>
            </a: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L="36830">
              <a:lnSpc>
                <a:spcPts val="1900"/>
              </a:lnSpc>
              <a:tabLst>
                <a:tab pos="280670" algn="l"/>
                <a:tab pos="1009015" algn="l"/>
                <a:tab pos="1414780" algn="l"/>
                <a:tab pos="1680210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|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-2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167640">
              <a:lnSpc>
                <a:spcPts val="700"/>
              </a:lnSpc>
              <a:tabLst>
                <a:tab pos="920750" algn="l"/>
                <a:tab pos="156146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Y	</a:t>
            </a:r>
            <a:r>
              <a:rPr sz="650" spc="-5" dirty="0">
                <a:latin typeface="Times New Roman"/>
                <a:cs typeface="Times New Roman"/>
              </a:rPr>
              <a:t>0	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63106" y="2060575"/>
            <a:ext cx="1244600" cy="356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5"/>
              </a:spcBef>
              <a:tabLst>
                <a:tab pos="253365" algn="l"/>
                <a:tab pos="963294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2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|</a:t>
            </a:r>
            <a:r>
              <a:rPr sz="1650" spc="14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  <a:p>
            <a:pPr marL="104139">
              <a:lnSpc>
                <a:spcPts val="700"/>
              </a:lnSpc>
              <a:tabLst>
                <a:tab pos="84455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Y	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96050" y="1624406"/>
            <a:ext cx="2403475" cy="792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5"/>
              </a:spcBef>
              <a:tabLst>
                <a:tab pos="338455" algn="l"/>
                <a:tab pos="749935" algn="l"/>
                <a:tab pos="1384300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H	</a:t>
            </a:r>
            <a:r>
              <a:rPr sz="1650" dirty="0">
                <a:latin typeface="Times New Roman"/>
                <a:cs typeface="Times New Roman"/>
              </a:rPr>
              <a:t>: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1,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Y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  <a:p>
            <a:pPr marL="222885">
              <a:lnSpc>
                <a:spcPts val="710"/>
              </a:lnSpc>
              <a:tabLst>
                <a:tab pos="600710" algn="l"/>
              </a:tabLst>
            </a:pPr>
            <a:r>
              <a:rPr sz="650" spc="-5" dirty="0">
                <a:latin typeface="Times New Roman"/>
                <a:cs typeface="Times New Roman"/>
              </a:rPr>
              <a:t>1	</a:t>
            </a: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marL="1436370">
              <a:lnSpc>
                <a:spcPts val="1900"/>
              </a:lnSpc>
              <a:tabLst>
                <a:tab pos="1701164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</a:t>
            </a:r>
            <a:r>
              <a:rPr sz="1650" i="1" spc="-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737235" algn="ctr">
              <a:lnSpc>
                <a:spcPts val="700"/>
              </a:lnSpc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24753" y="3376041"/>
            <a:ext cx="2510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Choose </a:t>
            </a:r>
            <a:r>
              <a:rPr sz="1800" spc="-5" dirty="0">
                <a:latin typeface="Arial"/>
                <a:cs typeface="Arial"/>
              </a:rPr>
              <a:t>Ho </a:t>
            </a:r>
            <a:r>
              <a:rPr sz="1800" i="1" spc="-5" dirty="0">
                <a:latin typeface="Arial"/>
                <a:cs typeface="Arial"/>
              </a:rPr>
              <a:t>(a </a:t>
            </a:r>
            <a:r>
              <a:rPr sz="1800" i="1" dirty="0">
                <a:latin typeface="Arial"/>
                <a:cs typeface="Arial"/>
              </a:rPr>
              <a:t>=0) </a:t>
            </a:r>
            <a:r>
              <a:rPr sz="1800" dirty="0">
                <a:latin typeface="Arial"/>
                <a:cs typeface="Arial"/>
              </a:rPr>
              <a:t>if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Y&lt;V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9353" y="3493389"/>
            <a:ext cx="2560955" cy="45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5290" algn="ctr">
              <a:lnSpc>
                <a:spcPts val="1345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k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ts val="2065"/>
              </a:lnSpc>
            </a:pPr>
            <a:r>
              <a:rPr sz="1800" dirty="0">
                <a:latin typeface="Arial"/>
                <a:cs typeface="Arial"/>
              </a:rPr>
              <a:t>Choose </a:t>
            </a:r>
            <a:r>
              <a:rPr sz="1800" spc="-5" dirty="0">
                <a:latin typeface="Arial"/>
                <a:cs typeface="Arial"/>
              </a:rPr>
              <a:t>H1 </a:t>
            </a:r>
            <a:r>
              <a:rPr sz="1800" i="1" dirty="0">
                <a:latin typeface="Arial"/>
                <a:cs typeface="Arial"/>
              </a:rPr>
              <a:t>(a</a:t>
            </a:r>
            <a:r>
              <a:rPr sz="1800" i="1" baseline="-16203" dirty="0">
                <a:latin typeface="Arial"/>
                <a:cs typeface="Arial"/>
              </a:rPr>
              <a:t>k</a:t>
            </a:r>
            <a:r>
              <a:rPr sz="1800" i="1" dirty="0">
                <a:latin typeface="Arial"/>
                <a:cs typeface="Arial"/>
              </a:rPr>
              <a:t>=1) </a:t>
            </a:r>
            <a:r>
              <a:rPr sz="1800" dirty="0">
                <a:latin typeface="Arial"/>
                <a:cs typeface="Arial"/>
              </a:rPr>
              <a:t>if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Y&gt;V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0594" y="3216909"/>
            <a:ext cx="4253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comparator implements </a:t>
            </a:r>
            <a:r>
              <a:rPr sz="1800" spc="5" dirty="0">
                <a:latin typeface="Arial"/>
                <a:cs typeface="Arial"/>
              </a:rPr>
              <a:t>decision</a:t>
            </a:r>
            <a:r>
              <a:rPr sz="1800" spc="-3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rule: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371600" y="3657600"/>
          <a:ext cx="4184015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255"/>
                <a:gridCol w="155575"/>
                <a:gridCol w="229235"/>
                <a:gridCol w="494029"/>
                <a:gridCol w="223519"/>
                <a:gridCol w="225425"/>
                <a:gridCol w="143510"/>
                <a:gridCol w="222250"/>
                <a:gridCol w="90805"/>
                <a:gridCol w="432434"/>
                <a:gridCol w="179705"/>
                <a:gridCol w="868680"/>
                <a:gridCol w="127635"/>
                <a:gridCol w="526414"/>
              </a:tblGrid>
              <a:tr h="457200">
                <a:tc>
                  <a:txBody>
                    <a:bodyPr/>
                    <a:lstStyle/>
                    <a:p>
                      <a:pPr marR="5715" algn="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650" i="1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650" i="1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spc="-5" dirty="0">
                          <a:latin typeface="Times New Roman"/>
                          <a:cs typeface="Times New Roman"/>
                        </a:rPr>
                        <a:t>1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35890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650" i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spc="2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650" i="1" spc="25" dirty="0">
                          <a:latin typeface="Times New Roman"/>
                          <a:cs typeface="Times New Roman"/>
                        </a:rPr>
                        <a:t>Y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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35890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V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dirty="0">
                          <a:latin typeface="Times New Roman"/>
                          <a:cs typeface="Times New Roman"/>
                        </a:rPr>
                        <a:t>|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H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50" dirty="0">
                          <a:latin typeface="Times New Roman"/>
                          <a:cs typeface="Times New Roman"/>
                        </a:rPr>
                        <a:t>1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97FC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76200" algn="r">
                        <a:lnSpc>
                          <a:spcPts val="610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V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7620">
                        <a:lnSpc>
                          <a:spcPts val="1810"/>
                        </a:lnSpc>
                      </a:pPr>
                      <a:r>
                        <a:rPr sz="1650" dirty="0">
                          <a:latin typeface="Times New Roman"/>
                          <a:cs typeface="Times New Roman"/>
                        </a:rPr>
                        <a:t>) </a:t>
                      </a:r>
                      <a:r>
                        <a:rPr sz="1650" spc="-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25" spc="112" baseline="-8960" dirty="0">
                          <a:latin typeface="Symbol"/>
                          <a:cs typeface="Symbol"/>
                        </a:rPr>
                        <a:t></a:t>
                      </a:r>
                      <a:r>
                        <a:rPr sz="975" baseline="-34188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975" spc="-60" baseline="-3418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75" baseline="-34188" dirty="0">
                          <a:latin typeface="Symbol"/>
                          <a:cs typeface="Symbol"/>
                        </a:rPr>
                        <a:t></a:t>
                      </a:r>
                      <a:endParaRPr sz="975" baseline="-34188">
                        <a:latin typeface="Symbol"/>
                        <a:cs typeface="Symbol"/>
                      </a:endParaRPr>
                    </a:p>
                  </a:txBody>
                  <a:tcPr marL="0" marR="0" marT="2540" marB="0">
                    <a:solidFill>
                      <a:srgbClr val="E97F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910"/>
                        </a:lnSpc>
                        <a:spcBef>
                          <a:spcPts val="855"/>
                        </a:spcBef>
                        <a:tabLst>
                          <a:tab pos="297815" algn="l"/>
                        </a:tabLst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	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165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H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87960">
                        <a:lnSpc>
                          <a:spcPts val="710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108585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0160" algn="r">
                        <a:lnSpc>
                          <a:spcPct val="100000"/>
                        </a:lnSpc>
                      </a:pPr>
                      <a:r>
                        <a:rPr sz="650" dirty="0">
                          <a:latin typeface="Times New Roman"/>
                          <a:cs typeface="Times New Roman"/>
                        </a:rPr>
                        <a:t>1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97FC8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50" spc="2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650" i="1" spc="2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65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30175" marB="0">
                    <a:solidFill>
                      <a:srgbClr val="E97F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650" i="1" spc="20" dirty="0">
                          <a:latin typeface="Times New Roman"/>
                          <a:cs typeface="Times New Roman"/>
                        </a:rPr>
                        <a:t>eo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2192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i="1" spc="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650" i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spc="2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650" i="1" spc="25" dirty="0">
                          <a:latin typeface="Times New Roman"/>
                          <a:cs typeface="Times New Roman"/>
                        </a:rPr>
                        <a:t>Y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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2192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V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dirty="0">
                          <a:latin typeface="Times New Roman"/>
                          <a:cs typeface="Times New Roman"/>
                        </a:rPr>
                        <a:t>|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H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655" algn="ctr">
                        <a:lnSpc>
                          <a:spcPct val="100000"/>
                        </a:lnSpc>
                      </a:pPr>
                      <a:r>
                        <a:rPr sz="650" dirty="0">
                          <a:latin typeface="Times New Roman"/>
                          <a:cs typeface="Times New Roman"/>
                        </a:rPr>
                        <a:t>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650" dirty="0">
                          <a:latin typeface="Times New Roman"/>
                          <a:cs typeface="Times New Roman"/>
                        </a:rPr>
                        <a:t>) </a:t>
                      </a:r>
                      <a:r>
                        <a:rPr sz="16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5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25" baseline="-8960" dirty="0">
                          <a:latin typeface="Symbol"/>
                          <a:cs typeface="Symbol"/>
                        </a:rPr>
                        <a:t></a:t>
                      </a:r>
                      <a:endParaRPr sz="2325" baseline="-8960">
                        <a:latin typeface="Symbol"/>
                        <a:cs typeface="Symbol"/>
                      </a:endParaRPr>
                    </a:p>
                  </a:txBody>
                  <a:tcPr marL="0" marR="0" marT="11938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650" dirty="0">
                          <a:latin typeface="Symbol"/>
                          <a:cs typeface="Symbol"/>
                        </a:rPr>
                        <a:t></a:t>
                      </a:r>
                      <a:endParaRPr sz="650">
                        <a:latin typeface="Symbol"/>
                        <a:cs typeface="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V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ts val="1910"/>
                        </a:lnSpc>
                        <a:spcBef>
                          <a:spcPts val="745"/>
                        </a:spcBef>
                        <a:tabLst>
                          <a:tab pos="291465" algn="l"/>
                        </a:tabLst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	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y 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|</a:t>
                      </a:r>
                      <a:r>
                        <a:rPr sz="1650" spc="-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spc="5" dirty="0">
                          <a:latin typeface="Times New Roman"/>
                          <a:cs typeface="Times New Roman"/>
                        </a:rPr>
                        <a:t>H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ts val="710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6985" algn="r">
                        <a:lnSpc>
                          <a:spcPct val="100000"/>
                        </a:lnSpc>
                      </a:pPr>
                      <a:r>
                        <a:rPr sz="650" dirty="0">
                          <a:latin typeface="Times New Roman"/>
                          <a:cs typeface="Times New Roman"/>
                        </a:rPr>
                        <a:t>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2FF98"/>
                    </a:solidFill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650" spc="2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650" i="1" spc="2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65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solidFill>
                      <a:srgbClr val="B2FF98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939028" y="3186683"/>
            <a:ext cx="2913887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" y="381000"/>
            <a:ext cx="6172200" cy="2560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03140" y="4878451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96661" y="4878451"/>
            <a:ext cx="32258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6535" algn="l"/>
              </a:tabLst>
            </a:pPr>
            <a:r>
              <a:rPr sz="650" spc="-5" dirty="0">
                <a:latin typeface="Times New Roman"/>
                <a:cs typeface="Times New Roman"/>
              </a:rPr>
              <a:t>0	</a:t>
            </a: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31229" y="4878451"/>
            <a:ext cx="30734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185" algn="l"/>
              </a:tabLst>
            </a:pPr>
            <a:r>
              <a:rPr sz="650" spc="-5" dirty="0">
                <a:latin typeface="Times New Roman"/>
                <a:cs typeface="Times New Roman"/>
              </a:rPr>
              <a:t>1	</a:t>
            </a:r>
            <a:r>
              <a:rPr sz="650" i="1" spc="40" dirty="0">
                <a:latin typeface="Times New Roman"/>
                <a:cs typeface="Times New Roman"/>
              </a:rPr>
              <a:t>e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0594" y="4665726"/>
            <a:ext cx="32848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Average </a:t>
            </a:r>
            <a:r>
              <a:rPr sz="1800" dirty="0">
                <a:latin typeface="Arial"/>
                <a:cs typeface="Arial"/>
              </a:rPr>
              <a:t>error error </a:t>
            </a:r>
            <a:r>
              <a:rPr sz="1800" spc="-5" dirty="0">
                <a:latin typeface="Arial"/>
                <a:cs typeface="Arial"/>
              </a:rPr>
              <a:t>probability:</a:t>
            </a:r>
            <a:r>
              <a:rPr sz="1800" spc="-360" dirty="0">
                <a:latin typeface="Arial"/>
                <a:cs typeface="Arial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P</a:t>
            </a:r>
            <a:endParaRPr sz="2400" baseline="173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45507" y="4685741"/>
            <a:ext cx="123317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68350" algn="l"/>
              </a:tabLst>
            </a:pP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P</a:t>
            </a:r>
            <a:r>
              <a:rPr sz="1600" i="1" spc="2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P	</a:t>
            </a:r>
            <a:r>
              <a:rPr sz="1600" spc="5" dirty="0">
                <a:latin typeface="Symbol"/>
                <a:cs typeface="Symbol"/>
              </a:rPr>
              <a:t>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P</a:t>
            </a:r>
            <a:r>
              <a:rPr sz="1600" i="1" spc="-19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19067" y="5187822"/>
            <a:ext cx="125095" cy="171450"/>
          </a:xfrm>
          <a:custGeom>
            <a:avLst/>
            <a:gdLst/>
            <a:ahLst/>
            <a:cxnLst/>
            <a:rect l="l" t="t" r="r" b="b"/>
            <a:pathLst>
              <a:path w="125095" h="171450">
                <a:moveTo>
                  <a:pt x="124841" y="0"/>
                </a:moveTo>
                <a:lnTo>
                  <a:pt x="0" y="1713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712209" y="515543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3170" y="522554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64944" y="5091429"/>
            <a:ext cx="341122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6385" algn="l"/>
                <a:tab pos="1762760" algn="l"/>
                <a:tab pos="2030730" algn="l"/>
                <a:tab pos="2411730" algn="l"/>
                <a:tab pos="2853690" algn="l"/>
                <a:tab pos="3329940" algn="l"/>
              </a:tabLst>
            </a:pP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 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 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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(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92961" y="5320029"/>
            <a:ext cx="26460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0380" algn="l"/>
                <a:tab pos="1762760" algn="l"/>
                <a:tab pos="2531110" algn="l"/>
              </a:tabLst>
            </a:pPr>
            <a:r>
              <a:rPr sz="650" spc="-5" dirty="0">
                <a:latin typeface="Times New Roman"/>
                <a:cs typeface="Times New Roman"/>
              </a:rPr>
              <a:t>0	1	</a:t>
            </a:r>
            <a:r>
              <a:rPr sz="650" i="1" spc="-5" dirty="0">
                <a:latin typeface="Times New Roman"/>
                <a:cs typeface="Times New Roman"/>
              </a:rPr>
              <a:t>e	e</a:t>
            </a:r>
            <a:r>
              <a:rPr sz="650" i="1" spc="-3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51375" y="5320029"/>
            <a:ext cx="11557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114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56125" y="5991771"/>
            <a:ext cx="727075" cy="337185"/>
            <a:chOff x="4556125" y="5991771"/>
            <a:chExt cx="727075" cy="337185"/>
          </a:xfrm>
        </p:grpSpPr>
        <p:sp>
          <p:nvSpPr>
            <p:cNvPr id="24" name="object 24"/>
            <p:cNvSpPr/>
            <p:nvPr/>
          </p:nvSpPr>
          <p:spPr>
            <a:xfrm>
              <a:off x="4772152" y="6039078"/>
              <a:ext cx="170815" cy="283210"/>
            </a:xfrm>
            <a:custGeom>
              <a:avLst/>
              <a:gdLst/>
              <a:ahLst/>
              <a:cxnLst/>
              <a:rect l="l" t="t" r="r" b="b"/>
              <a:pathLst>
                <a:path w="170814" h="283210">
                  <a:moveTo>
                    <a:pt x="0" y="191820"/>
                  </a:moveTo>
                  <a:lnTo>
                    <a:pt x="28956" y="176174"/>
                  </a:lnTo>
                </a:path>
                <a:path w="170814" h="283210">
                  <a:moveTo>
                    <a:pt x="29210" y="176174"/>
                  </a:moveTo>
                  <a:lnTo>
                    <a:pt x="96900" y="282790"/>
                  </a:lnTo>
                </a:path>
                <a:path w="170814" h="283210">
                  <a:moveTo>
                    <a:pt x="97155" y="283197"/>
                  </a:moveTo>
                  <a:lnTo>
                    <a:pt x="17068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90059" y="6219164"/>
              <a:ext cx="89280" cy="97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65802" y="6026530"/>
              <a:ext cx="504190" cy="262890"/>
            </a:xfrm>
            <a:custGeom>
              <a:avLst/>
              <a:gdLst/>
              <a:ahLst/>
              <a:cxnLst/>
              <a:rect l="l" t="t" r="r" b="b"/>
              <a:pathLst>
                <a:path w="504189" h="262889">
                  <a:moveTo>
                    <a:pt x="51562" y="192633"/>
                  </a:moveTo>
                  <a:lnTo>
                    <a:pt x="38862" y="174117"/>
                  </a:lnTo>
                  <a:lnTo>
                    <a:pt x="0" y="194691"/>
                  </a:lnTo>
                  <a:lnTo>
                    <a:pt x="4318" y="202920"/>
                  </a:lnTo>
                  <a:lnTo>
                    <a:pt x="24257" y="192633"/>
                  </a:lnTo>
                  <a:lnTo>
                    <a:pt x="51562" y="192633"/>
                  </a:lnTo>
                  <a:close/>
                </a:path>
                <a:path w="504189" h="262889">
                  <a:moveTo>
                    <a:pt x="504190" y="0"/>
                  </a:moveTo>
                  <a:lnTo>
                    <a:pt x="167513" y="0"/>
                  </a:lnTo>
                  <a:lnTo>
                    <a:pt x="99314" y="262610"/>
                  </a:lnTo>
                  <a:lnTo>
                    <a:pt x="113538" y="262610"/>
                  </a:lnTo>
                  <a:lnTo>
                    <a:pt x="177800" y="13982"/>
                  </a:lnTo>
                  <a:lnTo>
                    <a:pt x="504190" y="13982"/>
                  </a:lnTo>
                  <a:lnTo>
                    <a:pt x="504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56125" y="5998121"/>
              <a:ext cx="727075" cy="0"/>
            </a:xfrm>
            <a:custGeom>
              <a:avLst/>
              <a:gdLst/>
              <a:ahLst/>
              <a:cxnLst/>
              <a:rect l="l" t="t" r="r" b="b"/>
              <a:pathLst>
                <a:path w="727075">
                  <a:moveTo>
                    <a:pt x="0" y="0"/>
                  </a:moveTo>
                  <a:lnTo>
                    <a:pt x="72669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086602" y="5998121"/>
            <a:ext cx="440690" cy="0"/>
          </a:xfrm>
          <a:custGeom>
            <a:avLst/>
            <a:gdLst/>
            <a:ahLst/>
            <a:cxnLst/>
            <a:rect l="l" t="t" r="r" b="b"/>
            <a:pathLst>
              <a:path w="440690">
                <a:moveTo>
                  <a:pt x="0" y="0"/>
                </a:moveTo>
                <a:lnTo>
                  <a:pt x="4405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837938" y="5673648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67882" y="5549290"/>
            <a:ext cx="24257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00" i="1" baseline="-27777" dirty="0">
                <a:latin typeface="Times New Roman"/>
                <a:cs typeface="Times New Roman"/>
              </a:rPr>
              <a:t>x</a:t>
            </a:r>
            <a:r>
              <a:rPr sz="2400" i="1" spc="-262" baseline="-27777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83553" y="6036544"/>
            <a:ext cx="27813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1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31233" y="6055729"/>
            <a:ext cx="67818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005" algn="l"/>
              </a:tabLst>
            </a:pPr>
            <a:r>
              <a:rPr sz="1800" i="1" spc="40" dirty="0">
                <a:latin typeface="Symbol"/>
                <a:cs typeface="Symbol"/>
              </a:rPr>
              <a:t></a:t>
            </a:r>
            <a:r>
              <a:rPr sz="1800" spc="40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r>
              <a:rPr sz="1600" spc="-285" dirty="0">
                <a:latin typeface="Times New Roman"/>
                <a:cs typeface="Times New Roman"/>
              </a:rPr>
              <a:t> </a:t>
            </a:r>
            <a:r>
              <a:rPr sz="1800" i="1" spc="-55" dirty="0">
                <a:latin typeface="Symbol"/>
                <a:cs typeface="Symbol"/>
              </a:rPr>
              <a:t>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37605" y="5710529"/>
            <a:ext cx="10413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Symbol"/>
                <a:cs typeface="Symbol"/>
              </a:rPr>
              <a:t>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50594" y="5467313"/>
            <a:ext cx="3019425" cy="6959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800" dirty="0">
                <a:latin typeface="Arial"/>
                <a:cs typeface="Arial"/>
              </a:rPr>
              <a:t>Assume Gaussian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noise: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1845"/>
              </a:lnSpc>
              <a:spcBef>
                <a:spcPts val="275"/>
              </a:spcBef>
              <a:tabLst>
                <a:tab pos="265430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x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  <a:p>
            <a:pPr marR="580390" algn="r">
              <a:lnSpc>
                <a:spcPts val="705"/>
              </a:lnSpc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04740" y="5847689"/>
            <a:ext cx="112331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16559" algn="l"/>
              </a:tabLst>
            </a:pPr>
            <a:r>
              <a:rPr sz="2400" u="sng" baseline="1041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dirty="0">
                <a:latin typeface="Times New Roman"/>
                <a:cs typeface="Times New Roman"/>
              </a:rPr>
              <a:t>e x </a:t>
            </a:r>
            <a:r>
              <a:rPr sz="1600" spc="80" dirty="0">
                <a:latin typeface="Times New Roman"/>
                <a:cs typeface="Times New Roman"/>
              </a:rPr>
              <a:t>p</a:t>
            </a:r>
            <a:r>
              <a:rPr sz="2400" spc="120" baseline="-13888" dirty="0">
                <a:latin typeface="Symbol"/>
                <a:cs typeface="Symbol"/>
              </a:rPr>
              <a:t></a:t>
            </a:r>
            <a:r>
              <a:rPr sz="2400" spc="-7" baseline="-13888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02578" y="5912002"/>
            <a:ext cx="2247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975" spc="-7" baseline="-12820" dirty="0">
                <a:latin typeface="Times New Roman"/>
                <a:cs typeface="Times New Roman"/>
              </a:rPr>
              <a:t>2</a:t>
            </a:r>
            <a:r>
              <a:rPr sz="975" spc="37" baseline="-128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56629" y="5579636"/>
            <a:ext cx="104139" cy="777875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60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37605" y="6086652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15988" y="4671821"/>
            <a:ext cx="18643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Transmitted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490" dirty="0">
                <a:latin typeface="Arial"/>
                <a:cs typeface="Arial"/>
              </a:rPr>
              <a:t>„0‟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but </a:t>
            </a:r>
            <a:r>
              <a:rPr sz="1800" spc="5" dirty="0">
                <a:latin typeface="Arial"/>
                <a:cs typeface="Arial"/>
              </a:rPr>
              <a:t>detected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310" dirty="0">
                <a:latin typeface="Arial"/>
                <a:cs typeface="Arial"/>
              </a:rPr>
              <a:t> </a:t>
            </a:r>
            <a:r>
              <a:rPr sz="1800" spc="-505" dirty="0">
                <a:latin typeface="Arial"/>
                <a:cs typeface="Arial"/>
              </a:rPr>
              <a:t>„1‟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714365" y="4363973"/>
            <a:ext cx="1226185" cy="527050"/>
          </a:xfrm>
          <a:custGeom>
            <a:avLst/>
            <a:gdLst/>
            <a:ahLst/>
            <a:cxnLst/>
            <a:rect l="l" t="t" r="r" b="b"/>
            <a:pathLst>
              <a:path w="1226184" h="527050">
                <a:moveTo>
                  <a:pt x="11049" y="0"/>
                </a:moveTo>
                <a:lnTo>
                  <a:pt x="0" y="26543"/>
                </a:lnTo>
                <a:lnTo>
                  <a:pt x="1215136" y="526923"/>
                </a:lnTo>
                <a:lnTo>
                  <a:pt x="1226058" y="500252"/>
                </a:lnTo>
                <a:lnTo>
                  <a:pt x="11049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639561" y="4337050"/>
            <a:ext cx="96900" cy="803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838200"/>
            <a:ext cx="2209800" cy="554990"/>
          </a:xfrm>
          <a:custGeom>
            <a:avLst/>
            <a:gdLst/>
            <a:ahLst/>
            <a:cxnLst/>
            <a:rect l="l" t="t" r="r" b="b"/>
            <a:pathLst>
              <a:path w="2209800" h="554990">
                <a:moveTo>
                  <a:pt x="2209800" y="0"/>
                </a:moveTo>
                <a:lnTo>
                  <a:pt x="0" y="0"/>
                </a:lnTo>
                <a:lnTo>
                  <a:pt x="0" y="554736"/>
                </a:lnTo>
                <a:lnTo>
                  <a:pt x="2209800" y="554736"/>
                </a:lnTo>
                <a:lnTo>
                  <a:pt x="2209800" y="0"/>
                </a:lnTo>
                <a:close/>
              </a:path>
            </a:pathLst>
          </a:custGeom>
          <a:solidFill>
            <a:srgbClr val="66FF3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5736" y="5312790"/>
            <a:ext cx="200660" cy="0"/>
          </a:xfrm>
          <a:custGeom>
            <a:avLst/>
            <a:gdLst/>
            <a:ahLst/>
            <a:cxnLst/>
            <a:rect l="l" t="t" r="r" b="b"/>
            <a:pathLst>
              <a:path w="200660">
                <a:moveTo>
                  <a:pt x="0" y="0"/>
                </a:moveTo>
                <a:lnTo>
                  <a:pt x="2001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91917" y="1835530"/>
            <a:ext cx="504190" cy="302260"/>
            <a:chOff x="2391917" y="1835530"/>
            <a:chExt cx="504190" cy="302260"/>
          </a:xfrm>
        </p:grpSpPr>
        <p:sp>
          <p:nvSpPr>
            <p:cNvPr id="5" name="object 5"/>
            <p:cNvSpPr/>
            <p:nvPr/>
          </p:nvSpPr>
          <p:spPr>
            <a:xfrm>
              <a:off x="2398267" y="1848103"/>
              <a:ext cx="170815" cy="283210"/>
            </a:xfrm>
            <a:custGeom>
              <a:avLst/>
              <a:gdLst/>
              <a:ahLst/>
              <a:cxnLst/>
              <a:rect l="l" t="t" r="r" b="b"/>
              <a:pathLst>
                <a:path w="170814" h="283210">
                  <a:moveTo>
                    <a:pt x="0" y="191770"/>
                  </a:moveTo>
                  <a:lnTo>
                    <a:pt x="29590" y="176149"/>
                  </a:lnTo>
                </a:path>
                <a:path w="170814" h="283210">
                  <a:moveTo>
                    <a:pt x="29590" y="176149"/>
                  </a:moveTo>
                  <a:lnTo>
                    <a:pt x="96774" y="282701"/>
                  </a:lnTo>
                </a:path>
                <a:path w="170814" h="283210">
                  <a:moveTo>
                    <a:pt x="97155" y="283210"/>
                  </a:moveTo>
                  <a:lnTo>
                    <a:pt x="17068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6428" y="2028189"/>
              <a:ext cx="89153" cy="975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92172" y="1835530"/>
              <a:ext cx="504190" cy="262890"/>
            </a:xfrm>
            <a:custGeom>
              <a:avLst/>
              <a:gdLst/>
              <a:ahLst/>
              <a:cxnLst/>
              <a:rect l="l" t="t" r="r" b="b"/>
              <a:pathLst>
                <a:path w="504189" h="262889">
                  <a:moveTo>
                    <a:pt x="51435" y="192659"/>
                  </a:moveTo>
                  <a:lnTo>
                    <a:pt x="38862" y="174117"/>
                  </a:lnTo>
                  <a:lnTo>
                    <a:pt x="0" y="194691"/>
                  </a:lnTo>
                  <a:lnTo>
                    <a:pt x="4318" y="202946"/>
                  </a:lnTo>
                  <a:lnTo>
                    <a:pt x="24257" y="192659"/>
                  </a:lnTo>
                  <a:lnTo>
                    <a:pt x="51435" y="192659"/>
                  </a:lnTo>
                  <a:close/>
                </a:path>
                <a:path w="504189" h="262889">
                  <a:moveTo>
                    <a:pt x="503936" y="0"/>
                  </a:moveTo>
                  <a:lnTo>
                    <a:pt x="167259" y="0"/>
                  </a:lnTo>
                  <a:lnTo>
                    <a:pt x="99060" y="262636"/>
                  </a:lnTo>
                  <a:lnTo>
                    <a:pt x="113411" y="262636"/>
                  </a:lnTo>
                  <a:lnTo>
                    <a:pt x="177800" y="13970"/>
                  </a:lnTo>
                  <a:lnTo>
                    <a:pt x="503936" y="13970"/>
                  </a:lnTo>
                  <a:lnTo>
                    <a:pt x="5039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764154" y="3054730"/>
            <a:ext cx="508000" cy="302260"/>
            <a:chOff x="2764154" y="3054730"/>
            <a:chExt cx="508000" cy="302260"/>
          </a:xfrm>
        </p:grpSpPr>
        <p:sp>
          <p:nvSpPr>
            <p:cNvPr id="9" name="object 9"/>
            <p:cNvSpPr/>
            <p:nvPr/>
          </p:nvSpPr>
          <p:spPr>
            <a:xfrm>
              <a:off x="2770504" y="3066922"/>
              <a:ext cx="501650" cy="283845"/>
            </a:xfrm>
            <a:custGeom>
              <a:avLst/>
              <a:gdLst/>
              <a:ahLst/>
              <a:cxnLst/>
              <a:rect l="l" t="t" r="r" b="b"/>
              <a:pathLst>
                <a:path w="501650" h="283845">
                  <a:moveTo>
                    <a:pt x="0" y="192150"/>
                  </a:moveTo>
                  <a:lnTo>
                    <a:pt x="28956" y="176529"/>
                  </a:lnTo>
                </a:path>
                <a:path w="501650" h="283845">
                  <a:moveTo>
                    <a:pt x="29337" y="176529"/>
                  </a:moveTo>
                  <a:lnTo>
                    <a:pt x="96900" y="283082"/>
                  </a:lnTo>
                </a:path>
                <a:path w="501650" h="283845">
                  <a:moveTo>
                    <a:pt x="97281" y="283590"/>
                  </a:moveTo>
                  <a:lnTo>
                    <a:pt x="170433" y="380"/>
                  </a:lnTo>
                </a:path>
                <a:path w="501650" h="283845">
                  <a:moveTo>
                    <a:pt x="170433" y="0"/>
                  </a:moveTo>
                  <a:lnTo>
                    <a:pt x="50139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88411" y="3247389"/>
              <a:ext cx="89407" cy="975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64409" y="3054730"/>
              <a:ext cx="504190" cy="262890"/>
            </a:xfrm>
            <a:custGeom>
              <a:avLst/>
              <a:gdLst/>
              <a:ahLst/>
              <a:cxnLst/>
              <a:rect l="l" t="t" r="r" b="b"/>
              <a:pathLst>
                <a:path w="504189" h="262889">
                  <a:moveTo>
                    <a:pt x="51308" y="192659"/>
                  </a:moveTo>
                  <a:lnTo>
                    <a:pt x="38608" y="174117"/>
                  </a:lnTo>
                  <a:lnTo>
                    <a:pt x="0" y="194691"/>
                  </a:lnTo>
                  <a:lnTo>
                    <a:pt x="4318" y="202946"/>
                  </a:lnTo>
                  <a:lnTo>
                    <a:pt x="24003" y="192659"/>
                  </a:lnTo>
                  <a:lnTo>
                    <a:pt x="51308" y="192659"/>
                  </a:lnTo>
                  <a:close/>
                </a:path>
                <a:path w="504189" h="262889">
                  <a:moveTo>
                    <a:pt x="503669" y="0"/>
                  </a:moveTo>
                  <a:lnTo>
                    <a:pt x="167386" y="0"/>
                  </a:lnTo>
                  <a:lnTo>
                    <a:pt x="99060" y="262636"/>
                  </a:lnTo>
                  <a:lnTo>
                    <a:pt x="113411" y="262636"/>
                  </a:lnTo>
                  <a:lnTo>
                    <a:pt x="177673" y="13970"/>
                  </a:lnTo>
                  <a:lnTo>
                    <a:pt x="503669" y="13970"/>
                  </a:lnTo>
                  <a:lnTo>
                    <a:pt x="5036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718942" y="4010533"/>
            <a:ext cx="530225" cy="337185"/>
            <a:chOff x="2718942" y="4010533"/>
            <a:chExt cx="530225" cy="337185"/>
          </a:xfrm>
        </p:grpSpPr>
        <p:sp>
          <p:nvSpPr>
            <p:cNvPr id="13" name="object 13"/>
            <p:cNvSpPr/>
            <p:nvPr/>
          </p:nvSpPr>
          <p:spPr>
            <a:xfrm>
              <a:off x="2737865" y="4057904"/>
              <a:ext cx="170815" cy="283210"/>
            </a:xfrm>
            <a:custGeom>
              <a:avLst/>
              <a:gdLst/>
              <a:ahLst/>
              <a:cxnLst/>
              <a:rect l="l" t="t" r="r" b="b"/>
              <a:pathLst>
                <a:path w="170814" h="283210">
                  <a:moveTo>
                    <a:pt x="0" y="191770"/>
                  </a:moveTo>
                  <a:lnTo>
                    <a:pt x="28956" y="176149"/>
                  </a:lnTo>
                </a:path>
                <a:path w="170814" h="283210">
                  <a:moveTo>
                    <a:pt x="29209" y="176149"/>
                  </a:moveTo>
                  <a:lnTo>
                    <a:pt x="96900" y="282702"/>
                  </a:lnTo>
                </a:path>
                <a:path w="170814" h="283210">
                  <a:moveTo>
                    <a:pt x="97154" y="283210"/>
                  </a:moveTo>
                  <a:lnTo>
                    <a:pt x="17068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55772" y="4237990"/>
              <a:ext cx="89407" cy="975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31389" y="4045330"/>
              <a:ext cx="504825" cy="262890"/>
            </a:xfrm>
            <a:custGeom>
              <a:avLst/>
              <a:gdLst/>
              <a:ahLst/>
              <a:cxnLst/>
              <a:rect l="l" t="t" r="r" b="b"/>
              <a:pathLst>
                <a:path w="504825" h="262889">
                  <a:moveTo>
                    <a:pt x="51689" y="192659"/>
                  </a:moveTo>
                  <a:lnTo>
                    <a:pt x="38989" y="174117"/>
                  </a:lnTo>
                  <a:lnTo>
                    <a:pt x="0" y="194691"/>
                  </a:lnTo>
                  <a:lnTo>
                    <a:pt x="4699" y="202946"/>
                  </a:lnTo>
                  <a:lnTo>
                    <a:pt x="24384" y="192659"/>
                  </a:lnTo>
                  <a:lnTo>
                    <a:pt x="51689" y="192659"/>
                  </a:lnTo>
                  <a:close/>
                </a:path>
                <a:path w="504825" h="262889">
                  <a:moveTo>
                    <a:pt x="504698" y="0"/>
                  </a:moveTo>
                  <a:lnTo>
                    <a:pt x="168021" y="0"/>
                  </a:lnTo>
                  <a:lnTo>
                    <a:pt x="99441" y="262636"/>
                  </a:lnTo>
                  <a:lnTo>
                    <a:pt x="113792" y="262636"/>
                  </a:lnTo>
                  <a:lnTo>
                    <a:pt x="178181" y="13970"/>
                  </a:lnTo>
                  <a:lnTo>
                    <a:pt x="504698" y="13970"/>
                  </a:lnTo>
                  <a:lnTo>
                    <a:pt x="5046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18942" y="4016883"/>
              <a:ext cx="530225" cy="0"/>
            </a:xfrm>
            <a:custGeom>
              <a:avLst/>
              <a:gdLst/>
              <a:ahLst/>
              <a:cxnLst/>
              <a:rect l="l" t="t" r="r" b="b"/>
              <a:pathLst>
                <a:path w="530225">
                  <a:moveTo>
                    <a:pt x="0" y="0"/>
                  </a:moveTo>
                  <a:lnTo>
                    <a:pt x="52997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4270247" y="4016883"/>
            <a:ext cx="441325" cy="0"/>
          </a:xfrm>
          <a:custGeom>
            <a:avLst/>
            <a:gdLst/>
            <a:ahLst/>
            <a:cxnLst/>
            <a:rect l="l" t="t" r="r" b="b"/>
            <a:pathLst>
              <a:path w="441325">
                <a:moveTo>
                  <a:pt x="0" y="0"/>
                </a:moveTo>
                <a:lnTo>
                  <a:pt x="44119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81960" y="426068"/>
            <a:ext cx="3688404" cy="14782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62646" y="5377815"/>
            <a:ext cx="629920" cy="0"/>
          </a:xfrm>
          <a:custGeom>
            <a:avLst/>
            <a:gdLst/>
            <a:ahLst/>
            <a:cxnLst/>
            <a:rect l="l" t="t" r="r" b="b"/>
            <a:pathLst>
              <a:path w="629920">
                <a:moveTo>
                  <a:pt x="0" y="0"/>
                </a:moveTo>
                <a:lnTo>
                  <a:pt x="62953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173604" y="0"/>
            <a:ext cx="475869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25" dirty="0"/>
              <a:t>Determining </a:t>
            </a:r>
            <a:r>
              <a:rPr spc="-165" dirty="0"/>
              <a:t>Error</a:t>
            </a:r>
            <a:r>
              <a:rPr spc="-500" dirty="0"/>
              <a:t> </a:t>
            </a:r>
            <a:r>
              <a:rPr spc="-295" dirty="0"/>
              <a:t>Rate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228469" y="907161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41652" y="937641"/>
            <a:ext cx="10020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87985" algn="l"/>
                <a:tab pos="85788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385" dirty="0">
                <a:latin typeface="Times New Roman"/>
                <a:cs typeface="Times New Roman"/>
              </a:rPr>
              <a:t> </a:t>
            </a: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55570" y="937641"/>
            <a:ext cx="5886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y</a:t>
            </a:r>
            <a:r>
              <a:rPr sz="1650" i="1" spc="-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)</a:t>
            </a:r>
            <a:r>
              <a:rPr sz="1650" i="1" spc="50" dirty="0">
                <a:latin typeface="Times New Roman"/>
                <a:cs typeface="Times New Roman"/>
              </a:rPr>
              <a:t>dy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07260" y="1169288"/>
            <a:ext cx="56388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974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2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dirty="0">
                <a:latin typeface="Times New Roman"/>
                <a:cs typeface="Times New Roman"/>
              </a:rPr>
              <a:t>	</a:t>
            </a:r>
            <a:r>
              <a:rPr sz="975" i="1" spc="-7" baseline="4273" dirty="0">
                <a:latin typeface="Times New Roman"/>
                <a:cs typeface="Times New Roman"/>
              </a:rPr>
              <a:t>V</a:t>
            </a:r>
            <a:endParaRPr sz="975" baseline="4273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33650" y="1169288"/>
            <a:ext cx="806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63545" y="1407413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11167" y="1300733"/>
            <a:ext cx="25209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00" i="1" baseline="-29513" dirty="0">
                <a:latin typeface="Times New Roman"/>
                <a:cs typeface="Times New Roman"/>
              </a:rPr>
              <a:t>x</a:t>
            </a:r>
            <a:r>
              <a:rPr sz="2400" i="1" spc="-165" baseline="-29513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75180" y="1608581"/>
            <a:ext cx="324040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87985" algn="l"/>
                <a:tab pos="993140" algn="l"/>
                <a:tab pos="1370965" algn="l"/>
                <a:tab pos="2836545" algn="l"/>
              </a:tabLst>
            </a:pP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2400" u="sng" baseline="-868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</a:t>
            </a: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 </a:t>
            </a:r>
            <a:r>
              <a:rPr sz="975" spc="-7" baseline="68376" dirty="0">
                <a:latin typeface="Symbol"/>
                <a:cs typeface="Symbol"/>
              </a:rPr>
              <a:t></a:t>
            </a:r>
            <a:r>
              <a:rPr sz="975" spc="-7" baseline="68376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e x p</a:t>
            </a:r>
            <a:r>
              <a:rPr sz="1600" spc="-120" dirty="0">
                <a:latin typeface="Times New Roman"/>
                <a:cs typeface="Times New Roman"/>
              </a:rPr>
              <a:t> </a:t>
            </a:r>
            <a:r>
              <a:rPr sz="2400" baseline="26041" dirty="0">
                <a:latin typeface="Symbol"/>
                <a:cs typeface="Symbol"/>
              </a:rPr>
              <a:t></a:t>
            </a:r>
            <a:r>
              <a:rPr sz="2400" spc="202" baseline="26041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2400" baseline="26041" dirty="0">
                <a:latin typeface="Symbol"/>
                <a:cs typeface="Symbol"/>
              </a:rPr>
              <a:t></a:t>
            </a:r>
            <a:r>
              <a:rPr sz="2400" baseline="26041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d</a:t>
            </a:r>
            <a:r>
              <a:rPr sz="1600" i="1" spc="-12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37741" y="1840230"/>
            <a:ext cx="13379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444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e	</a:t>
            </a:r>
            <a:r>
              <a:rPr sz="975" i="1" spc="-7" baseline="4273" dirty="0">
                <a:latin typeface="Times New Roman"/>
                <a:cs typeface="Times New Roman"/>
              </a:rPr>
              <a:t>V</a:t>
            </a:r>
            <a:endParaRPr sz="975" baseline="4273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16989" y="189814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70557" y="1883322"/>
            <a:ext cx="66294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005" algn="l"/>
              </a:tabLst>
            </a:pPr>
            <a:r>
              <a:rPr sz="1800" i="1" spc="40" dirty="0">
                <a:latin typeface="Symbol"/>
                <a:cs typeface="Symbol"/>
              </a:rPr>
              <a:t></a:t>
            </a:r>
            <a:r>
              <a:rPr sz="1800" spc="40" dirty="0">
                <a:latin typeface="Times New Roman"/>
                <a:cs typeface="Times New Roman"/>
              </a:rPr>
              <a:t>	</a:t>
            </a:r>
            <a:r>
              <a:rPr sz="1600" spc="60" dirty="0">
                <a:latin typeface="Times New Roman"/>
                <a:cs typeface="Times New Roman"/>
              </a:rPr>
              <a:t>2</a:t>
            </a:r>
            <a:r>
              <a:rPr sz="1800" i="1" spc="-55" dirty="0">
                <a:latin typeface="Symbol"/>
                <a:cs typeface="Symbol"/>
              </a:rPr>
              <a:t>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79367" y="1712213"/>
            <a:ext cx="119380" cy="472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55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  <a:p>
            <a:pPr marL="27940">
              <a:lnSpc>
                <a:spcPts val="1755"/>
              </a:lnSpc>
            </a:pPr>
            <a:r>
              <a:rPr sz="1600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39032" y="1868082"/>
            <a:ext cx="26606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0" dirty="0">
                <a:latin typeface="Times New Roman"/>
                <a:cs typeface="Times New Roman"/>
              </a:rPr>
              <a:t>2</a:t>
            </a:r>
            <a:r>
              <a:rPr sz="1800" i="1" spc="45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79646" y="1712213"/>
            <a:ext cx="249554" cy="349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2080">
              <a:lnSpc>
                <a:spcPts val="127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38100">
              <a:lnSpc>
                <a:spcPts val="1270"/>
              </a:lnSpc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r>
              <a:rPr sz="650" spc="135" dirty="0">
                <a:latin typeface="Times New Roman"/>
                <a:cs typeface="Times New Roman"/>
              </a:rPr>
              <a:t> </a:t>
            </a:r>
            <a:r>
              <a:rPr sz="2400" baseline="-32986" dirty="0">
                <a:latin typeface="Symbol"/>
                <a:cs typeface="Symbol"/>
              </a:rPr>
              <a:t></a:t>
            </a:r>
            <a:endParaRPr sz="2400" baseline="-32986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90014" y="2276347"/>
            <a:ext cx="5849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that can be </a:t>
            </a:r>
            <a:r>
              <a:rPr sz="1800" spc="-5" dirty="0">
                <a:latin typeface="Arial"/>
                <a:cs typeface="Arial"/>
              </a:rPr>
              <a:t>expressed </a:t>
            </a:r>
            <a:r>
              <a:rPr sz="1800" dirty="0">
                <a:latin typeface="Arial"/>
                <a:cs typeface="Arial"/>
              </a:rPr>
              <a:t>by using the Q-function, defined</a:t>
            </a:r>
            <a:r>
              <a:rPr sz="1800" spc="-3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32938" y="2678937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14776" y="2773426"/>
            <a:ext cx="10858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5" dirty="0">
                <a:latin typeface="Symbol"/>
                <a:cs typeface="Symbol"/>
              </a:rPr>
              <a:t></a:t>
            </a:r>
            <a:endParaRPr sz="9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78655" y="2703322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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91838" y="2554136"/>
            <a:ext cx="38989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00" i="1" spc="-82" baseline="-24691" dirty="0">
                <a:latin typeface="Symbol"/>
                <a:cs typeface="Symbol"/>
              </a:rPr>
              <a:t></a:t>
            </a:r>
            <a:r>
              <a:rPr sz="2700" i="1" spc="-82" baseline="-24691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r>
              <a:rPr sz="650" spc="-35" dirty="0">
                <a:latin typeface="Times New Roman"/>
                <a:cs typeface="Times New Roman"/>
              </a:rPr>
              <a:t> </a:t>
            </a:r>
            <a:r>
              <a:rPr sz="2400" baseline="-34722" dirty="0">
                <a:latin typeface="Symbol"/>
                <a:cs typeface="Symbol"/>
              </a:rPr>
              <a:t></a:t>
            </a:r>
            <a:endParaRPr sz="2400" baseline="-34722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79980" y="2791713"/>
            <a:ext cx="34004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46530" algn="l"/>
                <a:tab pos="1687195" algn="l"/>
                <a:tab pos="2763520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Q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k</a:t>
            </a:r>
            <a:r>
              <a:rPr sz="1600" i="1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2625" baseline="-28571" dirty="0">
                <a:latin typeface="Symbol"/>
                <a:cs typeface="Symbol"/>
              </a:rPr>
              <a:t></a:t>
            </a:r>
            <a:r>
              <a:rPr sz="1350" i="1" baseline="-67901" dirty="0">
                <a:latin typeface="Times New Roman"/>
                <a:cs typeface="Times New Roman"/>
              </a:rPr>
              <a:t>k	</a:t>
            </a:r>
            <a:r>
              <a:rPr sz="1600" dirty="0">
                <a:latin typeface="Times New Roman"/>
                <a:cs typeface="Times New Roman"/>
              </a:rPr>
              <a:t>e x p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2400" baseline="-32986" dirty="0">
                <a:latin typeface="Symbol"/>
                <a:cs typeface="Symbol"/>
              </a:rPr>
              <a:t></a:t>
            </a:r>
            <a:r>
              <a:rPr sz="2400" spc="202" baseline="-32986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2400" spc="67" baseline="-32986" dirty="0">
                <a:latin typeface="Symbol"/>
                <a:cs typeface="Symbol"/>
              </a:rPr>
              <a:t></a:t>
            </a:r>
            <a:r>
              <a:rPr sz="1400" i="1" spc="45" dirty="0">
                <a:latin typeface="Times New Roman"/>
                <a:cs typeface="Times New Roman"/>
              </a:rPr>
              <a:t>d </a:t>
            </a:r>
            <a:r>
              <a:rPr sz="1600" i="1" spc="-50" dirty="0">
                <a:latin typeface="Symbol"/>
                <a:cs typeface="Symbol"/>
              </a:rPr>
              <a:t></a:t>
            </a:r>
            <a:r>
              <a:rPr sz="1600" i="1" spc="1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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39033" y="3106146"/>
            <a:ext cx="25717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80" dirty="0">
                <a:latin typeface="Times New Roman"/>
                <a:cs typeface="Times New Roman"/>
              </a:rPr>
              <a:t>2</a:t>
            </a:r>
            <a:r>
              <a:rPr sz="1800" i="1" spc="-55" dirty="0">
                <a:latin typeface="Symbol"/>
                <a:cs typeface="Symbol"/>
              </a:rPr>
              <a:t>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87341" y="3108705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78655" y="3130042"/>
            <a:ext cx="75692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4845" algn="l"/>
              </a:tabLst>
            </a:pPr>
            <a:r>
              <a:rPr sz="1600" dirty="0">
                <a:latin typeface="Symbol"/>
                <a:cs typeface="Symbol"/>
              </a:rPr>
              <a:t>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02457" y="3685159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52797" y="3578479"/>
            <a:ext cx="25146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00" i="1" baseline="-29513" dirty="0">
                <a:latin typeface="Times New Roman"/>
                <a:cs typeface="Times New Roman"/>
              </a:rPr>
              <a:t>x</a:t>
            </a:r>
            <a:r>
              <a:rPr sz="2400" i="1" spc="-165" baseline="-29513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969889" y="3685159"/>
            <a:ext cx="15049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V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83711" y="3864686"/>
            <a:ext cx="800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84296" y="3828414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11600" y="3712286"/>
            <a:ext cx="10413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latin typeface="Symbol"/>
                <a:cs typeface="Symbol"/>
              </a:rPr>
              <a:t>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93189" y="3804198"/>
            <a:ext cx="229933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7060" algn="l"/>
                <a:tab pos="1014730" algn="l"/>
                <a:tab pos="1394460" algn="l"/>
                <a:tab pos="1607185" algn="l"/>
                <a:tab pos="2174240" algn="l"/>
              </a:tabLst>
            </a:pPr>
            <a:r>
              <a:rPr sz="1800" i="1" spc="40" dirty="0">
                <a:latin typeface="Symbol"/>
                <a:cs typeface="Symbol"/>
              </a:rPr>
              <a:t>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p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dirty="0">
                <a:latin typeface="Times New Roman"/>
                <a:cs typeface="Times New Roman"/>
              </a:rPr>
              <a:t>	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110" dirty="0">
                <a:latin typeface="Times New Roman"/>
                <a:cs typeface="Times New Roman"/>
              </a:rPr>
              <a:t>x</a:t>
            </a:r>
            <a:r>
              <a:rPr sz="1600" spc="5" dirty="0">
                <a:latin typeface="Times New Roman"/>
                <a:cs typeface="Times New Roman"/>
              </a:rPr>
              <a:t>p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Symbol"/>
                <a:cs typeface="Symbol"/>
              </a:rPr>
              <a:t>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15509" y="3804198"/>
            <a:ext cx="16402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522730" algn="l"/>
              </a:tabLst>
            </a:pPr>
            <a:r>
              <a:rPr sz="2400" baseline="31250" dirty="0">
                <a:latin typeface="Symbol"/>
                <a:cs typeface="Symbol"/>
              </a:rPr>
              <a:t></a:t>
            </a:r>
            <a:r>
              <a:rPr sz="2400" baseline="3125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d </a:t>
            </a:r>
            <a:r>
              <a:rPr sz="1600" i="1" dirty="0">
                <a:latin typeface="Times New Roman"/>
                <a:cs typeface="Times New Roman"/>
              </a:rPr>
              <a:t>x  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800" i="1" spc="45" dirty="0">
                <a:latin typeface="Symbol"/>
                <a:cs typeface="Symbol"/>
              </a:rPr>
              <a:t></a:t>
            </a:r>
            <a:r>
              <a:rPr sz="1800" i="1" spc="204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600" i="1" spc="240" dirty="0">
                <a:latin typeface="Times New Roman"/>
                <a:cs typeface="Times New Roman"/>
              </a:rPr>
              <a:t> </a:t>
            </a:r>
            <a:r>
              <a:rPr sz="2400" baseline="31250" dirty="0">
                <a:latin typeface="Symbol"/>
                <a:cs typeface="Symbol"/>
              </a:rPr>
              <a:t></a:t>
            </a:r>
            <a:r>
              <a:rPr sz="2400" u="sng" baseline="3125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2400" baseline="31250" dirty="0">
                <a:latin typeface="Symbol"/>
                <a:cs typeface="Symbol"/>
              </a:rPr>
              <a:t></a:t>
            </a:r>
            <a:endParaRPr sz="2400" baseline="312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274189" y="4078300"/>
            <a:ext cx="12827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e</a:t>
            </a:r>
            <a:r>
              <a:rPr sz="650" i="1" spc="-40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05505" y="4066580"/>
            <a:ext cx="25463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0" dirty="0">
                <a:latin typeface="Times New Roman"/>
                <a:cs typeface="Times New Roman"/>
              </a:rPr>
              <a:t>2</a:t>
            </a:r>
            <a:r>
              <a:rPr sz="1800" i="1" spc="-55" dirty="0">
                <a:latin typeface="Symbol"/>
                <a:cs typeface="Symbol"/>
              </a:rPr>
              <a:t>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341623" y="4072204"/>
            <a:ext cx="7620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V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68470" y="4051339"/>
            <a:ext cx="26606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0" dirty="0">
                <a:latin typeface="Times New Roman"/>
                <a:cs typeface="Times New Roman"/>
              </a:rPr>
              <a:t>2</a:t>
            </a:r>
            <a:r>
              <a:rPr sz="1800" i="1" spc="45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78350" y="3950284"/>
            <a:ext cx="28321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975" baseline="-12820" dirty="0">
                <a:latin typeface="Times New Roman"/>
                <a:cs typeface="Times New Roman"/>
              </a:rPr>
              <a:t>2</a:t>
            </a:r>
            <a:r>
              <a:rPr sz="975" spc="187" baseline="-128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10122" y="3926371"/>
            <a:ext cx="54546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27990" algn="l"/>
              </a:tabLst>
            </a:pPr>
            <a:r>
              <a:rPr sz="1600" dirty="0">
                <a:latin typeface="Symbol"/>
                <a:cs typeface="Symbol"/>
              </a:rPr>
              <a:t>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2700" i="1" spc="67" baseline="-30864" dirty="0">
                <a:latin typeface="Symbol"/>
                <a:cs typeface="Symbol"/>
              </a:rPr>
              <a:t></a:t>
            </a:r>
            <a:r>
              <a:rPr sz="2700" spc="67" baseline="-30864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920744" y="3950284"/>
            <a:ext cx="104139" cy="4629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14"/>
              </a:lnSpc>
              <a:spcBef>
                <a:spcPts val="110"/>
              </a:spcBef>
            </a:pPr>
            <a:r>
              <a:rPr sz="1600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714"/>
              </a:lnSpc>
            </a:pPr>
            <a:r>
              <a:rPr sz="1600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40909" y="4142613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835522" y="4142613"/>
            <a:ext cx="4946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2590" algn="l"/>
              </a:tabLst>
            </a:pPr>
            <a:r>
              <a:rPr sz="1600" dirty="0">
                <a:latin typeface="Symbol"/>
                <a:cs typeface="Symbol"/>
              </a:rPr>
              <a:t>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428622" y="4554473"/>
            <a:ext cx="1701800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and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therefore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Arial"/>
              <a:cs typeface="Arial"/>
            </a:endParaRPr>
          </a:p>
          <a:p>
            <a:pPr marL="623570">
              <a:lnSpc>
                <a:spcPct val="100000"/>
              </a:lnSpc>
              <a:tabLst>
                <a:tab pos="974090" algn="l"/>
              </a:tabLst>
            </a:pP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 </a:t>
            </a:r>
            <a:r>
              <a:rPr sz="2400" baseline="31250" dirty="0">
                <a:latin typeface="Symbol"/>
                <a:cs typeface="Symbol"/>
              </a:rPr>
              <a:t></a:t>
            </a:r>
            <a:r>
              <a:rPr sz="2400" spc="142" baseline="31250" dirty="0">
                <a:latin typeface="Times New Roman"/>
                <a:cs typeface="Times New Roman"/>
              </a:rPr>
              <a:t> </a:t>
            </a:r>
            <a:r>
              <a:rPr sz="2400" i="1" baseline="38194" dirty="0">
                <a:latin typeface="Times New Roman"/>
                <a:cs typeface="Times New Roman"/>
              </a:rPr>
              <a:t>V</a:t>
            </a:r>
            <a:endParaRPr sz="2400" baseline="38194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219450" y="5033009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302122" y="5200650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V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92085" y="5060441"/>
            <a:ext cx="9448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00" baseline="-6944" dirty="0">
                <a:latin typeface="Symbol"/>
                <a:cs typeface="Symbol"/>
              </a:rPr>
              <a:t></a:t>
            </a:r>
            <a:r>
              <a:rPr sz="2400" baseline="-6944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A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V</a:t>
            </a:r>
            <a:r>
              <a:rPr sz="1600" i="1" spc="265" dirty="0">
                <a:latin typeface="Times New Roman"/>
                <a:cs typeface="Times New Roman"/>
              </a:rPr>
              <a:t> </a:t>
            </a:r>
            <a:r>
              <a:rPr sz="2400" baseline="-6944" dirty="0">
                <a:latin typeface="Symbol"/>
                <a:cs typeface="Symbol"/>
              </a:rPr>
              <a:t></a:t>
            </a:r>
            <a:endParaRPr sz="2400" baseline="-6944">
              <a:latin typeface="Symbol"/>
              <a:cs typeface="Symbo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164460" y="5371591"/>
            <a:ext cx="12763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3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75966" y="5218887"/>
            <a:ext cx="2154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40690" algn="l"/>
                <a:tab pos="897890" algn="l"/>
                <a:tab pos="1901189" algn="l"/>
              </a:tabLst>
            </a:pPr>
            <a:r>
              <a:rPr sz="1600" dirty="0">
                <a:latin typeface="Symbol"/>
                <a:cs typeface="Symbol"/>
              </a:rPr>
              <a:t>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2700" i="1" spc="67" baseline="-30864" dirty="0">
                <a:latin typeface="Symbol"/>
                <a:cs typeface="Symbol"/>
              </a:rPr>
              <a:t></a:t>
            </a:r>
            <a:r>
              <a:rPr sz="2700" baseline="-30864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Arial"/>
                <a:cs typeface="Arial"/>
              </a:rPr>
              <a:t>a</a:t>
            </a:r>
            <a:r>
              <a:rPr sz="1800" spc="-2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a</a:t>
            </a:r>
            <a:r>
              <a:rPr sz="1800" spc="-20" dirty="0">
                <a:latin typeface="Arial"/>
                <a:cs typeface="Arial"/>
              </a:rPr>
              <a:t>l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o	</a:t>
            </a:r>
            <a:r>
              <a:rPr sz="1600" i="1" spc="5" dirty="0">
                <a:latin typeface="Times New Roman"/>
                <a:cs typeface="Times New Roman"/>
              </a:rPr>
              <a:t>P</a:t>
            </a:r>
            <a:r>
              <a:rPr sz="975" i="1" spc="-7" baseline="-38461" dirty="0">
                <a:latin typeface="Times New Roman"/>
                <a:cs typeface="Times New Roman"/>
              </a:rPr>
              <a:t>e</a:t>
            </a:r>
            <a:r>
              <a:rPr sz="975" i="1" spc="-104" baseline="-38461" dirty="0">
                <a:latin typeface="Times New Roman"/>
                <a:cs typeface="Times New Roman"/>
              </a:rPr>
              <a:t> </a:t>
            </a:r>
            <a:r>
              <a:rPr sz="975" spc="-7" baseline="-38461" dirty="0">
                <a:latin typeface="Times New Roman"/>
                <a:cs typeface="Times New Roman"/>
              </a:rPr>
              <a:t>1</a:t>
            </a:r>
            <a:endParaRPr sz="975" baseline="-38461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950205" y="5292039"/>
            <a:ext cx="48005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00" spc="7" baseline="13888" dirty="0">
                <a:latin typeface="Symbol"/>
                <a:cs typeface="Symbol"/>
              </a:rPr>
              <a:t></a:t>
            </a:r>
            <a:r>
              <a:rPr sz="2400" spc="7" baseline="13888" dirty="0">
                <a:latin typeface="Times New Roman"/>
                <a:cs typeface="Times New Roman"/>
              </a:rPr>
              <a:t> </a:t>
            </a:r>
            <a:r>
              <a:rPr sz="2400" spc="67" baseline="13888" dirty="0">
                <a:latin typeface="Times New Roman"/>
                <a:cs typeface="Times New Roman"/>
              </a:rPr>
              <a:t> </a:t>
            </a:r>
            <a:r>
              <a:rPr sz="2325" spc="112" baseline="5376" dirty="0">
                <a:latin typeface="Symbol"/>
                <a:cs typeface="Symbol"/>
              </a:rPr>
              <a:t>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4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475859" y="5243271"/>
            <a:ext cx="1899920" cy="3257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175"/>
              </a:lnSpc>
              <a:spcBef>
                <a:spcPts val="110"/>
              </a:spcBef>
              <a:tabLst>
                <a:tab pos="27749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y </a:t>
            </a:r>
            <a:r>
              <a:rPr sz="1600" spc="5" dirty="0">
                <a:latin typeface="Symbol"/>
                <a:cs typeface="Symbol"/>
              </a:rPr>
              <a:t>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A </a:t>
            </a:r>
            <a:r>
              <a:rPr sz="1600" spc="30" dirty="0">
                <a:latin typeface="Times New Roman"/>
                <a:cs typeface="Times New Roman"/>
              </a:rPr>
              <a:t>)</a:t>
            </a:r>
            <a:r>
              <a:rPr sz="1600" i="1" spc="30" dirty="0">
                <a:latin typeface="Times New Roman"/>
                <a:cs typeface="Times New Roman"/>
              </a:rPr>
              <a:t>d </a:t>
            </a:r>
            <a:r>
              <a:rPr sz="1600" i="1" dirty="0">
                <a:latin typeface="Times New Roman"/>
                <a:cs typeface="Times New Roman"/>
              </a:rPr>
              <a:t>y 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endParaRPr sz="1600">
              <a:latin typeface="Times New Roman"/>
              <a:cs typeface="Times New Roman"/>
            </a:endParaRPr>
          </a:p>
          <a:p>
            <a:pPr marL="158750">
              <a:lnSpc>
                <a:spcPts val="1175"/>
              </a:lnSpc>
              <a:tabLst>
                <a:tab pos="180848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N	</a:t>
            </a:r>
            <a:r>
              <a:rPr sz="1600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52766" y="5396142"/>
            <a:ext cx="15621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i="1" spc="45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814066" y="5453888"/>
            <a:ext cx="4940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2590" algn="l"/>
              </a:tabLst>
            </a:pPr>
            <a:r>
              <a:rPr sz="1600" dirty="0">
                <a:latin typeface="Symbol"/>
                <a:cs typeface="Symbol"/>
              </a:rPr>
              <a:t>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302245" y="5502655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122411" y="5295087"/>
            <a:ext cx="104139" cy="4781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775"/>
              </a:lnSpc>
              <a:spcBef>
                <a:spcPts val="110"/>
              </a:spcBef>
            </a:pP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775"/>
              </a:lnSpc>
            </a:pP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0" y="0"/>
            <a:ext cx="9144000" cy="6854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0497" y="0"/>
            <a:ext cx="6071235" cy="12522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10185">
              <a:lnSpc>
                <a:spcPct val="101000"/>
              </a:lnSpc>
              <a:spcBef>
                <a:spcPts val="60"/>
              </a:spcBef>
            </a:pPr>
            <a:r>
              <a:rPr spc="-270" dirty="0"/>
              <a:t>Baseband </a:t>
            </a:r>
            <a:r>
              <a:rPr spc="-170" dirty="0"/>
              <a:t>Binary </a:t>
            </a:r>
            <a:r>
              <a:rPr spc="-150" dirty="0"/>
              <a:t>Error </a:t>
            </a:r>
            <a:r>
              <a:rPr spc="-275" dirty="0"/>
              <a:t>Rate  </a:t>
            </a:r>
            <a:r>
              <a:rPr spc="-45" dirty="0"/>
              <a:t>in </a:t>
            </a:r>
            <a:r>
              <a:rPr spc="-310" dirty="0"/>
              <a:t>Terms </a:t>
            </a:r>
            <a:r>
              <a:rPr spc="-5" dirty="0"/>
              <a:t>of </a:t>
            </a:r>
            <a:r>
              <a:rPr spc="-275" dirty="0"/>
              <a:t>Pulse </a:t>
            </a:r>
            <a:r>
              <a:rPr spc="-320" dirty="0"/>
              <a:t>Shape </a:t>
            </a:r>
            <a:r>
              <a:rPr spc="-185" dirty="0"/>
              <a:t>and</a:t>
            </a:r>
            <a:r>
              <a:rPr spc="-740" dirty="0"/>
              <a:t> </a:t>
            </a:r>
            <a:r>
              <a:rPr dirty="0">
                <a:latin typeface="Symbol"/>
                <a:cs typeface="Symbol"/>
              </a:rPr>
              <a:t></a:t>
            </a:r>
          </a:p>
        </p:txBody>
      </p:sp>
      <p:sp>
        <p:nvSpPr>
          <p:cNvPr id="3" name="object 3"/>
          <p:cNvSpPr/>
          <p:nvPr/>
        </p:nvSpPr>
        <p:spPr>
          <a:xfrm>
            <a:off x="1704467" y="1796923"/>
            <a:ext cx="125095" cy="173355"/>
          </a:xfrm>
          <a:custGeom>
            <a:avLst/>
            <a:gdLst/>
            <a:ahLst/>
            <a:cxnLst/>
            <a:rect l="l" t="t" r="r" b="b"/>
            <a:pathLst>
              <a:path w="125094" h="173355">
                <a:moveTo>
                  <a:pt x="124713" y="0"/>
                </a:moveTo>
                <a:lnTo>
                  <a:pt x="0" y="17322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0195" y="1883282"/>
            <a:ext cx="344805" cy="0"/>
          </a:xfrm>
          <a:custGeom>
            <a:avLst/>
            <a:gdLst/>
            <a:ahLst/>
            <a:cxnLst/>
            <a:rect l="l" t="t" r="r" b="b"/>
            <a:pathLst>
              <a:path w="344804">
                <a:moveTo>
                  <a:pt x="0" y="0"/>
                </a:moveTo>
                <a:lnTo>
                  <a:pt x="34467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9386" y="178587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4538" y="187274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4483" y="1924557"/>
            <a:ext cx="92329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7244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e	e</a:t>
            </a:r>
            <a:r>
              <a:rPr sz="650" i="1" spc="-9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1576" y="1924557"/>
            <a:ext cx="10922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40" dirty="0">
                <a:latin typeface="Times New Roman"/>
                <a:cs typeface="Times New Roman"/>
              </a:rPr>
              <a:t>e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4108" y="1924557"/>
            <a:ext cx="495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77002" y="1558493"/>
            <a:ext cx="13779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7671" y="1595755"/>
            <a:ext cx="914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6383" y="1731391"/>
            <a:ext cx="15151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682625" algn="l"/>
                <a:tab pos="1155700" algn="l"/>
                <a:tab pos="1399540" algn="l"/>
              </a:tabLst>
            </a:pP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(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3694" y="1929511"/>
            <a:ext cx="12763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3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48101" y="1700911"/>
            <a:ext cx="1559560" cy="353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105"/>
              </a:spcBef>
              <a:tabLst>
                <a:tab pos="417830" algn="l"/>
                <a:tab pos="771525" algn="l"/>
                <a:tab pos="1021715" algn="l"/>
                <a:tab pos="1344930" algn="l"/>
              </a:tabLst>
            </a:pPr>
            <a:r>
              <a:rPr sz="1600" dirty="0">
                <a:latin typeface="Times New Roman"/>
                <a:cs typeface="Times New Roman"/>
              </a:rPr>
              <a:t>) </a:t>
            </a:r>
            <a:r>
              <a:rPr sz="1600" spc="-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spc="5" dirty="0">
                <a:latin typeface="Symbol"/>
                <a:cs typeface="Symbol"/>
              </a:rPr>
              <a:t></a:t>
            </a:r>
            <a:endParaRPr sz="1600">
              <a:latin typeface="Symbol"/>
              <a:cs typeface="Symbol"/>
            </a:endParaRPr>
          </a:p>
          <a:p>
            <a:pPr marR="302260" algn="r">
              <a:lnSpc>
                <a:spcPts val="715"/>
              </a:lnSpc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7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10278" y="1731391"/>
            <a:ext cx="7581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274955" algn="l"/>
              </a:tabLst>
            </a:pPr>
            <a:r>
              <a:rPr sz="1600" i="1" dirty="0">
                <a:latin typeface="Times New Roman"/>
                <a:cs typeface="Times New Roman"/>
              </a:rPr>
              <a:t>p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2400" baseline="31250" dirty="0">
                <a:latin typeface="Symbol"/>
                <a:cs typeface="Symbol"/>
              </a:rPr>
              <a:t></a:t>
            </a:r>
            <a:endParaRPr sz="2400" baseline="312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1859" y="1790826"/>
            <a:ext cx="62801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35940" algn="l"/>
              </a:tabLst>
            </a:pPr>
            <a:r>
              <a:rPr sz="1600" dirty="0">
                <a:latin typeface="Symbol"/>
                <a:cs typeface="Symbol"/>
              </a:rPr>
              <a:t>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21859" y="1918120"/>
            <a:ext cx="62801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35940" algn="l"/>
              </a:tabLst>
            </a:pPr>
            <a:r>
              <a:rPr sz="2400" baseline="-5208" dirty="0">
                <a:latin typeface="Symbol"/>
                <a:cs typeface="Symbol"/>
              </a:rPr>
              <a:t></a:t>
            </a:r>
            <a:r>
              <a:rPr sz="2400" baseline="-5208" dirty="0">
                <a:latin typeface="Times New Roman"/>
                <a:cs typeface="Times New Roman"/>
              </a:rPr>
              <a:t> </a:t>
            </a:r>
            <a:r>
              <a:rPr sz="2400" spc="-292" baseline="-5208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r>
              <a:rPr sz="1600" spc="-250" dirty="0">
                <a:latin typeface="Times New Roman"/>
                <a:cs typeface="Times New Roman"/>
              </a:rPr>
              <a:t> </a:t>
            </a:r>
            <a:r>
              <a:rPr sz="1800" i="1" spc="45" dirty="0">
                <a:latin typeface="Symbol"/>
                <a:cs typeface="Symbol"/>
              </a:rPr>
              <a:t>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2400" baseline="-5208" dirty="0">
                <a:latin typeface="Symbol"/>
                <a:cs typeface="Symbol"/>
              </a:rPr>
              <a:t></a:t>
            </a:r>
            <a:endParaRPr sz="2400" baseline="-5208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0435" y="2302509"/>
            <a:ext cx="3983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for </a:t>
            </a:r>
            <a:r>
              <a:rPr sz="1800" spc="-30" dirty="0">
                <a:latin typeface="Arial"/>
                <a:cs typeface="Arial"/>
              </a:rPr>
              <a:t>unipolar, </a:t>
            </a:r>
            <a:r>
              <a:rPr sz="1800" b="1" dirty="0">
                <a:latin typeface="Arial"/>
                <a:cs typeface="Arial"/>
              </a:rPr>
              <a:t>rectangular </a:t>
            </a:r>
            <a:r>
              <a:rPr sz="1800" spc="-5" dirty="0">
                <a:latin typeface="Arial"/>
                <a:cs typeface="Arial"/>
              </a:rPr>
              <a:t>NRZ </a:t>
            </a:r>
            <a:r>
              <a:rPr sz="1800" dirty="0">
                <a:latin typeface="Arial"/>
                <a:cs typeface="Arial"/>
              </a:rPr>
              <a:t>[0,A]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0435" y="1317116"/>
            <a:ext cx="2533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setting </a:t>
            </a:r>
            <a:r>
              <a:rPr sz="1800" i="1" dirty="0">
                <a:latin typeface="Arial"/>
                <a:cs typeface="Arial"/>
              </a:rPr>
              <a:t>V=A/2 </a:t>
            </a:r>
            <a:r>
              <a:rPr sz="1800" dirty="0">
                <a:latin typeface="Arial"/>
                <a:cs typeface="Arial"/>
              </a:rPr>
              <a:t>yields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49247" y="2777363"/>
            <a:ext cx="318770" cy="0"/>
          </a:xfrm>
          <a:custGeom>
            <a:avLst/>
            <a:gdLst/>
            <a:ahLst/>
            <a:cxnLst/>
            <a:rect l="l" t="t" r="r" b="b"/>
            <a:pathLst>
              <a:path w="318769">
                <a:moveTo>
                  <a:pt x="0" y="0"/>
                </a:moveTo>
                <a:lnTo>
                  <a:pt x="3186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18486" y="2794507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2601" y="2990469"/>
            <a:ext cx="67246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086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R	D</a:t>
            </a:r>
            <a:r>
              <a:rPr sz="650" i="1" spc="-10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C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5106" y="2765643"/>
            <a:ext cx="217551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949325" algn="l"/>
                <a:tab pos="1501140" algn="l"/>
              </a:tabLst>
            </a:pPr>
            <a:r>
              <a:rPr sz="1650" i="1" dirty="0">
                <a:latin typeface="Times New Roman"/>
                <a:cs typeface="Times New Roman"/>
              </a:rPr>
              <a:t>S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x</a:t>
            </a:r>
            <a:r>
              <a:rPr sz="1650" i="1" spc="-40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	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90" dirty="0">
                <a:latin typeface="Times New Roman"/>
                <a:cs typeface="Times New Roman"/>
              </a:rPr>
              <a:t> </a:t>
            </a:r>
            <a:r>
              <a:rPr sz="1850" i="1" spc="45" dirty="0">
                <a:latin typeface="Symbol"/>
                <a:cs typeface="Symbol"/>
              </a:rPr>
              <a:t></a:t>
            </a:r>
            <a:r>
              <a:rPr sz="1850" spc="45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-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0435" y="3146805"/>
            <a:ext cx="41579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for </a:t>
            </a:r>
            <a:r>
              <a:rPr sz="1800" spc="-35" dirty="0">
                <a:latin typeface="Arial"/>
                <a:cs typeface="Arial"/>
              </a:rPr>
              <a:t>polar, </a:t>
            </a:r>
            <a:r>
              <a:rPr sz="1800" b="1" dirty="0">
                <a:latin typeface="Arial"/>
                <a:cs typeface="Arial"/>
              </a:rPr>
              <a:t>rectangular </a:t>
            </a:r>
            <a:r>
              <a:rPr sz="1800" spc="-5" dirty="0">
                <a:latin typeface="Arial"/>
                <a:cs typeface="Arial"/>
              </a:rPr>
              <a:t>NRZ </a:t>
            </a:r>
            <a:r>
              <a:rPr sz="1800" dirty="0">
                <a:latin typeface="Arial"/>
                <a:cs typeface="Arial"/>
              </a:rPr>
              <a:t>[-A/2,A/2]</a:t>
            </a:r>
            <a:r>
              <a:rPr sz="1800" spc="-2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49247" y="3583178"/>
            <a:ext cx="318770" cy="0"/>
          </a:xfrm>
          <a:custGeom>
            <a:avLst/>
            <a:gdLst/>
            <a:ahLst/>
            <a:cxnLst/>
            <a:rect l="l" t="t" r="r" b="b"/>
            <a:pathLst>
              <a:path w="318769">
                <a:moveTo>
                  <a:pt x="0" y="0"/>
                </a:moveTo>
                <a:lnTo>
                  <a:pt x="3186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118486" y="359981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39645" y="3594608"/>
            <a:ext cx="6972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-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4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2406" y="3546074"/>
            <a:ext cx="1311910" cy="377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2075"/>
              </a:lnSpc>
              <a:spcBef>
                <a:spcPts val="95"/>
              </a:spcBef>
              <a:tabLst>
                <a:tab pos="367665" algn="l"/>
                <a:tab pos="962025" algn="l"/>
              </a:tabLst>
            </a:pPr>
            <a:r>
              <a:rPr sz="1650" i="1" dirty="0">
                <a:latin typeface="Times New Roman"/>
                <a:cs typeface="Times New Roman"/>
              </a:rPr>
              <a:t>S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x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	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800" i="1" spc="40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  <a:p>
            <a:pPr marL="203200">
              <a:lnSpc>
                <a:spcPts val="695"/>
              </a:lnSpc>
              <a:tabLst>
                <a:tab pos="72136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R	D</a:t>
            </a:r>
            <a:r>
              <a:rPr sz="650" i="1" spc="-1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C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76642" y="4814189"/>
            <a:ext cx="344805" cy="0"/>
          </a:xfrm>
          <a:custGeom>
            <a:avLst/>
            <a:gdLst/>
            <a:ahLst/>
            <a:cxnLst/>
            <a:rect l="l" t="t" r="r" b="b"/>
            <a:pathLst>
              <a:path w="344805">
                <a:moveTo>
                  <a:pt x="0" y="0"/>
                </a:moveTo>
                <a:lnTo>
                  <a:pt x="34474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51227" y="4814189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4">
                <a:moveTo>
                  <a:pt x="0" y="0"/>
                </a:moveTo>
                <a:lnTo>
                  <a:pt x="48044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009645" y="4647946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05890" y="5521553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89297" y="5521553"/>
            <a:ext cx="19386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1625" algn="l"/>
                <a:tab pos="1125220" algn="l"/>
                <a:tab pos="188404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b	</a:t>
            </a:r>
            <a:r>
              <a:rPr sz="650" spc="-5" dirty="0">
                <a:latin typeface="Times New Roman"/>
                <a:cs typeface="Times New Roman"/>
              </a:rPr>
              <a:t>0     </a:t>
            </a:r>
            <a:r>
              <a:rPr sz="650" spc="-7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b</a:t>
            </a:r>
            <a:r>
              <a:rPr sz="650" i="1" dirty="0">
                <a:latin typeface="Times New Roman"/>
                <a:cs typeface="Times New Roman"/>
              </a:rPr>
              <a:t>	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dirty="0">
                <a:latin typeface="Times New Roman"/>
                <a:cs typeface="Times New Roman"/>
              </a:rPr>
              <a:t>    </a:t>
            </a:r>
            <a:r>
              <a:rPr sz="650" spc="6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b</a:t>
            </a:r>
            <a:r>
              <a:rPr sz="650" i="1" dirty="0">
                <a:latin typeface="Times New Roman"/>
                <a:cs typeface="Times New Roman"/>
              </a:rPr>
              <a:t>	</a:t>
            </a: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42692" y="5521553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87217" y="5297246"/>
            <a:ext cx="519430" cy="348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70"/>
              </a:lnSpc>
              <a:spcBef>
                <a:spcPts val="105"/>
              </a:spcBef>
              <a:tabLst>
                <a:tab pos="424180" algn="l"/>
              </a:tabLst>
            </a:pP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16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N</a:t>
            </a:r>
            <a:r>
              <a:rPr sz="1650" i="1" dirty="0">
                <a:latin typeface="Times New Roman"/>
                <a:cs typeface="Times New Roman"/>
              </a:rPr>
              <a:t>	</a:t>
            </a:r>
            <a:r>
              <a:rPr sz="1650" i="1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  <a:p>
            <a:pPr marR="52705" algn="r">
              <a:lnSpc>
                <a:spcPts val="670"/>
              </a:lnSpc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spc="-3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68704" y="4482210"/>
            <a:ext cx="15430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0130" y="4027170"/>
            <a:ext cx="1087755" cy="53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5585" algn="ctr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4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800" dirty="0">
                <a:latin typeface="Arial"/>
                <a:cs typeface="Arial"/>
              </a:rPr>
              <a:t>and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hence</a:t>
            </a:r>
            <a:endParaRPr sz="1800">
              <a:latin typeface="Arial"/>
              <a:cs typeface="Arial"/>
            </a:endParaRPr>
          </a:p>
          <a:p>
            <a:pPr marR="291465" algn="r">
              <a:lnSpc>
                <a:spcPct val="100000"/>
              </a:lnSpc>
              <a:spcBef>
                <a:spcPts val="215"/>
              </a:spcBef>
            </a:pPr>
            <a:r>
              <a:rPr sz="6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35810" y="4356303"/>
            <a:ext cx="27305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i="1" spc="7" baseline="-26936" dirty="0">
                <a:latin typeface="Times New Roman"/>
                <a:cs typeface="Times New Roman"/>
              </a:rPr>
              <a:t>A</a:t>
            </a:r>
            <a:r>
              <a:rPr sz="2475" i="1" spc="-375" baseline="-26936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53132" y="4448047"/>
            <a:ext cx="2475865" cy="48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065">
              <a:lnSpc>
                <a:spcPts val="1814"/>
              </a:lnSpc>
              <a:spcBef>
                <a:spcPts val="105"/>
              </a:spcBef>
              <a:tabLst>
                <a:tab pos="714375" algn="l"/>
                <a:tab pos="1363980" algn="l"/>
              </a:tabLst>
            </a:pPr>
            <a:r>
              <a:rPr sz="2475" baseline="-5050" dirty="0">
                <a:latin typeface="Symbol"/>
                <a:cs typeface="Symbol"/>
              </a:rPr>
              <a:t></a:t>
            </a:r>
            <a:r>
              <a:rPr sz="2475" spc="-120" baseline="-50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S	</a:t>
            </a:r>
            <a:r>
              <a:rPr sz="1650" spc="65" dirty="0">
                <a:latin typeface="Times New Roman"/>
                <a:cs typeface="Times New Roman"/>
              </a:rPr>
              <a:t>/(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1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	</a:t>
            </a:r>
            <a:r>
              <a:rPr sz="1650" spc="70" dirty="0">
                <a:latin typeface="Times New Roman"/>
                <a:cs typeface="Times New Roman"/>
              </a:rPr>
              <a:t>),</a:t>
            </a:r>
            <a:r>
              <a:rPr sz="1650" spc="-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u</a:t>
            </a:r>
            <a:r>
              <a:rPr sz="1650" spc="-17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n</a:t>
            </a:r>
            <a:r>
              <a:rPr sz="1650" spc="-175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ip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la</a:t>
            </a:r>
            <a:r>
              <a:rPr sz="1650" spc="-10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ts val="1814"/>
              </a:lnSpc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spc="225" dirty="0">
                <a:latin typeface="Times New Roman"/>
                <a:cs typeface="Times New Roman"/>
              </a:rPr>
              <a:t> </a:t>
            </a:r>
            <a:r>
              <a:rPr sz="2475" baseline="-10101" dirty="0">
                <a:latin typeface="Symbol"/>
                <a:cs typeface="Symbol"/>
              </a:rPr>
              <a:t></a:t>
            </a:r>
            <a:endParaRPr sz="2475" baseline="-10101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668016" y="4629833"/>
            <a:ext cx="1610995" cy="44195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040765">
              <a:lnSpc>
                <a:spcPct val="100000"/>
              </a:lnSpc>
              <a:spcBef>
                <a:spcPts val="240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370"/>
              </a:spcBef>
              <a:tabLst>
                <a:tab pos="498475" algn="l"/>
                <a:tab pos="944244" algn="l"/>
              </a:tabLst>
            </a:pPr>
            <a:r>
              <a:rPr sz="2475" baseline="-42087" dirty="0">
                <a:latin typeface="Symbol"/>
                <a:cs typeface="Symbol"/>
              </a:rPr>
              <a:t></a:t>
            </a:r>
            <a:r>
              <a:rPr sz="2475" spc="-44" baseline="-42087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S	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15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	</a:t>
            </a:r>
            <a:r>
              <a:rPr sz="1650" dirty="0">
                <a:latin typeface="Times New Roman"/>
                <a:cs typeface="Times New Roman"/>
              </a:rPr>
              <a:t>,</a:t>
            </a:r>
            <a:r>
              <a:rPr sz="1650" spc="-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p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la</a:t>
            </a:r>
            <a:r>
              <a:rPr sz="1650" spc="-1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13587" y="4523943"/>
            <a:ext cx="64198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8005" algn="l"/>
              </a:tabLst>
            </a:pPr>
            <a:r>
              <a:rPr sz="2475" baseline="1683" dirty="0">
                <a:latin typeface="Symbol"/>
                <a:cs typeface="Symbol"/>
              </a:rPr>
              <a:t>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18310" y="4660849"/>
            <a:ext cx="14160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13587" y="4719573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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8187" y="4848137"/>
            <a:ext cx="6940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75" baseline="-5050" dirty="0">
                <a:latin typeface="Symbol"/>
                <a:cs typeface="Symbol"/>
              </a:rPr>
              <a:t></a:t>
            </a:r>
            <a:r>
              <a:rPr sz="2475" baseline="-50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 </a:t>
            </a:r>
            <a:r>
              <a:rPr sz="1800" i="1" spc="45" dirty="0">
                <a:latin typeface="Symbol"/>
                <a:cs typeface="Symbol"/>
              </a:rPr>
              <a:t>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2475" baseline="38720" dirty="0">
                <a:latin typeface="Symbol"/>
                <a:cs typeface="Symbol"/>
              </a:rPr>
              <a:t></a:t>
            </a:r>
            <a:endParaRPr sz="2475" baseline="3872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50339" y="4884242"/>
            <a:ext cx="10668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47164" y="4793360"/>
            <a:ext cx="31813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4</a:t>
            </a:r>
            <a:r>
              <a:rPr sz="1650" spc="-1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09876" y="5086350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11170" y="5086350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92753" y="5086350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79467" y="5297404"/>
            <a:ext cx="287972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  <a:tab pos="497205" algn="l"/>
                <a:tab pos="1109980" algn="l"/>
                <a:tab pos="1884680" algn="l"/>
              </a:tabLst>
            </a:pPr>
            <a:r>
              <a:rPr sz="1650" i="1" dirty="0">
                <a:latin typeface="Times New Roman"/>
                <a:cs typeface="Times New Roman"/>
              </a:rPr>
              <a:t>N	r	</a:t>
            </a:r>
            <a:r>
              <a:rPr sz="1650" spc="55" dirty="0">
                <a:latin typeface="Times New Roman"/>
                <a:cs typeface="Times New Roman"/>
              </a:rPr>
              <a:t>/(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	r 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15" dirty="0">
                <a:latin typeface="Times New Roman"/>
                <a:cs typeface="Times New Roman"/>
              </a:rPr>
              <a:t> </a:t>
            </a:r>
            <a:r>
              <a:rPr sz="1800" i="1" spc="-40" dirty="0">
                <a:latin typeface="Symbol"/>
                <a:cs typeface="Symbol"/>
              </a:rPr>
              <a:t></a:t>
            </a:r>
            <a:r>
              <a:rPr sz="1800" spc="-4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Times New Roman"/>
                <a:cs typeface="Times New Roman"/>
              </a:rPr>
              <a:t>,</a:t>
            </a:r>
            <a:r>
              <a:rPr sz="1650" spc="-1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u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n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spc="80" dirty="0">
                <a:latin typeface="Times New Roman"/>
                <a:cs typeface="Times New Roman"/>
              </a:rPr>
              <a:t>ip</a:t>
            </a:r>
            <a:r>
              <a:rPr sz="1650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la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7026" y="5297404"/>
            <a:ext cx="2813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75" spc="37" baseline="-5050" dirty="0">
                <a:latin typeface="Symbol"/>
                <a:cs typeface="Symbol"/>
              </a:rPr>
              <a:t></a:t>
            </a:r>
            <a:r>
              <a:rPr sz="1800" i="1" spc="25" dirty="0">
                <a:latin typeface="Symbol"/>
                <a:cs typeface="Symbol"/>
              </a:rPr>
              <a:t>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35653" y="5297404"/>
            <a:ext cx="4337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75" baseline="-5050" dirty="0">
                <a:latin typeface="Symbol"/>
                <a:cs typeface="Symbol"/>
              </a:rPr>
              <a:t></a:t>
            </a:r>
            <a:r>
              <a:rPr sz="2475" spc="-247" baseline="-50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60" dirty="0">
                <a:latin typeface="Times New Roman"/>
                <a:cs typeface="Times New Roman"/>
              </a:rPr>
              <a:t> </a:t>
            </a:r>
            <a:r>
              <a:rPr sz="1800" i="1" spc="-40" dirty="0">
                <a:latin typeface="Symbol"/>
                <a:cs typeface="Symbol"/>
              </a:rPr>
              <a:t>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22426" y="5584342"/>
            <a:ext cx="12953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497579" y="5532831"/>
            <a:ext cx="51943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76555" algn="l"/>
              </a:tabLst>
            </a:pPr>
            <a:r>
              <a:rPr sz="1650" spc="5" dirty="0">
                <a:latin typeface="Symbol"/>
                <a:cs typeface="Symbol"/>
              </a:rPr>
              <a:t></a:t>
            </a:r>
            <a:r>
              <a:rPr sz="1650" spc="5" dirty="0">
                <a:latin typeface="Times New Roman"/>
                <a:cs typeface="Times New Roman"/>
              </a:rPr>
              <a:t>	</a:t>
            </a:r>
            <a:r>
              <a:rPr sz="2475" baseline="-10101" dirty="0">
                <a:latin typeface="Symbol"/>
                <a:cs typeface="Symbol"/>
              </a:rPr>
              <a:t></a:t>
            </a:r>
            <a:endParaRPr sz="2475" baseline="-10101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59788" y="5297246"/>
            <a:ext cx="1356995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105"/>
              </a:spcBef>
              <a:tabLst>
                <a:tab pos="520700" algn="l"/>
                <a:tab pos="1009015" algn="l"/>
              </a:tabLst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spc="40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E	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16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N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95" dirty="0">
                <a:latin typeface="Times New Roman"/>
                <a:cs typeface="Times New Roman"/>
              </a:rPr>
              <a:t> </a:t>
            </a:r>
            <a:r>
              <a:rPr sz="1650" i="1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endParaRPr sz="1650">
              <a:latin typeface="Times New Roman"/>
              <a:cs typeface="Times New Roman"/>
            </a:endParaRPr>
          </a:p>
          <a:p>
            <a:pPr marR="31750" algn="ctr">
              <a:lnSpc>
                <a:spcPts val="710"/>
              </a:lnSpc>
              <a:tabLst>
                <a:tab pos="463550" algn="l"/>
              </a:tabLst>
            </a:pPr>
            <a:r>
              <a:rPr sz="650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b	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454277" y="5733389"/>
            <a:ext cx="96329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8159" algn="l"/>
                <a:tab pos="728980" algn="l"/>
              </a:tabLst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	r	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884045" y="5965037"/>
            <a:ext cx="14922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spc="8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97026" y="5817514"/>
            <a:ext cx="4743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1683" dirty="0">
                <a:latin typeface="Symbol"/>
                <a:cs typeface="Symbol"/>
              </a:rPr>
              <a:t></a:t>
            </a:r>
            <a:r>
              <a:rPr sz="2475" baseline="1683" dirty="0">
                <a:latin typeface="Times New Roman"/>
                <a:cs typeface="Times New Roman"/>
              </a:rPr>
              <a:t> </a:t>
            </a:r>
            <a:r>
              <a:rPr sz="2475" i="1" baseline="16835" dirty="0">
                <a:latin typeface="Times New Roman"/>
                <a:cs typeface="Times New Roman"/>
              </a:rPr>
              <a:t>N</a:t>
            </a:r>
            <a:r>
              <a:rPr sz="2475" i="1" spc="-127" baseline="1683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35653" y="5723209"/>
            <a:ext cx="292417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75" baseline="-13468" dirty="0">
                <a:latin typeface="Symbol"/>
                <a:cs typeface="Symbol"/>
              </a:rPr>
              <a:t></a:t>
            </a:r>
            <a:r>
              <a:rPr sz="2475" spc="-195" baseline="-1346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35" dirty="0">
                <a:latin typeface="Times New Roman"/>
                <a:cs typeface="Times New Roman"/>
              </a:rPr>
              <a:t> </a:t>
            </a:r>
            <a:r>
              <a:rPr sz="1800" i="1" spc="-40" dirty="0">
                <a:latin typeface="Symbol"/>
                <a:cs typeface="Symbol"/>
              </a:rPr>
              <a:t>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975" i="1" spc="-7" baseline="-38461" dirty="0">
                <a:latin typeface="Times New Roman"/>
                <a:cs typeface="Times New Roman"/>
              </a:rPr>
              <a:t>b</a:t>
            </a:r>
            <a:r>
              <a:rPr sz="975" i="1" baseline="-38461" dirty="0">
                <a:latin typeface="Times New Roman"/>
                <a:cs typeface="Times New Roman"/>
              </a:rPr>
              <a:t> </a:t>
            </a:r>
            <a:r>
              <a:rPr sz="975" i="1" spc="67" baseline="-38461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65" dirty="0">
                <a:latin typeface="Times New Roman"/>
                <a:cs typeface="Times New Roman"/>
              </a:rPr>
              <a:t> </a:t>
            </a:r>
            <a:r>
              <a:rPr sz="975" spc="-7" baseline="-38461" dirty="0">
                <a:latin typeface="Times New Roman"/>
                <a:cs typeface="Times New Roman"/>
              </a:rPr>
              <a:t>0</a:t>
            </a:r>
            <a:r>
              <a:rPr sz="975" baseline="-38461" dirty="0">
                <a:latin typeface="Times New Roman"/>
                <a:cs typeface="Times New Roman"/>
              </a:rPr>
              <a:t> </a:t>
            </a:r>
            <a:r>
              <a:rPr sz="975" spc="-112" baseline="-38461" dirty="0">
                <a:latin typeface="Times New Roman"/>
                <a:cs typeface="Times New Roman"/>
              </a:rPr>
              <a:t> </a:t>
            </a:r>
            <a:r>
              <a:rPr sz="1650" i="1" spc="-25" dirty="0">
                <a:latin typeface="Times New Roman"/>
                <a:cs typeface="Times New Roman"/>
              </a:rPr>
              <a:t>r</a:t>
            </a:r>
            <a:r>
              <a:rPr sz="975" i="1" spc="-7" baseline="-38461" dirty="0">
                <a:latin typeface="Times New Roman"/>
                <a:cs typeface="Times New Roman"/>
              </a:rPr>
              <a:t>b</a:t>
            </a:r>
            <a:r>
              <a:rPr sz="975" i="1" baseline="-38461" dirty="0">
                <a:latin typeface="Times New Roman"/>
                <a:cs typeface="Times New Roman"/>
              </a:rPr>
              <a:t>   </a:t>
            </a:r>
            <a:r>
              <a:rPr sz="975" i="1" spc="44" baseline="-3846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40" dirty="0">
                <a:latin typeface="Times New Roman"/>
                <a:cs typeface="Times New Roman"/>
              </a:rPr>
              <a:t> </a:t>
            </a:r>
            <a:r>
              <a:rPr sz="975" spc="-7" baseline="-38461" dirty="0">
                <a:latin typeface="Times New Roman"/>
                <a:cs typeface="Times New Roman"/>
              </a:rPr>
              <a:t>0</a:t>
            </a:r>
            <a:r>
              <a:rPr sz="975" baseline="-38461" dirty="0">
                <a:latin typeface="Times New Roman"/>
                <a:cs typeface="Times New Roman"/>
              </a:rPr>
              <a:t> </a:t>
            </a:r>
            <a:r>
              <a:rPr sz="975" spc="-112" baseline="-38461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975" i="1" spc="-7" baseline="-38461" dirty="0">
                <a:latin typeface="Times New Roman"/>
                <a:cs typeface="Times New Roman"/>
              </a:rPr>
              <a:t>b</a:t>
            </a:r>
            <a:r>
              <a:rPr sz="975" i="1" baseline="-38461" dirty="0">
                <a:latin typeface="Times New Roman"/>
                <a:cs typeface="Times New Roman"/>
              </a:rPr>
              <a:t>    </a:t>
            </a:r>
            <a:r>
              <a:rPr sz="975" i="1" spc="52" baseline="-3846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-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35" dirty="0">
                <a:latin typeface="Times New Roman"/>
                <a:cs typeface="Times New Roman"/>
              </a:rPr>
              <a:t> </a:t>
            </a:r>
            <a:r>
              <a:rPr sz="1800" i="1" spc="-40" dirty="0">
                <a:latin typeface="Symbol"/>
                <a:cs typeface="Symbol"/>
              </a:rPr>
              <a:t>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975" i="1" spc="-7" baseline="-38461" dirty="0">
                <a:latin typeface="Times New Roman"/>
                <a:cs typeface="Times New Roman"/>
              </a:rPr>
              <a:t>b</a:t>
            </a:r>
            <a:r>
              <a:rPr sz="975" i="1" baseline="-38461" dirty="0">
                <a:latin typeface="Times New Roman"/>
                <a:cs typeface="Times New Roman"/>
              </a:rPr>
              <a:t> </a:t>
            </a:r>
            <a:r>
              <a:rPr sz="975" i="1" spc="67" baseline="-3846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,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p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90" dirty="0">
                <a:latin typeface="Times New Roman"/>
                <a:cs typeface="Times New Roman"/>
              </a:rPr>
              <a:t>l</a:t>
            </a:r>
            <a:r>
              <a:rPr sz="1650" dirty="0">
                <a:latin typeface="Times New Roman"/>
                <a:cs typeface="Times New Roman"/>
              </a:rPr>
              <a:t>a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472178" y="1448561"/>
            <a:ext cx="1454150" cy="838200"/>
          </a:xfrm>
          <a:custGeom>
            <a:avLst/>
            <a:gdLst/>
            <a:ahLst/>
            <a:cxnLst/>
            <a:rect l="l" t="t" r="r" b="b"/>
            <a:pathLst>
              <a:path w="1454150" h="838200">
                <a:moveTo>
                  <a:pt x="0" y="838200"/>
                </a:moveTo>
                <a:lnTo>
                  <a:pt x="1453896" y="838200"/>
                </a:lnTo>
                <a:lnTo>
                  <a:pt x="1453896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4230370" y="3615690"/>
          <a:ext cx="1238250" cy="638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235"/>
                <a:gridCol w="608965"/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800080"/>
                    </a:solidFill>
                  </a:tcPr>
                </a:tc>
              </a:tr>
            </a:tbl>
          </a:graphicData>
        </a:graphic>
      </p:graphicFrame>
      <p:sp>
        <p:nvSpPr>
          <p:cNvPr id="62" name="object 62"/>
          <p:cNvSpPr/>
          <p:nvPr/>
        </p:nvSpPr>
        <p:spPr>
          <a:xfrm>
            <a:off x="4237482" y="3630929"/>
            <a:ext cx="1219200" cy="609600"/>
          </a:xfrm>
          <a:custGeom>
            <a:avLst/>
            <a:gdLst/>
            <a:ahLst/>
            <a:cxnLst/>
            <a:rect l="l" t="t" r="r" b="b"/>
            <a:pathLst>
              <a:path w="1219200" h="609600">
                <a:moveTo>
                  <a:pt x="609600" y="0"/>
                </a:moveTo>
                <a:lnTo>
                  <a:pt x="0" y="0"/>
                </a:lnTo>
                <a:lnTo>
                  <a:pt x="609600" y="304800"/>
                </a:lnTo>
                <a:lnTo>
                  <a:pt x="609600" y="0"/>
                </a:lnTo>
                <a:close/>
              </a:path>
              <a:path w="1219200" h="609600">
                <a:moveTo>
                  <a:pt x="1219200" y="609600"/>
                </a:moveTo>
                <a:lnTo>
                  <a:pt x="609600" y="304800"/>
                </a:lnTo>
                <a:lnTo>
                  <a:pt x="609600" y="609600"/>
                </a:lnTo>
                <a:lnTo>
                  <a:pt x="1219200" y="609600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3807333" y="3483355"/>
            <a:ext cx="35179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Times New Roman"/>
                <a:cs typeface="Times New Roman"/>
              </a:rPr>
              <a:t>A </a:t>
            </a:r>
            <a:r>
              <a:rPr sz="1300" spc="-5" dirty="0">
                <a:latin typeface="Times New Roman"/>
                <a:cs typeface="Times New Roman"/>
              </a:rPr>
              <a:t>/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709284" y="3677284"/>
            <a:ext cx="243840" cy="9525"/>
          </a:xfrm>
          <a:custGeom>
            <a:avLst/>
            <a:gdLst/>
            <a:ahLst/>
            <a:cxnLst/>
            <a:rect l="l" t="t" r="r" b="b"/>
            <a:pathLst>
              <a:path w="243839" h="9525">
                <a:moveTo>
                  <a:pt x="243839" y="0"/>
                </a:moveTo>
                <a:lnTo>
                  <a:pt x="0" y="0"/>
                </a:lnTo>
                <a:lnTo>
                  <a:pt x="0" y="9143"/>
                </a:lnTo>
                <a:lnTo>
                  <a:pt x="243839" y="9143"/>
                </a:lnTo>
                <a:lnTo>
                  <a:pt x="243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637026" y="4096258"/>
            <a:ext cx="50419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A </a:t>
            </a:r>
            <a:r>
              <a:rPr sz="1300" spc="-5" dirty="0">
                <a:latin typeface="Times New Roman"/>
                <a:cs typeface="Times New Roman"/>
              </a:rPr>
              <a:t>/</a:t>
            </a:r>
            <a:r>
              <a:rPr sz="1300" spc="20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149847" y="391579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51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719443" y="3915790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5">
                <a:moveTo>
                  <a:pt x="0" y="0"/>
                </a:moveTo>
                <a:lnTo>
                  <a:pt x="17564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560566" y="3992702"/>
            <a:ext cx="47434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Symbol"/>
                <a:cs typeface="Symbol"/>
              </a:rPr>
              <a:t>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2025" spc="-7" baseline="10288" dirty="0">
                <a:latin typeface="Times New Roman"/>
                <a:cs typeface="Times New Roman"/>
              </a:rPr>
              <a:t>2</a:t>
            </a:r>
            <a:r>
              <a:rPr sz="2025" spc="15" baseline="10288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49465" y="3787521"/>
            <a:ext cx="11938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404864" y="3766769"/>
            <a:ext cx="60452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780" algn="l"/>
              </a:tabLst>
            </a:pPr>
            <a:r>
              <a:rPr sz="3000" spc="-7" baseline="-4166" dirty="0">
                <a:latin typeface="Symbol"/>
                <a:cs typeface="Symbol"/>
              </a:rPr>
              <a:t></a:t>
            </a:r>
            <a:r>
              <a:rPr sz="3000" spc="-7" baseline="-4166" dirty="0">
                <a:latin typeface="Times New Roman"/>
                <a:cs typeface="Times New Roman"/>
              </a:rPr>
              <a:t> </a:t>
            </a:r>
            <a:r>
              <a:rPr sz="3000" spc="-187" baseline="-4166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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420103" y="4104513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08979" y="3920744"/>
            <a:ext cx="679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167754" y="3568446"/>
            <a:ext cx="780415" cy="309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7165">
              <a:lnSpc>
                <a:spcPts val="760"/>
              </a:lnSpc>
              <a:spcBef>
                <a:spcPts val="90"/>
              </a:spcBef>
            </a:pPr>
            <a:r>
              <a:rPr sz="750" i="1" spc="-5" dirty="0">
                <a:latin typeface="Times New Roman"/>
                <a:cs typeface="Times New Roman"/>
              </a:rPr>
              <a:t>T </a:t>
            </a:r>
            <a:r>
              <a:rPr sz="750" spc="-5" dirty="0">
                <a:latin typeface="Times New Roman"/>
                <a:cs typeface="Times New Roman"/>
              </a:rPr>
              <a:t>/</a:t>
            </a:r>
            <a:r>
              <a:rPr sz="750" spc="7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1480"/>
              </a:lnSpc>
              <a:tabLst>
                <a:tab pos="429895" algn="l"/>
              </a:tabLst>
            </a:pPr>
            <a:r>
              <a:rPr sz="2025" spc="-7" baseline="4115" dirty="0">
                <a:latin typeface="Times New Roman"/>
                <a:cs typeface="Times New Roman"/>
              </a:rPr>
              <a:t>2	</a:t>
            </a:r>
            <a:r>
              <a:rPr sz="1350" spc="-5" dirty="0">
                <a:latin typeface="Symbol"/>
                <a:cs typeface="Symbol"/>
              </a:rPr>
              <a:t>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2025" i="1" spc="-7" baseline="4115" dirty="0">
                <a:latin typeface="Times New Roman"/>
                <a:cs typeface="Times New Roman"/>
              </a:rPr>
              <a:t>A</a:t>
            </a:r>
            <a:r>
              <a:rPr sz="2025" i="1" spc="60" baseline="41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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2305" y="3553205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358633" y="3640582"/>
            <a:ext cx="21209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40" dirty="0">
                <a:latin typeface="Times New Roman"/>
                <a:cs typeface="Times New Roman"/>
              </a:rPr>
              <a:t>2</a:t>
            </a:r>
            <a:r>
              <a:rPr sz="1350" i="1" spc="-5" dirty="0">
                <a:latin typeface="Times New Roman"/>
                <a:cs typeface="Times New Roman"/>
              </a:rPr>
              <a:t>T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669534" y="3787521"/>
            <a:ext cx="38989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a </a:t>
            </a:r>
            <a:r>
              <a:rPr sz="1125" spc="-7" baseline="48148" dirty="0">
                <a:latin typeface="Times New Roman"/>
                <a:cs typeface="Times New Roman"/>
              </a:rPr>
              <a:t>2</a:t>
            </a:r>
            <a:r>
              <a:rPr sz="1125" spc="142" baseline="48148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139434" y="3963365"/>
            <a:ext cx="12065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i="1" spc="-5" dirty="0">
                <a:latin typeface="Times New Roman"/>
                <a:cs typeface="Times New Roman"/>
              </a:rPr>
              <a:t>T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334250" y="3621023"/>
            <a:ext cx="323850" cy="241300"/>
          </a:xfrm>
          <a:custGeom>
            <a:avLst/>
            <a:gdLst/>
            <a:ahLst/>
            <a:cxnLst/>
            <a:rect l="l" t="t" r="r" b="b"/>
            <a:pathLst>
              <a:path w="323850" h="241300">
                <a:moveTo>
                  <a:pt x="0" y="240919"/>
                </a:moveTo>
                <a:lnTo>
                  <a:pt x="3234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7358633" y="3967353"/>
            <a:ext cx="21209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40" dirty="0">
                <a:latin typeface="Times New Roman"/>
                <a:cs typeface="Times New Roman"/>
              </a:rPr>
              <a:t>2</a:t>
            </a:r>
            <a:r>
              <a:rPr sz="1350" i="1" spc="-5" dirty="0">
                <a:latin typeface="Times New Roman"/>
                <a:cs typeface="Times New Roman"/>
              </a:rPr>
              <a:t>T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316089" y="3915790"/>
            <a:ext cx="360045" cy="273050"/>
          </a:xfrm>
          <a:custGeom>
            <a:avLst/>
            <a:gdLst/>
            <a:ahLst/>
            <a:cxnLst/>
            <a:rect l="l" t="t" r="r" b="b"/>
            <a:pathLst>
              <a:path w="360045" h="273050">
                <a:moveTo>
                  <a:pt x="18160" y="272668"/>
                </a:moveTo>
                <a:lnTo>
                  <a:pt x="341629" y="32130"/>
                </a:lnTo>
              </a:path>
              <a:path w="360045" h="273050">
                <a:moveTo>
                  <a:pt x="0" y="0"/>
                </a:moveTo>
                <a:lnTo>
                  <a:pt x="3599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25867" y="3915790"/>
            <a:ext cx="175895" cy="0"/>
          </a:xfrm>
          <a:custGeom>
            <a:avLst/>
            <a:gdLst/>
            <a:ahLst/>
            <a:cxnLst/>
            <a:rect l="l" t="t" r="r" b="b"/>
            <a:pathLst>
              <a:path w="175895">
                <a:moveTo>
                  <a:pt x="0" y="0"/>
                </a:moveTo>
                <a:lnTo>
                  <a:pt x="17564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446516" y="3915790"/>
            <a:ext cx="271145" cy="0"/>
          </a:xfrm>
          <a:custGeom>
            <a:avLst/>
            <a:gdLst/>
            <a:ahLst/>
            <a:cxnLst/>
            <a:rect l="l" t="t" r="r" b="b"/>
            <a:pathLst>
              <a:path w="271145">
                <a:moveTo>
                  <a:pt x="0" y="0"/>
                </a:moveTo>
                <a:lnTo>
                  <a:pt x="2707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8518017" y="3963365"/>
            <a:ext cx="1111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Times New Roman"/>
                <a:cs typeface="Times New Roman"/>
              </a:rPr>
              <a:t>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256523" y="3787521"/>
            <a:ext cx="11938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692897" y="3849370"/>
            <a:ext cx="36004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80670" algn="l"/>
              </a:tabLst>
            </a:pPr>
            <a:r>
              <a:rPr sz="1350" spc="-5" dirty="0">
                <a:latin typeface="Symbol"/>
                <a:cs typeface="Symbol"/>
              </a:rPr>
              <a:t></a:t>
            </a:r>
            <a:r>
              <a:rPr sz="1350" spc="-5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667497" y="3940810"/>
            <a:ext cx="26543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25" spc="-7" baseline="-16460" dirty="0">
                <a:latin typeface="Symbol"/>
                <a:cs typeface="Symbol"/>
              </a:rPr>
              <a:t></a:t>
            </a:r>
            <a:r>
              <a:rPr sz="2025" spc="-135" baseline="-1646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025510" y="3993007"/>
            <a:ext cx="9144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126094" y="3569589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692897" y="3667125"/>
            <a:ext cx="36258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" dirty="0">
                <a:latin typeface="Symbol"/>
                <a:cs typeface="Symbol"/>
              </a:rPr>
              <a:t>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2025" i="1" spc="-7" baseline="4115" dirty="0">
                <a:latin typeface="Times New Roman"/>
                <a:cs typeface="Times New Roman"/>
              </a:rPr>
              <a:t>A</a:t>
            </a:r>
            <a:r>
              <a:rPr sz="2025" i="1" spc="60" baseline="41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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443214" y="3537661"/>
            <a:ext cx="24892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25" i="1" spc="-7" baseline="-26748" dirty="0">
                <a:latin typeface="Times New Roman"/>
                <a:cs typeface="Times New Roman"/>
              </a:rPr>
              <a:t>A</a:t>
            </a:r>
            <a:r>
              <a:rPr sz="2025" i="1" spc="-322" baseline="-26748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31544" y="6139688"/>
            <a:ext cx="1790064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  <a:tabLst>
                <a:tab pos="1414780" algn="l"/>
              </a:tabLst>
            </a:pPr>
            <a:r>
              <a:rPr sz="2700" baseline="1543" dirty="0">
                <a:latin typeface="Arial"/>
                <a:cs typeface="Arial"/>
              </a:rPr>
              <a:t>Note</a:t>
            </a:r>
            <a:r>
              <a:rPr sz="2700" spc="-89" baseline="1543" dirty="0">
                <a:latin typeface="Arial"/>
                <a:cs typeface="Arial"/>
              </a:rPr>
              <a:t> </a:t>
            </a:r>
            <a:r>
              <a:rPr sz="2700" baseline="1543" dirty="0">
                <a:latin typeface="Arial"/>
                <a:cs typeface="Arial"/>
              </a:rPr>
              <a:t>that</a:t>
            </a:r>
            <a:r>
              <a:rPr sz="2700" spc="494" baseline="1543" dirty="0">
                <a:latin typeface="Arial"/>
                <a:cs typeface="Arial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	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  <a:p>
            <a:pPr marR="481330" algn="r">
              <a:lnSpc>
                <a:spcPts val="670"/>
              </a:lnSpc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863976" y="6143040"/>
            <a:ext cx="5254625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ts val="2050"/>
              </a:lnSpc>
              <a:spcBef>
                <a:spcPts val="100"/>
              </a:spcBef>
              <a:tabLst>
                <a:tab pos="433705" algn="l"/>
                <a:tab pos="934085" algn="l"/>
              </a:tabLst>
            </a:pPr>
            <a:r>
              <a:rPr sz="2400" i="1" spc="7" baseline="1736" dirty="0">
                <a:latin typeface="Times New Roman"/>
                <a:cs typeface="Times New Roman"/>
              </a:rPr>
              <a:t>B	</a:t>
            </a:r>
            <a:r>
              <a:rPr sz="2400" spc="7" baseline="1736" dirty="0">
                <a:latin typeface="Symbol"/>
                <a:cs typeface="Symbol"/>
              </a:rPr>
              <a:t></a:t>
            </a:r>
            <a:r>
              <a:rPr sz="2400" spc="7" baseline="1736" dirty="0">
                <a:latin typeface="Times New Roman"/>
                <a:cs typeface="Times New Roman"/>
              </a:rPr>
              <a:t> </a:t>
            </a:r>
            <a:r>
              <a:rPr sz="2400" spc="89" baseline="1736" dirty="0">
                <a:latin typeface="Times New Roman"/>
                <a:cs typeface="Times New Roman"/>
              </a:rPr>
              <a:t> </a:t>
            </a:r>
            <a:r>
              <a:rPr sz="2400" i="1" spc="7" baseline="1736" dirty="0">
                <a:latin typeface="Times New Roman"/>
                <a:cs typeface="Times New Roman"/>
              </a:rPr>
              <a:t>N	</a:t>
            </a:r>
            <a:r>
              <a:rPr sz="2400" i="1" baseline="1736" dirty="0">
                <a:latin typeface="Times New Roman"/>
                <a:cs typeface="Times New Roman"/>
              </a:rPr>
              <a:t>r </a:t>
            </a:r>
            <a:r>
              <a:rPr sz="2400" baseline="1736" dirty="0">
                <a:latin typeface="Times New Roman"/>
                <a:cs typeface="Times New Roman"/>
              </a:rPr>
              <a:t>/ </a:t>
            </a:r>
            <a:r>
              <a:rPr sz="2400" spc="7" baseline="1736" dirty="0">
                <a:latin typeface="Times New Roman"/>
                <a:cs typeface="Times New Roman"/>
              </a:rPr>
              <a:t>2 </a:t>
            </a:r>
            <a:r>
              <a:rPr sz="1800" spc="-5" dirty="0">
                <a:latin typeface="Arial"/>
                <a:cs typeface="Arial"/>
              </a:rPr>
              <a:t>(lower </a:t>
            </a:r>
            <a:r>
              <a:rPr sz="1800" dirty="0">
                <a:latin typeface="Arial"/>
                <a:cs typeface="Arial"/>
              </a:rPr>
              <a:t>limit </a:t>
            </a:r>
            <a:r>
              <a:rPr sz="1800" spc="-25" dirty="0">
                <a:latin typeface="Arial"/>
                <a:cs typeface="Arial"/>
              </a:rPr>
              <a:t>with </a:t>
            </a:r>
            <a:r>
              <a:rPr sz="1800" dirty="0">
                <a:latin typeface="Arial"/>
                <a:cs typeface="Arial"/>
              </a:rPr>
              <a:t>sinc-pulses (see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later))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670"/>
              </a:lnSpc>
              <a:tabLst>
                <a:tab pos="259079" algn="l"/>
                <a:tab pos="864235" algn="l"/>
              </a:tabLst>
            </a:pPr>
            <a:r>
              <a:rPr sz="975" spc="-7" baseline="4273" dirty="0">
                <a:latin typeface="Times New Roman"/>
                <a:cs typeface="Times New Roman"/>
              </a:rPr>
              <a:t>0	</a:t>
            </a:r>
            <a:r>
              <a:rPr sz="975" i="1" spc="-7" baseline="4273" dirty="0">
                <a:latin typeface="Times New Roman"/>
                <a:cs typeface="Times New Roman"/>
              </a:rPr>
              <a:t>N	</a:t>
            </a: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spc="13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9710" y="876381"/>
            <a:ext cx="5245469" cy="24277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064" rIns="0" bIns="0" rtlCol="0">
            <a:spAutoFit/>
          </a:bodyPr>
          <a:lstStyle/>
          <a:p>
            <a:pPr marL="2813050" marR="5080" indent="-1924050">
              <a:lnSpc>
                <a:spcPct val="100000"/>
              </a:lnSpc>
              <a:spcBef>
                <a:spcPts val="105"/>
              </a:spcBef>
            </a:pPr>
            <a:r>
              <a:rPr spc="-275" dirty="0"/>
              <a:t>Pulse </a:t>
            </a:r>
            <a:r>
              <a:rPr spc="-260" dirty="0"/>
              <a:t>Shaping </a:t>
            </a:r>
            <a:r>
              <a:rPr spc="-180" dirty="0"/>
              <a:t>and</a:t>
            </a:r>
            <a:r>
              <a:rPr spc="-409" dirty="0"/>
              <a:t> </a:t>
            </a:r>
            <a:r>
              <a:rPr spc="-114" dirty="0"/>
              <a:t>Band-limited  </a:t>
            </a:r>
            <a:r>
              <a:rPr spc="-254" dirty="0"/>
              <a:t>Transmission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8113" y="3094482"/>
            <a:ext cx="7398384" cy="26955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marR="735330" indent="-344805">
              <a:lnSpc>
                <a:spcPts val="2910"/>
              </a:lnSpc>
              <a:spcBef>
                <a:spcPts val="484"/>
              </a:spcBef>
              <a:buChar char="•"/>
              <a:tabLst>
                <a:tab pos="356870" algn="l"/>
                <a:tab pos="357505" algn="l"/>
              </a:tabLst>
            </a:pPr>
            <a:r>
              <a:rPr sz="2700" spc="-80" dirty="0">
                <a:latin typeface="Arial"/>
                <a:cs typeface="Arial"/>
              </a:rPr>
              <a:t>In</a:t>
            </a:r>
            <a:r>
              <a:rPr sz="2700" spc="-16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digital</a:t>
            </a:r>
            <a:r>
              <a:rPr sz="2700" spc="-250" dirty="0">
                <a:latin typeface="Arial"/>
                <a:cs typeface="Arial"/>
              </a:rPr>
              <a:t> </a:t>
            </a:r>
            <a:r>
              <a:rPr sz="2700" spc="-110" dirty="0">
                <a:latin typeface="Arial"/>
                <a:cs typeface="Arial"/>
              </a:rPr>
              <a:t>transmission</a:t>
            </a:r>
            <a:r>
              <a:rPr sz="2700" spc="-285" dirty="0">
                <a:latin typeface="Arial"/>
                <a:cs typeface="Arial"/>
              </a:rPr>
              <a:t> </a:t>
            </a:r>
            <a:r>
              <a:rPr sz="2700" u="heavy" spc="-1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signaling</a:t>
            </a:r>
            <a:r>
              <a:rPr sz="2700" u="heavy" spc="-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heavy" spc="-1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pulse</a:t>
            </a:r>
            <a:r>
              <a:rPr sz="2700" u="heavy" spc="-1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700" u="heavy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shape</a:t>
            </a:r>
            <a:r>
              <a:rPr sz="2700" spc="-285" dirty="0">
                <a:latin typeface="Arial"/>
                <a:cs typeface="Arial"/>
              </a:rPr>
              <a:t> </a:t>
            </a:r>
            <a:r>
              <a:rPr sz="2700" spc="-135" dirty="0">
                <a:latin typeface="Arial"/>
                <a:cs typeface="Arial"/>
              </a:rPr>
              <a:t>is  </a:t>
            </a:r>
            <a:r>
              <a:rPr sz="2700" spc="-150" dirty="0">
                <a:latin typeface="Arial"/>
                <a:cs typeface="Arial"/>
              </a:rPr>
              <a:t>chosen</a:t>
            </a:r>
            <a:r>
              <a:rPr sz="2700" spc="-229" dirty="0">
                <a:latin typeface="Arial"/>
                <a:cs typeface="Arial"/>
              </a:rPr>
              <a:t> </a:t>
            </a:r>
            <a:r>
              <a:rPr sz="2700" spc="15" dirty="0">
                <a:latin typeface="Arial"/>
                <a:cs typeface="Arial"/>
              </a:rPr>
              <a:t>to</a:t>
            </a:r>
            <a:r>
              <a:rPr sz="2700" spc="-150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satisfy</a:t>
            </a:r>
            <a:r>
              <a:rPr sz="2700" spc="-235" dirty="0">
                <a:latin typeface="Arial"/>
                <a:cs typeface="Arial"/>
              </a:rPr>
              <a:t> </a:t>
            </a:r>
            <a:r>
              <a:rPr sz="2700" spc="-25" dirty="0">
                <a:latin typeface="Arial"/>
                <a:cs typeface="Arial"/>
              </a:rPr>
              <a:t>the</a:t>
            </a:r>
            <a:r>
              <a:rPr sz="2700" spc="-18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following</a:t>
            </a:r>
            <a:r>
              <a:rPr sz="2700" spc="-30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requirements:</a:t>
            </a:r>
            <a:endParaRPr sz="2700">
              <a:latin typeface="Arial"/>
              <a:cs typeface="Arial"/>
            </a:endParaRPr>
          </a:p>
          <a:p>
            <a:pPr marL="756285" lvl="1" indent="-287020">
              <a:lnSpc>
                <a:spcPts val="2440"/>
              </a:lnSpc>
              <a:buChar char="–"/>
              <a:tabLst>
                <a:tab pos="756920" algn="l"/>
              </a:tabLst>
            </a:pPr>
            <a:r>
              <a:rPr sz="2400" spc="-95" dirty="0">
                <a:latin typeface="Arial"/>
                <a:cs typeface="Arial"/>
              </a:rPr>
              <a:t>yields </a:t>
            </a:r>
            <a:r>
              <a:rPr sz="2400" b="1" spc="-10" dirty="0">
                <a:solidFill>
                  <a:srgbClr val="0000FF"/>
                </a:solidFill>
                <a:latin typeface="Carlito"/>
                <a:cs typeface="Carlito"/>
              </a:rPr>
              <a:t>maximum </a:t>
            </a: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SNR </a:t>
            </a:r>
            <a:r>
              <a:rPr sz="2400" b="1" spc="-30" dirty="0">
                <a:solidFill>
                  <a:srgbClr val="0000FF"/>
                </a:solidFill>
                <a:latin typeface="Carlito"/>
                <a:cs typeface="Carlito"/>
              </a:rPr>
              <a:t>at </a:t>
            </a: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the time </a:t>
            </a:r>
            <a:r>
              <a:rPr sz="2400" b="1" spc="-10" dirty="0">
                <a:solidFill>
                  <a:srgbClr val="0000FF"/>
                </a:solidFill>
                <a:latin typeface="Carlito"/>
                <a:cs typeface="Carlito"/>
              </a:rPr>
              <a:t>instance </a:t>
            </a: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of</a:t>
            </a:r>
            <a:r>
              <a:rPr sz="2400" b="1" spc="-30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decision</a:t>
            </a:r>
            <a:endParaRPr sz="2400">
              <a:latin typeface="Carlito"/>
              <a:cs typeface="Carlito"/>
            </a:endParaRPr>
          </a:p>
          <a:p>
            <a:pPr marL="756285">
              <a:lnSpc>
                <a:spcPts val="2735"/>
              </a:lnSpc>
            </a:pPr>
            <a:r>
              <a:rPr sz="2400" spc="-95" dirty="0">
                <a:latin typeface="Arial"/>
                <a:cs typeface="Arial"/>
              </a:rPr>
              <a:t>(matched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filtering)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30" dirty="0">
                <a:latin typeface="Arial"/>
                <a:cs typeface="Arial"/>
              </a:rPr>
              <a:t>accommodates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b="1" spc="-20" dirty="0">
                <a:solidFill>
                  <a:srgbClr val="0000FF"/>
                </a:solidFill>
                <a:latin typeface="Carlito"/>
                <a:cs typeface="Carlito"/>
              </a:rPr>
              <a:t>to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channel</a:t>
            </a:r>
            <a:r>
              <a:rPr sz="2400" b="1" spc="-22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bandwidth:</a:t>
            </a:r>
            <a:endParaRPr sz="2400">
              <a:latin typeface="Carlito"/>
              <a:cs typeface="Carlito"/>
            </a:endParaRPr>
          </a:p>
          <a:p>
            <a:pPr marL="654050" lvl="2" indent="-654050">
              <a:lnSpc>
                <a:spcPts val="2160"/>
              </a:lnSpc>
              <a:spcBef>
                <a:spcPts val="90"/>
              </a:spcBef>
              <a:buChar char="•"/>
              <a:tabLst>
                <a:tab pos="654050" algn="l"/>
                <a:tab pos="1156970" algn="l"/>
              </a:tabLst>
            </a:pPr>
            <a:r>
              <a:rPr sz="2000" spc="-60" dirty="0">
                <a:latin typeface="Arial"/>
                <a:cs typeface="Arial"/>
              </a:rPr>
              <a:t>rapid </a:t>
            </a: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decrease </a:t>
            </a:r>
            <a:r>
              <a:rPr sz="2000" b="1" dirty="0">
                <a:solidFill>
                  <a:srgbClr val="0000FF"/>
                </a:solidFill>
                <a:latin typeface="Carlito"/>
                <a:cs typeface="Carlito"/>
              </a:rPr>
              <a:t>of </a:t>
            </a:r>
            <a:r>
              <a:rPr sz="2000" b="1" spc="-5" dirty="0">
                <a:solidFill>
                  <a:srgbClr val="0000FF"/>
                </a:solidFill>
                <a:latin typeface="Carlito"/>
                <a:cs typeface="Carlito"/>
              </a:rPr>
              <a:t>pulse </a:t>
            </a: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energy </a:t>
            </a:r>
            <a:r>
              <a:rPr sz="2000" spc="-60" dirty="0">
                <a:latin typeface="Arial"/>
                <a:cs typeface="Arial"/>
              </a:rPr>
              <a:t>outside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39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main </a:t>
            </a:r>
            <a:r>
              <a:rPr sz="2000" spc="-60" dirty="0">
                <a:latin typeface="Arial"/>
                <a:cs typeface="Arial"/>
              </a:rPr>
              <a:t>lobe </a:t>
            </a:r>
            <a:r>
              <a:rPr sz="2000" spc="-30" dirty="0"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  <a:p>
            <a:pPr marR="2078355" algn="r">
              <a:lnSpc>
                <a:spcPts val="2135"/>
              </a:lnSpc>
            </a:pPr>
            <a:r>
              <a:rPr sz="2000" spc="-75" dirty="0">
                <a:latin typeface="Arial"/>
                <a:cs typeface="Arial"/>
              </a:rPr>
              <a:t>frequency </a:t>
            </a:r>
            <a:r>
              <a:rPr sz="2000" spc="-70" dirty="0">
                <a:latin typeface="Arial"/>
                <a:cs typeface="Arial"/>
              </a:rPr>
              <a:t>domain </a:t>
            </a:r>
            <a:r>
              <a:rPr sz="2000" spc="-85" dirty="0">
                <a:latin typeface="Arial"/>
                <a:cs typeface="Arial"/>
              </a:rPr>
              <a:t>alleviates </a:t>
            </a:r>
            <a:r>
              <a:rPr sz="2000" spc="5" dirty="0">
                <a:latin typeface="Arial"/>
                <a:cs typeface="Arial"/>
              </a:rPr>
              <a:t>filter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design</a:t>
            </a:r>
            <a:endParaRPr sz="2000">
              <a:latin typeface="Arial"/>
              <a:cs typeface="Arial"/>
            </a:endParaRPr>
          </a:p>
          <a:p>
            <a:pPr marL="228600" marR="2134870" lvl="2" indent="-228600" algn="r">
              <a:lnSpc>
                <a:spcPts val="2375"/>
              </a:lnSpc>
              <a:buFont typeface="Arial"/>
              <a:buChar char="•"/>
              <a:tabLst>
                <a:tab pos="228600" algn="l"/>
                <a:tab pos="654685" algn="l"/>
              </a:tabLst>
            </a:pPr>
            <a:r>
              <a:rPr sz="2000" b="1" spc="-15" dirty="0">
                <a:solidFill>
                  <a:srgbClr val="0000FF"/>
                </a:solidFill>
                <a:latin typeface="Carlito"/>
                <a:cs typeface="Carlito"/>
              </a:rPr>
              <a:t>lowers </a:t>
            </a: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cross-talk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spc="-55" dirty="0">
                <a:latin typeface="Arial"/>
                <a:cs typeface="Arial"/>
              </a:rPr>
              <a:t>multiplexed</a:t>
            </a:r>
            <a:r>
              <a:rPr sz="2000" spc="-415" dirty="0">
                <a:latin typeface="Arial"/>
                <a:cs typeface="Arial"/>
              </a:rPr>
              <a:t> </a:t>
            </a:r>
            <a:r>
              <a:rPr sz="2000" spc="-160" dirty="0">
                <a:latin typeface="Arial"/>
                <a:cs typeface="Arial"/>
              </a:rPr>
              <a:t>systems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9434" y="1539239"/>
            <a:ext cx="7527925" cy="4183379"/>
            <a:chOff x="859434" y="1539239"/>
            <a:chExt cx="7527925" cy="4183379"/>
          </a:xfrm>
        </p:grpSpPr>
        <p:sp>
          <p:nvSpPr>
            <p:cNvPr id="3" name="object 3"/>
            <p:cNvSpPr/>
            <p:nvPr/>
          </p:nvSpPr>
          <p:spPr>
            <a:xfrm>
              <a:off x="921740" y="3200400"/>
              <a:ext cx="7465059" cy="25222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9434" y="1539239"/>
              <a:ext cx="1850898" cy="41833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68848" y="2314574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>
                  <a:moveTo>
                    <a:pt x="0" y="0"/>
                  </a:moveTo>
                  <a:lnTo>
                    <a:pt x="134747" y="0"/>
                  </a:lnTo>
                </a:path>
                <a:path w="777239">
                  <a:moveTo>
                    <a:pt x="572515" y="0"/>
                  </a:moveTo>
                  <a:lnTo>
                    <a:pt x="77723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8077" y="226263"/>
            <a:ext cx="758634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25" dirty="0"/>
              <a:t>Signaling </a:t>
            </a:r>
            <a:r>
              <a:rPr spc="-20" dirty="0"/>
              <a:t>With </a:t>
            </a:r>
            <a:r>
              <a:rPr spc="-280" dirty="0"/>
              <a:t>Cosine </a:t>
            </a:r>
            <a:r>
              <a:rPr spc="-120" dirty="0"/>
              <a:t>Roll-off</a:t>
            </a:r>
            <a:r>
              <a:rPr spc="-550" dirty="0"/>
              <a:t> </a:t>
            </a:r>
            <a:r>
              <a:rPr spc="-285" dirty="0"/>
              <a:t>Signals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65801" y="2368041"/>
            <a:ext cx="10731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1109777"/>
            <a:ext cx="6684009" cy="9385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353695" algn="l"/>
                <a:tab pos="354330" algn="l"/>
              </a:tabLst>
            </a:pP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Maximum transmission </a:t>
            </a:r>
            <a:r>
              <a:rPr sz="2000" b="1" spc="-45" dirty="0">
                <a:solidFill>
                  <a:srgbClr val="0000FF"/>
                </a:solidFill>
                <a:latin typeface="Carlito"/>
                <a:cs typeface="Carlito"/>
              </a:rPr>
              <a:t>rate </a:t>
            </a:r>
            <a:r>
              <a:rPr sz="2000" spc="-140" dirty="0">
                <a:latin typeface="Arial"/>
                <a:cs typeface="Arial"/>
              </a:rPr>
              <a:t>can </a:t>
            </a:r>
            <a:r>
              <a:rPr sz="2000" spc="-95" dirty="0">
                <a:latin typeface="Arial"/>
                <a:cs typeface="Arial"/>
              </a:rPr>
              <a:t>be </a:t>
            </a:r>
            <a:r>
              <a:rPr sz="2000" spc="-55" dirty="0">
                <a:latin typeface="Arial"/>
                <a:cs typeface="Arial"/>
              </a:rPr>
              <a:t>obtained </a:t>
            </a:r>
            <a:r>
              <a:rPr sz="2000" spc="5" dirty="0">
                <a:latin typeface="Arial"/>
                <a:cs typeface="Arial"/>
              </a:rPr>
              <a:t>with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sinc-pulses</a:t>
            </a:r>
            <a:endParaRPr sz="2000">
              <a:latin typeface="Arial"/>
              <a:cs typeface="Arial"/>
            </a:endParaRPr>
          </a:p>
          <a:p>
            <a:pPr marL="2229485">
              <a:lnSpc>
                <a:spcPts val="2335"/>
              </a:lnSpc>
              <a:spcBef>
                <a:spcPts val="270"/>
              </a:spcBef>
            </a:pPr>
            <a:r>
              <a:rPr sz="1650" dirty="0">
                <a:latin typeface="Symbol"/>
                <a:cs typeface="Symbol"/>
              </a:rPr>
              <a:t>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p</a:t>
            </a:r>
            <a:r>
              <a:rPr sz="2475" i="1" spc="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(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t</a:t>
            </a:r>
            <a:r>
              <a:rPr sz="2475" i="1" spc="-15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)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Symbol"/>
                <a:cs typeface="Symbol"/>
              </a:rPr>
              <a:t>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s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i</a:t>
            </a:r>
            <a:r>
              <a:rPr sz="2475" spc="-22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n</a:t>
            </a:r>
            <a:r>
              <a:rPr sz="2475" spc="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c</a:t>
            </a:r>
            <a:r>
              <a:rPr sz="2475" spc="7" baseline="3367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</a:t>
            </a:r>
            <a:r>
              <a:rPr sz="2000" spc="-250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r</a:t>
            </a:r>
            <a:r>
              <a:rPr sz="2475" i="1" spc="-37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t</a:t>
            </a:r>
            <a:r>
              <a:rPr sz="2475" i="1" spc="15" baseline="3367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</a:t>
            </a:r>
            <a:r>
              <a:rPr sz="2000" spc="-254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Symbol"/>
                <a:cs typeface="Symbol"/>
              </a:rPr>
              <a:t>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s</a:t>
            </a:r>
            <a:r>
              <a:rPr sz="2475" spc="-37" baseline="3367" dirty="0">
                <a:latin typeface="Times New Roman"/>
                <a:cs typeface="Times New Roman"/>
              </a:rPr>
              <a:t> </a:t>
            </a:r>
            <a:r>
              <a:rPr sz="2475" spc="44" baseline="3367" dirty="0">
                <a:latin typeface="Times New Roman"/>
                <a:cs typeface="Times New Roman"/>
              </a:rPr>
              <a:t>in</a:t>
            </a:r>
            <a:r>
              <a:rPr sz="2475" spc="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c</a:t>
            </a:r>
            <a:r>
              <a:rPr sz="2475" spc="7" baseline="3367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</a:t>
            </a:r>
            <a:r>
              <a:rPr sz="2000" spc="-254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t</a:t>
            </a:r>
            <a:r>
              <a:rPr sz="2475" i="1" spc="-22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/</a:t>
            </a:r>
            <a:r>
              <a:rPr sz="2475" spc="22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D</a:t>
            </a:r>
            <a:r>
              <a:rPr sz="2475" i="1" spc="-37" baseline="3367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</a:t>
            </a:r>
            <a:endParaRPr sz="2000">
              <a:latin typeface="Symbol"/>
              <a:cs typeface="Symbol"/>
            </a:endParaRPr>
          </a:p>
          <a:p>
            <a:pPr marL="2229485">
              <a:lnSpc>
                <a:spcPts val="1914"/>
              </a:lnSpc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3089" y="1984628"/>
            <a:ext cx="22529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34870" algn="l"/>
              </a:tabLst>
            </a:pPr>
            <a:r>
              <a:rPr sz="2475" baseline="1683" dirty="0">
                <a:latin typeface="Symbol"/>
                <a:cs typeface="Symbol"/>
              </a:rPr>
              <a:t>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54675" y="2015744"/>
            <a:ext cx="48640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48285" algn="l"/>
              </a:tabLst>
            </a:pPr>
            <a:r>
              <a:rPr sz="1650" dirty="0">
                <a:latin typeface="Symbol"/>
                <a:cs typeface="Symbol"/>
              </a:rPr>
              <a:t>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475" i="1" baseline="6734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75934" y="2221179"/>
            <a:ext cx="10668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07689" y="2156917"/>
            <a:ext cx="269113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336800" algn="l"/>
              </a:tabLst>
            </a:pPr>
            <a:r>
              <a:rPr sz="2475" baseline="-20202" dirty="0">
                <a:latin typeface="Symbol"/>
                <a:cs typeface="Symbol"/>
              </a:rPr>
              <a:t></a:t>
            </a:r>
            <a:r>
              <a:rPr sz="2475" baseline="-20202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 </a:t>
            </a:r>
            <a:r>
              <a:rPr sz="1650" i="1" spc="5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[ </a:t>
            </a:r>
            <a:r>
              <a:rPr sz="1650" i="1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2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]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spc="5" dirty="0">
                <a:latin typeface="Symbol"/>
                <a:cs typeface="Symbol"/>
              </a:rPr>
              <a:t></a:t>
            </a:r>
            <a:r>
              <a:rPr sz="1650" spc="100" dirty="0">
                <a:latin typeface="Times New Roman"/>
                <a:cs typeface="Times New Roman"/>
              </a:rPr>
              <a:t> </a:t>
            </a:r>
            <a:r>
              <a:rPr sz="2475" baseline="-13468" dirty="0">
                <a:latin typeface="Symbol"/>
                <a:cs typeface="Symbol"/>
              </a:rPr>
              <a:t></a:t>
            </a:r>
            <a:endParaRPr sz="2475" baseline="-13468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54675" y="2393645"/>
            <a:ext cx="4318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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i="1" baseline="5050" dirty="0">
                <a:latin typeface="Times New Roman"/>
                <a:cs typeface="Times New Roman"/>
              </a:rPr>
              <a:t>r</a:t>
            </a:r>
            <a:r>
              <a:rPr sz="2475" i="1" spc="-30" baseline="50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33089" y="2409825"/>
            <a:ext cx="12953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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13577" y="6038100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>
                <a:moveTo>
                  <a:pt x="0" y="0"/>
                </a:moveTo>
                <a:lnTo>
                  <a:pt x="10731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63234" y="5645156"/>
            <a:ext cx="931544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solidFill>
                  <a:srgbClr val="0000FF"/>
                </a:solidFill>
                <a:latin typeface="Times New Roman"/>
                <a:cs typeface="Times New Roman"/>
              </a:rPr>
              <a:t>c o s </a:t>
            </a:r>
            <a:r>
              <a:rPr sz="1650" spc="20" dirty="0">
                <a:latin typeface="Times New Roman"/>
                <a:cs typeface="Times New Roman"/>
              </a:rPr>
              <a:t>2</a:t>
            </a:r>
            <a:r>
              <a:rPr sz="1850" i="1" spc="20" dirty="0">
                <a:latin typeface="Symbol"/>
                <a:cs typeface="Symbol"/>
              </a:rPr>
              <a:t></a:t>
            </a:r>
            <a:r>
              <a:rPr sz="1850" i="1" spc="-24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12000" y="5888837"/>
            <a:ext cx="6572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s</a:t>
            </a:r>
            <a:r>
              <a:rPr sz="1650" spc="-260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in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c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254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90184" y="5882436"/>
            <a:ext cx="6172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spc="65" dirty="0">
                <a:latin typeface="Times New Roman"/>
                <a:cs typeface="Times New Roman"/>
              </a:rPr>
              <a:t>t</a:t>
            </a:r>
            <a:r>
              <a:rPr sz="1650" spc="65" dirty="0">
                <a:latin typeface="Times New Roman"/>
                <a:cs typeface="Times New Roman"/>
              </a:rPr>
              <a:t>)</a:t>
            </a:r>
            <a:r>
              <a:rPr sz="1650" spc="-10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4903" y="6072164"/>
            <a:ext cx="109918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latin typeface="Times New Roman"/>
                <a:cs typeface="Times New Roman"/>
              </a:rPr>
              <a:t>1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( 4 </a:t>
            </a:r>
            <a:r>
              <a:rPr sz="1850" i="1" spc="-55" dirty="0">
                <a:latin typeface="Symbol"/>
                <a:cs typeface="Symbol"/>
              </a:rPr>
              <a:t></a:t>
            </a:r>
            <a:r>
              <a:rPr sz="1850" i="1" spc="-5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30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</a:t>
            </a:r>
            <a:endParaRPr sz="975" baseline="72649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82394" y="583227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8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42667" y="5989510"/>
            <a:ext cx="134620" cy="0"/>
          </a:xfrm>
          <a:custGeom>
            <a:avLst/>
            <a:gdLst/>
            <a:ahLst/>
            <a:cxnLst/>
            <a:rect l="l" t="t" r="r" b="b"/>
            <a:pathLst>
              <a:path w="134619">
                <a:moveTo>
                  <a:pt x="0" y="0"/>
                </a:moveTo>
                <a:lnTo>
                  <a:pt x="13436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27301" y="5657799"/>
            <a:ext cx="1308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00047" y="6041012"/>
            <a:ext cx="311150" cy="137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i="1" spc="-5" dirty="0">
                <a:latin typeface="Symbol"/>
                <a:cs typeface="Symbol"/>
              </a:rPr>
              <a:t></a:t>
            </a:r>
            <a:r>
              <a:rPr sz="700" i="1" spc="-5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Symbol"/>
                <a:cs typeface="Symbol"/>
              </a:rPr>
              <a:t></a:t>
            </a:r>
            <a:r>
              <a:rPr sz="65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r </a:t>
            </a:r>
            <a:r>
              <a:rPr sz="650" dirty="0">
                <a:latin typeface="Times New Roman"/>
                <a:cs typeface="Times New Roman"/>
              </a:rPr>
              <a:t>/ 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8560" y="5830925"/>
            <a:ext cx="4984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spc="5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1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02610" y="5833973"/>
            <a:ext cx="922019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5" dirty="0">
                <a:latin typeface="Symbol"/>
                <a:cs typeface="Symbol"/>
              </a:rPr>
              <a:t></a:t>
            </a:r>
            <a:r>
              <a:rPr sz="1650" spc="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/ 2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2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84350" y="5833973"/>
            <a:ext cx="886460" cy="490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825"/>
              </a:lnSpc>
              <a:spcBef>
                <a:spcPts val="105"/>
              </a:spcBef>
              <a:tabLst>
                <a:tab pos="431165" algn="l"/>
              </a:tabLst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spc="100" dirty="0">
                <a:latin typeface="Times New Roman"/>
                <a:cs typeface="Times New Roman"/>
              </a:rPr>
              <a:t>co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s</a:t>
            </a:r>
            <a:r>
              <a:rPr sz="1650" spc="-155" dirty="0">
                <a:latin typeface="Times New Roman"/>
                <a:cs typeface="Times New Roman"/>
              </a:rPr>
              <a:t> </a:t>
            </a:r>
            <a:r>
              <a:rPr sz="975" baseline="72649" dirty="0">
                <a:latin typeface="Times New Roman"/>
                <a:cs typeface="Times New Roman"/>
              </a:rPr>
              <a:t>2</a:t>
            </a:r>
            <a:endParaRPr sz="975" baseline="72649">
              <a:latin typeface="Times New Roman"/>
              <a:cs typeface="Times New Roman"/>
            </a:endParaRPr>
          </a:p>
          <a:p>
            <a:pPr marL="266700">
              <a:lnSpc>
                <a:spcPts val="1825"/>
              </a:lnSpc>
            </a:pPr>
            <a:r>
              <a:rPr sz="1650" i="1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23057" y="5493585"/>
            <a:ext cx="504190" cy="83121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20"/>
              </a:spcBef>
              <a:tabLst>
                <a:tab pos="478155" algn="l"/>
              </a:tabLst>
            </a:pPr>
            <a:r>
              <a:rPr sz="1850" i="1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50" i="1" u="sng" spc="-5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sz="1850" i="1" u="sng" spc="-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	</a:t>
            </a:r>
            <a:endParaRPr sz="1650">
              <a:latin typeface="Times New Roman"/>
              <a:cs typeface="Times New Roman"/>
            </a:endParaRPr>
          </a:p>
          <a:p>
            <a:pPr marL="17780" algn="ctr">
              <a:lnSpc>
                <a:spcPct val="100000"/>
              </a:lnSpc>
              <a:spcBef>
                <a:spcPts val="1020"/>
              </a:spcBef>
            </a:pP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2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6939" y="2609164"/>
            <a:ext cx="749236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indent="-341630">
              <a:lnSpc>
                <a:spcPts val="2355"/>
              </a:lnSpc>
              <a:spcBef>
                <a:spcPts val="95"/>
              </a:spcBef>
              <a:buChar char="•"/>
              <a:tabLst>
                <a:tab pos="353695" algn="l"/>
                <a:tab pos="354330" algn="l"/>
              </a:tabLst>
            </a:pPr>
            <a:r>
              <a:rPr sz="2000" spc="-135" dirty="0">
                <a:latin typeface="Arial"/>
                <a:cs typeface="Arial"/>
              </a:rPr>
              <a:t>However, </a:t>
            </a:r>
            <a:r>
              <a:rPr sz="2000" spc="-50" dirty="0">
                <a:latin typeface="Arial"/>
                <a:cs typeface="Arial"/>
              </a:rPr>
              <a:t>they </a:t>
            </a:r>
            <a:r>
              <a:rPr sz="2000" spc="-90" dirty="0">
                <a:latin typeface="Arial"/>
                <a:cs typeface="Arial"/>
              </a:rPr>
              <a:t>are </a:t>
            </a:r>
            <a:r>
              <a:rPr sz="2000" spc="-5" dirty="0">
                <a:latin typeface="Arial"/>
                <a:cs typeface="Arial"/>
              </a:rPr>
              <a:t>not </a:t>
            </a:r>
            <a:r>
              <a:rPr sz="2000" spc="-30" dirty="0">
                <a:latin typeface="Arial"/>
                <a:cs typeface="Arial"/>
              </a:rPr>
              <a:t>time-limited. </a:t>
            </a:r>
            <a:r>
              <a:rPr sz="2000" spc="-180" dirty="0">
                <a:latin typeface="Arial"/>
                <a:cs typeface="Arial"/>
              </a:rPr>
              <a:t>A </a:t>
            </a:r>
            <a:r>
              <a:rPr sz="2000" spc="-65" dirty="0">
                <a:latin typeface="Arial"/>
                <a:cs typeface="Arial"/>
              </a:rPr>
              <a:t>more </a:t>
            </a:r>
            <a:r>
              <a:rPr sz="2000" spc="-70" dirty="0">
                <a:latin typeface="Arial"/>
                <a:cs typeface="Arial"/>
              </a:rPr>
              <a:t>practical </a:t>
            </a:r>
            <a:r>
              <a:rPr sz="2000" spc="-90" dirty="0">
                <a:latin typeface="Arial"/>
                <a:cs typeface="Arial"/>
              </a:rPr>
              <a:t>choice</a:t>
            </a:r>
            <a:r>
              <a:rPr sz="2000" spc="-40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is </a:t>
            </a:r>
            <a:r>
              <a:rPr sz="2000" spc="-2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353695">
              <a:lnSpc>
                <a:spcPts val="2280"/>
              </a:lnSpc>
            </a:pPr>
            <a:r>
              <a:rPr sz="2000" b="1" spc="-5" dirty="0">
                <a:solidFill>
                  <a:srgbClr val="0000FF"/>
                </a:solidFill>
                <a:latin typeface="Carlito"/>
                <a:cs typeface="Carlito"/>
              </a:rPr>
              <a:t>cosine </a:t>
            </a: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roll-off</a:t>
            </a:r>
            <a:r>
              <a:rPr sz="2000" b="1" spc="-10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000" b="1" spc="-10" dirty="0">
                <a:solidFill>
                  <a:srgbClr val="0000FF"/>
                </a:solidFill>
                <a:latin typeface="Carlito"/>
                <a:cs typeface="Carlito"/>
              </a:rPr>
              <a:t>signaling</a:t>
            </a:r>
            <a:r>
              <a:rPr sz="2000" spc="-1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62170">
              <a:lnSpc>
                <a:spcPts val="2330"/>
              </a:lnSpc>
            </a:pPr>
            <a:r>
              <a:rPr sz="1800" dirty="0">
                <a:latin typeface="Arial"/>
                <a:cs typeface="Arial"/>
              </a:rPr>
              <a:t>for </a:t>
            </a:r>
            <a:r>
              <a:rPr sz="1800" b="1" dirty="0">
                <a:latin typeface="Arial"/>
                <a:cs typeface="Arial"/>
              </a:rPr>
              <a:t>raised cos-pulses</a:t>
            </a:r>
            <a:r>
              <a:rPr sz="1800" b="1" spc="-330" dirty="0">
                <a:latin typeface="Arial"/>
                <a:cs typeface="Arial"/>
              </a:rPr>
              <a:t> </a:t>
            </a:r>
            <a:r>
              <a:rPr sz="2000" i="1" spc="-30" dirty="0">
                <a:latin typeface="Symbol"/>
                <a:cs typeface="Symbol"/>
              </a:rPr>
              <a:t></a:t>
            </a:r>
            <a:r>
              <a:rPr sz="1800" i="1" spc="-30" dirty="0">
                <a:latin typeface="Carlito"/>
                <a:cs typeface="Carlito"/>
              </a:rPr>
              <a:t>=r/2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5464" y="59258"/>
            <a:ext cx="140970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600" dirty="0">
                <a:solidFill>
                  <a:srgbClr val="1F477B"/>
                </a:solidFill>
              </a:rPr>
              <a:t>E</a:t>
            </a:r>
            <a:r>
              <a:rPr sz="3200" spc="-240" dirty="0">
                <a:solidFill>
                  <a:srgbClr val="1F477B"/>
                </a:solidFill>
              </a:rPr>
              <a:t>x</a:t>
            </a:r>
            <a:r>
              <a:rPr sz="3200" spc="-270" dirty="0">
                <a:solidFill>
                  <a:srgbClr val="1F477B"/>
                </a:solidFill>
              </a:rPr>
              <a:t>a</a:t>
            </a:r>
            <a:r>
              <a:rPr sz="3200" spc="-150" dirty="0">
                <a:solidFill>
                  <a:srgbClr val="1F477B"/>
                </a:solidFill>
              </a:rPr>
              <a:t>m</a:t>
            </a:r>
            <a:r>
              <a:rPr sz="3200" spc="-130" dirty="0">
                <a:solidFill>
                  <a:srgbClr val="1F477B"/>
                </a:solidFill>
              </a:rPr>
              <a:t>p</a:t>
            </a:r>
            <a:r>
              <a:rPr sz="3200" spc="5" dirty="0">
                <a:solidFill>
                  <a:srgbClr val="1F477B"/>
                </a:solidFill>
              </a:rPr>
              <a:t>l</a:t>
            </a:r>
            <a:r>
              <a:rPr sz="3200" spc="-195" dirty="0">
                <a:solidFill>
                  <a:srgbClr val="1F477B"/>
                </a:solidFill>
              </a:rPr>
              <a:t>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758310" y="781938"/>
            <a:ext cx="48571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Arial"/>
                <a:cs typeface="Arial"/>
              </a:rPr>
              <a:t>and polar signaling,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following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waveform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80360" y="1615378"/>
            <a:ext cx="3809999" cy="1132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2219" y="790778"/>
            <a:ext cx="223774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Clr>
                <a:srgbClr val="4F81BB"/>
              </a:buClr>
              <a:buSzPct val="105000"/>
              <a:buFont typeface="Wingdings"/>
              <a:buChar char=""/>
              <a:tabLst>
                <a:tab pos="356870" algn="l"/>
                <a:tab pos="357505" algn="l"/>
                <a:tab pos="1695450" algn="l"/>
              </a:tabLst>
            </a:pPr>
            <a:r>
              <a:rPr sz="2000" spc="-15" dirty="0">
                <a:latin typeface="Arial"/>
                <a:cs typeface="Arial"/>
              </a:rPr>
              <a:t>By </a:t>
            </a:r>
            <a:r>
              <a:rPr sz="2000" spc="-5" dirty="0">
                <a:latin typeface="Arial"/>
                <a:cs typeface="Arial"/>
              </a:rPr>
              <a:t>using</a:t>
            </a:r>
            <a:r>
              <a:rPr sz="2000" spc="355" dirty="0">
                <a:latin typeface="Arial"/>
                <a:cs typeface="Arial"/>
              </a:rPr>
              <a:t> </a:t>
            </a:r>
            <a:r>
              <a:rPr sz="1800" i="1" spc="-55" dirty="0">
                <a:latin typeface="Symbol"/>
                <a:cs typeface="Symbol"/>
              </a:rPr>
              <a:t></a:t>
            </a:r>
            <a:r>
              <a:rPr sz="1800" spc="-55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obtained: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2219" y="2856737"/>
            <a:ext cx="7103745" cy="2226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lr>
                <a:srgbClr val="4F81BB"/>
              </a:buClr>
              <a:buSzPct val="7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-5" dirty="0">
                <a:latin typeface="Arial"/>
                <a:cs typeface="Arial"/>
              </a:rPr>
              <a:t>Note </a:t>
            </a:r>
            <a:r>
              <a:rPr sz="2000" spc="-10" dirty="0">
                <a:latin typeface="Arial"/>
                <a:cs typeface="Arial"/>
              </a:rPr>
              <a:t>that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spc="-15" dirty="0">
                <a:latin typeface="Arial"/>
                <a:cs typeface="Arial"/>
              </a:rPr>
              <a:t>zero </a:t>
            </a:r>
            <a:r>
              <a:rPr sz="2000" spc="-5" dirty="0">
                <a:latin typeface="Arial"/>
                <a:cs typeface="Arial"/>
              </a:rPr>
              <a:t>crossing are spaced by </a:t>
            </a:r>
            <a:r>
              <a:rPr sz="2000" i="1" spc="-10" dirty="0">
                <a:latin typeface="Arial"/>
                <a:cs typeface="Arial"/>
              </a:rPr>
              <a:t>D</a:t>
            </a:r>
            <a:r>
              <a:rPr sz="2000" i="1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at</a:t>
            </a:r>
            <a:endParaRPr sz="2000">
              <a:latin typeface="Arial"/>
              <a:cs typeface="Arial"/>
            </a:endParaRPr>
          </a:p>
          <a:p>
            <a:pPr marL="1783714">
              <a:lnSpc>
                <a:spcPct val="100000"/>
              </a:lnSpc>
              <a:spcBef>
                <a:spcPts val="16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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spc="50" dirty="0">
                <a:latin typeface="Times New Roman"/>
                <a:cs typeface="Times New Roman"/>
              </a:rPr>
              <a:t>.5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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50" dirty="0">
                <a:latin typeface="Times New Roman"/>
                <a:cs typeface="Times New Roman"/>
              </a:rPr>
              <a:t>.5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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spc="50" dirty="0">
                <a:latin typeface="Times New Roman"/>
                <a:cs typeface="Times New Roman"/>
              </a:rPr>
              <a:t>.5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180" dirty="0">
                <a:latin typeface="Times New Roman"/>
                <a:cs typeface="Times New Roman"/>
              </a:rPr>
              <a:t> </a:t>
            </a:r>
            <a:r>
              <a:rPr sz="1600" spc="100" dirty="0">
                <a:latin typeface="Times New Roman"/>
                <a:cs typeface="Times New Roman"/>
              </a:rPr>
              <a:t>....</a:t>
            </a:r>
            <a:endParaRPr sz="16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1300"/>
              </a:spcBef>
            </a:pPr>
            <a:r>
              <a:rPr sz="2000" spc="-10" dirty="0">
                <a:latin typeface="Arial"/>
                <a:cs typeface="Arial"/>
              </a:rPr>
              <a:t>(this could </a:t>
            </a:r>
            <a:r>
              <a:rPr sz="2000" spc="-5" dirty="0">
                <a:latin typeface="Arial"/>
                <a:cs typeface="Arial"/>
              </a:rPr>
              <a:t>be </a:t>
            </a:r>
            <a:r>
              <a:rPr sz="2000" spc="-10" dirty="0">
                <a:latin typeface="Arial"/>
                <a:cs typeface="Arial"/>
              </a:rPr>
              <a:t>seen easily also in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eye-diagram)</a:t>
            </a:r>
            <a:endParaRPr sz="2000">
              <a:latin typeface="Arial"/>
              <a:cs typeface="Arial"/>
            </a:endParaRPr>
          </a:p>
          <a:p>
            <a:pPr marL="356870" marR="5080" indent="-344805">
              <a:lnSpc>
                <a:spcPct val="100000"/>
              </a:lnSpc>
              <a:spcBef>
                <a:spcPts val="509"/>
              </a:spcBef>
              <a:buClr>
                <a:srgbClr val="4F81BB"/>
              </a:buClr>
              <a:buSzPct val="70000"/>
              <a:buFont typeface="Wingdings"/>
              <a:buChar char=""/>
              <a:tabLst>
                <a:tab pos="356870" algn="l"/>
                <a:tab pos="357505" algn="l"/>
              </a:tabLst>
            </a:pPr>
            <a:r>
              <a:rPr sz="2000" spc="5" dirty="0">
                <a:latin typeface="Arial"/>
                <a:cs typeface="Arial"/>
              </a:rPr>
              <a:t>The </a:t>
            </a:r>
            <a:r>
              <a:rPr sz="2000" spc="-15" dirty="0">
                <a:latin typeface="Arial"/>
                <a:cs typeface="Arial"/>
              </a:rPr>
              <a:t>zero </a:t>
            </a:r>
            <a:r>
              <a:rPr sz="2000" spc="-5" dirty="0">
                <a:latin typeface="Arial"/>
                <a:cs typeface="Arial"/>
              </a:rPr>
              <a:t>crossing are easy to </a:t>
            </a:r>
            <a:r>
              <a:rPr sz="2000" spc="-10" dirty="0">
                <a:latin typeface="Arial"/>
                <a:cs typeface="Arial"/>
              </a:rPr>
              <a:t>detect </a:t>
            </a:r>
            <a:r>
              <a:rPr sz="2000" dirty="0">
                <a:latin typeface="Arial"/>
                <a:cs typeface="Arial"/>
              </a:rPr>
              <a:t>for </a:t>
            </a:r>
            <a:r>
              <a:rPr sz="2000" spc="-5" dirty="0">
                <a:latin typeface="Arial"/>
                <a:cs typeface="Arial"/>
              </a:rPr>
              <a:t>clock </a:t>
            </a:r>
            <a:r>
              <a:rPr sz="2000" spc="-50" dirty="0">
                <a:latin typeface="Arial"/>
                <a:cs typeface="Arial"/>
              </a:rPr>
              <a:t>recovery.  </a:t>
            </a:r>
            <a:r>
              <a:rPr sz="2000" spc="-5" dirty="0">
                <a:latin typeface="Arial"/>
                <a:cs typeface="Arial"/>
              </a:rPr>
              <a:t>Note </a:t>
            </a:r>
            <a:r>
              <a:rPr sz="2000" spc="-10" dirty="0">
                <a:latin typeface="Arial"/>
                <a:cs typeface="Arial"/>
              </a:rPr>
              <a:t>that unipolar baseband signaling </a:t>
            </a:r>
            <a:r>
              <a:rPr sz="2000" spc="-15" dirty="0">
                <a:latin typeface="Arial"/>
                <a:cs typeface="Arial"/>
              </a:rPr>
              <a:t>involves </a:t>
            </a:r>
            <a:r>
              <a:rPr sz="2000" dirty="0">
                <a:latin typeface="Arial"/>
                <a:cs typeface="Arial"/>
              </a:rPr>
              <a:t>performance  </a:t>
            </a:r>
            <a:r>
              <a:rPr sz="2000" spc="-10" dirty="0">
                <a:latin typeface="Arial"/>
                <a:cs typeface="Arial"/>
              </a:rPr>
              <a:t>penalty </a:t>
            </a:r>
            <a:r>
              <a:rPr sz="2000" spc="-5" dirty="0">
                <a:latin typeface="Arial"/>
                <a:cs typeface="Arial"/>
              </a:rPr>
              <a:t>of 3 dB </a:t>
            </a:r>
            <a:r>
              <a:rPr sz="2000" dirty="0">
                <a:latin typeface="Arial"/>
                <a:cs typeface="Arial"/>
              </a:rPr>
              <a:t>compared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spc="-10" dirty="0">
                <a:latin typeface="Arial"/>
                <a:cs typeface="Arial"/>
              </a:rPr>
              <a:t>polar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signaling: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33011" y="5229097"/>
            <a:ext cx="417195" cy="372745"/>
            <a:chOff x="4033011" y="5229097"/>
            <a:chExt cx="417195" cy="372745"/>
          </a:xfrm>
        </p:grpSpPr>
        <p:sp>
          <p:nvSpPr>
            <p:cNvPr id="8" name="object 8"/>
            <p:cNvSpPr/>
            <p:nvPr/>
          </p:nvSpPr>
          <p:spPr>
            <a:xfrm>
              <a:off x="4039742" y="5241289"/>
              <a:ext cx="410209" cy="354330"/>
            </a:xfrm>
            <a:custGeom>
              <a:avLst/>
              <a:gdLst/>
              <a:ahLst/>
              <a:cxnLst/>
              <a:rect l="l" t="t" r="r" b="b"/>
              <a:pathLst>
                <a:path w="410210" h="354329">
                  <a:moveTo>
                    <a:pt x="0" y="239141"/>
                  </a:moveTo>
                  <a:lnTo>
                    <a:pt x="28575" y="219837"/>
                  </a:lnTo>
                </a:path>
                <a:path w="410210" h="354329">
                  <a:moveTo>
                    <a:pt x="28956" y="219837"/>
                  </a:moveTo>
                  <a:lnTo>
                    <a:pt x="96393" y="353568"/>
                  </a:lnTo>
                </a:path>
                <a:path w="410210" h="354329">
                  <a:moveTo>
                    <a:pt x="96393" y="353974"/>
                  </a:moveTo>
                  <a:lnTo>
                    <a:pt x="170180" y="381"/>
                  </a:lnTo>
                </a:path>
                <a:path w="410210" h="354329">
                  <a:moveTo>
                    <a:pt x="170180" y="0"/>
                  </a:moveTo>
                  <a:lnTo>
                    <a:pt x="41021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7014" y="5466714"/>
              <a:ext cx="89281" cy="1230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33012" y="5229110"/>
              <a:ext cx="413384" cy="326390"/>
            </a:xfrm>
            <a:custGeom>
              <a:avLst/>
              <a:gdLst/>
              <a:ahLst/>
              <a:cxnLst/>
              <a:rect l="l" t="t" r="r" b="b"/>
              <a:pathLst>
                <a:path w="413385" h="326389">
                  <a:moveTo>
                    <a:pt x="50673" y="237604"/>
                  </a:moveTo>
                  <a:lnTo>
                    <a:pt x="38989" y="216268"/>
                  </a:lnTo>
                  <a:lnTo>
                    <a:pt x="0" y="241668"/>
                  </a:lnTo>
                  <a:lnTo>
                    <a:pt x="5334" y="249923"/>
                  </a:lnTo>
                  <a:lnTo>
                    <a:pt x="24003" y="237604"/>
                  </a:lnTo>
                  <a:lnTo>
                    <a:pt x="50673" y="237604"/>
                  </a:lnTo>
                  <a:close/>
                </a:path>
                <a:path w="413385" h="326389">
                  <a:moveTo>
                    <a:pt x="413004" y="0"/>
                  </a:moveTo>
                  <a:lnTo>
                    <a:pt x="167767" y="0"/>
                  </a:lnTo>
                  <a:lnTo>
                    <a:pt x="99314" y="326123"/>
                  </a:lnTo>
                  <a:lnTo>
                    <a:pt x="113284" y="326123"/>
                  </a:lnTo>
                  <a:lnTo>
                    <a:pt x="178308" y="13957"/>
                  </a:lnTo>
                  <a:lnTo>
                    <a:pt x="413004" y="13957"/>
                  </a:lnTo>
                  <a:lnTo>
                    <a:pt x="4130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88359" y="5730036"/>
            <a:ext cx="561975" cy="372745"/>
            <a:chOff x="3888359" y="5730036"/>
            <a:chExt cx="561975" cy="372745"/>
          </a:xfrm>
        </p:grpSpPr>
        <p:sp>
          <p:nvSpPr>
            <p:cNvPr id="12" name="object 12"/>
            <p:cNvSpPr/>
            <p:nvPr/>
          </p:nvSpPr>
          <p:spPr>
            <a:xfrm>
              <a:off x="3894963" y="5742139"/>
              <a:ext cx="554990" cy="354330"/>
            </a:xfrm>
            <a:custGeom>
              <a:avLst/>
              <a:gdLst/>
              <a:ahLst/>
              <a:cxnLst/>
              <a:rect l="l" t="t" r="r" b="b"/>
              <a:pathLst>
                <a:path w="554989" h="354329">
                  <a:moveTo>
                    <a:pt x="0" y="239153"/>
                  </a:moveTo>
                  <a:lnTo>
                    <a:pt x="28701" y="220281"/>
                  </a:lnTo>
                </a:path>
                <a:path w="554989" h="354329">
                  <a:moveTo>
                    <a:pt x="28956" y="220281"/>
                  </a:moveTo>
                  <a:lnTo>
                    <a:pt x="96520" y="353606"/>
                  </a:lnTo>
                </a:path>
                <a:path w="554989" h="354329">
                  <a:moveTo>
                    <a:pt x="96520" y="354012"/>
                  </a:moveTo>
                  <a:lnTo>
                    <a:pt x="170561" y="393"/>
                  </a:lnTo>
                </a:path>
                <a:path w="554989" h="354329">
                  <a:moveTo>
                    <a:pt x="170561" y="0"/>
                  </a:moveTo>
                  <a:lnTo>
                    <a:pt x="5549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2235" y="5967552"/>
              <a:ext cx="89280" cy="1230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88359" y="5730036"/>
              <a:ext cx="558165" cy="327025"/>
            </a:xfrm>
            <a:custGeom>
              <a:avLst/>
              <a:gdLst/>
              <a:ahLst/>
              <a:cxnLst/>
              <a:rect l="l" t="t" r="r" b="b"/>
              <a:pathLst>
                <a:path w="558164" h="327025">
                  <a:moveTo>
                    <a:pt x="50292" y="237515"/>
                  </a:moveTo>
                  <a:lnTo>
                    <a:pt x="38862" y="216598"/>
                  </a:lnTo>
                  <a:lnTo>
                    <a:pt x="0" y="242023"/>
                  </a:lnTo>
                  <a:lnTo>
                    <a:pt x="5207" y="249821"/>
                  </a:lnTo>
                  <a:lnTo>
                    <a:pt x="23876" y="237515"/>
                  </a:lnTo>
                  <a:lnTo>
                    <a:pt x="50292" y="237515"/>
                  </a:lnTo>
                  <a:close/>
                </a:path>
                <a:path w="558164" h="327025">
                  <a:moveTo>
                    <a:pt x="557657" y="0"/>
                  </a:moveTo>
                  <a:lnTo>
                    <a:pt x="167640" y="0"/>
                  </a:lnTo>
                  <a:lnTo>
                    <a:pt x="99187" y="326529"/>
                  </a:lnTo>
                  <a:lnTo>
                    <a:pt x="113157" y="326529"/>
                  </a:lnTo>
                  <a:lnTo>
                    <a:pt x="178562" y="13944"/>
                  </a:lnTo>
                  <a:lnTo>
                    <a:pt x="557657" y="13944"/>
                  </a:lnTo>
                  <a:lnTo>
                    <a:pt x="5576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44415" y="5980277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9666" y="5227284"/>
            <a:ext cx="31000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48640" algn="l"/>
                <a:tab pos="1033144" algn="l"/>
              </a:tabLst>
            </a:pPr>
            <a:r>
              <a:rPr sz="2475" baseline="-43771" dirty="0">
                <a:latin typeface="Symbol"/>
                <a:cs typeface="Symbol"/>
              </a:rPr>
              <a:t></a:t>
            </a:r>
            <a:r>
              <a:rPr sz="2475" spc="577" baseline="-43771" dirty="0">
                <a:latin typeface="Times New Roman"/>
                <a:cs typeface="Times New Roman"/>
              </a:rPr>
              <a:t> </a:t>
            </a:r>
            <a:r>
              <a:rPr sz="1650" spc="-409" dirty="0">
                <a:latin typeface="Symbol"/>
                <a:cs typeface="Symbol"/>
              </a:rPr>
              <a:t></a:t>
            </a:r>
            <a:r>
              <a:rPr sz="2475" spc="-615" baseline="-20202" dirty="0">
                <a:latin typeface="Symbol"/>
                <a:cs typeface="Symbol"/>
              </a:rPr>
              <a:t></a:t>
            </a:r>
            <a:r>
              <a:rPr sz="2475" spc="-615" baseline="-20202" dirty="0">
                <a:latin typeface="Times New Roman"/>
                <a:cs typeface="Times New Roman"/>
              </a:rPr>
              <a:t>	</a:t>
            </a:r>
            <a:r>
              <a:rPr sz="1650" i="1" spc="5" dirty="0">
                <a:latin typeface="Times New Roman"/>
                <a:cs typeface="Times New Roman"/>
              </a:rPr>
              <a:t>Q</a:t>
            </a:r>
            <a:r>
              <a:rPr sz="1650" i="1" spc="-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	</a:t>
            </a:r>
            <a:r>
              <a:rPr sz="1850" i="1" spc="-40" dirty="0">
                <a:latin typeface="Symbol"/>
                <a:cs typeface="Symbol"/>
              </a:rPr>
              <a:t></a:t>
            </a:r>
            <a:r>
              <a:rPr sz="1850" i="1" spc="35" dirty="0">
                <a:latin typeface="Times New Roman"/>
                <a:cs typeface="Times New Roman"/>
              </a:rPr>
              <a:t> </a:t>
            </a:r>
            <a:r>
              <a:rPr sz="975" i="1" spc="-7" baseline="-72649" dirty="0">
                <a:latin typeface="Times New Roman"/>
                <a:cs typeface="Times New Roman"/>
              </a:rPr>
              <a:t>b</a:t>
            </a:r>
            <a:r>
              <a:rPr sz="975" i="1" spc="7" baseline="-72649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),</a:t>
            </a:r>
            <a:r>
              <a:rPr sz="1650" spc="2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u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n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ip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la</a:t>
            </a:r>
            <a:r>
              <a:rPr sz="1650" spc="-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r>
              <a:rPr sz="1650" spc="27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[</a:t>
            </a:r>
            <a:r>
              <a:rPr sz="1650" spc="-2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1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]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7095" y="5415788"/>
            <a:ext cx="1308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4510" y="5708396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24173" y="5568188"/>
            <a:ext cx="12953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86073" y="5755172"/>
            <a:ext cx="24396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687705" algn="l"/>
                <a:tab pos="1075055" algn="l"/>
              </a:tabLst>
            </a:pPr>
            <a:r>
              <a:rPr sz="2475" baseline="-5050" dirty="0">
                <a:latin typeface="Symbol"/>
                <a:cs typeface="Symbol"/>
              </a:rPr>
              <a:t></a:t>
            </a:r>
            <a:r>
              <a:rPr sz="2475" spc="-300" baseline="-50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Q</a:t>
            </a:r>
            <a:r>
              <a:rPr sz="1650" i="1" spc="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	</a:t>
            </a:r>
            <a:r>
              <a:rPr sz="1650" spc="45" dirty="0">
                <a:latin typeface="Times New Roman"/>
                <a:cs typeface="Times New Roman"/>
              </a:rPr>
              <a:t>2</a:t>
            </a:r>
            <a:r>
              <a:rPr sz="1850" i="1" spc="45" dirty="0">
                <a:latin typeface="Symbol"/>
                <a:cs typeface="Symbol"/>
              </a:rPr>
              <a:t></a:t>
            </a:r>
            <a:r>
              <a:rPr sz="1850" spc="45" dirty="0">
                <a:latin typeface="Times New Roman"/>
                <a:cs typeface="Times New Roman"/>
              </a:rPr>
              <a:t>	</a:t>
            </a:r>
            <a:r>
              <a:rPr sz="1650" spc="70" dirty="0">
                <a:latin typeface="Times New Roman"/>
                <a:cs typeface="Times New Roman"/>
              </a:rPr>
              <a:t>),</a:t>
            </a:r>
            <a:r>
              <a:rPr sz="1650" spc="28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p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la</a:t>
            </a:r>
            <a:r>
              <a:rPr sz="1650" spc="-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r</a:t>
            </a:r>
            <a:r>
              <a:rPr sz="1650" spc="-8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[</a:t>
            </a:r>
            <a:r>
              <a:rPr sz="1650" spc="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1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]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24173" y="5858967"/>
            <a:ext cx="12953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</a:t>
            </a:r>
            <a:endParaRPr sz="16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6764" y="429209"/>
            <a:ext cx="40195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5" dirty="0"/>
              <a:t>Matched</a:t>
            </a:r>
            <a:r>
              <a:rPr sz="4400" spc="-235" dirty="0"/>
              <a:t> </a:t>
            </a:r>
            <a:r>
              <a:rPr sz="4400" spc="-125" dirty="0"/>
              <a:t>Filtering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93570" y="1525346"/>
            <a:ext cx="1704339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6615" algn="l"/>
                <a:tab pos="1649730" algn="l"/>
              </a:tabLst>
            </a:pPr>
            <a:r>
              <a:rPr sz="650" i="1" dirty="0">
                <a:latin typeface="Times New Roman"/>
                <a:cs typeface="Times New Roman"/>
              </a:rPr>
              <a:t>R	R	</a:t>
            </a:r>
            <a:r>
              <a:rPr sz="650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0736" y="1326007"/>
            <a:ext cx="21043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46405" algn="l"/>
                <a:tab pos="1306195" algn="l"/>
              </a:tabLst>
            </a:pPr>
            <a:r>
              <a:rPr sz="2475" baseline="-5050" dirty="0">
                <a:latin typeface="Symbol"/>
                <a:cs typeface="Symbol"/>
              </a:rPr>
              <a:t></a:t>
            </a:r>
            <a:r>
              <a:rPr sz="2475" spc="-52" baseline="-50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x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1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114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	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8836" y="1539062"/>
            <a:ext cx="129539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6561" y="1959991"/>
            <a:ext cx="10795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90600" algn="l"/>
              </a:tabLst>
            </a:pPr>
            <a:r>
              <a:rPr sz="975" i="1" spc="-7" baseline="4273" dirty="0">
                <a:latin typeface="Times New Roman"/>
                <a:cs typeface="Times New Roman"/>
              </a:rPr>
              <a:t>R	</a:t>
            </a: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3436" y="1710543"/>
            <a:ext cx="298831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22605" algn="l"/>
              </a:tabLst>
            </a:pPr>
            <a:r>
              <a:rPr sz="2475" baseline="-23569" dirty="0">
                <a:latin typeface="Symbol"/>
                <a:cs typeface="Symbol"/>
              </a:rPr>
              <a:t></a:t>
            </a:r>
            <a:r>
              <a:rPr sz="2475" spc="127" baseline="-23569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X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 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e x p (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-35" dirty="0">
                <a:latin typeface="Times New Roman"/>
                <a:cs typeface="Times New Roman"/>
              </a:rPr>
              <a:t>j</a:t>
            </a:r>
            <a:r>
              <a:rPr sz="1800" i="1" spc="-35" dirty="0">
                <a:latin typeface="Symbol"/>
                <a:cs typeface="Symbol"/>
              </a:rPr>
              <a:t>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-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9540" y="195999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36998" y="2492248"/>
            <a:ext cx="0" cy="316230"/>
          </a:xfrm>
          <a:custGeom>
            <a:avLst/>
            <a:gdLst/>
            <a:ahLst/>
            <a:cxnLst/>
            <a:rect l="l" t="t" r="r" b="b"/>
            <a:pathLst>
              <a:path h="316230">
                <a:moveTo>
                  <a:pt x="0" y="0"/>
                </a:moveTo>
                <a:lnTo>
                  <a:pt x="0" y="3159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43380" y="2459552"/>
          <a:ext cx="2678430" cy="447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310"/>
                <a:gridCol w="774065"/>
                <a:gridCol w="951864"/>
                <a:gridCol w="236219"/>
              </a:tblGrid>
              <a:tr h="346122">
                <a:tc>
                  <a:txBody>
                    <a:bodyPr/>
                    <a:lstStyle/>
                    <a:p>
                      <a:pPr marR="95250" algn="r">
                        <a:lnSpc>
                          <a:spcPts val="350"/>
                        </a:lnSpc>
                      </a:pPr>
                      <a:r>
                        <a:rPr sz="650" dirty="0">
                          <a:latin typeface="Symbol"/>
                          <a:cs typeface="Symbol"/>
                        </a:rPr>
                        <a:t></a:t>
                      </a:r>
                      <a:endParaRPr sz="650">
                        <a:latin typeface="Symbol"/>
                        <a:cs typeface="Symbol"/>
                      </a:endParaRPr>
                    </a:p>
                    <a:p>
                      <a:pPr>
                        <a:lnSpc>
                          <a:spcPts val="1755"/>
                        </a:lnSpc>
                        <a:spcBef>
                          <a:spcPts val="65"/>
                        </a:spcBef>
                        <a:tabLst>
                          <a:tab pos="291465" algn="l"/>
                          <a:tab pos="547370" algn="l"/>
                        </a:tabLst>
                      </a:pPr>
                      <a:r>
                        <a:rPr sz="2475" i="1" baseline="1683" dirty="0">
                          <a:latin typeface="Times New Roman"/>
                          <a:cs typeface="Times New Roman"/>
                        </a:rPr>
                        <a:t>E	</a:t>
                      </a:r>
                      <a:r>
                        <a:rPr sz="2475" baseline="8417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475" baseline="841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550" dirty="0">
                          <a:latin typeface="Symbol"/>
                          <a:cs typeface="Symbol"/>
                        </a:rPr>
                        <a:t></a:t>
                      </a:r>
                      <a:endParaRPr sz="1550">
                        <a:latin typeface="Symbol"/>
                        <a:cs typeface="Symbol"/>
                      </a:endParaRPr>
                    </a:p>
                    <a:p>
                      <a:pPr marL="127000">
                        <a:lnSpc>
                          <a:spcPts val="455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R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875"/>
                        </a:lnSpc>
                        <a:spcBef>
                          <a:spcPts val="175"/>
                        </a:spcBef>
                        <a:tabLst>
                          <a:tab pos="363220" algn="l"/>
                        </a:tabLst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X	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650" i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)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56540">
                        <a:lnSpc>
                          <a:spcPts val="575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R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ts val="575"/>
                        </a:lnSpc>
                      </a:pPr>
                      <a:r>
                        <a:rPr sz="650" dirty="0">
                          <a:latin typeface="Times New Roman"/>
                          <a:cs typeface="Times New Roman"/>
                        </a:rPr>
                        <a:t>2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47320">
                        <a:lnSpc>
                          <a:spcPts val="1605"/>
                        </a:lnSpc>
                        <a:tabLst>
                          <a:tab pos="488315" algn="l"/>
                        </a:tabLst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650" i="1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dirty="0">
                          <a:latin typeface="Times New Roman"/>
                          <a:cs typeface="Times New Roman"/>
                        </a:rPr>
                        <a:t>f	</a:t>
                      </a:r>
                      <a:r>
                        <a:rPr sz="16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i="1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650" i="1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75" spc="-7" baseline="72649" dirty="0">
                          <a:latin typeface="Times New Roman"/>
                          <a:cs typeface="Times New Roman"/>
                        </a:rPr>
                        <a:t>2</a:t>
                      </a:r>
                      <a:endParaRPr sz="975" baseline="72649">
                        <a:latin typeface="Times New Roman"/>
                        <a:cs typeface="Times New Roman"/>
                      </a:endParaRPr>
                    </a:p>
                    <a:p>
                      <a:pPr marR="15240" algn="r">
                        <a:lnSpc>
                          <a:spcPts val="445"/>
                        </a:lnSpc>
                      </a:pPr>
                      <a:r>
                        <a:rPr sz="650" i="1" dirty="0">
                          <a:latin typeface="Times New Roman"/>
                          <a:cs typeface="Times New Roman"/>
                        </a:rPr>
                        <a:t>R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ts val="350"/>
                        </a:lnSpc>
                      </a:pPr>
                      <a:r>
                        <a:rPr sz="650" dirty="0">
                          <a:latin typeface="Symbol"/>
                          <a:cs typeface="Symbol"/>
                        </a:rPr>
                        <a:t></a:t>
                      </a:r>
                      <a:endParaRPr sz="650">
                        <a:latin typeface="Symbol"/>
                        <a:cs typeface="Symbol"/>
                      </a:endParaRPr>
                    </a:p>
                    <a:p>
                      <a:pPr marR="1270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50" dirty="0">
                          <a:latin typeface="Symbol"/>
                          <a:cs typeface="Symbol"/>
                        </a:rPr>
                        <a:t></a:t>
                      </a:r>
                      <a:endParaRPr sz="155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00387">
                <a:tc>
                  <a:txBody>
                    <a:bodyPr/>
                    <a:lstStyle/>
                    <a:p>
                      <a:pPr marR="66675" algn="r">
                        <a:lnSpc>
                          <a:spcPts val="690"/>
                        </a:lnSpc>
                      </a:pPr>
                      <a:r>
                        <a:rPr sz="650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65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dirty="0">
                          <a:latin typeface="Symbol"/>
                          <a:cs typeface="Symbol"/>
                        </a:rPr>
                        <a:t></a:t>
                      </a:r>
                      <a:endParaRPr sz="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690"/>
                        </a:lnSpc>
                      </a:pPr>
                      <a:r>
                        <a:rPr sz="6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65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spc="-5" dirty="0">
                          <a:latin typeface="Symbol"/>
                          <a:cs typeface="Symbol"/>
                        </a:rPr>
                        <a:t></a:t>
                      </a:r>
                      <a:endParaRPr sz="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451984" y="243052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2986" y="2500629"/>
            <a:ext cx="94996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49935" algn="l"/>
              </a:tabLst>
            </a:pPr>
            <a:r>
              <a:rPr sz="1650" i="1" dirty="0">
                <a:latin typeface="Times New Roman"/>
                <a:cs typeface="Times New Roman"/>
              </a:rPr>
              <a:t>P</a:t>
            </a:r>
            <a:r>
              <a:rPr sz="1650" i="1" spc="-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6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180" dirty="0">
                <a:latin typeface="Times New Roman"/>
                <a:cs typeface="Times New Roman"/>
              </a:rPr>
              <a:t>d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37711" y="3078479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45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05177" y="3871086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01997" y="3871086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47417" y="3571494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17319" y="3979545"/>
            <a:ext cx="14922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7572" y="3054477"/>
            <a:ext cx="2335530" cy="353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885"/>
              </a:lnSpc>
              <a:spcBef>
                <a:spcPts val="105"/>
              </a:spcBef>
              <a:tabLst>
                <a:tab pos="1900555" algn="l"/>
              </a:tabLst>
            </a:pPr>
            <a:r>
              <a:rPr sz="1650" i="1" dirty="0">
                <a:latin typeface="Times New Roman"/>
                <a:cs typeface="Times New Roman"/>
              </a:rPr>
              <a:t>A 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975" spc="-7" baseline="72649" dirty="0">
                <a:latin typeface="Symbol"/>
                <a:cs typeface="Symbol"/>
              </a:rPr>
              <a:t></a:t>
            </a:r>
            <a:r>
              <a:rPr sz="975" spc="-7" baseline="72649" dirty="0">
                <a:latin typeface="Times New Roman"/>
                <a:cs typeface="Times New Roman"/>
              </a:rPr>
              <a:t> 1 </a:t>
            </a:r>
            <a:r>
              <a:rPr sz="1650" dirty="0">
                <a:latin typeface="Times New Roman"/>
                <a:cs typeface="Times New Roman"/>
              </a:rPr>
              <a:t>[ </a:t>
            </a:r>
            <a:r>
              <a:rPr sz="1650" i="1" dirty="0">
                <a:latin typeface="Times New Roman"/>
                <a:cs typeface="Times New Roman"/>
              </a:rPr>
              <a:t>H  </a:t>
            </a:r>
            <a:r>
              <a:rPr sz="1650" dirty="0">
                <a:latin typeface="Times New Roman"/>
                <a:cs typeface="Times New Roman"/>
              </a:rPr>
              <a:t>( 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X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0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]</a:t>
            </a:r>
            <a:endParaRPr sz="1650">
              <a:latin typeface="Times New Roman"/>
              <a:cs typeface="Times New Roman"/>
            </a:endParaRPr>
          </a:p>
          <a:p>
            <a:pPr marR="479425" algn="r">
              <a:lnSpc>
                <a:spcPts val="685"/>
              </a:lnSpc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2598" y="3280028"/>
            <a:ext cx="42862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800" i="1" spc="-5" dirty="0">
                <a:latin typeface="Times New Roman"/>
                <a:cs typeface="Times New Roman"/>
              </a:rPr>
              <a:t>t</a:t>
            </a:r>
            <a:r>
              <a:rPr sz="800" i="1" spc="-100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Symbol"/>
                <a:cs typeface="Symbol"/>
              </a:rPr>
              <a:t></a:t>
            </a:r>
            <a:r>
              <a:rPr sz="800" spc="-70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t</a:t>
            </a:r>
            <a:r>
              <a:rPr sz="900" spc="7" baseline="-23148" dirty="0">
                <a:latin typeface="Times New Roman"/>
                <a:cs typeface="Times New Roman"/>
              </a:rPr>
              <a:t>0</a:t>
            </a:r>
            <a:r>
              <a:rPr sz="900" spc="22" baseline="-23148" dirty="0">
                <a:latin typeface="Times New Roman"/>
                <a:cs typeface="Times New Roman"/>
              </a:rPr>
              <a:t> </a:t>
            </a:r>
            <a:r>
              <a:rPr sz="800" spc="-5" dirty="0">
                <a:latin typeface="Symbol"/>
                <a:cs typeface="Symbol"/>
              </a:rPr>
              <a:t></a:t>
            </a:r>
            <a:r>
              <a:rPr sz="800" spc="-50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t</a:t>
            </a:r>
            <a:r>
              <a:rPr sz="900" i="1" spc="7" baseline="-23148" dirty="0">
                <a:latin typeface="Times New Roman"/>
                <a:cs typeface="Times New Roman"/>
              </a:rPr>
              <a:t>d</a:t>
            </a:r>
            <a:endParaRPr sz="900" baseline="-23148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89125" y="3650437"/>
            <a:ext cx="412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Symbol"/>
                <a:cs typeface="Symbol"/>
              </a:rPr>
              <a:t>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14905" y="3629100"/>
            <a:ext cx="281241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517140" algn="l"/>
              </a:tabLst>
            </a:pPr>
            <a:r>
              <a:rPr sz="2325" baseline="-5376" dirty="0">
                <a:latin typeface="Symbol"/>
                <a:cs typeface="Symbol"/>
              </a:rPr>
              <a:t></a:t>
            </a:r>
            <a:r>
              <a:rPr sz="2325" baseline="-5376" dirty="0">
                <a:latin typeface="Times New Roman"/>
                <a:cs typeface="Times New Roman"/>
              </a:rPr>
              <a:t>  </a:t>
            </a:r>
            <a:r>
              <a:rPr sz="2475" i="1" spc="7" baseline="1683" dirty="0">
                <a:latin typeface="Times New Roman"/>
                <a:cs typeface="Times New Roman"/>
              </a:rPr>
              <a:t>H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</a:t>
            </a:r>
            <a:r>
              <a:rPr sz="2475" baseline="1683" dirty="0">
                <a:latin typeface="Times New Roman"/>
                <a:cs typeface="Times New Roman"/>
              </a:rPr>
              <a:t>) </a:t>
            </a:r>
            <a:r>
              <a:rPr sz="2475" i="1" spc="7" baseline="1683" dirty="0">
                <a:latin typeface="Times New Roman"/>
                <a:cs typeface="Times New Roman"/>
              </a:rPr>
              <a:t>P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</a:t>
            </a:r>
            <a:r>
              <a:rPr sz="2475" baseline="1683" dirty="0">
                <a:latin typeface="Times New Roman"/>
                <a:cs typeface="Times New Roman"/>
              </a:rPr>
              <a:t>) e x p </a:t>
            </a:r>
            <a:r>
              <a:rPr sz="2050" spc="-5" dirty="0">
                <a:latin typeface="Symbol"/>
                <a:cs typeface="Symbol"/>
              </a:rPr>
              <a:t></a:t>
            </a:r>
            <a:r>
              <a:rPr sz="2050" spc="-5" dirty="0">
                <a:latin typeface="Times New Roman"/>
                <a:cs typeface="Times New Roman"/>
              </a:rPr>
              <a:t> </a:t>
            </a:r>
            <a:r>
              <a:rPr sz="2050" spc="170" dirty="0">
                <a:latin typeface="Times New Roman"/>
                <a:cs typeface="Times New Roman"/>
              </a:rPr>
              <a:t> </a:t>
            </a:r>
            <a:r>
              <a:rPr sz="2475" i="1" spc="-52" baseline="1683" dirty="0">
                <a:latin typeface="Times New Roman"/>
                <a:cs typeface="Times New Roman"/>
              </a:rPr>
              <a:t>j</a:t>
            </a:r>
            <a:r>
              <a:rPr sz="2775" i="1" spc="-52" baseline="1501" dirty="0">
                <a:latin typeface="Symbol"/>
                <a:cs typeface="Symbol"/>
              </a:rPr>
              <a:t></a:t>
            </a:r>
            <a:r>
              <a:rPr sz="2775" i="1" spc="-22" baseline="1501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t	</a:t>
            </a:r>
            <a:r>
              <a:rPr sz="2050" spc="15" dirty="0">
                <a:latin typeface="Symbol"/>
                <a:cs typeface="Symbol"/>
              </a:rPr>
              <a:t></a:t>
            </a:r>
            <a:r>
              <a:rPr sz="2475" i="1" spc="22" baseline="1683" dirty="0">
                <a:latin typeface="Times New Roman"/>
                <a:cs typeface="Times New Roman"/>
              </a:rPr>
              <a:t>df</a:t>
            </a:r>
            <a:endParaRPr sz="2475" baseline="1683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51279" y="430822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41904" y="430822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28490" y="4465446"/>
            <a:ext cx="160655" cy="0"/>
          </a:xfrm>
          <a:custGeom>
            <a:avLst/>
            <a:gdLst/>
            <a:ahLst/>
            <a:cxnLst/>
            <a:rect l="l" t="t" r="r" b="b"/>
            <a:pathLst>
              <a:path w="160654">
                <a:moveTo>
                  <a:pt x="0" y="0"/>
                </a:moveTo>
                <a:lnTo>
                  <a:pt x="16065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27016" y="430822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17389" y="430822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556510" y="426821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33264" y="426821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4186" y="4160484"/>
            <a:ext cx="33909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75" i="1" spc="60" baseline="-30030" dirty="0">
                <a:latin typeface="Symbol"/>
                <a:cs typeface="Symbol"/>
              </a:rPr>
              <a:t></a:t>
            </a:r>
            <a:r>
              <a:rPr sz="2775" i="1" spc="232" baseline="-3003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63723" y="450926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52035" y="4306011"/>
            <a:ext cx="100774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0895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H </a:t>
            </a:r>
            <a:r>
              <a:rPr sz="1650" i="1" spc="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150" dirty="0">
                <a:latin typeface="Times New Roman"/>
                <a:cs typeface="Times New Roman"/>
              </a:rPr>
              <a:t>d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94201" y="4114704"/>
            <a:ext cx="1600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60" dirty="0">
                <a:latin typeface="Symbol"/>
                <a:cs typeface="Symbol"/>
              </a:rPr>
              <a:t>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90269" y="4209414"/>
            <a:ext cx="2473325" cy="532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5"/>
              </a:spcBef>
              <a:tabLst>
                <a:tab pos="306705" algn="l"/>
                <a:tab pos="498475" algn="l"/>
                <a:tab pos="1288415" algn="l"/>
                <a:tab pos="1577975" algn="l"/>
                <a:tab pos="2319020" algn="l"/>
              </a:tabLst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	</a:t>
            </a:r>
            <a:r>
              <a:rPr sz="1650" i="1" spc="5" dirty="0">
                <a:latin typeface="Times New Roman"/>
                <a:cs typeface="Times New Roman"/>
              </a:rPr>
              <a:t>H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20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5" dirty="0">
                <a:latin typeface="Times New Roman"/>
                <a:cs typeface="Times New Roman"/>
              </a:rPr>
              <a:t>G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1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d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	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  <a:p>
            <a:pPr marL="269240">
              <a:lnSpc>
                <a:spcPct val="100000"/>
              </a:lnSpc>
              <a:spcBef>
                <a:spcPts val="445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53661" y="4209414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06011" y="4484877"/>
            <a:ext cx="3727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6734" dirty="0">
                <a:latin typeface="Times New Roman"/>
                <a:cs typeface="Times New Roman"/>
              </a:rPr>
              <a:t>2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4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59377" y="4363288"/>
            <a:ext cx="800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60575" y="4890008"/>
            <a:ext cx="2908935" cy="524510"/>
          </a:xfrm>
          <a:custGeom>
            <a:avLst/>
            <a:gdLst/>
            <a:ahLst/>
            <a:cxnLst/>
            <a:rect l="l" t="t" r="r" b="b"/>
            <a:pathLst>
              <a:path w="2908935" h="524510">
                <a:moveTo>
                  <a:pt x="0" y="0"/>
                </a:moveTo>
                <a:lnTo>
                  <a:pt x="0" y="524256"/>
                </a:lnTo>
              </a:path>
              <a:path w="2908935" h="524510">
                <a:moveTo>
                  <a:pt x="2908935" y="0"/>
                </a:moveTo>
                <a:lnTo>
                  <a:pt x="2908935" y="524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12923" y="5785853"/>
            <a:ext cx="160655" cy="0"/>
          </a:xfrm>
          <a:custGeom>
            <a:avLst/>
            <a:gdLst/>
            <a:ahLst/>
            <a:cxnLst/>
            <a:rect l="l" t="t" r="r" b="b"/>
            <a:pathLst>
              <a:path w="160655">
                <a:moveTo>
                  <a:pt x="0" y="0"/>
                </a:moveTo>
                <a:lnTo>
                  <a:pt x="160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10686" y="5628716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8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00804" y="5628716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8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984750" y="485063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16171" y="5589523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88363" y="5487111"/>
            <a:ext cx="7620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37357" y="5626709"/>
            <a:ext cx="10083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1530" algn="l"/>
              </a:tabLst>
            </a:pPr>
            <a:r>
              <a:rPr sz="1650" i="1" dirty="0">
                <a:latin typeface="Times New Roman"/>
                <a:cs typeface="Times New Roman"/>
              </a:rPr>
              <a:t>H </a:t>
            </a:r>
            <a:r>
              <a:rPr sz="1650" i="1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9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155" dirty="0">
                <a:latin typeface="Times New Roman"/>
                <a:cs typeface="Times New Roman"/>
              </a:rPr>
              <a:t>d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77998" y="5437892"/>
            <a:ext cx="1600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60" dirty="0">
                <a:latin typeface="Symbol"/>
                <a:cs typeface="Symbol"/>
              </a:rPr>
              <a:t>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110867" y="4897373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37077" y="5531002"/>
            <a:ext cx="8445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89808" y="5805017"/>
            <a:ext cx="3797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5050" dirty="0">
                <a:latin typeface="Times New Roman"/>
                <a:cs typeface="Times New Roman"/>
              </a:rPr>
              <a:t>2</a:t>
            </a:r>
            <a:r>
              <a:rPr sz="2475" spc="172" baseline="-5050" dirty="0">
                <a:latin typeface="Times New Roman"/>
                <a:cs typeface="Times New Roman"/>
              </a:rPr>
              <a:t> </a:t>
            </a: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78482" y="4920488"/>
            <a:ext cx="281241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517140" algn="l"/>
              </a:tabLst>
            </a:pPr>
            <a:r>
              <a:rPr sz="2325" baseline="-5376" dirty="0">
                <a:latin typeface="Symbol"/>
                <a:cs typeface="Symbol"/>
              </a:rPr>
              <a:t></a:t>
            </a:r>
            <a:r>
              <a:rPr sz="2325" baseline="-5376" dirty="0">
                <a:latin typeface="Times New Roman"/>
                <a:cs typeface="Times New Roman"/>
              </a:rPr>
              <a:t>  </a:t>
            </a:r>
            <a:r>
              <a:rPr sz="2475" i="1" baseline="1683" dirty="0">
                <a:latin typeface="Times New Roman"/>
                <a:cs typeface="Times New Roman"/>
              </a:rPr>
              <a:t>H 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 </a:t>
            </a:r>
            <a:r>
              <a:rPr sz="2475" baseline="1683" dirty="0">
                <a:latin typeface="Times New Roman"/>
                <a:cs typeface="Times New Roman"/>
              </a:rPr>
              <a:t>) </a:t>
            </a:r>
            <a:r>
              <a:rPr sz="2475" i="1" baseline="1683" dirty="0">
                <a:latin typeface="Times New Roman"/>
                <a:cs typeface="Times New Roman"/>
              </a:rPr>
              <a:t>P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</a:t>
            </a:r>
            <a:r>
              <a:rPr sz="2475" baseline="1683" dirty="0">
                <a:latin typeface="Times New Roman"/>
                <a:cs typeface="Times New Roman"/>
              </a:rPr>
              <a:t>) e x p </a:t>
            </a:r>
            <a:r>
              <a:rPr sz="2050" spc="-5" dirty="0">
                <a:latin typeface="Symbol"/>
                <a:cs typeface="Symbol"/>
              </a:rPr>
              <a:t></a:t>
            </a:r>
            <a:r>
              <a:rPr sz="2050" spc="-90" dirty="0">
                <a:latin typeface="Times New Roman"/>
                <a:cs typeface="Times New Roman"/>
              </a:rPr>
              <a:t> </a:t>
            </a:r>
            <a:r>
              <a:rPr sz="2475" i="1" spc="-60" baseline="1683" dirty="0">
                <a:latin typeface="Times New Roman"/>
                <a:cs typeface="Times New Roman"/>
              </a:rPr>
              <a:t>j</a:t>
            </a:r>
            <a:r>
              <a:rPr sz="2775" i="1" spc="-60" baseline="1501" dirty="0">
                <a:latin typeface="Symbol"/>
                <a:cs typeface="Symbol"/>
              </a:rPr>
              <a:t></a:t>
            </a:r>
            <a:r>
              <a:rPr sz="2775" i="1" spc="-44" baseline="1501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t	</a:t>
            </a:r>
            <a:r>
              <a:rPr sz="2050" spc="15" dirty="0">
                <a:latin typeface="Symbol"/>
                <a:cs typeface="Symbol"/>
              </a:rPr>
              <a:t></a:t>
            </a:r>
            <a:r>
              <a:rPr sz="2475" i="1" spc="22" baseline="1683" dirty="0">
                <a:latin typeface="Times New Roman"/>
                <a:cs typeface="Times New Roman"/>
              </a:rPr>
              <a:t>df</a:t>
            </a:r>
            <a:endParaRPr sz="2475" baseline="1683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73321" y="5194757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042920" y="5684316"/>
            <a:ext cx="800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61947" y="506501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18083" y="5147564"/>
            <a:ext cx="4775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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i="1" u="sng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75" i="1" u="sng" spc="-37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72819" y="5174056"/>
            <a:ext cx="61087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23569" dirty="0">
                <a:latin typeface="Symbol"/>
                <a:cs typeface="Symbol"/>
              </a:rPr>
              <a:t></a:t>
            </a:r>
            <a:r>
              <a:rPr sz="2475" baseline="-23569" dirty="0">
                <a:latin typeface="Times New Roman"/>
                <a:cs typeface="Times New Roman"/>
              </a:rPr>
              <a:t> </a:t>
            </a:r>
            <a:r>
              <a:rPr sz="2475" i="1" spc="7" baseline="-23569" dirty="0">
                <a:latin typeface="Times New Roman"/>
                <a:cs typeface="Times New Roman"/>
              </a:rPr>
              <a:t>A </a:t>
            </a:r>
            <a:r>
              <a:rPr sz="975" spc="-7" baseline="8547" dirty="0">
                <a:latin typeface="Times New Roman"/>
                <a:cs typeface="Times New Roman"/>
              </a:rPr>
              <a:t>2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894458" y="5403976"/>
            <a:ext cx="3188335" cy="3175"/>
          </a:xfrm>
          <a:custGeom>
            <a:avLst/>
            <a:gdLst/>
            <a:ahLst/>
            <a:cxnLst/>
            <a:rect l="l" t="t" r="r" b="b"/>
            <a:pathLst>
              <a:path w="3188335" h="3175">
                <a:moveTo>
                  <a:pt x="3188208" y="0"/>
                </a:moveTo>
                <a:lnTo>
                  <a:pt x="0" y="0"/>
                </a:lnTo>
                <a:lnTo>
                  <a:pt x="0" y="3048"/>
                </a:lnTo>
                <a:lnTo>
                  <a:pt x="3188208" y="3048"/>
                </a:lnTo>
                <a:lnTo>
                  <a:pt x="31882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843483" y="5348477"/>
            <a:ext cx="49657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2590" algn="l"/>
              </a:tabLst>
            </a:pPr>
            <a:r>
              <a:rPr sz="1650" dirty="0">
                <a:latin typeface="Symbol"/>
                <a:cs typeface="Symbol"/>
              </a:rPr>
              <a:t>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43483" y="5499766"/>
            <a:ext cx="4330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Symbol"/>
                <a:cs typeface="Symbol"/>
              </a:rPr>
              <a:t>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775" i="1" spc="67" baseline="4504" dirty="0">
                <a:latin typeface="Symbol"/>
                <a:cs typeface="Symbol"/>
              </a:rPr>
              <a:t></a:t>
            </a:r>
            <a:r>
              <a:rPr sz="2775" i="1" spc="-150" baseline="450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928104" y="1752600"/>
            <a:ext cx="1073150" cy="692150"/>
            <a:chOff x="6928104" y="1752600"/>
            <a:chExt cx="1073150" cy="692150"/>
          </a:xfrm>
        </p:grpSpPr>
        <p:sp>
          <p:nvSpPr>
            <p:cNvPr id="59" name="object 59"/>
            <p:cNvSpPr/>
            <p:nvPr/>
          </p:nvSpPr>
          <p:spPr>
            <a:xfrm>
              <a:off x="6928104" y="1827276"/>
              <a:ext cx="1002792" cy="6172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010400" y="1752600"/>
              <a:ext cx="990600" cy="609600"/>
            </a:xfrm>
            <a:custGeom>
              <a:avLst/>
              <a:gdLst/>
              <a:ahLst/>
              <a:cxnLst/>
              <a:rect l="l" t="t" r="r" b="b"/>
              <a:pathLst>
                <a:path w="990600" h="609600">
                  <a:moveTo>
                    <a:pt x="9906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990600" y="6096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7010400" y="1752600"/>
            <a:ext cx="990600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8430" rIns="0" bIns="0" rtlCol="0">
            <a:spAutoFit/>
          </a:bodyPr>
          <a:lstStyle/>
          <a:p>
            <a:pPr marL="321945">
              <a:lnSpc>
                <a:spcPct val="100000"/>
              </a:lnSpc>
              <a:spcBef>
                <a:spcPts val="1090"/>
              </a:spcBef>
            </a:pPr>
            <a:r>
              <a:rPr sz="1800" i="1" spc="5" dirty="0">
                <a:latin typeface="Carlito"/>
                <a:cs typeface="Carlito"/>
              </a:rPr>
              <a:t>H(f)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6100571" y="1855977"/>
            <a:ext cx="469900" cy="469900"/>
            <a:chOff x="6100571" y="1855977"/>
            <a:chExt cx="469900" cy="469900"/>
          </a:xfrm>
        </p:grpSpPr>
        <p:sp>
          <p:nvSpPr>
            <p:cNvPr id="63" name="object 63"/>
            <p:cNvSpPr/>
            <p:nvPr/>
          </p:nvSpPr>
          <p:spPr>
            <a:xfrm>
              <a:off x="6100571" y="1950719"/>
              <a:ext cx="365759" cy="3749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82867" y="186232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12" y="5080"/>
                  </a:lnTo>
                  <a:lnTo>
                    <a:pt x="106807" y="19431"/>
                  </a:lnTo>
                  <a:lnTo>
                    <a:pt x="71374" y="41910"/>
                  </a:lnTo>
                  <a:lnTo>
                    <a:pt x="41910" y="71374"/>
                  </a:lnTo>
                  <a:lnTo>
                    <a:pt x="19431" y="106807"/>
                  </a:lnTo>
                  <a:lnTo>
                    <a:pt x="5080" y="146812"/>
                  </a:lnTo>
                  <a:lnTo>
                    <a:pt x="0" y="190500"/>
                  </a:lnTo>
                  <a:lnTo>
                    <a:pt x="5080" y="234187"/>
                  </a:lnTo>
                  <a:lnTo>
                    <a:pt x="19431" y="274193"/>
                  </a:lnTo>
                  <a:lnTo>
                    <a:pt x="41910" y="309625"/>
                  </a:lnTo>
                  <a:lnTo>
                    <a:pt x="71374" y="339089"/>
                  </a:lnTo>
                  <a:lnTo>
                    <a:pt x="106807" y="361569"/>
                  </a:lnTo>
                  <a:lnTo>
                    <a:pt x="146812" y="375920"/>
                  </a:lnTo>
                  <a:lnTo>
                    <a:pt x="190500" y="381000"/>
                  </a:lnTo>
                  <a:lnTo>
                    <a:pt x="234187" y="375920"/>
                  </a:lnTo>
                  <a:lnTo>
                    <a:pt x="274193" y="361569"/>
                  </a:lnTo>
                  <a:lnTo>
                    <a:pt x="309626" y="339089"/>
                  </a:lnTo>
                  <a:lnTo>
                    <a:pt x="339089" y="309625"/>
                  </a:lnTo>
                  <a:lnTo>
                    <a:pt x="361568" y="274193"/>
                  </a:lnTo>
                  <a:lnTo>
                    <a:pt x="375920" y="234187"/>
                  </a:lnTo>
                  <a:lnTo>
                    <a:pt x="381000" y="190500"/>
                  </a:lnTo>
                  <a:lnTo>
                    <a:pt x="375920" y="146812"/>
                  </a:lnTo>
                  <a:lnTo>
                    <a:pt x="361568" y="106807"/>
                  </a:lnTo>
                  <a:lnTo>
                    <a:pt x="339089" y="71374"/>
                  </a:lnTo>
                  <a:lnTo>
                    <a:pt x="309626" y="41910"/>
                  </a:lnTo>
                  <a:lnTo>
                    <a:pt x="274193" y="19431"/>
                  </a:lnTo>
                  <a:lnTo>
                    <a:pt x="234187" y="508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82867" y="186232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80" y="146812"/>
                  </a:lnTo>
                  <a:lnTo>
                    <a:pt x="19431" y="106807"/>
                  </a:lnTo>
                  <a:lnTo>
                    <a:pt x="41910" y="71374"/>
                  </a:lnTo>
                  <a:lnTo>
                    <a:pt x="71374" y="41910"/>
                  </a:lnTo>
                  <a:lnTo>
                    <a:pt x="106807" y="19431"/>
                  </a:lnTo>
                  <a:lnTo>
                    <a:pt x="146812" y="5080"/>
                  </a:lnTo>
                  <a:lnTo>
                    <a:pt x="190500" y="0"/>
                  </a:lnTo>
                  <a:lnTo>
                    <a:pt x="234187" y="5080"/>
                  </a:lnTo>
                  <a:lnTo>
                    <a:pt x="274193" y="19431"/>
                  </a:lnTo>
                  <a:lnTo>
                    <a:pt x="309626" y="41910"/>
                  </a:lnTo>
                  <a:lnTo>
                    <a:pt x="339089" y="71374"/>
                  </a:lnTo>
                  <a:lnTo>
                    <a:pt x="361568" y="106807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8" y="274193"/>
                  </a:lnTo>
                  <a:lnTo>
                    <a:pt x="339089" y="309625"/>
                  </a:lnTo>
                  <a:lnTo>
                    <a:pt x="309626" y="339089"/>
                  </a:lnTo>
                  <a:lnTo>
                    <a:pt x="274193" y="361569"/>
                  </a:lnTo>
                  <a:lnTo>
                    <a:pt x="234187" y="375920"/>
                  </a:lnTo>
                  <a:lnTo>
                    <a:pt x="190500" y="381000"/>
                  </a:lnTo>
                  <a:lnTo>
                    <a:pt x="146812" y="375920"/>
                  </a:lnTo>
                  <a:lnTo>
                    <a:pt x="106807" y="361569"/>
                  </a:lnTo>
                  <a:lnTo>
                    <a:pt x="71374" y="339089"/>
                  </a:lnTo>
                  <a:lnTo>
                    <a:pt x="41910" y="309625"/>
                  </a:lnTo>
                  <a:lnTo>
                    <a:pt x="19431" y="274193"/>
                  </a:lnTo>
                  <a:lnTo>
                    <a:pt x="5080" y="234187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6307328" y="187375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latin typeface="Arial"/>
                <a:cs typeface="Arial"/>
              </a:rPr>
              <a:t>+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6096761" y="1556766"/>
            <a:ext cx="914400" cy="539750"/>
            <a:chOff x="6096761" y="1556766"/>
            <a:chExt cx="914400" cy="539750"/>
          </a:xfrm>
        </p:grpSpPr>
        <p:sp>
          <p:nvSpPr>
            <p:cNvPr id="68" name="object 68"/>
            <p:cNvSpPr/>
            <p:nvPr/>
          </p:nvSpPr>
          <p:spPr>
            <a:xfrm>
              <a:off x="6096762" y="2020061"/>
              <a:ext cx="914400" cy="76200"/>
            </a:xfrm>
            <a:custGeom>
              <a:avLst/>
              <a:gdLst/>
              <a:ahLst/>
              <a:cxnLst/>
              <a:rect l="l" t="t" r="r" b="b"/>
              <a:pathLst>
                <a:path w="914400" h="76200">
                  <a:moveTo>
                    <a:pt x="76200" y="38100"/>
                  </a:moveTo>
                  <a:lnTo>
                    <a:pt x="56388" y="28194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56388" y="48006"/>
                  </a:lnTo>
                  <a:lnTo>
                    <a:pt x="76200" y="38100"/>
                  </a:lnTo>
                  <a:close/>
                </a:path>
                <a:path w="914400" h="76200">
                  <a:moveTo>
                    <a:pt x="914400" y="38100"/>
                  </a:moveTo>
                  <a:lnTo>
                    <a:pt x="894588" y="28194"/>
                  </a:lnTo>
                  <a:lnTo>
                    <a:pt x="838200" y="0"/>
                  </a:lnTo>
                  <a:lnTo>
                    <a:pt x="838200" y="28194"/>
                  </a:lnTo>
                  <a:lnTo>
                    <a:pt x="457187" y="28194"/>
                  </a:lnTo>
                  <a:lnTo>
                    <a:pt x="457187" y="48006"/>
                  </a:lnTo>
                  <a:lnTo>
                    <a:pt x="838200" y="48006"/>
                  </a:lnTo>
                  <a:lnTo>
                    <a:pt x="838200" y="76200"/>
                  </a:lnTo>
                  <a:lnTo>
                    <a:pt x="894588" y="48006"/>
                  </a:lnTo>
                  <a:lnTo>
                    <a:pt x="9144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320789" y="1556766"/>
              <a:ext cx="76200" cy="304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5433186" y="1688337"/>
            <a:ext cx="694055" cy="396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25"/>
              </a:lnSpc>
              <a:spcBef>
                <a:spcPts val="105"/>
              </a:spcBef>
              <a:tabLst>
                <a:tab pos="243840" algn="l"/>
              </a:tabLst>
            </a:pPr>
            <a:r>
              <a:rPr sz="1600" i="1" dirty="0">
                <a:latin typeface="Times New Roman"/>
                <a:cs typeface="Times New Roman"/>
              </a:rPr>
              <a:t>x	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-27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-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39065">
              <a:lnSpc>
                <a:spcPts val="495"/>
              </a:lnSpc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  <a:p>
            <a:pPr marL="282575">
              <a:lnSpc>
                <a:spcPts val="690"/>
              </a:lnSpc>
              <a:tabLst>
                <a:tab pos="680720" algn="l"/>
              </a:tabLst>
            </a:pPr>
            <a:r>
              <a:rPr sz="65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097270" y="1203451"/>
            <a:ext cx="608965" cy="353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600" i="1" spc="5" dirty="0">
                <a:latin typeface="Times New Roman"/>
                <a:cs typeface="Times New Roman"/>
              </a:rPr>
              <a:t>G	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r>
              <a:rPr sz="1600" i="1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R="138430" algn="ctr">
              <a:lnSpc>
                <a:spcPts val="715"/>
              </a:lnSpc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8001762" y="2020061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457200" y="38100"/>
                </a:moveTo>
                <a:lnTo>
                  <a:pt x="437388" y="28194"/>
                </a:lnTo>
                <a:lnTo>
                  <a:pt x="381000" y="0"/>
                </a:lnTo>
                <a:lnTo>
                  <a:pt x="381000" y="28194"/>
                </a:lnTo>
                <a:lnTo>
                  <a:pt x="0" y="28194"/>
                </a:lnTo>
                <a:lnTo>
                  <a:pt x="0" y="48006"/>
                </a:lnTo>
                <a:lnTo>
                  <a:pt x="381000" y="48006"/>
                </a:lnTo>
                <a:lnTo>
                  <a:pt x="381000" y="76200"/>
                </a:lnTo>
                <a:lnTo>
                  <a:pt x="437388" y="48006"/>
                </a:lnTo>
                <a:lnTo>
                  <a:pt x="457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8190356" y="1508505"/>
            <a:ext cx="51752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2255" algn="l"/>
              </a:tabLst>
            </a:pPr>
            <a:r>
              <a:rPr sz="1600" i="1" dirty="0">
                <a:latin typeface="Times New Roman"/>
                <a:cs typeface="Times New Roman"/>
              </a:rPr>
              <a:t>y	</a:t>
            </a:r>
            <a:r>
              <a:rPr sz="1600" spc="65" dirty="0">
                <a:latin typeface="Times New Roman"/>
                <a:cs typeface="Times New Roman"/>
              </a:rPr>
              <a:t>(</a:t>
            </a:r>
            <a:r>
              <a:rPr sz="1600" i="1" spc="65" dirty="0">
                <a:latin typeface="Times New Roman"/>
                <a:cs typeface="Times New Roman"/>
              </a:rPr>
              <a:t>t</a:t>
            </a:r>
            <a:r>
              <a:rPr sz="1600" i="1" spc="-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21420" y="1737106"/>
            <a:ext cx="8509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21629" y="5352389"/>
            <a:ext cx="2193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Should be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maximized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719953" y="4284675"/>
            <a:ext cx="1578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Post filter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noise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881498" y="3675126"/>
            <a:ext cx="3309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Peak amplitude to be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maximized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4313" y="0"/>
            <a:ext cx="7252334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Matched </a:t>
            </a:r>
            <a:r>
              <a:rPr spc="-110" dirty="0"/>
              <a:t>Filtering </a:t>
            </a:r>
            <a:r>
              <a:rPr spc="-615" dirty="0"/>
              <a:t>SNR </a:t>
            </a:r>
            <a:r>
              <a:rPr spc="-180" dirty="0"/>
              <a:t>and</a:t>
            </a:r>
            <a:r>
              <a:rPr spc="-810" dirty="0"/>
              <a:t> </a:t>
            </a:r>
            <a:r>
              <a:rPr spc="-235" dirty="0"/>
              <a:t>Transfer</a:t>
            </a:r>
          </a:p>
        </p:txBody>
      </p:sp>
      <p:sp>
        <p:nvSpPr>
          <p:cNvPr id="3" name="object 3"/>
          <p:cNvSpPr/>
          <p:nvPr/>
        </p:nvSpPr>
        <p:spPr>
          <a:xfrm>
            <a:off x="1695576" y="943736"/>
            <a:ext cx="2054860" cy="552450"/>
          </a:xfrm>
          <a:custGeom>
            <a:avLst/>
            <a:gdLst/>
            <a:ahLst/>
            <a:cxnLst/>
            <a:rect l="l" t="t" r="r" b="b"/>
            <a:pathLst>
              <a:path w="2054860" h="552450">
                <a:moveTo>
                  <a:pt x="15875" y="0"/>
                </a:moveTo>
                <a:lnTo>
                  <a:pt x="15875" y="524128"/>
                </a:lnTo>
              </a:path>
              <a:path w="2054860" h="552450">
                <a:moveTo>
                  <a:pt x="1939544" y="0"/>
                </a:moveTo>
                <a:lnTo>
                  <a:pt x="1939544" y="524128"/>
                </a:lnTo>
              </a:path>
              <a:path w="2054860" h="552450">
                <a:moveTo>
                  <a:pt x="0" y="552323"/>
                </a:moveTo>
                <a:lnTo>
                  <a:pt x="2054733" y="55232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27957" y="1339341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9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18455" y="1339341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9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94763" y="1617472"/>
            <a:ext cx="3503295" cy="1628139"/>
          </a:xfrm>
          <a:custGeom>
            <a:avLst/>
            <a:gdLst/>
            <a:ahLst/>
            <a:cxnLst/>
            <a:rect l="l" t="t" r="r" b="b"/>
            <a:pathLst>
              <a:path w="3503295" h="1628139">
                <a:moveTo>
                  <a:pt x="0" y="0"/>
                </a:moveTo>
                <a:lnTo>
                  <a:pt x="0" y="313563"/>
                </a:lnTo>
              </a:path>
              <a:path w="3503295" h="1628139">
                <a:moveTo>
                  <a:pt x="629538" y="0"/>
                </a:moveTo>
                <a:lnTo>
                  <a:pt x="629538" y="313563"/>
                </a:lnTo>
              </a:path>
              <a:path w="3503295" h="1628139">
                <a:moveTo>
                  <a:pt x="592836" y="575182"/>
                </a:moveTo>
                <a:lnTo>
                  <a:pt x="592836" y="1099312"/>
                </a:lnTo>
              </a:path>
              <a:path w="3503295" h="1628139">
                <a:moveTo>
                  <a:pt x="3503295" y="575182"/>
                </a:moveTo>
                <a:lnTo>
                  <a:pt x="3503295" y="1099312"/>
                </a:lnTo>
              </a:path>
              <a:path w="3503295" h="1628139">
                <a:moveTo>
                  <a:pt x="1345057" y="1470532"/>
                </a:moveTo>
                <a:lnTo>
                  <a:pt x="1505965" y="1470532"/>
                </a:lnTo>
              </a:path>
              <a:path w="3503295" h="1628139">
                <a:moveTo>
                  <a:pt x="1743583" y="1313688"/>
                </a:moveTo>
                <a:lnTo>
                  <a:pt x="1743583" y="16276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8971" y="2931160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9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24707" y="378663"/>
            <a:ext cx="188976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975" spc="-390" baseline="-38461" dirty="0">
                <a:latin typeface="Times New Roman"/>
                <a:cs typeface="Times New Roman"/>
              </a:rPr>
              <a:t>2</a:t>
            </a:r>
            <a:r>
              <a:rPr sz="4000" spc="-290" dirty="0">
                <a:latin typeface="Arial"/>
                <a:cs typeface="Arial"/>
              </a:rPr>
              <a:t>Fun</a:t>
            </a:r>
            <a:r>
              <a:rPr sz="4000" spc="-275" dirty="0">
                <a:latin typeface="Arial"/>
                <a:cs typeface="Arial"/>
              </a:rPr>
              <a:t>c</a:t>
            </a:r>
            <a:r>
              <a:rPr sz="4000" spc="229" dirty="0">
                <a:latin typeface="Arial"/>
                <a:cs typeface="Arial"/>
              </a:rPr>
              <a:t>t</a:t>
            </a:r>
            <a:r>
              <a:rPr sz="4000" spc="-5" dirty="0">
                <a:latin typeface="Arial"/>
                <a:cs typeface="Arial"/>
              </a:rPr>
              <a:t>i</a:t>
            </a:r>
            <a:r>
              <a:rPr sz="4000" spc="-120" dirty="0">
                <a:latin typeface="Arial"/>
                <a:cs typeface="Arial"/>
              </a:rPr>
              <a:t>on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39288" y="1576273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4339" y="2890519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4889" y="2927984"/>
            <a:ext cx="1010919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1530" algn="l"/>
              </a:tabLst>
            </a:pPr>
            <a:r>
              <a:rPr sz="1650" i="1" dirty="0">
                <a:latin typeface="Times New Roman"/>
                <a:cs typeface="Times New Roman"/>
              </a:rPr>
              <a:t>H </a:t>
            </a:r>
            <a:r>
              <a:rPr sz="1650" i="1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14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180" dirty="0">
                <a:latin typeface="Times New Roman"/>
                <a:cs typeface="Times New Roman"/>
              </a:rPr>
              <a:t>d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05910" y="2745907"/>
            <a:ext cx="15621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i="1" spc="-60" dirty="0">
                <a:latin typeface="Symbol"/>
                <a:cs typeface="Symbol"/>
              </a:rPr>
              <a:t>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54602" y="1239774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0900" y="1517650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38017" y="2198369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64990" y="2832354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7340" y="3106039"/>
            <a:ext cx="3797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5050" dirty="0">
                <a:latin typeface="Times New Roman"/>
                <a:cs typeface="Times New Roman"/>
              </a:rPr>
              <a:t>2</a:t>
            </a:r>
            <a:r>
              <a:rPr sz="2475" spc="172" baseline="-5050" dirty="0">
                <a:latin typeface="Times New Roman"/>
                <a:cs typeface="Times New Roman"/>
              </a:rPr>
              <a:t> </a:t>
            </a: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93545" y="948944"/>
            <a:ext cx="1858010" cy="523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280">
              <a:lnSpc>
                <a:spcPts val="755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L="86995">
              <a:lnSpc>
                <a:spcPts val="1955"/>
              </a:lnSpc>
              <a:tabLst>
                <a:tab pos="1096010" algn="l"/>
              </a:tabLst>
            </a:pP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  </a:t>
            </a:r>
            <a:r>
              <a:rPr sz="1650" i="1" dirty="0">
                <a:latin typeface="Times New Roman"/>
                <a:cs typeface="Times New Roman"/>
              </a:rPr>
              <a:t>V 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2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2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i="1" dirty="0">
                <a:latin typeface="Times New Roman"/>
                <a:cs typeface="Times New Roman"/>
              </a:rPr>
              <a:t>W	</a:t>
            </a:r>
            <a:r>
              <a:rPr sz="1650" dirty="0">
                <a:latin typeface="Times New Roman"/>
                <a:cs typeface="Times New Roman"/>
              </a:rPr>
              <a:t>* 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i="1" spc="10" dirty="0">
                <a:latin typeface="Times New Roman"/>
                <a:cs typeface="Times New Roman"/>
              </a:rPr>
              <a:t>d</a:t>
            </a:r>
            <a:r>
              <a:rPr sz="1650" i="1" spc="26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39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52954" y="1469677"/>
            <a:ext cx="1242060" cy="575945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230"/>
              </a:spcBef>
              <a:tabLst>
                <a:tab pos="1016635" algn="l"/>
              </a:tabLst>
            </a:pP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  </a:t>
            </a:r>
            <a:r>
              <a:rPr sz="1650" i="1" spc="5" dirty="0">
                <a:latin typeface="Times New Roman"/>
                <a:cs typeface="Times New Roman"/>
              </a:rPr>
              <a:t>V 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6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25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90" dirty="0">
                <a:latin typeface="Times New Roman"/>
                <a:cs typeface="Times New Roman"/>
              </a:rPr>
              <a:t>df</a:t>
            </a: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40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05505" y="2222068"/>
            <a:ext cx="281241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517140" algn="l"/>
              </a:tabLst>
            </a:pPr>
            <a:r>
              <a:rPr sz="2325" baseline="-5376" dirty="0">
                <a:latin typeface="Symbol"/>
                <a:cs typeface="Symbol"/>
              </a:rPr>
              <a:t></a:t>
            </a:r>
            <a:r>
              <a:rPr sz="2325" baseline="-5376" dirty="0">
                <a:latin typeface="Times New Roman"/>
                <a:cs typeface="Times New Roman"/>
              </a:rPr>
              <a:t>  </a:t>
            </a:r>
            <a:r>
              <a:rPr sz="2475" i="1" spc="7" baseline="1683" dirty="0">
                <a:latin typeface="Times New Roman"/>
                <a:cs typeface="Times New Roman"/>
              </a:rPr>
              <a:t>H 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</a:t>
            </a:r>
            <a:r>
              <a:rPr sz="2475" baseline="1683" dirty="0">
                <a:latin typeface="Times New Roman"/>
                <a:cs typeface="Times New Roman"/>
              </a:rPr>
              <a:t>) </a:t>
            </a:r>
            <a:r>
              <a:rPr sz="2475" i="1" spc="7" baseline="1683" dirty="0">
                <a:latin typeface="Times New Roman"/>
                <a:cs typeface="Times New Roman"/>
              </a:rPr>
              <a:t>P </a:t>
            </a:r>
            <a:r>
              <a:rPr sz="2475" baseline="1683" dirty="0">
                <a:latin typeface="Times New Roman"/>
                <a:cs typeface="Times New Roman"/>
              </a:rPr>
              <a:t>( </a:t>
            </a:r>
            <a:r>
              <a:rPr sz="2475" i="1" baseline="1683" dirty="0">
                <a:latin typeface="Times New Roman"/>
                <a:cs typeface="Times New Roman"/>
              </a:rPr>
              <a:t>f </a:t>
            </a:r>
            <a:r>
              <a:rPr sz="2475" baseline="1683" dirty="0">
                <a:latin typeface="Times New Roman"/>
                <a:cs typeface="Times New Roman"/>
              </a:rPr>
              <a:t>) e x p </a:t>
            </a:r>
            <a:r>
              <a:rPr sz="2050" spc="-5" dirty="0">
                <a:latin typeface="Symbol"/>
                <a:cs typeface="Symbol"/>
              </a:rPr>
              <a:t></a:t>
            </a:r>
            <a:r>
              <a:rPr sz="2050" spc="390" dirty="0">
                <a:latin typeface="Times New Roman"/>
                <a:cs typeface="Times New Roman"/>
              </a:rPr>
              <a:t> </a:t>
            </a:r>
            <a:r>
              <a:rPr sz="2475" i="1" spc="-52" baseline="1683" dirty="0">
                <a:latin typeface="Times New Roman"/>
                <a:cs typeface="Times New Roman"/>
              </a:rPr>
              <a:t>j</a:t>
            </a:r>
            <a:r>
              <a:rPr sz="2700" i="1" spc="-52" baseline="1543" dirty="0">
                <a:latin typeface="Symbol"/>
                <a:cs typeface="Symbol"/>
              </a:rPr>
              <a:t></a:t>
            </a:r>
            <a:r>
              <a:rPr sz="2700" i="1" spc="22" baseline="1543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t	</a:t>
            </a:r>
            <a:r>
              <a:rPr sz="2050" spc="15" dirty="0">
                <a:latin typeface="Symbol"/>
                <a:cs typeface="Symbol"/>
              </a:rPr>
              <a:t></a:t>
            </a:r>
            <a:r>
              <a:rPr sz="2475" i="1" spc="22" baseline="1683" dirty="0">
                <a:latin typeface="Times New Roman"/>
                <a:cs typeface="Times New Roman"/>
              </a:rPr>
              <a:t>df</a:t>
            </a:r>
            <a:endParaRPr sz="2475" baseline="1683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03646" y="2496693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70705" y="2985261"/>
            <a:ext cx="800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80409" y="1297939"/>
            <a:ext cx="1510030" cy="469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94005" algn="r">
              <a:lnSpc>
                <a:spcPts val="55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  <a:p>
            <a:pPr marL="38100">
              <a:lnSpc>
                <a:spcPts val="1755"/>
              </a:lnSpc>
              <a:tabLst>
                <a:tab pos="294005" algn="l"/>
                <a:tab pos="1284605" algn="l"/>
              </a:tabLst>
            </a:pPr>
            <a:r>
              <a:rPr sz="1650" dirty="0">
                <a:latin typeface="Symbol"/>
                <a:cs typeface="Symbol"/>
              </a:rPr>
              <a:t>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  </a:t>
            </a:r>
            <a:r>
              <a:rPr sz="1650" i="1" spc="5" dirty="0">
                <a:latin typeface="Times New Roman"/>
                <a:cs typeface="Times New Roman"/>
              </a:rPr>
              <a:t>W 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7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25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90" dirty="0">
                <a:latin typeface="Times New Roman"/>
                <a:cs typeface="Times New Roman"/>
              </a:rPr>
              <a:t>df</a:t>
            </a:r>
            <a:endParaRPr sz="1650">
              <a:latin typeface="Times New Roman"/>
              <a:cs typeface="Times New Roman"/>
            </a:endParaRPr>
          </a:p>
          <a:p>
            <a:pPr marL="257175">
              <a:lnSpc>
                <a:spcPct val="100000"/>
              </a:lnSpc>
              <a:spcBef>
                <a:spcPts val="415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88210" y="2366263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44395" y="2448559"/>
            <a:ext cx="4806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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i="1" u="sng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75" i="1" u="sng" spc="-7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sng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25116" y="2567178"/>
            <a:ext cx="14097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67939" y="2463546"/>
            <a:ext cx="294640" cy="448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i="1" baseline="-26936" dirty="0">
                <a:latin typeface="Times New Roman"/>
                <a:cs typeface="Times New Roman"/>
              </a:rPr>
              <a:t>A</a:t>
            </a:r>
            <a:r>
              <a:rPr sz="2475" i="1" spc="-135" baseline="-26936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  <a:p>
            <a:pPr marL="160020">
              <a:lnSpc>
                <a:spcPct val="100000"/>
              </a:lnSpc>
              <a:spcBef>
                <a:spcPts val="56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95345" y="2603754"/>
            <a:ext cx="14541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867405" y="2706624"/>
            <a:ext cx="3045460" cy="3175"/>
          </a:xfrm>
          <a:custGeom>
            <a:avLst/>
            <a:gdLst/>
            <a:ahLst/>
            <a:cxnLst/>
            <a:rect l="l" t="t" r="r" b="b"/>
            <a:pathLst>
              <a:path w="3045460" h="3175">
                <a:moveTo>
                  <a:pt x="3044951" y="0"/>
                </a:moveTo>
                <a:lnTo>
                  <a:pt x="0" y="0"/>
                </a:lnTo>
                <a:lnTo>
                  <a:pt x="0" y="3047"/>
                </a:lnTo>
                <a:lnTo>
                  <a:pt x="3044951" y="3047"/>
                </a:lnTo>
                <a:lnTo>
                  <a:pt x="30449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669795" y="2649677"/>
            <a:ext cx="49720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2590" algn="l"/>
              </a:tabLst>
            </a:pPr>
            <a:r>
              <a:rPr sz="1650" dirty="0">
                <a:latin typeface="Symbol"/>
                <a:cs typeface="Symbol"/>
              </a:rPr>
              <a:t>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69795" y="2807822"/>
            <a:ext cx="49657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Symbol"/>
                <a:cs typeface="Symbol"/>
              </a:rPr>
              <a:t>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700" i="1" spc="60" baseline="4629" dirty="0">
                <a:latin typeface="Symbol"/>
                <a:cs typeface="Symbol"/>
              </a:rPr>
              <a:t></a:t>
            </a:r>
            <a:r>
              <a:rPr sz="2700" i="1" spc="675" baseline="462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76290" y="2513609"/>
            <a:ext cx="204470" cy="85979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5"/>
              </a:spcBef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  <a:p>
            <a:pPr marL="61594">
              <a:lnSpc>
                <a:spcPts val="1939"/>
              </a:lnSpc>
              <a:spcBef>
                <a:spcPts val="355"/>
              </a:spcBef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  <a:p>
            <a:pPr marL="61594">
              <a:lnSpc>
                <a:spcPts val="1939"/>
              </a:lnSpc>
            </a:pPr>
            <a:r>
              <a:rPr sz="1650" spc="-409" dirty="0">
                <a:latin typeface="Symbol"/>
                <a:cs typeface="Symbol"/>
              </a:rPr>
              <a:t></a:t>
            </a:r>
            <a:r>
              <a:rPr sz="2475" spc="-615" baseline="-11784" dirty="0">
                <a:latin typeface="Symbol"/>
                <a:cs typeface="Symbol"/>
              </a:rPr>
              <a:t></a:t>
            </a:r>
            <a:endParaRPr sz="2475" baseline="-11784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208017" y="5743066"/>
            <a:ext cx="0" cy="748665"/>
          </a:xfrm>
          <a:custGeom>
            <a:avLst/>
            <a:gdLst/>
            <a:ahLst/>
            <a:cxnLst/>
            <a:rect l="l" t="t" r="r" b="b"/>
            <a:pathLst>
              <a:path h="748664">
                <a:moveTo>
                  <a:pt x="0" y="0"/>
                </a:moveTo>
                <a:lnTo>
                  <a:pt x="0" y="74865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74208" y="596007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62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64960" y="5960071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62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80934" y="5682348"/>
            <a:ext cx="629920" cy="315595"/>
          </a:xfrm>
          <a:custGeom>
            <a:avLst/>
            <a:gdLst/>
            <a:ahLst/>
            <a:cxnLst/>
            <a:rect l="l" t="t" r="r" b="b"/>
            <a:pathLst>
              <a:path w="629920" h="315595">
                <a:moveTo>
                  <a:pt x="0" y="0"/>
                </a:moveTo>
                <a:lnTo>
                  <a:pt x="0" y="315048"/>
                </a:lnTo>
              </a:path>
              <a:path w="629920" h="315595">
                <a:moveTo>
                  <a:pt x="629793" y="0"/>
                </a:moveTo>
                <a:lnTo>
                  <a:pt x="629793" y="3150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126983" y="564286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82357" y="568797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81090" y="5920841"/>
            <a:ext cx="556260" cy="318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55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  <a:p>
            <a:pPr marL="131445">
              <a:lnSpc>
                <a:spcPts val="1755"/>
              </a:lnSpc>
            </a:pPr>
            <a:r>
              <a:rPr sz="1650" i="1" dirty="0">
                <a:latin typeface="Times New Roman"/>
                <a:cs typeface="Times New Roman"/>
              </a:rPr>
              <a:t>d f</a:t>
            </a:r>
            <a:r>
              <a:rPr sz="1650" i="1" spc="12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61403" y="5884265"/>
            <a:ext cx="762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24654" y="6396939"/>
            <a:ext cx="22542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M</a:t>
            </a:r>
            <a:r>
              <a:rPr sz="650" i="1" spc="-45" dirty="0">
                <a:latin typeface="Times New Roman"/>
                <a:cs typeface="Times New Roman"/>
              </a:rPr>
              <a:t> </a:t>
            </a:r>
            <a:r>
              <a:rPr sz="650" i="1" spc="25" dirty="0">
                <a:latin typeface="Times New Roman"/>
                <a:cs typeface="Times New Roman"/>
              </a:rPr>
              <a:t>AX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42252" y="5680964"/>
            <a:ext cx="30670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12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08493" y="5680964"/>
            <a:ext cx="947419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0570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P</a:t>
            </a:r>
            <a:r>
              <a:rPr sz="1650" i="1" spc="-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18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	</a:t>
            </a:r>
            <a:r>
              <a:rPr sz="1650" i="1" spc="150" dirty="0">
                <a:latin typeface="Times New Roman"/>
                <a:cs typeface="Times New Roman"/>
              </a:rPr>
              <a:t>d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71390" y="5785815"/>
            <a:ext cx="43815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2 </a:t>
            </a:r>
            <a:r>
              <a:rPr sz="1650" i="1" dirty="0">
                <a:latin typeface="Times New Roman"/>
                <a:cs typeface="Times New Roman"/>
              </a:rPr>
              <a:t>A</a:t>
            </a:r>
            <a:r>
              <a:rPr sz="1650" i="1" spc="-215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</a:t>
            </a:r>
            <a:endParaRPr sz="975" baseline="72649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03978" y="6155086"/>
            <a:ext cx="1600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60" dirty="0">
                <a:latin typeface="Symbol"/>
                <a:cs typeface="Symbol"/>
              </a:rPr>
              <a:t>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01488" y="5861710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32218" y="5971296"/>
            <a:ext cx="1720214" cy="49085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  <a:tabLst>
                <a:tab pos="447040" algn="l"/>
                <a:tab pos="1694180" algn="l"/>
              </a:tabLst>
            </a:pPr>
            <a:r>
              <a:rPr sz="6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6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650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50" u="sng" spc="-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</a:t>
            </a:r>
            <a:r>
              <a:rPr sz="6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650">
              <a:latin typeface="Times New Roman"/>
              <a:cs typeface="Times New Roman"/>
            </a:endParaRPr>
          </a:p>
          <a:p>
            <a:pPr marR="53975" algn="ctr">
              <a:lnSpc>
                <a:spcPct val="100000"/>
              </a:lnSpc>
              <a:spcBef>
                <a:spcPts val="490"/>
              </a:spcBef>
            </a:pPr>
            <a:r>
              <a:rPr sz="1850" i="1" spc="-60" dirty="0">
                <a:latin typeface="Symbol"/>
                <a:cs typeface="Symbol"/>
              </a:rPr>
              <a:t>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08850" y="5559565"/>
            <a:ext cx="86360" cy="4470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L="18415">
              <a:lnSpc>
                <a:spcPct val="100000"/>
              </a:lnSpc>
              <a:spcBef>
                <a:spcPts val="484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99940" y="5738266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56127" y="5820867"/>
            <a:ext cx="4775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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i="1" u="heavy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75" i="1" u="heavy" spc="-37" baseline="67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50" u="heavy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68190" y="5961684"/>
            <a:ext cx="14097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82490" y="5876340"/>
            <a:ext cx="20510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650" i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50" i="1" u="sng" spc="-7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650" u="sng" spc="-30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◻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25059" y="6004356"/>
            <a:ext cx="8001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77459" y="5817582"/>
            <a:ext cx="665480" cy="57721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650" i="1" spc="5" dirty="0">
                <a:latin typeface="Times New Roman"/>
                <a:cs typeface="Times New Roman"/>
              </a:rPr>
              <a:t>W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3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205740">
              <a:lnSpc>
                <a:spcPct val="100000"/>
              </a:lnSpc>
              <a:spcBef>
                <a:spcPts val="440"/>
              </a:spcBef>
            </a:pPr>
            <a:r>
              <a:rPr sz="650" spc="35" dirty="0">
                <a:latin typeface="Symbol"/>
                <a:cs typeface="Symbol"/>
              </a:rPr>
              <a:t>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56127" y="5999333"/>
            <a:ext cx="5473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Symbol"/>
                <a:cs typeface="Symbol"/>
              </a:rPr>
              <a:t>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775" i="1" spc="67" baseline="-36036" dirty="0">
                <a:latin typeface="Symbol"/>
                <a:cs typeface="Symbol"/>
              </a:rPr>
              <a:t></a:t>
            </a:r>
            <a:r>
              <a:rPr sz="2775" i="1" spc="622" baseline="-3603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81527" y="6199733"/>
            <a:ext cx="4298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5915" algn="l"/>
              </a:tabLst>
            </a:pPr>
            <a:r>
              <a:rPr sz="1650" dirty="0">
                <a:latin typeface="Symbol"/>
                <a:cs typeface="Symbol"/>
              </a:rPr>
              <a:t>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00039" y="1012012"/>
            <a:ext cx="2439035" cy="485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900"/>
              </a:lnSpc>
              <a:spcBef>
                <a:spcPts val="100"/>
              </a:spcBef>
              <a:tabLst>
                <a:tab pos="290830" algn="l"/>
              </a:tabLst>
            </a:pPr>
            <a:r>
              <a:rPr sz="2475" baseline="21885" dirty="0">
                <a:latin typeface="Symbol"/>
                <a:cs typeface="Symbol"/>
              </a:rPr>
              <a:t></a:t>
            </a:r>
            <a:r>
              <a:rPr sz="2475" baseline="21885" dirty="0">
                <a:latin typeface="Times New Roman"/>
                <a:cs typeface="Times New Roman"/>
              </a:rPr>
              <a:t>	</a:t>
            </a:r>
            <a:r>
              <a:rPr sz="1800" spc="-155" dirty="0">
                <a:latin typeface="Arial"/>
                <a:cs typeface="Arial"/>
              </a:rPr>
              <a:t>Schwartz‟s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inequality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ts val="1720"/>
              </a:lnSpc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06694" y="1413705"/>
            <a:ext cx="273685" cy="118237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615"/>
              </a:spcBef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  <a:p>
            <a:pPr marL="128905">
              <a:lnSpc>
                <a:spcPts val="1889"/>
              </a:lnSpc>
              <a:spcBef>
                <a:spcPts val="515"/>
              </a:spcBef>
            </a:pPr>
            <a:r>
              <a:rPr sz="1650" b="1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  <a:p>
            <a:pPr marL="38100">
              <a:lnSpc>
                <a:spcPts val="1889"/>
              </a:lnSpc>
            </a:pPr>
            <a:r>
              <a:rPr sz="975" spc="-7" baseline="8547" dirty="0">
                <a:latin typeface="Times New Roman"/>
                <a:cs typeface="Times New Roman"/>
              </a:rPr>
              <a:t>2</a:t>
            </a:r>
            <a:r>
              <a:rPr sz="975" spc="75" baseline="8547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</a:t>
            </a:r>
            <a:endParaRPr sz="1650">
              <a:latin typeface="Symbol"/>
              <a:cs typeface="Symbol"/>
            </a:endParaRPr>
          </a:p>
          <a:p>
            <a:pPr marL="130810">
              <a:lnSpc>
                <a:spcPct val="100000"/>
              </a:lnSpc>
              <a:spcBef>
                <a:spcPts val="334"/>
              </a:spcBef>
            </a:pPr>
            <a:r>
              <a:rPr sz="1650" dirty="0">
                <a:latin typeface="Symbol"/>
                <a:cs typeface="Symbol"/>
              </a:rPr>
              <a:t>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77153" y="2384805"/>
            <a:ext cx="227139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127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latin typeface="Arial"/>
                <a:cs typeface="Arial"/>
              </a:rPr>
              <a:t>SNR </a:t>
            </a:r>
            <a:r>
              <a:rPr sz="1800" dirty="0">
                <a:latin typeface="Arial"/>
                <a:cs typeface="Arial"/>
              </a:rPr>
              <a:t>at the </a:t>
            </a:r>
            <a:r>
              <a:rPr sz="1800" spc="5" dirty="0">
                <a:latin typeface="Arial"/>
                <a:cs typeface="Arial"/>
              </a:rPr>
              <a:t>moment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of  </a:t>
            </a:r>
            <a:r>
              <a:rPr sz="1800" dirty="0">
                <a:latin typeface="Arial"/>
                <a:cs typeface="Arial"/>
              </a:rPr>
              <a:t>sampling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11835" y="5806846"/>
            <a:ext cx="268478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Considering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right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dirty="0">
                <a:latin typeface="Arial"/>
                <a:cs typeface="Arial"/>
              </a:rPr>
              <a:t>hand side yields max</a:t>
            </a:r>
            <a:r>
              <a:rPr sz="1800" spc="-2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SNR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042136" y="1760981"/>
            <a:ext cx="2962275" cy="4051935"/>
          </a:xfrm>
          <a:custGeom>
            <a:avLst/>
            <a:gdLst/>
            <a:ahLst/>
            <a:cxnLst/>
            <a:rect l="l" t="t" r="r" b="b"/>
            <a:pathLst>
              <a:path w="2962275" h="4051935">
                <a:moveTo>
                  <a:pt x="2961665" y="12700"/>
                </a:moveTo>
                <a:lnTo>
                  <a:pt x="2956585" y="0"/>
                </a:lnTo>
                <a:lnTo>
                  <a:pt x="2918739" y="0"/>
                </a:lnTo>
                <a:lnTo>
                  <a:pt x="2875432" y="12700"/>
                </a:lnTo>
                <a:lnTo>
                  <a:pt x="2826918" y="25400"/>
                </a:lnTo>
                <a:lnTo>
                  <a:pt x="2773578" y="38100"/>
                </a:lnTo>
                <a:lnTo>
                  <a:pt x="2715666" y="50800"/>
                </a:lnTo>
                <a:lnTo>
                  <a:pt x="2653563" y="63500"/>
                </a:lnTo>
                <a:lnTo>
                  <a:pt x="2587777" y="76200"/>
                </a:lnTo>
                <a:lnTo>
                  <a:pt x="2445791" y="101600"/>
                </a:lnTo>
                <a:lnTo>
                  <a:pt x="2370480" y="127000"/>
                </a:lnTo>
                <a:lnTo>
                  <a:pt x="2212873" y="152400"/>
                </a:lnTo>
                <a:lnTo>
                  <a:pt x="2131212" y="177800"/>
                </a:lnTo>
                <a:lnTo>
                  <a:pt x="2048408" y="190500"/>
                </a:lnTo>
                <a:lnTo>
                  <a:pt x="1709572" y="266700"/>
                </a:lnTo>
                <a:lnTo>
                  <a:pt x="1540916" y="317500"/>
                </a:lnTo>
                <a:lnTo>
                  <a:pt x="1457858" y="330200"/>
                </a:lnTo>
                <a:lnTo>
                  <a:pt x="1376324" y="355600"/>
                </a:lnTo>
                <a:lnTo>
                  <a:pt x="1218590" y="406400"/>
                </a:lnTo>
                <a:lnTo>
                  <a:pt x="1143279" y="431800"/>
                </a:lnTo>
                <a:lnTo>
                  <a:pt x="1070635" y="457200"/>
                </a:lnTo>
                <a:lnTo>
                  <a:pt x="1001039" y="482600"/>
                </a:lnTo>
                <a:lnTo>
                  <a:pt x="935126" y="508000"/>
                </a:lnTo>
                <a:lnTo>
                  <a:pt x="872896" y="546100"/>
                </a:lnTo>
                <a:lnTo>
                  <a:pt x="814730" y="571500"/>
                </a:lnTo>
                <a:lnTo>
                  <a:pt x="761009" y="596900"/>
                </a:lnTo>
                <a:lnTo>
                  <a:pt x="712241" y="635000"/>
                </a:lnTo>
                <a:lnTo>
                  <a:pt x="667029" y="660400"/>
                </a:lnTo>
                <a:lnTo>
                  <a:pt x="623976" y="698500"/>
                </a:lnTo>
                <a:lnTo>
                  <a:pt x="582955" y="736600"/>
                </a:lnTo>
                <a:lnTo>
                  <a:pt x="543839" y="774700"/>
                </a:lnTo>
                <a:lnTo>
                  <a:pt x="506882" y="812800"/>
                </a:lnTo>
                <a:lnTo>
                  <a:pt x="471576" y="850900"/>
                </a:lnTo>
                <a:lnTo>
                  <a:pt x="438175" y="889000"/>
                </a:lnTo>
                <a:lnTo>
                  <a:pt x="406552" y="927100"/>
                </a:lnTo>
                <a:lnTo>
                  <a:pt x="376453" y="965200"/>
                </a:lnTo>
                <a:lnTo>
                  <a:pt x="348132" y="1003300"/>
                </a:lnTo>
                <a:lnTo>
                  <a:pt x="321462" y="1054100"/>
                </a:lnTo>
                <a:lnTo>
                  <a:pt x="296189" y="1092200"/>
                </a:lnTo>
                <a:lnTo>
                  <a:pt x="272313" y="1143000"/>
                </a:lnTo>
                <a:lnTo>
                  <a:pt x="249961" y="1181100"/>
                </a:lnTo>
                <a:lnTo>
                  <a:pt x="229006" y="1231900"/>
                </a:lnTo>
                <a:lnTo>
                  <a:pt x="209219" y="1270000"/>
                </a:lnTo>
                <a:lnTo>
                  <a:pt x="190639" y="1320800"/>
                </a:lnTo>
                <a:lnTo>
                  <a:pt x="173228" y="1371600"/>
                </a:lnTo>
                <a:lnTo>
                  <a:pt x="156959" y="1409700"/>
                </a:lnTo>
                <a:lnTo>
                  <a:pt x="141744" y="1460500"/>
                </a:lnTo>
                <a:lnTo>
                  <a:pt x="127495" y="1511300"/>
                </a:lnTo>
                <a:lnTo>
                  <a:pt x="114109" y="1549400"/>
                </a:lnTo>
                <a:lnTo>
                  <a:pt x="101688" y="1600200"/>
                </a:lnTo>
                <a:lnTo>
                  <a:pt x="90030" y="1638300"/>
                </a:lnTo>
                <a:lnTo>
                  <a:pt x="79133" y="1689100"/>
                </a:lnTo>
                <a:lnTo>
                  <a:pt x="68910" y="1739900"/>
                </a:lnTo>
                <a:lnTo>
                  <a:pt x="59270" y="1778012"/>
                </a:lnTo>
                <a:lnTo>
                  <a:pt x="50292" y="1828812"/>
                </a:lnTo>
                <a:lnTo>
                  <a:pt x="41808" y="1866900"/>
                </a:lnTo>
                <a:lnTo>
                  <a:pt x="33693" y="1905000"/>
                </a:lnTo>
                <a:lnTo>
                  <a:pt x="26060" y="1955800"/>
                </a:lnTo>
                <a:lnTo>
                  <a:pt x="18821" y="1993900"/>
                </a:lnTo>
                <a:lnTo>
                  <a:pt x="12306" y="2032000"/>
                </a:lnTo>
                <a:lnTo>
                  <a:pt x="7302" y="2070100"/>
                </a:lnTo>
                <a:lnTo>
                  <a:pt x="3556" y="2108200"/>
                </a:lnTo>
                <a:lnTo>
                  <a:pt x="1155" y="2159000"/>
                </a:lnTo>
                <a:lnTo>
                  <a:pt x="0" y="2197100"/>
                </a:lnTo>
                <a:lnTo>
                  <a:pt x="88" y="2235200"/>
                </a:lnTo>
                <a:lnTo>
                  <a:pt x="1231" y="2286000"/>
                </a:lnTo>
                <a:lnTo>
                  <a:pt x="3530" y="2324100"/>
                </a:lnTo>
                <a:lnTo>
                  <a:pt x="11290" y="2413000"/>
                </a:lnTo>
                <a:lnTo>
                  <a:pt x="16548" y="2451100"/>
                </a:lnTo>
                <a:lnTo>
                  <a:pt x="22771" y="2489200"/>
                </a:lnTo>
                <a:lnTo>
                  <a:pt x="29756" y="2527300"/>
                </a:lnTo>
                <a:lnTo>
                  <a:pt x="37604" y="2578100"/>
                </a:lnTo>
                <a:lnTo>
                  <a:pt x="46113" y="2616200"/>
                </a:lnTo>
                <a:lnTo>
                  <a:pt x="55384" y="2654300"/>
                </a:lnTo>
                <a:lnTo>
                  <a:pt x="65239" y="2692400"/>
                </a:lnTo>
                <a:lnTo>
                  <a:pt x="75653" y="2743200"/>
                </a:lnTo>
                <a:lnTo>
                  <a:pt x="86652" y="2781300"/>
                </a:lnTo>
                <a:lnTo>
                  <a:pt x="98120" y="2819400"/>
                </a:lnTo>
                <a:lnTo>
                  <a:pt x="110070" y="2857500"/>
                </a:lnTo>
                <a:lnTo>
                  <a:pt x="122301" y="2895600"/>
                </a:lnTo>
                <a:lnTo>
                  <a:pt x="134924" y="2933700"/>
                </a:lnTo>
                <a:lnTo>
                  <a:pt x="147713" y="2959100"/>
                </a:lnTo>
                <a:lnTo>
                  <a:pt x="187464" y="3073400"/>
                </a:lnTo>
                <a:lnTo>
                  <a:pt x="200952" y="3098800"/>
                </a:lnTo>
                <a:lnTo>
                  <a:pt x="214414" y="3136900"/>
                </a:lnTo>
                <a:lnTo>
                  <a:pt x="227863" y="3162300"/>
                </a:lnTo>
                <a:lnTo>
                  <a:pt x="241198" y="3200400"/>
                </a:lnTo>
                <a:lnTo>
                  <a:pt x="281584" y="3276600"/>
                </a:lnTo>
                <a:lnTo>
                  <a:pt x="310413" y="3327400"/>
                </a:lnTo>
                <a:lnTo>
                  <a:pt x="340766" y="3378200"/>
                </a:lnTo>
                <a:lnTo>
                  <a:pt x="372770" y="3416300"/>
                </a:lnTo>
                <a:lnTo>
                  <a:pt x="389153" y="3441700"/>
                </a:lnTo>
                <a:lnTo>
                  <a:pt x="406044" y="3467100"/>
                </a:lnTo>
                <a:lnTo>
                  <a:pt x="423316" y="3479800"/>
                </a:lnTo>
                <a:lnTo>
                  <a:pt x="440842" y="3505200"/>
                </a:lnTo>
                <a:lnTo>
                  <a:pt x="458749" y="3517900"/>
                </a:lnTo>
                <a:lnTo>
                  <a:pt x="477037" y="3543300"/>
                </a:lnTo>
                <a:lnTo>
                  <a:pt x="514502" y="3581400"/>
                </a:lnTo>
                <a:lnTo>
                  <a:pt x="553364" y="3606800"/>
                </a:lnTo>
                <a:lnTo>
                  <a:pt x="593483" y="3644900"/>
                </a:lnTo>
                <a:lnTo>
                  <a:pt x="634898" y="3670300"/>
                </a:lnTo>
                <a:lnTo>
                  <a:pt x="677443" y="3695700"/>
                </a:lnTo>
                <a:lnTo>
                  <a:pt x="721258" y="3721100"/>
                </a:lnTo>
                <a:lnTo>
                  <a:pt x="765962" y="3746500"/>
                </a:lnTo>
                <a:lnTo>
                  <a:pt x="811809" y="3771900"/>
                </a:lnTo>
                <a:lnTo>
                  <a:pt x="858926" y="3797300"/>
                </a:lnTo>
                <a:lnTo>
                  <a:pt x="909599" y="3822700"/>
                </a:lnTo>
                <a:lnTo>
                  <a:pt x="965479" y="3848138"/>
                </a:lnTo>
                <a:lnTo>
                  <a:pt x="1025423" y="3873538"/>
                </a:lnTo>
                <a:lnTo>
                  <a:pt x="1088669" y="3898938"/>
                </a:lnTo>
                <a:lnTo>
                  <a:pt x="1121181" y="3898938"/>
                </a:lnTo>
                <a:lnTo>
                  <a:pt x="1154201" y="3911638"/>
                </a:lnTo>
                <a:lnTo>
                  <a:pt x="1221130" y="3924338"/>
                </a:lnTo>
                <a:lnTo>
                  <a:pt x="1288821" y="3949738"/>
                </a:lnTo>
                <a:lnTo>
                  <a:pt x="1422298" y="3975138"/>
                </a:lnTo>
                <a:lnTo>
                  <a:pt x="1454683" y="3987838"/>
                </a:lnTo>
                <a:lnTo>
                  <a:pt x="1486306" y="3987838"/>
                </a:lnTo>
                <a:lnTo>
                  <a:pt x="1517294" y="4000538"/>
                </a:lnTo>
                <a:lnTo>
                  <a:pt x="1576476" y="4000538"/>
                </a:lnTo>
                <a:lnTo>
                  <a:pt x="1656867" y="4025938"/>
                </a:lnTo>
                <a:lnTo>
                  <a:pt x="1680870" y="4025938"/>
                </a:lnTo>
                <a:lnTo>
                  <a:pt x="1700047" y="4033304"/>
                </a:lnTo>
                <a:lnTo>
                  <a:pt x="1695348" y="4051338"/>
                </a:lnTo>
                <a:lnTo>
                  <a:pt x="1778025" y="4038638"/>
                </a:lnTo>
                <a:lnTo>
                  <a:pt x="1712112" y="3987838"/>
                </a:lnTo>
                <a:lnTo>
                  <a:pt x="1706524" y="4008856"/>
                </a:lnTo>
                <a:lnTo>
                  <a:pt x="1684680" y="4000538"/>
                </a:lnTo>
                <a:lnTo>
                  <a:pt x="1635023" y="4000538"/>
                </a:lnTo>
                <a:lnTo>
                  <a:pt x="1608226" y="3987838"/>
                </a:lnTo>
                <a:lnTo>
                  <a:pt x="1580286" y="3987838"/>
                </a:lnTo>
                <a:lnTo>
                  <a:pt x="1551076" y="3975138"/>
                </a:lnTo>
                <a:lnTo>
                  <a:pt x="1490243" y="3975138"/>
                </a:lnTo>
                <a:lnTo>
                  <a:pt x="1458620" y="3962438"/>
                </a:lnTo>
                <a:lnTo>
                  <a:pt x="1426362" y="3962438"/>
                </a:lnTo>
                <a:lnTo>
                  <a:pt x="1360576" y="3937038"/>
                </a:lnTo>
                <a:lnTo>
                  <a:pt x="1159535" y="3898938"/>
                </a:lnTo>
                <a:lnTo>
                  <a:pt x="1094511" y="3873538"/>
                </a:lnTo>
                <a:lnTo>
                  <a:pt x="1062888" y="3860838"/>
                </a:lnTo>
                <a:lnTo>
                  <a:pt x="1032027" y="3860838"/>
                </a:lnTo>
                <a:lnTo>
                  <a:pt x="972845" y="3835438"/>
                </a:lnTo>
                <a:lnTo>
                  <a:pt x="918108" y="3810000"/>
                </a:lnTo>
                <a:lnTo>
                  <a:pt x="868324" y="3784600"/>
                </a:lnTo>
                <a:lnTo>
                  <a:pt x="821715" y="3759200"/>
                </a:lnTo>
                <a:lnTo>
                  <a:pt x="776122" y="3733800"/>
                </a:lnTo>
                <a:lnTo>
                  <a:pt x="731672" y="3708400"/>
                </a:lnTo>
                <a:lnTo>
                  <a:pt x="688492" y="3683000"/>
                </a:lnTo>
                <a:lnTo>
                  <a:pt x="646455" y="3657600"/>
                </a:lnTo>
                <a:lnTo>
                  <a:pt x="605688" y="3619500"/>
                </a:lnTo>
                <a:lnTo>
                  <a:pt x="566191" y="3594100"/>
                </a:lnTo>
                <a:lnTo>
                  <a:pt x="527964" y="3556000"/>
                </a:lnTo>
                <a:lnTo>
                  <a:pt x="491007" y="3530600"/>
                </a:lnTo>
                <a:lnTo>
                  <a:pt x="473100" y="3505200"/>
                </a:lnTo>
                <a:lnTo>
                  <a:pt x="455447" y="3492500"/>
                </a:lnTo>
                <a:lnTo>
                  <a:pt x="438302" y="3467100"/>
                </a:lnTo>
                <a:lnTo>
                  <a:pt x="421411" y="3454400"/>
                </a:lnTo>
                <a:lnTo>
                  <a:pt x="404901" y="3429000"/>
                </a:lnTo>
                <a:lnTo>
                  <a:pt x="388645" y="3416300"/>
                </a:lnTo>
                <a:lnTo>
                  <a:pt x="372897" y="3390900"/>
                </a:lnTo>
                <a:lnTo>
                  <a:pt x="342290" y="3340100"/>
                </a:lnTo>
                <a:lnTo>
                  <a:pt x="313207" y="3289300"/>
                </a:lnTo>
                <a:lnTo>
                  <a:pt x="285648" y="3238500"/>
                </a:lnTo>
                <a:lnTo>
                  <a:pt x="246024" y="3162300"/>
                </a:lnTo>
                <a:lnTo>
                  <a:pt x="232689" y="3124200"/>
                </a:lnTo>
                <a:lnTo>
                  <a:pt x="219278" y="3098800"/>
                </a:lnTo>
                <a:lnTo>
                  <a:pt x="192595" y="3022600"/>
                </a:lnTo>
                <a:lnTo>
                  <a:pt x="179400" y="2997200"/>
                </a:lnTo>
                <a:lnTo>
                  <a:pt x="153670" y="2921000"/>
                </a:lnTo>
                <a:lnTo>
                  <a:pt x="141147" y="2882900"/>
                </a:lnTo>
                <a:lnTo>
                  <a:pt x="128993" y="2844800"/>
                </a:lnTo>
                <a:lnTo>
                  <a:pt x="117132" y="2806700"/>
                </a:lnTo>
                <a:lnTo>
                  <a:pt x="105740" y="2768600"/>
                </a:lnTo>
                <a:lnTo>
                  <a:pt x="94830" y="2730500"/>
                </a:lnTo>
                <a:lnTo>
                  <a:pt x="84480" y="2692400"/>
                </a:lnTo>
                <a:lnTo>
                  <a:pt x="74714" y="2654300"/>
                </a:lnTo>
                <a:lnTo>
                  <a:pt x="65506" y="2616200"/>
                </a:lnTo>
                <a:lnTo>
                  <a:pt x="57061" y="2565400"/>
                </a:lnTo>
                <a:lnTo>
                  <a:pt x="49288" y="2527300"/>
                </a:lnTo>
                <a:lnTo>
                  <a:pt x="42367" y="2489200"/>
                </a:lnTo>
                <a:lnTo>
                  <a:pt x="36207" y="2451100"/>
                </a:lnTo>
                <a:lnTo>
                  <a:pt x="30988" y="2400300"/>
                </a:lnTo>
                <a:lnTo>
                  <a:pt x="26631" y="2362200"/>
                </a:lnTo>
                <a:lnTo>
                  <a:pt x="23317" y="2324100"/>
                </a:lnTo>
                <a:lnTo>
                  <a:pt x="21043" y="2286000"/>
                </a:lnTo>
                <a:lnTo>
                  <a:pt x="19900" y="2235200"/>
                </a:lnTo>
                <a:lnTo>
                  <a:pt x="19799" y="2197100"/>
                </a:lnTo>
                <a:lnTo>
                  <a:pt x="20929" y="2159000"/>
                </a:lnTo>
                <a:lnTo>
                  <a:pt x="23291" y="2120900"/>
                </a:lnTo>
                <a:lnTo>
                  <a:pt x="26974" y="2070100"/>
                </a:lnTo>
                <a:lnTo>
                  <a:pt x="31877" y="2032000"/>
                </a:lnTo>
                <a:lnTo>
                  <a:pt x="38315" y="1993900"/>
                </a:lnTo>
                <a:lnTo>
                  <a:pt x="45554" y="1955800"/>
                </a:lnTo>
                <a:lnTo>
                  <a:pt x="53162" y="1917700"/>
                </a:lnTo>
                <a:lnTo>
                  <a:pt x="61239" y="1866900"/>
                </a:lnTo>
                <a:lnTo>
                  <a:pt x="69710" y="1828812"/>
                </a:lnTo>
                <a:lnTo>
                  <a:pt x="78638" y="1778012"/>
                </a:lnTo>
                <a:lnTo>
                  <a:pt x="88239" y="1739900"/>
                </a:lnTo>
                <a:lnTo>
                  <a:pt x="98399" y="1689100"/>
                </a:lnTo>
                <a:lnTo>
                  <a:pt x="109220" y="1651000"/>
                </a:lnTo>
                <a:lnTo>
                  <a:pt x="120802" y="1600200"/>
                </a:lnTo>
                <a:lnTo>
                  <a:pt x="133146" y="1562100"/>
                </a:lnTo>
                <a:lnTo>
                  <a:pt x="146431" y="1511300"/>
                </a:lnTo>
                <a:lnTo>
                  <a:pt x="160566" y="1460500"/>
                </a:lnTo>
                <a:lnTo>
                  <a:pt x="175641" y="1422400"/>
                </a:lnTo>
                <a:lnTo>
                  <a:pt x="191757" y="1371600"/>
                </a:lnTo>
                <a:lnTo>
                  <a:pt x="209016" y="1333500"/>
                </a:lnTo>
                <a:lnTo>
                  <a:pt x="227393" y="1282700"/>
                </a:lnTo>
                <a:lnTo>
                  <a:pt x="246913" y="1244600"/>
                </a:lnTo>
                <a:lnTo>
                  <a:pt x="267741" y="1193800"/>
                </a:lnTo>
                <a:lnTo>
                  <a:pt x="289839" y="1155700"/>
                </a:lnTo>
                <a:lnTo>
                  <a:pt x="313334" y="1104900"/>
                </a:lnTo>
                <a:lnTo>
                  <a:pt x="338226" y="1066800"/>
                </a:lnTo>
                <a:lnTo>
                  <a:pt x="364642" y="1016000"/>
                </a:lnTo>
                <a:lnTo>
                  <a:pt x="392582" y="977900"/>
                </a:lnTo>
                <a:lnTo>
                  <a:pt x="422173" y="939800"/>
                </a:lnTo>
                <a:lnTo>
                  <a:pt x="453288" y="901700"/>
                </a:lnTo>
                <a:lnTo>
                  <a:pt x="486181" y="863600"/>
                </a:lnTo>
                <a:lnTo>
                  <a:pt x="520852" y="825500"/>
                </a:lnTo>
                <a:lnTo>
                  <a:pt x="557428" y="787400"/>
                </a:lnTo>
                <a:lnTo>
                  <a:pt x="595782" y="749300"/>
                </a:lnTo>
                <a:lnTo>
                  <a:pt x="636168" y="711200"/>
                </a:lnTo>
                <a:lnTo>
                  <a:pt x="678459" y="685800"/>
                </a:lnTo>
                <a:lnTo>
                  <a:pt x="722782" y="647700"/>
                </a:lnTo>
                <a:lnTo>
                  <a:pt x="770788" y="622300"/>
                </a:lnTo>
                <a:lnTo>
                  <a:pt x="823620" y="584200"/>
                </a:lnTo>
                <a:lnTo>
                  <a:pt x="881024" y="558800"/>
                </a:lnTo>
                <a:lnTo>
                  <a:pt x="942746" y="533400"/>
                </a:lnTo>
                <a:lnTo>
                  <a:pt x="1008278" y="508000"/>
                </a:lnTo>
                <a:lnTo>
                  <a:pt x="1077366" y="482600"/>
                </a:lnTo>
                <a:lnTo>
                  <a:pt x="1149629" y="457200"/>
                </a:lnTo>
                <a:lnTo>
                  <a:pt x="1224559" y="431800"/>
                </a:lnTo>
                <a:lnTo>
                  <a:pt x="1381785" y="381000"/>
                </a:lnTo>
                <a:lnTo>
                  <a:pt x="1545742" y="330200"/>
                </a:lnTo>
                <a:lnTo>
                  <a:pt x="2052472" y="215900"/>
                </a:lnTo>
                <a:lnTo>
                  <a:pt x="2135403" y="190500"/>
                </a:lnTo>
                <a:lnTo>
                  <a:pt x="2216810" y="177800"/>
                </a:lnTo>
                <a:lnTo>
                  <a:pt x="2296693" y="152400"/>
                </a:lnTo>
                <a:lnTo>
                  <a:pt x="2522245" y="114300"/>
                </a:lnTo>
                <a:lnTo>
                  <a:pt x="2657754" y="88900"/>
                </a:lnTo>
                <a:lnTo>
                  <a:pt x="2719857" y="76200"/>
                </a:lnTo>
                <a:lnTo>
                  <a:pt x="2777896" y="63500"/>
                </a:lnTo>
                <a:lnTo>
                  <a:pt x="2831490" y="50800"/>
                </a:lnTo>
                <a:lnTo>
                  <a:pt x="2880258" y="38100"/>
                </a:lnTo>
                <a:lnTo>
                  <a:pt x="2923946" y="25400"/>
                </a:lnTo>
                <a:lnTo>
                  <a:pt x="2961665" y="1270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178422" y="1140206"/>
            <a:ext cx="1900555" cy="81153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1800" dirty="0">
                <a:latin typeface="Arial"/>
                <a:cs typeface="Arial"/>
              </a:rPr>
              <a:t>applies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when</a:t>
            </a:r>
            <a:endParaRPr sz="1800">
              <a:latin typeface="Arial"/>
              <a:cs typeface="Arial"/>
            </a:endParaRPr>
          </a:p>
          <a:p>
            <a:pPr marL="66040">
              <a:lnSpc>
                <a:spcPct val="100000"/>
              </a:lnSpc>
              <a:spcBef>
                <a:spcPts val="994"/>
              </a:spcBef>
            </a:pPr>
            <a:r>
              <a:rPr sz="1600" i="1" spc="5" dirty="0">
                <a:latin typeface="Times New Roman"/>
                <a:cs typeface="Times New Roman"/>
              </a:rPr>
              <a:t>V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f </a:t>
            </a:r>
            <a:r>
              <a:rPr sz="1600" dirty="0">
                <a:latin typeface="Times New Roman"/>
                <a:cs typeface="Times New Roman"/>
              </a:rPr>
              <a:t>) </a:t>
            </a:r>
            <a:r>
              <a:rPr sz="1600" spc="5" dirty="0">
                <a:latin typeface="Symbol"/>
                <a:cs typeface="Symbol"/>
              </a:rPr>
              <a:t>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K W </a:t>
            </a:r>
            <a:r>
              <a:rPr sz="1600" spc="5" dirty="0">
                <a:latin typeface="Times New Roman"/>
                <a:cs typeface="Times New Roman"/>
              </a:rPr>
              <a:t>* 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r>
              <a:rPr sz="1600" i="1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33652" y="5047615"/>
            <a:ext cx="209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impulse response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388989" y="4826889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11728" y="3706575"/>
            <a:ext cx="2498725" cy="68008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650" i="1" spc="5" dirty="0">
                <a:latin typeface="Times New Roman"/>
                <a:cs typeface="Times New Roman"/>
              </a:rPr>
              <a:t>V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H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650" i="1" spc="5" dirty="0">
                <a:latin typeface="Times New Roman"/>
                <a:cs typeface="Times New Roman"/>
              </a:rPr>
              <a:t>W </a:t>
            </a:r>
            <a:r>
              <a:rPr sz="1650" dirty="0">
                <a:latin typeface="Times New Roman"/>
                <a:cs typeface="Times New Roman"/>
              </a:rPr>
              <a:t>* 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e x p ( </a:t>
            </a:r>
            <a:r>
              <a:rPr sz="1650" i="1" spc="-35" dirty="0">
                <a:latin typeface="Times New Roman"/>
                <a:cs typeface="Times New Roman"/>
              </a:rPr>
              <a:t>j</a:t>
            </a:r>
            <a:r>
              <a:rPr sz="1800" i="1" spc="-35" dirty="0">
                <a:latin typeface="Symbol"/>
                <a:cs typeface="Symbol"/>
              </a:rPr>
              <a:t>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73521" y="3801871"/>
            <a:ext cx="337185" cy="749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2700" algn="r">
              <a:lnSpc>
                <a:spcPts val="188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</a:t>
            </a:r>
            <a:endParaRPr sz="1650">
              <a:latin typeface="Symbol"/>
              <a:cs typeface="Symbol"/>
            </a:endParaRPr>
          </a:p>
          <a:p>
            <a:pPr marR="12700" algn="r">
              <a:lnSpc>
                <a:spcPts val="1855"/>
              </a:lnSpc>
            </a:pPr>
            <a:r>
              <a:rPr sz="1650" dirty="0">
                <a:latin typeface="Symbol"/>
                <a:cs typeface="Symbol"/>
              </a:rPr>
              <a:t></a:t>
            </a:r>
            <a:endParaRPr sz="1650">
              <a:latin typeface="Symbol"/>
              <a:cs typeface="Symbol"/>
            </a:endParaRPr>
          </a:p>
          <a:p>
            <a:pPr marR="5080" algn="r">
              <a:lnSpc>
                <a:spcPts val="1955"/>
              </a:lnSpc>
              <a:tabLst>
                <a:tab pos="20701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d	</a:t>
            </a:r>
            <a:r>
              <a:rPr sz="2475" baseline="1683" dirty="0">
                <a:latin typeface="Symbol"/>
                <a:cs typeface="Symbol"/>
              </a:rPr>
              <a:t></a:t>
            </a:r>
            <a:endParaRPr sz="2475" baseline="1683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429127" y="4602460"/>
            <a:ext cx="2858135" cy="784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045" algn="l"/>
              </a:tabLst>
            </a:pPr>
            <a:r>
              <a:rPr sz="1650" spc="5" dirty="0">
                <a:latin typeface="Symbol"/>
                <a:cs typeface="Symbol"/>
              </a:rPr>
              <a:t></a:t>
            </a:r>
            <a:r>
              <a:rPr sz="1650" spc="5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H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K 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e x p ( </a:t>
            </a:r>
            <a:r>
              <a:rPr sz="1650" i="1" spc="-35" dirty="0">
                <a:latin typeface="Times New Roman"/>
                <a:cs typeface="Times New Roman"/>
              </a:rPr>
              <a:t>j</a:t>
            </a:r>
            <a:r>
              <a:rPr sz="1800" i="1" spc="-35" dirty="0">
                <a:latin typeface="Symbol"/>
                <a:cs typeface="Symbol"/>
              </a:rPr>
              <a:t>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-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ts val="1910"/>
              </a:lnSpc>
              <a:spcBef>
                <a:spcPts val="1200"/>
              </a:spcBef>
              <a:tabLst>
                <a:tab pos="350520" algn="l"/>
                <a:tab pos="1722755" algn="l"/>
              </a:tabLst>
            </a:pPr>
            <a:r>
              <a:rPr sz="1650" spc="5" dirty="0">
                <a:latin typeface="Symbol"/>
                <a:cs typeface="Symbol"/>
              </a:rPr>
              <a:t></a:t>
            </a:r>
            <a:r>
              <a:rPr sz="1650" spc="5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h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 </a:t>
            </a:r>
            <a:r>
              <a:rPr sz="1650" i="1" dirty="0">
                <a:latin typeface="Times New Roman"/>
                <a:cs typeface="Times New Roman"/>
              </a:rPr>
              <a:t>K</a:t>
            </a:r>
            <a:r>
              <a:rPr sz="1650" i="1" spc="-40" dirty="0">
                <a:latin typeface="Times New Roman"/>
                <a:cs typeface="Times New Roman"/>
              </a:rPr>
              <a:t> </a:t>
            </a:r>
            <a:r>
              <a:rPr sz="1650" i="1" spc="55" dirty="0">
                <a:latin typeface="Times New Roman"/>
                <a:cs typeface="Times New Roman"/>
              </a:rPr>
              <a:t>p</a:t>
            </a:r>
            <a:r>
              <a:rPr sz="1650" spc="55" dirty="0">
                <a:latin typeface="Times New Roman"/>
                <a:cs typeface="Times New Roman"/>
              </a:rPr>
              <a:t>(</a:t>
            </a:r>
            <a:r>
              <a:rPr sz="1650" spc="-24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	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-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354965" algn="ctr">
              <a:lnSpc>
                <a:spcPts val="710"/>
              </a:lnSpc>
            </a:pPr>
            <a:r>
              <a:rPr sz="650" i="1" spc="-5" dirty="0">
                <a:latin typeface="Times New Roman"/>
                <a:cs typeface="Times New Roman"/>
              </a:rPr>
              <a:t>d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934961" y="5487161"/>
            <a:ext cx="1905000" cy="685800"/>
          </a:xfrm>
          <a:custGeom>
            <a:avLst/>
            <a:gdLst/>
            <a:ahLst/>
            <a:cxnLst/>
            <a:rect l="l" t="t" r="r" b="b"/>
            <a:pathLst>
              <a:path w="1905000" h="685800">
                <a:moveTo>
                  <a:pt x="0" y="342900"/>
                </a:moveTo>
                <a:lnTo>
                  <a:pt x="9398" y="294385"/>
                </a:lnTo>
                <a:lnTo>
                  <a:pt x="36957" y="247967"/>
                </a:lnTo>
                <a:lnTo>
                  <a:pt x="81280" y="204101"/>
                </a:lnTo>
                <a:lnTo>
                  <a:pt x="140970" y="163245"/>
                </a:lnTo>
                <a:lnTo>
                  <a:pt x="176276" y="144106"/>
                </a:lnTo>
                <a:lnTo>
                  <a:pt x="215011" y="125882"/>
                </a:lnTo>
                <a:lnTo>
                  <a:pt x="256921" y="108661"/>
                </a:lnTo>
                <a:lnTo>
                  <a:pt x="301879" y="92456"/>
                </a:lnTo>
                <a:lnTo>
                  <a:pt x="349758" y="77343"/>
                </a:lnTo>
                <a:lnTo>
                  <a:pt x="400304" y="63500"/>
                </a:lnTo>
                <a:lnTo>
                  <a:pt x="453517" y="50800"/>
                </a:lnTo>
                <a:lnTo>
                  <a:pt x="509143" y="39369"/>
                </a:lnTo>
                <a:lnTo>
                  <a:pt x="566928" y="29209"/>
                </a:lnTo>
                <a:lnTo>
                  <a:pt x="626872" y="20574"/>
                </a:lnTo>
                <a:lnTo>
                  <a:pt x="688848" y="13334"/>
                </a:lnTo>
                <a:lnTo>
                  <a:pt x="752475" y="7619"/>
                </a:lnTo>
                <a:lnTo>
                  <a:pt x="817753" y="3428"/>
                </a:lnTo>
                <a:lnTo>
                  <a:pt x="884428" y="888"/>
                </a:lnTo>
                <a:lnTo>
                  <a:pt x="952500" y="0"/>
                </a:lnTo>
                <a:lnTo>
                  <a:pt x="1020572" y="888"/>
                </a:lnTo>
                <a:lnTo>
                  <a:pt x="1087247" y="3428"/>
                </a:lnTo>
                <a:lnTo>
                  <a:pt x="1152525" y="7619"/>
                </a:lnTo>
                <a:lnTo>
                  <a:pt x="1216152" y="13334"/>
                </a:lnTo>
                <a:lnTo>
                  <a:pt x="1278128" y="20574"/>
                </a:lnTo>
                <a:lnTo>
                  <a:pt x="1338072" y="29209"/>
                </a:lnTo>
                <a:lnTo>
                  <a:pt x="1395857" y="39369"/>
                </a:lnTo>
                <a:lnTo>
                  <a:pt x="1451483" y="50800"/>
                </a:lnTo>
                <a:lnTo>
                  <a:pt x="1504696" y="63500"/>
                </a:lnTo>
                <a:lnTo>
                  <a:pt x="1555242" y="77343"/>
                </a:lnTo>
                <a:lnTo>
                  <a:pt x="1603121" y="92456"/>
                </a:lnTo>
                <a:lnTo>
                  <a:pt x="1648079" y="108661"/>
                </a:lnTo>
                <a:lnTo>
                  <a:pt x="1689989" y="125882"/>
                </a:lnTo>
                <a:lnTo>
                  <a:pt x="1728724" y="144106"/>
                </a:lnTo>
                <a:lnTo>
                  <a:pt x="1764030" y="163245"/>
                </a:lnTo>
                <a:lnTo>
                  <a:pt x="1823720" y="204101"/>
                </a:lnTo>
                <a:lnTo>
                  <a:pt x="1868043" y="247967"/>
                </a:lnTo>
                <a:lnTo>
                  <a:pt x="1895602" y="294385"/>
                </a:lnTo>
                <a:lnTo>
                  <a:pt x="1905000" y="342900"/>
                </a:lnTo>
                <a:lnTo>
                  <a:pt x="1902587" y="367385"/>
                </a:lnTo>
                <a:lnTo>
                  <a:pt x="1883918" y="414909"/>
                </a:lnTo>
                <a:lnTo>
                  <a:pt x="1847850" y="460108"/>
                </a:lnTo>
                <a:lnTo>
                  <a:pt x="1795653" y="502526"/>
                </a:lnTo>
                <a:lnTo>
                  <a:pt x="1728724" y="541693"/>
                </a:lnTo>
                <a:lnTo>
                  <a:pt x="1689989" y="559904"/>
                </a:lnTo>
                <a:lnTo>
                  <a:pt x="1648079" y="577138"/>
                </a:lnTo>
                <a:lnTo>
                  <a:pt x="1603121" y="593318"/>
                </a:lnTo>
                <a:lnTo>
                  <a:pt x="1555242" y="608406"/>
                </a:lnTo>
                <a:lnTo>
                  <a:pt x="1504696" y="622325"/>
                </a:lnTo>
                <a:lnTo>
                  <a:pt x="1451483" y="635025"/>
                </a:lnTo>
                <a:lnTo>
                  <a:pt x="1395857" y="646455"/>
                </a:lnTo>
                <a:lnTo>
                  <a:pt x="1338072" y="656539"/>
                </a:lnTo>
                <a:lnTo>
                  <a:pt x="1278128" y="665238"/>
                </a:lnTo>
                <a:lnTo>
                  <a:pt x="1216152" y="672490"/>
                </a:lnTo>
                <a:lnTo>
                  <a:pt x="1152525" y="678218"/>
                </a:lnTo>
                <a:lnTo>
                  <a:pt x="1087247" y="682396"/>
                </a:lnTo>
                <a:lnTo>
                  <a:pt x="1020572" y="684936"/>
                </a:lnTo>
                <a:lnTo>
                  <a:pt x="952500" y="685800"/>
                </a:lnTo>
                <a:lnTo>
                  <a:pt x="884428" y="684936"/>
                </a:lnTo>
                <a:lnTo>
                  <a:pt x="817753" y="682396"/>
                </a:lnTo>
                <a:lnTo>
                  <a:pt x="752475" y="678218"/>
                </a:lnTo>
                <a:lnTo>
                  <a:pt x="688848" y="672490"/>
                </a:lnTo>
                <a:lnTo>
                  <a:pt x="626872" y="665238"/>
                </a:lnTo>
                <a:lnTo>
                  <a:pt x="566928" y="656539"/>
                </a:lnTo>
                <a:lnTo>
                  <a:pt x="509143" y="646455"/>
                </a:lnTo>
                <a:lnTo>
                  <a:pt x="453517" y="635025"/>
                </a:lnTo>
                <a:lnTo>
                  <a:pt x="400304" y="622325"/>
                </a:lnTo>
                <a:lnTo>
                  <a:pt x="349758" y="608406"/>
                </a:lnTo>
                <a:lnTo>
                  <a:pt x="301879" y="593318"/>
                </a:lnTo>
                <a:lnTo>
                  <a:pt x="256921" y="577138"/>
                </a:lnTo>
                <a:lnTo>
                  <a:pt x="215011" y="559904"/>
                </a:lnTo>
                <a:lnTo>
                  <a:pt x="176276" y="541693"/>
                </a:lnTo>
                <a:lnTo>
                  <a:pt x="140970" y="522541"/>
                </a:lnTo>
                <a:lnTo>
                  <a:pt x="81280" y="481698"/>
                </a:lnTo>
                <a:lnTo>
                  <a:pt x="36957" y="437832"/>
                </a:lnTo>
                <a:lnTo>
                  <a:pt x="9398" y="391413"/>
                </a:lnTo>
                <a:lnTo>
                  <a:pt x="0" y="342900"/>
                </a:lnTo>
                <a:close/>
              </a:path>
            </a:pathLst>
          </a:custGeom>
          <a:ln w="19812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549642" y="4829632"/>
            <a:ext cx="72263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pulse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spc="-10" dirty="0">
                <a:latin typeface="Arial"/>
                <a:cs typeface="Arial"/>
              </a:rPr>
              <a:t>energy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3473" y="3272110"/>
            <a:ext cx="4342377" cy="1050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5682" y="467944"/>
            <a:ext cx="375983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35" dirty="0">
                <a:solidFill>
                  <a:srgbClr val="003366"/>
                </a:solidFill>
                <a:latin typeface="Times New Roman"/>
                <a:cs typeface="Times New Roman"/>
              </a:rPr>
              <a:t>Optimum </a:t>
            </a:r>
            <a:r>
              <a:rPr sz="3200" spc="-100" dirty="0">
                <a:solidFill>
                  <a:srgbClr val="003366"/>
                </a:solidFill>
                <a:latin typeface="Times New Roman"/>
                <a:cs typeface="Times New Roman"/>
              </a:rPr>
              <a:t>terminal</a:t>
            </a:r>
            <a:r>
              <a:rPr sz="3200" spc="-235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90" dirty="0">
                <a:solidFill>
                  <a:srgbClr val="003366"/>
                </a:solidFill>
                <a:latin typeface="Times New Roman"/>
                <a:cs typeface="Times New Roman"/>
              </a:rPr>
              <a:t>filters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9164" y="1046276"/>
            <a:ext cx="3402965" cy="7391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509"/>
              </a:spcBef>
              <a:buClr>
                <a:srgbClr val="0099CC"/>
              </a:buClr>
              <a:buSzPct val="70000"/>
              <a:buFont typeface="Wingdings"/>
              <a:buChar char=""/>
              <a:tabLst>
                <a:tab pos="329565" algn="l"/>
                <a:tab pos="330200" algn="l"/>
              </a:tabLst>
            </a:pPr>
            <a:r>
              <a:rPr sz="2000" spc="-95" dirty="0">
                <a:latin typeface="Times New Roman"/>
                <a:cs typeface="Times New Roman"/>
              </a:rPr>
              <a:t>Assume</a:t>
            </a:r>
            <a:endParaRPr sz="2000">
              <a:latin typeface="Times New Roman"/>
              <a:cs typeface="Times New Roman"/>
            </a:endParaRPr>
          </a:p>
          <a:p>
            <a:pPr marL="436245">
              <a:lnSpc>
                <a:spcPct val="100000"/>
              </a:lnSpc>
              <a:spcBef>
                <a:spcPts val="409"/>
              </a:spcBef>
              <a:tabLst>
                <a:tab pos="698500" algn="l"/>
              </a:tabLst>
            </a:pPr>
            <a:r>
              <a:rPr sz="2000" spc="-5" dirty="0">
                <a:latin typeface="Times New Roman"/>
                <a:cs typeface="Times New Roman"/>
              </a:rPr>
              <a:t>–	</a:t>
            </a:r>
            <a:r>
              <a:rPr sz="2000" spc="-65" dirty="0">
                <a:latin typeface="Times New Roman"/>
                <a:cs typeface="Times New Roman"/>
              </a:rPr>
              <a:t>arbitrary </a:t>
            </a:r>
            <a:r>
              <a:rPr sz="2000" spc="-30" dirty="0">
                <a:latin typeface="Times New Roman"/>
                <a:cs typeface="Times New Roman"/>
              </a:rPr>
              <a:t>TX</a:t>
            </a:r>
            <a:r>
              <a:rPr sz="2000" spc="-37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pulse shape </a:t>
            </a:r>
            <a:r>
              <a:rPr sz="2000" i="1" spc="-45" dirty="0">
                <a:latin typeface="Times New Roman"/>
                <a:cs typeface="Times New Roman"/>
              </a:rPr>
              <a:t>x(t)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1642" y="1823466"/>
            <a:ext cx="321056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77495" algn="l"/>
              </a:tabLst>
            </a:pPr>
            <a:r>
              <a:rPr sz="2000" spc="-5" dirty="0">
                <a:latin typeface="Times New Roman"/>
                <a:cs typeface="Times New Roman"/>
              </a:rPr>
              <a:t>–	</a:t>
            </a:r>
            <a:r>
              <a:rPr sz="2000" spc="-65" dirty="0">
                <a:latin typeface="Times New Roman"/>
                <a:cs typeface="Times New Roman"/>
              </a:rPr>
              <a:t>arbitrary </a:t>
            </a:r>
            <a:r>
              <a:rPr sz="2000" spc="-70" dirty="0">
                <a:latin typeface="Times New Roman"/>
                <a:cs typeface="Times New Roman"/>
              </a:rPr>
              <a:t>channel response </a:t>
            </a:r>
            <a:r>
              <a:rPr sz="2000" i="1" spc="-5" dirty="0">
                <a:latin typeface="Times New Roman"/>
                <a:cs typeface="Times New Roman"/>
              </a:rPr>
              <a:t>h</a:t>
            </a:r>
            <a:r>
              <a:rPr sz="2000" i="1" spc="-155" dirty="0">
                <a:latin typeface="Times New Roman"/>
                <a:cs typeface="Times New Roman"/>
              </a:rPr>
              <a:t> </a:t>
            </a:r>
            <a:r>
              <a:rPr sz="2000" i="1" spc="-45" dirty="0">
                <a:latin typeface="Times New Roman"/>
                <a:cs typeface="Times New Roman"/>
              </a:rPr>
              <a:t>(t)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4794" y="1988312"/>
            <a:ext cx="2990215" cy="530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1435" algn="r">
              <a:lnSpc>
                <a:spcPct val="100000"/>
              </a:lnSpc>
              <a:spcBef>
                <a:spcPts val="95"/>
              </a:spcBef>
            </a:pPr>
            <a:r>
              <a:rPr sz="1250" i="1" spc="-5" dirty="0">
                <a:latin typeface="Times New Roman"/>
                <a:cs typeface="Times New Roman"/>
              </a:rPr>
              <a:t>c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274320" algn="l"/>
              </a:tabLst>
            </a:pPr>
            <a:r>
              <a:rPr sz="2000" spc="-5" dirty="0">
                <a:latin typeface="Times New Roman"/>
                <a:cs typeface="Times New Roman"/>
              </a:rPr>
              <a:t>–	</a:t>
            </a:r>
            <a:r>
              <a:rPr sz="2000" spc="-80" dirty="0">
                <a:latin typeface="Times New Roman"/>
                <a:cs typeface="Times New Roman"/>
              </a:rPr>
              <a:t>multilevel </a:t>
            </a:r>
            <a:r>
              <a:rPr sz="2000" spc="-140" dirty="0">
                <a:latin typeface="Times New Roman"/>
                <a:cs typeface="Times New Roman"/>
              </a:rPr>
              <a:t>PAM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transmission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164" y="2556713"/>
            <a:ext cx="6509384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95"/>
              </a:spcBef>
              <a:buClr>
                <a:srgbClr val="0099CC"/>
              </a:buClr>
              <a:buSzPct val="70000"/>
              <a:buFont typeface="Wingdings"/>
              <a:buChar char=""/>
              <a:tabLst>
                <a:tab pos="329565" algn="l"/>
                <a:tab pos="330200" algn="l"/>
              </a:tabLst>
            </a:pPr>
            <a:r>
              <a:rPr sz="2000" spc="-75" dirty="0">
                <a:latin typeface="Times New Roman"/>
                <a:cs typeface="Times New Roman"/>
              </a:rPr>
              <a:t>What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kind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filters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are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required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for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TX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and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RX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to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obtain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matched</a:t>
            </a:r>
            <a:endParaRPr sz="2000">
              <a:latin typeface="Times New Roman"/>
              <a:cs typeface="Times New Roman"/>
            </a:endParaRPr>
          </a:p>
          <a:p>
            <a:pPr marL="329565">
              <a:lnSpc>
                <a:spcPct val="100000"/>
              </a:lnSpc>
            </a:pPr>
            <a:r>
              <a:rPr sz="2000" spc="-50" dirty="0">
                <a:latin typeface="Times New Roman"/>
                <a:cs typeface="Times New Roman"/>
              </a:rPr>
              <a:t>filtered, </a:t>
            </a:r>
            <a:r>
              <a:rPr sz="2000" spc="-70" dirty="0">
                <a:latin typeface="Times New Roman"/>
                <a:cs typeface="Times New Roman"/>
              </a:rPr>
              <a:t>non-ISI</a:t>
            </a:r>
            <a:r>
              <a:rPr sz="2000" spc="-27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transmission?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5852" y="5216194"/>
            <a:ext cx="5153025" cy="1037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85800" algn="ctr">
              <a:lnSpc>
                <a:spcPts val="2705"/>
              </a:lnSpc>
              <a:spcBef>
                <a:spcPts val="125"/>
              </a:spcBef>
              <a:tabLst>
                <a:tab pos="2246630" algn="l"/>
                <a:tab pos="4634230" algn="l"/>
              </a:tabLst>
            </a:pPr>
            <a:r>
              <a:rPr sz="2200" i="1" dirty="0">
                <a:latin typeface="Times New Roman"/>
                <a:cs typeface="Times New Roman"/>
              </a:rPr>
              <a:t>P</a:t>
            </a:r>
            <a:r>
              <a:rPr sz="2200" i="1" spc="-2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)</a:t>
            </a:r>
            <a:r>
              <a:rPr sz="2200" i="1" spc="-10" dirty="0">
                <a:latin typeface="Times New Roman"/>
                <a:cs typeface="Times New Roman"/>
              </a:rPr>
              <a:t>H</a:t>
            </a:r>
            <a:r>
              <a:rPr sz="2200" i="1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)</a:t>
            </a:r>
            <a:r>
              <a:rPr sz="2200" i="1" spc="-10" dirty="0">
                <a:latin typeface="Times New Roman"/>
                <a:cs typeface="Times New Roman"/>
              </a:rPr>
              <a:t>H	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8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)</a:t>
            </a:r>
            <a:r>
              <a:rPr sz="2200" i="1" spc="-15" dirty="0">
                <a:latin typeface="Times New Roman"/>
                <a:cs typeface="Times New Roman"/>
              </a:rPr>
              <a:t>R</a:t>
            </a:r>
            <a:r>
              <a:rPr sz="2200" spc="-15" dirty="0">
                <a:latin typeface="Times New Roman"/>
                <a:cs typeface="Times New Roman"/>
              </a:rPr>
              <a:t>(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10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105" dirty="0">
                <a:latin typeface="Times New Roman"/>
                <a:cs typeface="Times New Roman"/>
              </a:rPr>
              <a:t> </a:t>
            </a:r>
            <a:r>
              <a:rPr sz="2200" spc="-120" dirty="0">
                <a:latin typeface="Symbol"/>
                <a:cs typeface="Symbol"/>
              </a:rPr>
              <a:t></a:t>
            </a:r>
            <a:r>
              <a:rPr sz="2200" i="1" spc="-120" dirty="0">
                <a:latin typeface="Times New Roman"/>
                <a:cs typeface="Times New Roman"/>
              </a:rPr>
              <a:t>P</a:t>
            </a:r>
            <a:r>
              <a:rPr sz="2200" spc="-120" dirty="0">
                <a:latin typeface="Times New Roman"/>
                <a:cs typeface="Times New Roman"/>
              </a:rPr>
              <a:t>(</a:t>
            </a:r>
            <a:r>
              <a:rPr sz="2200" i="1" spc="-120" dirty="0">
                <a:latin typeface="Times New Roman"/>
                <a:cs typeface="Times New Roman"/>
              </a:rPr>
              <a:t>f</a:t>
            </a:r>
            <a:r>
              <a:rPr sz="2200" i="1" spc="-11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)exp(	</a:t>
            </a:r>
            <a:r>
              <a:rPr sz="2200" i="1" spc="-95" dirty="0">
                <a:latin typeface="Times New Roman"/>
                <a:cs typeface="Times New Roman"/>
              </a:rPr>
              <a:t>j</a:t>
            </a:r>
            <a:r>
              <a:rPr sz="2400" i="1" spc="-95" dirty="0">
                <a:latin typeface="Symbol"/>
                <a:cs typeface="Symbol"/>
              </a:rPr>
              <a:t></a:t>
            </a:r>
            <a:r>
              <a:rPr sz="2200" i="1" spc="-95" dirty="0">
                <a:latin typeface="Times New Roman"/>
                <a:cs typeface="Times New Roman"/>
              </a:rPr>
              <a:t>t</a:t>
            </a:r>
            <a:r>
              <a:rPr sz="2200" i="1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  <a:p>
            <a:pPr marL="687070" algn="ctr">
              <a:lnSpc>
                <a:spcPts val="905"/>
              </a:lnSpc>
              <a:tabLst>
                <a:tab pos="1345565" algn="l"/>
                <a:tab pos="2022475" algn="l"/>
                <a:tab pos="4839970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x	T	C	d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spc="-45" dirty="0">
                <a:latin typeface="Times New Roman"/>
                <a:cs typeface="Times New Roman"/>
              </a:rPr>
              <a:t>that </a:t>
            </a:r>
            <a:r>
              <a:rPr sz="2000" spc="-95" dirty="0">
                <a:latin typeface="Times New Roman"/>
                <a:cs typeface="Times New Roman"/>
              </a:rPr>
              <a:t>means </a:t>
            </a:r>
            <a:r>
              <a:rPr sz="2000" spc="-45" dirty="0">
                <a:latin typeface="Times New Roman"/>
                <a:cs typeface="Times New Roman"/>
              </a:rPr>
              <a:t>that </a:t>
            </a:r>
            <a:r>
              <a:rPr sz="2000" spc="-70" dirty="0">
                <a:latin typeface="Times New Roman"/>
                <a:cs typeface="Times New Roman"/>
              </a:rPr>
              <a:t>undistorted </a:t>
            </a:r>
            <a:r>
              <a:rPr sz="2000" spc="-75" dirty="0">
                <a:latin typeface="Times New Roman"/>
                <a:cs typeface="Times New Roman"/>
              </a:rPr>
              <a:t>transmission </a:t>
            </a:r>
            <a:r>
              <a:rPr sz="2000" spc="-45" dirty="0">
                <a:latin typeface="Times New Roman"/>
                <a:cs typeface="Times New Roman"/>
              </a:rPr>
              <a:t>is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obtained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27650" y="4269930"/>
            <a:ext cx="1136015" cy="1075690"/>
            <a:chOff x="5327650" y="4269930"/>
            <a:chExt cx="1136015" cy="1075690"/>
          </a:xfrm>
        </p:grpSpPr>
        <p:sp>
          <p:nvSpPr>
            <p:cNvPr id="10" name="object 10"/>
            <p:cNvSpPr/>
            <p:nvPr/>
          </p:nvSpPr>
          <p:spPr>
            <a:xfrm>
              <a:off x="5389244" y="4279137"/>
              <a:ext cx="1064895" cy="1009650"/>
            </a:xfrm>
            <a:custGeom>
              <a:avLst/>
              <a:gdLst/>
              <a:ahLst/>
              <a:cxnLst/>
              <a:rect l="l" t="t" r="r" b="b"/>
              <a:pathLst>
                <a:path w="1064895" h="1009650">
                  <a:moveTo>
                    <a:pt x="1064640" y="0"/>
                  </a:moveTo>
                  <a:lnTo>
                    <a:pt x="0" y="1009142"/>
                  </a:lnTo>
                </a:path>
              </a:pathLst>
            </a:custGeom>
            <a:ln w="183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27650" y="5221731"/>
              <a:ext cx="114935" cy="123825"/>
            </a:xfrm>
            <a:custGeom>
              <a:avLst/>
              <a:gdLst/>
              <a:ahLst/>
              <a:cxnLst/>
              <a:rect l="l" t="t" r="r" b="b"/>
              <a:pathLst>
                <a:path w="114935" h="123825">
                  <a:moveTo>
                    <a:pt x="35178" y="0"/>
                  </a:moveTo>
                  <a:lnTo>
                    <a:pt x="0" y="123571"/>
                  </a:lnTo>
                  <a:lnTo>
                    <a:pt x="114426" y="95123"/>
                  </a:lnTo>
                  <a:lnTo>
                    <a:pt x="3517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60616" y="3673855"/>
            <a:ext cx="132270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70" dirty="0">
                <a:latin typeface="Times New Roman"/>
                <a:cs typeface="Times New Roman"/>
              </a:rPr>
              <a:t>Nyqvist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spc="-60" dirty="0">
                <a:latin typeface="Times New Roman"/>
                <a:cs typeface="Times New Roman"/>
              </a:rPr>
              <a:t>shaped  </a:t>
            </a:r>
            <a:r>
              <a:rPr sz="1800" spc="-55" dirty="0">
                <a:latin typeface="Times New Roman"/>
                <a:cs typeface="Times New Roman"/>
              </a:rPr>
              <a:t>pulse </a:t>
            </a:r>
            <a:r>
              <a:rPr sz="1800" spc="-35" dirty="0">
                <a:latin typeface="Times New Roman"/>
                <a:cs typeface="Times New Roman"/>
              </a:rPr>
              <a:t>in</a:t>
            </a:r>
            <a:r>
              <a:rPr sz="1800" spc="-225" dirty="0">
                <a:latin typeface="Times New Roman"/>
                <a:cs typeface="Times New Roman"/>
              </a:rPr>
              <a:t> </a:t>
            </a:r>
            <a:r>
              <a:rPr sz="1800" i="1" spc="-45" dirty="0">
                <a:latin typeface="Times New Roman"/>
                <a:cs typeface="Times New Roman"/>
              </a:rPr>
              <a:t>y(t)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92457" y="3431574"/>
            <a:ext cx="2270125" cy="1102360"/>
            <a:chOff x="2292457" y="3431574"/>
            <a:chExt cx="2270125" cy="1102360"/>
          </a:xfrm>
        </p:grpSpPr>
        <p:sp>
          <p:nvSpPr>
            <p:cNvPr id="14" name="object 14"/>
            <p:cNvSpPr/>
            <p:nvPr/>
          </p:nvSpPr>
          <p:spPr>
            <a:xfrm>
              <a:off x="2301240" y="34411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92477" y="3650649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01240" y="372681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92477" y="3936273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4"/>
                  </a:lnTo>
                  <a:lnTo>
                    <a:pt x="17565" y="19014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01240" y="4012310"/>
              <a:ext cx="0" cy="153035"/>
            </a:xfrm>
            <a:custGeom>
              <a:avLst/>
              <a:gdLst/>
              <a:ahLst/>
              <a:cxnLst/>
              <a:rect l="l" t="t" r="r" b="b"/>
              <a:pathLst>
                <a:path h="153035">
                  <a:moveTo>
                    <a:pt x="0" y="0"/>
                  </a:moveTo>
                  <a:lnTo>
                    <a:pt x="0" y="152526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92477" y="4221769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4"/>
                  </a:lnTo>
                  <a:lnTo>
                    <a:pt x="17565" y="19014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1240" y="42981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45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1367" y="4498123"/>
              <a:ext cx="2129155" cy="19050"/>
            </a:xfrm>
            <a:custGeom>
              <a:avLst/>
              <a:gdLst/>
              <a:ahLst/>
              <a:cxnLst/>
              <a:rect l="l" t="t" r="r" b="b"/>
              <a:pathLst>
                <a:path w="2129154" h="19050">
                  <a:moveTo>
                    <a:pt x="17564" y="0"/>
                  </a:moveTo>
                  <a:lnTo>
                    <a:pt x="0" y="0"/>
                  </a:lnTo>
                  <a:lnTo>
                    <a:pt x="0" y="19011"/>
                  </a:lnTo>
                  <a:lnTo>
                    <a:pt x="17564" y="19011"/>
                  </a:lnTo>
                  <a:lnTo>
                    <a:pt x="17564" y="0"/>
                  </a:lnTo>
                  <a:close/>
                </a:path>
                <a:path w="2129154" h="19050">
                  <a:moveTo>
                    <a:pt x="281343" y="0"/>
                  </a:moveTo>
                  <a:lnTo>
                    <a:pt x="263779" y="0"/>
                  </a:lnTo>
                  <a:lnTo>
                    <a:pt x="263779" y="19011"/>
                  </a:lnTo>
                  <a:lnTo>
                    <a:pt x="281343" y="19011"/>
                  </a:lnTo>
                  <a:lnTo>
                    <a:pt x="281343" y="0"/>
                  </a:lnTo>
                  <a:close/>
                </a:path>
                <a:path w="2129154" h="19050">
                  <a:moveTo>
                    <a:pt x="545376" y="0"/>
                  </a:moveTo>
                  <a:lnTo>
                    <a:pt x="527812" y="0"/>
                  </a:lnTo>
                  <a:lnTo>
                    <a:pt x="527812" y="19011"/>
                  </a:lnTo>
                  <a:lnTo>
                    <a:pt x="545376" y="19011"/>
                  </a:lnTo>
                  <a:lnTo>
                    <a:pt x="545376" y="0"/>
                  </a:lnTo>
                  <a:close/>
                </a:path>
                <a:path w="2129154" h="19050">
                  <a:moveTo>
                    <a:pt x="809155" y="0"/>
                  </a:moveTo>
                  <a:lnTo>
                    <a:pt x="791591" y="0"/>
                  </a:lnTo>
                  <a:lnTo>
                    <a:pt x="791591" y="19011"/>
                  </a:lnTo>
                  <a:lnTo>
                    <a:pt x="809155" y="19011"/>
                  </a:lnTo>
                  <a:lnTo>
                    <a:pt x="809155" y="0"/>
                  </a:lnTo>
                  <a:close/>
                </a:path>
                <a:path w="2129154" h="19050">
                  <a:moveTo>
                    <a:pt x="1073188" y="0"/>
                  </a:moveTo>
                  <a:lnTo>
                    <a:pt x="1055624" y="0"/>
                  </a:lnTo>
                  <a:lnTo>
                    <a:pt x="1055624" y="19011"/>
                  </a:lnTo>
                  <a:lnTo>
                    <a:pt x="1073188" y="19011"/>
                  </a:lnTo>
                  <a:lnTo>
                    <a:pt x="1073188" y="0"/>
                  </a:lnTo>
                  <a:close/>
                </a:path>
                <a:path w="2129154" h="19050">
                  <a:moveTo>
                    <a:pt x="1337094" y="0"/>
                  </a:moveTo>
                  <a:lnTo>
                    <a:pt x="1319530" y="0"/>
                  </a:lnTo>
                  <a:lnTo>
                    <a:pt x="1319530" y="19011"/>
                  </a:lnTo>
                  <a:lnTo>
                    <a:pt x="1337094" y="19011"/>
                  </a:lnTo>
                  <a:lnTo>
                    <a:pt x="1337094" y="0"/>
                  </a:lnTo>
                  <a:close/>
                </a:path>
                <a:path w="2129154" h="19050">
                  <a:moveTo>
                    <a:pt x="1601127" y="0"/>
                  </a:moveTo>
                  <a:lnTo>
                    <a:pt x="1583563" y="0"/>
                  </a:lnTo>
                  <a:lnTo>
                    <a:pt x="1583563" y="19011"/>
                  </a:lnTo>
                  <a:lnTo>
                    <a:pt x="1601127" y="19011"/>
                  </a:lnTo>
                  <a:lnTo>
                    <a:pt x="1601127" y="0"/>
                  </a:lnTo>
                  <a:close/>
                </a:path>
                <a:path w="2129154" h="19050">
                  <a:moveTo>
                    <a:pt x="1864906" y="0"/>
                  </a:moveTo>
                  <a:lnTo>
                    <a:pt x="1847342" y="0"/>
                  </a:lnTo>
                  <a:lnTo>
                    <a:pt x="1847342" y="19011"/>
                  </a:lnTo>
                  <a:lnTo>
                    <a:pt x="1864906" y="19011"/>
                  </a:lnTo>
                  <a:lnTo>
                    <a:pt x="1864906" y="0"/>
                  </a:lnTo>
                  <a:close/>
                </a:path>
                <a:path w="2129154" h="19050">
                  <a:moveTo>
                    <a:pt x="2129066" y="0"/>
                  </a:moveTo>
                  <a:lnTo>
                    <a:pt x="2111502" y="0"/>
                  </a:lnTo>
                  <a:lnTo>
                    <a:pt x="2111502" y="19011"/>
                  </a:lnTo>
                  <a:lnTo>
                    <a:pt x="2129066" y="19011"/>
                  </a:lnTo>
                  <a:lnTo>
                    <a:pt x="21290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83100" y="4431268"/>
              <a:ext cx="79320" cy="858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44822" y="4355246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17565" y="0"/>
                  </a:moveTo>
                  <a:lnTo>
                    <a:pt x="0" y="0"/>
                  </a:lnTo>
                  <a:lnTo>
                    <a:pt x="0" y="19014"/>
                  </a:lnTo>
                  <a:lnTo>
                    <a:pt x="17565" y="19014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3585" y="4145660"/>
              <a:ext cx="0" cy="153035"/>
            </a:xfrm>
            <a:custGeom>
              <a:avLst/>
              <a:gdLst/>
              <a:ahLst/>
              <a:cxnLst/>
              <a:rect l="l" t="t" r="r" b="b"/>
              <a:pathLst>
                <a:path h="153035">
                  <a:moveTo>
                    <a:pt x="0" y="0"/>
                  </a:moveTo>
                  <a:lnTo>
                    <a:pt x="0" y="152526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44822" y="4069749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3585" y="386016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46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44822" y="3783810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79" h="19685">
                  <a:moveTo>
                    <a:pt x="17565" y="0"/>
                  </a:moveTo>
                  <a:lnTo>
                    <a:pt x="0" y="0"/>
                  </a:lnTo>
                  <a:lnTo>
                    <a:pt x="0" y="19331"/>
                  </a:lnTo>
                  <a:lnTo>
                    <a:pt x="17565" y="19331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3585" y="35745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46"/>
                  </a:lnTo>
                </a:path>
              </a:pathLst>
            </a:custGeom>
            <a:ln w="17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44822" y="3498250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17565" y="0"/>
                  </a:moveTo>
                  <a:lnTo>
                    <a:pt x="0" y="0"/>
                  </a:lnTo>
                  <a:lnTo>
                    <a:pt x="0" y="19014"/>
                  </a:lnTo>
                  <a:lnTo>
                    <a:pt x="17565" y="19014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12869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715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42130" y="343157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7857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857" y="19015"/>
                  </a:lnTo>
                  <a:lnTo>
                    <a:pt x="17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48708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842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78351" y="3431574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84930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843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14445" y="343157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7857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857" y="19015"/>
                  </a:lnTo>
                  <a:lnTo>
                    <a:pt x="17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20897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842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50666" y="3431574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56991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843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86506" y="3431574"/>
              <a:ext cx="18415" cy="19050"/>
            </a:xfrm>
            <a:custGeom>
              <a:avLst/>
              <a:gdLst/>
              <a:ahLst/>
              <a:cxnLst/>
              <a:rect l="l" t="t" r="r" b="b"/>
              <a:pathLst>
                <a:path w="18414" h="19050">
                  <a:moveTo>
                    <a:pt x="17857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857" y="19015"/>
                  </a:lnTo>
                  <a:lnTo>
                    <a:pt x="17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92958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69">
                  <a:moveTo>
                    <a:pt x="0" y="0"/>
                  </a:moveTo>
                  <a:lnTo>
                    <a:pt x="140843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22727" y="3431574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29179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69">
                  <a:moveTo>
                    <a:pt x="0" y="0"/>
                  </a:moveTo>
                  <a:lnTo>
                    <a:pt x="140843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58694" y="3431574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65146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69">
                  <a:moveTo>
                    <a:pt x="0" y="0"/>
                  </a:moveTo>
                  <a:lnTo>
                    <a:pt x="140716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494788" y="3431574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17565" y="0"/>
                  </a:moveTo>
                  <a:lnTo>
                    <a:pt x="0" y="0"/>
                  </a:lnTo>
                  <a:lnTo>
                    <a:pt x="0" y="19015"/>
                  </a:lnTo>
                  <a:lnTo>
                    <a:pt x="17565" y="19015"/>
                  </a:lnTo>
                  <a:lnTo>
                    <a:pt x="175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301367" y="3441191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69">
                  <a:moveTo>
                    <a:pt x="0" y="0"/>
                  </a:moveTo>
                  <a:lnTo>
                    <a:pt x="140715" y="0"/>
                  </a:lnTo>
                </a:path>
              </a:pathLst>
            </a:custGeom>
            <a:ln w="19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71344" y="4515357"/>
              <a:ext cx="2048510" cy="18415"/>
            </a:xfrm>
            <a:custGeom>
              <a:avLst/>
              <a:gdLst/>
              <a:ahLst/>
              <a:cxnLst/>
              <a:rect l="l" t="t" r="r" b="b"/>
              <a:pathLst>
                <a:path w="2048510" h="18414">
                  <a:moveTo>
                    <a:pt x="20116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201168" y="18288"/>
                  </a:lnTo>
                  <a:lnTo>
                    <a:pt x="201168" y="0"/>
                  </a:lnTo>
                  <a:close/>
                </a:path>
                <a:path w="2048510" h="18414">
                  <a:moveTo>
                    <a:pt x="466344" y="0"/>
                  </a:moveTo>
                  <a:lnTo>
                    <a:pt x="259080" y="0"/>
                  </a:lnTo>
                  <a:lnTo>
                    <a:pt x="259080" y="18288"/>
                  </a:lnTo>
                  <a:lnTo>
                    <a:pt x="466344" y="18288"/>
                  </a:lnTo>
                  <a:lnTo>
                    <a:pt x="466344" y="0"/>
                  </a:lnTo>
                  <a:close/>
                </a:path>
                <a:path w="2048510" h="18414">
                  <a:moveTo>
                    <a:pt x="728459" y="0"/>
                  </a:moveTo>
                  <a:lnTo>
                    <a:pt x="524256" y="0"/>
                  </a:lnTo>
                  <a:lnTo>
                    <a:pt x="524256" y="18288"/>
                  </a:lnTo>
                  <a:lnTo>
                    <a:pt x="728459" y="18288"/>
                  </a:lnTo>
                  <a:lnTo>
                    <a:pt x="728459" y="0"/>
                  </a:lnTo>
                  <a:close/>
                </a:path>
                <a:path w="2048510" h="18414">
                  <a:moveTo>
                    <a:pt x="993648" y="0"/>
                  </a:moveTo>
                  <a:lnTo>
                    <a:pt x="786384" y="0"/>
                  </a:lnTo>
                  <a:lnTo>
                    <a:pt x="786384" y="18288"/>
                  </a:lnTo>
                  <a:lnTo>
                    <a:pt x="993648" y="18288"/>
                  </a:lnTo>
                  <a:lnTo>
                    <a:pt x="993648" y="0"/>
                  </a:lnTo>
                  <a:close/>
                </a:path>
                <a:path w="2048510" h="18414">
                  <a:moveTo>
                    <a:pt x="1258824" y="0"/>
                  </a:moveTo>
                  <a:lnTo>
                    <a:pt x="1051560" y="0"/>
                  </a:lnTo>
                  <a:lnTo>
                    <a:pt x="1051560" y="18288"/>
                  </a:lnTo>
                  <a:lnTo>
                    <a:pt x="1258824" y="18288"/>
                  </a:lnTo>
                  <a:lnTo>
                    <a:pt x="1258824" y="0"/>
                  </a:lnTo>
                  <a:close/>
                </a:path>
                <a:path w="2048510" h="18414">
                  <a:moveTo>
                    <a:pt x="1520939" y="0"/>
                  </a:moveTo>
                  <a:lnTo>
                    <a:pt x="1316736" y="0"/>
                  </a:lnTo>
                  <a:lnTo>
                    <a:pt x="1316736" y="18288"/>
                  </a:lnTo>
                  <a:lnTo>
                    <a:pt x="1520939" y="18288"/>
                  </a:lnTo>
                  <a:lnTo>
                    <a:pt x="1520939" y="0"/>
                  </a:lnTo>
                  <a:close/>
                </a:path>
                <a:path w="2048510" h="18414">
                  <a:moveTo>
                    <a:pt x="1786128" y="0"/>
                  </a:moveTo>
                  <a:lnTo>
                    <a:pt x="1578864" y="0"/>
                  </a:lnTo>
                  <a:lnTo>
                    <a:pt x="1578864" y="18288"/>
                  </a:lnTo>
                  <a:lnTo>
                    <a:pt x="1786128" y="18288"/>
                  </a:lnTo>
                  <a:lnTo>
                    <a:pt x="1786128" y="0"/>
                  </a:lnTo>
                  <a:close/>
                </a:path>
                <a:path w="2048510" h="18414">
                  <a:moveTo>
                    <a:pt x="2048256" y="0"/>
                  </a:moveTo>
                  <a:lnTo>
                    <a:pt x="1844040" y="0"/>
                  </a:lnTo>
                  <a:lnTo>
                    <a:pt x="1844040" y="18288"/>
                  </a:lnTo>
                  <a:lnTo>
                    <a:pt x="2048256" y="18288"/>
                  </a:lnTo>
                  <a:lnTo>
                    <a:pt x="2048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039164" y="4046406"/>
            <a:ext cx="4245610" cy="976630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631190">
              <a:lnSpc>
                <a:spcPct val="100000"/>
              </a:lnSpc>
              <a:spcBef>
                <a:spcPts val="1415"/>
              </a:spcBef>
            </a:pPr>
            <a:r>
              <a:rPr sz="2150" i="1" spc="5" dirty="0">
                <a:latin typeface="Times New Roman"/>
                <a:cs typeface="Times New Roman"/>
              </a:rPr>
              <a:t>T</a:t>
            </a:r>
            <a:r>
              <a:rPr sz="2150" i="1" spc="-434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 </a:t>
            </a:r>
            <a:r>
              <a:rPr sz="2150" i="1" spc="60" dirty="0">
                <a:latin typeface="Times New Roman"/>
                <a:cs typeface="Times New Roman"/>
              </a:rPr>
              <a:t>f</a:t>
            </a:r>
            <a:r>
              <a:rPr sz="2150" spc="6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190"/>
              </a:spcBef>
              <a:buClr>
                <a:srgbClr val="0099CC"/>
              </a:buClr>
              <a:buSzPct val="70000"/>
              <a:buFont typeface="Wingdings"/>
              <a:buChar char=""/>
              <a:tabLst>
                <a:tab pos="329565" algn="l"/>
                <a:tab pos="330200" algn="l"/>
              </a:tabLst>
            </a:pPr>
            <a:r>
              <a:rPr sz="2000" spc="-50" dirty="0">
                <a:latin typeface="Times New Roman"/>
                <a:cs typeface="Times New Roman"/>
              </a:rPr>
              <a:t>The </a:t>
            </a:r>
            <a:r>
              <a:rPr sz="2000" spc="-75" dirty="0">
                <a:latin typeface="Times New Roman"/>
                <a:cs typeface="Times New Roman"/>
              </a:rPr>
              <a:t>following </a:t>
            </a:r>
            <a:r>
              <a:rPr sz="2000" spc="-70" dirty="0">
                <a:latin typeface="Times New Roman"/>
                <a:cs typeface="Times New Roman"/>
              </a:rPr>
              <a:t>condition </a:t>
            </a:r>
            <a:r>
              <a:rPr sz="2000" spc="-95" dirty="0">
                <a:latin typeface="Times New Roman"/>
                <a:cs typeface="Times New Roman"/>
              </a:rPr>
              <a:t>must </a:t>
            </a:r>
            <a:r>
              <a:rPr sz="2000" spc="-35" dirty="0">
                <a:latin typeface="Times New Roman"/>
                <a:cs typeface="Times New Roman"/>
              </a:rPr>
              <a:t>be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fulfilled: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15788" y="3841241"/>
            <a:ext cx="422275" cy="2381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20320">
              <a:lnSpc>
                <a:spcPts val="1664"/>
              </a:lnSpc>
            </a:pPr>
            <a:r>
              <a:rPr sz="1650" i="1" spc="-25" dirty="0">
                <a:latin typeface="Times New Roman"/>
                <a:cs typeface="Times New Roman"/>
              </a:rPr>
              <a:t>R</a:t>
            </a:r>
            <a:r>
              <a:rPr sz="1650" spc="-25" dirty="0">
                <a:latin typeface="Times New Roman"/>
                <a:cs typeface="Times New Roman"/>
              </a:rPr>
              <a:t>(</a:t>
            </a:r>
            <a:r>
              <a:rPr sz="1650" spc="-19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81802" y="970559"/>
            <a:ext cx="2372360" cy="504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sz="1950" spc="-7" baseline="-6410" dirty="0">
                <a:latin typeface="Symbol"/>
                <a:cs typeface="Symbol"/>
              </a:rPr>
              <a:t></a:t>
            </a:r>
            <a:r>
              <a:rPr sz="1950" spc="-89" baseline="-6410" dirty="0">
                <a:latin typeface="Times New Roman"/>
                <a:cs typeface="Times New Roman"/>
              </a:rPr>
              <a:t> </a:t>
            </a:r>
            <a:r>
              <a:rPr sz="1300" i="1" spc="-15" dirty="0">
                <a:latin typeface="Times New Roman"/>
                <a:cs typeface="Times New Roman"/>
              </a:rPr>
              <a:t>P</a:t>
            </a:r>
            <a:r>
              <a:rPr sz="975" i="1" spc="-22" baseline="-29914" dirty="0">
                <a:latin typeface="Times New Roman"/>
                <a:cs typeface="Times New Roman"/>
              </a:rPr>
              <a:t>x</a:t>
            </a:r>
            <a:r>
              <a:rPr sz="975" i="1" spc="75" baseline="-29914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:</a:t>
            </a:r>
            <a:r>
              <a:rPr sz="1300" spc="75" dirty="0">
                <a:latin typeface="Times New Roman"/>
                <a:cs typeface="Times New Roman"/>
              </a:rPr>
              <a:t> tra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40" dirty="0">
                <a:latin typeface="Times New Roman"/>
                <a:cs typeface="Times New Roman"/>
              </a:rPr>
              <a:t> </a:t>
            </a:r>
            <a:r>
              <a:rPr sz="1300" spc="65" dirty="0">
                <a:latin typeface="Times New Roman"/>
                <a:cs typeface="Times New Roman"/>
              </a:rPr>
              <a:t>sm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i</a:t>
            </a:r>
            <a:r>
              <a:rPr sz="1300" spc="-21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t</a:t>
            </a:r>
            <a:r>
              <a:rPr sz="1300" spc="-2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t</a:t>
            </a:r>
            <a:r>
              <a:rPr sz="1300" spc="-21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in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g</a:t>
            </a:r>
            <a:r>
              <a:rPr sz="1300" spc="29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w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a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v</a:t>
            </a:r>
            <a:r>
              <a:rPr sz="1300" spc="-16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fo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rm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20"/>
              </a:spcBef>
            </a:pPr>
            <a:r>
              <a:rPr sz="1300" spc="-5" dirty="0">
                <a:latin typeface="Symbol"/>
                <a:cs typeface="Symbol"/>
              </a:rPr>
              <a:t>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81802" y="1347978"/>
            <a:ext cx="26892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950" spc="-7" baseline="-10683" dirty="0">
                <a:latin typeface="Symbol"/>
                <a:cs typeface="Symbol"/>
              </a:rPr>
              <a:t></a:t>
            </a:r>
            <a:r>
              <a:rPr sz="1950" spc="-89" baseline="-10683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H</a:t>
            </a:r>
            <a:r>
              <a:rPr sz="1300" i="1" spc="55" dirty="0">
                <a:latin typeface="Times New Roman"/>
                <a:cs typeface="Times New Roman"/>
              </a:rPr>
              <a:t> </a:t>
            </a:r>
            <a:r>
              <a:rPr sz="975" i="1" spc="-7" baseline="-29914" dirty="0">
                <a:latin typeface="Times New Roman"/>
                <a:cs typeface="Times New Roman"/>
              </a:rPr>
              <a:t>T</a:t>
            </a:r>
            <a:r>
              <a:rPr sz="975" i="1" spc="7" baseline="-29914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:</a:t>
            </a:r>
            <a:r>
              <a:rPr sz="1300" spc="50" dirty="0">
                <a:latin typeface="Times New Roman"/>
                <a:cs typeface="Times New Roman"/>
              </a:rPr>
              <a:t> </a:t>
            </a:r>
            <a:r>
              <a:rPr sz="1300" spc="75" dirty="0">
                <a:latin typeface="Times New Roman"/>
                <a:cs typeface="Times New Roman"/>
              </a:rPr>
              <a:t>tra</a:t>
            </a:r>
            <a:r>
              <a:rPr sz="1300" spc="-15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65" dirty="0">
                <a:latin typeface="Times New Roman"/>
                <a:cs typeface="Times New Roman"/>
              </a:rPr>
              <a:t>sm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spc="80" dirty="0">
                <a:latin typeface="Times New Roman"/>
                <a:cs typeface="Times New Roman"/>
              </a:rPr>
              <a:t>itte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r</a:t>
            </a:r>
            <a:r>
              <a:rPr sz="1300" spc="220" dirty="0">
                <a:latin typeface="Times New Roman"/>
                <a:cs typeface="Times New Roman"/>
              </a:rPr>
              <a:t> </a:t>
            </a:r>
            <a:r>
              <a:rPr sz="1300" spc="70" dirty="0">
                <a:latin typeface="Times New Roman"/>
                <a:cs typeface="Times New Roman"/>
              </a:rPr>
              <a:t>sh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a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p</a:t>
            </a:r>
            <a:r>
              <a:rPr sz="1300" spc="-14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in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g </a:t>
            </a:r>
            <a:r>
              <a:rPr sz="1300" spc="80" dirty="0">
                <a:latin typeface="Times New Roman"/>
                <a:cs typeface="Times New Roman"/>
              </a:rPr>
              <a:t>filte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81802" y="1515617"/>
            <a:ext cx="271716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430"/>
              </a:lnSpc>
              <a:spcBef>
                <a:spcPts val="95"/>
              </a:spcBef>
            </a:pPr>
            <a:r>
              <a:rPr sz="1300" spc="-5" dirty="0">
                <a:latin typeface="Symbol"/>
                <a:cs typeface="Symbol"/>
              </a:rPr>
              <a:t></a:t>
            </a:r>
            <a:endParaRPr sz="1300">
              <a:latin typeface="Symbol"/>
              <a:cs typeface="Symbol"/>
            </a:endParaRPr>
          </a:p>
          <a:p>
            <a:pPr marL="38100">
              <a:lnSpc>
                <a:spcPts val="1430"/>
              </a:lnSpc>
            </a:pPr>
            <a:r>
              <a:rPr sz="1950" spc="-7" baseline="-23504" dirty="0">
                <a:latin typeface="Symbol"/>
                <a:cs typeface="Symbol"/>
              </a:rPr>
              <a:t></a:t>
            </a:r>
            <a:r>
              <a:rPr sz="1950" spc="-89" baseline="-23504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H</a:t>
            </a:r>
            <a:r>
              <a:rPr sz="1300" i="1" spc="80" dirty="0">
                <a:latin typeface="Times New Roman"/>
                <a:cs typeface="Times New Roman"/>
              </a:rPr>
              <a:t> </a:t>
            </a:r>
            <a:r>
              <a:rPr sz="975" i="1" spc="-7" baseline="-29914" dirty="0">
                <a:latin typeface="Times New Roman"/>
                <a:cs typeface="Times New Roman"/>
              </a:rPr>
              <a:t>C</a:t>
            </a:r>
            <a:r>
              <a:rPr sz="975" i="1" spc="209" baseline="-29914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: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c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h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a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l</a:t>
            </a:r>
            <a:r>
              <a:rPr sz="1300" spc="17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t</a:t>
            </a:r>
            <a:r>
              <a:rPr sz="1300" spc="-185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ra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90" dirty="0">
                <a:latin typeface="Times New Roman"/>
                <a:cs typeface="Times New Roman"/>
              </a:rPr>
              <a:t>sfe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r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fu</a:t>
            </a:r>
            <a:r>
              <a:rPr sz="1300" spc="-114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c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t</a:t>
            </a:r>
            <a:r>
              <a:rPr sz="1300" spc="-21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io</a:t>
            </a:r>
            <a:r>
              <a:rPr sz="1300" spc="-11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105"/>
              </a:spcBef>
            </a:pPr>
            <a:r>
              <a:rPr sz="1950" spc="-322" baseline="10683" dirty="0">
                <a:latin typeface="Symbol"/>
                <a:cs typeface="Symbol"/>
              </a:rPr>
              <a:t></a:t>
            </a:r>
            <a:r>
              <a:rPr sz="1950" spc="-322" baseline="-10683" dirty="0">
                <a:latin typeface="Symbol"/>
                <a:cs typeface="Symbol"/>
              </a:rPr>
              <a:t></a:t>
            </a:r>
            <a:r>
              <a:rPr sz="1300" i="1" spc="-215" dirty="0">
                <a:latin typeface="Times New Roman"/>
                <a:cs typeface="Times New Roman"/>
              </a:rPr>
              <a:t>R</a:t>
            </a:r>
            <a:r>
              <a:rPr sz="1300" i="1" spc="-18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:</a:t>
            </a:r>
            <a:r>
              <a:rPr sz="1300" spc="55" dirty="0">
                <a:latin typeface="Times New Roman"/>
                <a:cs typeface="Times New Roman"/>
              </a:rPr>
              <a:t> re</a:t>
            </a:r>
            <a:r>
              <a:rPr sz="1300" spc="-1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c</a:t>
            </a:r>
            <a:r>
              <a:rPr sz="1300" spc="-16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e</a:t>
            </a:r>
            <a:r>
              <a:rPr sz="1300" spc="-180" dirty="0">
                <a:latin typeface="Times New Roman"/>
                <a:cs typeface="Times New Roman"/>
              </a:rPr>
              <a:t> </a:t>
            </a:r>
            <a:r>
              <a:rPr sz="1300" spc="55" dirty="0">
                <a:latin typeface="Times New Roman"/>
                <a:cs typeface="Times New Roman"/>
              </a:rPr>
              <a:t>iv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1300" spc="65" dirty="0">
                <a:latin typeface="Times New Roman"/>
                <a:cs typeface="Times New Roman"/>
              </a:rPr>
              <a:t>er</a:t>
            </a:r>
            <a:r>
              <a:rPr sz="1300" spc="250" dirty="0">
                <a:latin typeface="Times New Roman"/>
                <a:cs typeface="Times New Roman"/>
              </a:rPr>
              <a:t> </a:t>
            </a:r>
            <a:r>
              <a:rPr sz="1300" spc="80" dirty="0">
                <a:latin typeface="Times New Roman"/>
                <a:cs typeface="Times New Roman"/>
              </a:rPr>
              <a:t>filte</a:t>
            </a:r>
            <a:r>
              <a:rPr sz="1300" spc="-16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2278" y="4236808"/>
            <a:ext cx="3799204" cy="21325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59731" y="1942830"/>
            <a:ext cx="792480" cy="704215"/>
            <a:chOff x="3359731" y="1942830"/>
            <a:chExt cx="792480" cy="704215"/>
          </a:xfrm>
        </p:grpSpPr>
        <p:sp>
          <p:nvSpPr>
            <p:cNvPr id="4" name="object 4"/>
            <p:cNvSpPr/>
            <p:nvPr/>
          </p:nvSpPr>
          <p:spPr>
            <a:xfrm>
              <a:off x="3368929" y="1952028"/>
              <a:ext cx="774065" cy="685800"/>
            </a:xfrm>
            <a:custGeom>
              <a:avLst/>
              <a:gdLst/>
              <a:ahLst/>
              <a:cxnLst/>
              <a:rect l="l" t="t" r="r" b="b"/>
              <a:pathLst>
                <a:path w="774064" h="685800">
                  <a:moveTo>
                    <a:pt x="774064" y="0"/>
                  </a:moveTo>
                  <a:lnTo>
                    <a:pt x="0" y="0"/>
                  </a:lnTo>
                  <a:lnTo>
                    <a:pt x="0" y="685507"/>
                  </a:lnTo>
                  <a:lnTo>
                    <a:pt x="774064" y="685507"/>
                  </a:lnTo>
                  <a:lnTo>
                    <a:pt x="77406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929" y="1952028"/>
              <a:ext cx="774065" cy="685800"/>
            </a:xfrm>
            <a:custGeom>
              <a:avLst/>
              <a:gdLst/>
              <a:ahLst/>
              <a:cxnLst/>
              <a:rect l="l" t="t" r="r" b="b"/>
              <a:pathLst>
                <a:path w="774064" h="685800">
                  <a:moveTo>
                    <a:pt x="0" y="685507"/>
                  </a:moveTo>
                  <a:lnTo>
                    <a:pt x="774064" y="685507"/>
                  </a:lnTo>
                  <a:lnTo>
                    <a:pt x="774064" y="0"/>
                  </a:lnTo>
                  <a:lnTo>
                    <a:pt x="0" y="0"/>
                  </a:lnTo>
                  <a:lnTo>
                    <a:pt x="0" y="685507"/>
                  </a:lnTo>
                  <a:close/>
                </a:path>
              </a:pathLst>
            </a:custGeom>
            <a:ln w="18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329628" y="1942830"/>
            <a:ext cx="792480" cy="704215"/>
            <a:chOff x="5329628" y="1942830"/>
            <a:chExt cx="792480" cy="704215"/>
          </a:xfrm>
        </p:grpSpPr>
        <p:sp>
          <p:nvSpPr>
            <p:cNvPr id="7" name="object 7"/>
            <p:cNvSpPr/>
            <p:nvPr/>
          </p:nvSpPr>
          <p:spPr>
            <a:xfrm>
              <a:off x="5338825" y="1952028"/>
              <a:ext cx="774065" cy="685800"/>
            </a:xfrm>
            <a:custGeom>
              <a:avLst/>
              <a:gdLst/>
              <a:ahLst/>
              <a:cxnLst/>
              <a:rect l="l" t="t" r="r" b="b"/>
              <a:pathLst>
                <a:path w="774064" h="685800">
                  <a:moveTo>
                    <a:pt x="774064" y="0"/>
                  </a:moveTo>
                  <a:lnTo>
                    <a:pt x="0" y="0"/>
                  </a:lnTo>
                  <a:lnTo>
                    <a:pt x="0" y="685507"/>
                  </a:lnTo>
                  <a:lnTo>
                    <a:pt x="774064" y="685507"/>
                  </a:lnTo>
                  <a:lnTo>
                    <a:pt x="77406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8825" y="1952028"/>
              <a:ext cx="774065" cy="685800"/>
            </a:xfrm>
            <a:custGeom>
              <a:avLst/>
              <a:gdLst/>
              <a:ahLst/>
              <a:cxnLst/>
              <a:rect l="l" t="t" r="r" b="b"/>
              <a:pathLst>
                <a:path w="774064" h="685800">
                  <a:moveTo>
                    <a:pt x="0" y="685507"/>
                  </a:moveTo>
                  <a:lnTo>
                    <a:pt x="774064" y="685507"/>
                  </a:lnTo>
                  <a:lnTo>
                    <a:pt x="774064" y="0"/>
                  </a:lnTo>
                  <a:lnTo>
                    <a:pt x="0" y="0"/>
                  </a:lnTo>
                  <a:lnTo>
                    <a:pt x="0" y="685507"/>
                  </a:lnTo>
                  <a:close/>
                </a:path>
              </a:pathLst>
            </a:custGeom>
            <a:ln w="18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525461" y="1942704"/>
            <a:ext cx="1144905" cy="704215"/>
            <a:chOff x="6525461" y="1942704"/>
            <a:chExt cx="1144905" cy="704215"/>
          </a:xfrm>
        </p:grpSpPr>
        <p:sp>
          <p:nvSpPr>
            <p:cNvPr id="10" name="object 10"/>
            <p:cNvSpPr/>
            <p:nvPr/>
          </p:nvSpPr>
          <p:spPr>
            <a:xfrm>
              <a:off x="6534785" y="1952028"/>
              <a:ext cx="1125855" cy="685800"/>
            </a:xfrm>
            <a:custGeom>
              <a:avLst/>
              <a:gdLst/>
              <a:ahLst/>
              <a:cxnLst/>
              <a:rect l="l" t="t" r="r" b="b"/>
              <a:pathLst>
                <a:path w="1125854" h="685800">
                  <a:moveTo>
                    <a:pt x="1125829" y="0"/>
                  </a:moveTo>
                  <a:lnTo>
                    <a:pt x="0" y="0"/>
                  </a:lnTo>
                  <a:lnTo>
                    <a:pt x="0" y="685507"/>
                  </a:lnTo>
                  <a:lnTo>
                    <a:pt x="1125829" y="685507"/>
                  </a:lnTo>
                  <a:lnTo>
                    <a:pt x="112582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34785" y="1952028"/>
              <a:ext cx="1125855" cy="685800"/>
            </a:xfrm>
            <a:custGeom>
              <a:avLst/>
              <a:gdLst/>
              <a:ahLst/>
              <a:cxnLst/>
              <a:rect l="l" t="t" r="r" b="b"/>
              <a:pathLst>
                <a:path w="1125854" h="685800">
                  <a:moveTo>
                    <a:pt x="0" y="685507"/>
                  </a:moveTo>
                  <a:lnTo>
                    <a:pt x="1125829" y="685507"/>
                  </a:lnTo>
                  <a:lnTo>
                    <a:pt x="1125829" y="0"/>
                  </a:lnTo>
                  <a:lnTo>
                    <a:pt x="0" y="0"/>
                  </a:lnTo>
                  <a:lnTo>
                    <a:pt x="0" y="685507"/>
                  </a:lnTo>
                  <a:close/>
                </a:path>
              </a:pathLst>
            </a:custGeom>
            <a:ln w="186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88204" y="2152416"/>
            <a:ext cx="405130" cy="323215"/>
            <a:chOff x="4688204" y="2152416"/>
            <a:chExt cx="405130" cy="323215"/>
          </a:xfrm>
        </p:grpSpPr>
        <p:sp>
          <p:nvSpPr>
            <p:cNvPr id="13" name="object 13"/>
            <p:cNvSpPr/>
            <p:nvPr/>
          </p:nvSpPr>
          <p:spPr>
            <a:xfrm>
              <a:off x="4802377" y="2161539"/>
              <a:ext cx="281940" cy="304800"/>
            </a:xfrm>
            <a:custGeom>
              <a:avLst/>
              <a:gdLst/>
              <a:ahLst/>
              <a:cxnLst/>
              <a:rect l="l" t="t" r="r" b="b"/>
              <a:pathLst>
                <a:path w="281939" h="304800">
                  <a:moveTo>
                    <a:pt x="140716" y="0"/>
                  </a:moveTo>
                  <a:lnTo>
                    <a:pt x="95758" y="7620"/>
                  </a:lnTo>
                  <a:lnTo>
                    <a:pt x="57023" y="28956"/>
                  </a:lnTo>
                  <a:lnTo>
                    <a:pt x="26797" y="61595"/>
                  </a:lnTo>
                  <a:lnTo>
                    <a:pt x="7112" y="103505"/>
                  </a:lnTo>
                  <a:lnTo>
                    <a:pt x="0" y="152146"/>
                  </a:lnTo>
                  <a:lnTo>
                    <a:pt x="7112" y="200913"/>
                  </a:lnTo>
                  <a:lnTo>
                    <a:pt x="26797" y="242824"/>
                  </a:lnTo>
                  <a:lnTo>
                    <a:pt x="57023" y="275463"/>
                  </a:lnTo>
                  <a:lnTo>
                    <a:pt x="95758" y="296799"/>
                  </a:lnTo>
                  <a:lnTo>
                    <a:pt x="140716" y="304419"/>
                  </a:lnTo>
                  <a:lnTo>
                    <a:pt x="185800" y="296799"/>
                  </a:lnTo>
                  <a:lnTo>
                    <a:pt x="224536" y="275463"/>
                  </a:lnTo>
                  <a:lnTo>
                    <a:pt x="254762" y="242824"/>
                  </a:lnTo>
                  <a:lnTo>
                    <a:pt x="274447" y="200913"/>
                  </a:lnTo>
                  <a:lnTo>
                    <a:pt x="281559" y="152146"/>
                  </a:lnTo>
                  <a:lnTo>
                    <a:pt x="274447" y="103505"/>
                  </a:lnTo>
                  <a:lnTo>
                    <a:pt x="254762" y="61595"/>
                  </a:lnTo>
                  <a:lnTo>
                    <a:pt x="224536" y="28956"/>
                  </a:lnTo>
                  <a:lnTo>
                    <a:pt x="185800" y="7620"/>
                  </a:lnTo>
                  <a:lnTo>
                    <a:pt x="140716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02377" y="2161539"/>
              <a:ext cx="281940" cy="304800"/>
            </a:xfrm>
            <a:custGeom>
              <a:avLst/>
              <a:gdLst/>
              <a:ahLst/>
              <a:cxnLst/>
              <a:rect l="l" t="t" r="r" b="b"/>
              <a:pathLst>
                <a:path w="281939" h="304800">
                  <a:moveTo>
                    <a:pt x="0" y="152146"/>
                  </a:moveTo>
                  <a:lnTo>
                    <a:pt x="7112" y="200913"/>
                  </a:lnTo>
                  <a:lnTo>
                    <a:pt x="26797" y="242824"/>
                  </a:lnTo>
                  <a:lnTo>
                    <a:pt x="57023" y="275463"/>
                  </a:lnTo>
                  <a:lnTo>
                    <a:pt x="95758" y="296799"/>
                  </a:lnTo>
                  <a:lnTo>
                    <a:pt x="140716" y="304419"/>
                  </a:lnTo>
                  <a:lnTo>
                    <a:pt x="185800" y="296799"/>
                  </a:lnTo>
                  <a:lnTo>
                    <a:pt x="224536" y="275463"/>
                  </a:lnTo>
                  <a:lnTo>
                    <a:pt x="254762" y="242824"/>
                  </a:lnTo>
                  <a:lnTo>
                    <a:pt x="274447" y="200913"/>
                  </a:lnTo>
                  <a:lnTo>
                    <a:pt x="281559" y="152146"/>
                  </a:lnTo>
                  <a:lnTo>
                    <a:pt x="274447" y="103505"/>
                  </a:lnTo>
                  <a:lnTo>
                    <a:pt x="254762" y="61595"/>
                  </a:lnTo>
                  <a:lnTo>
                    <a:pt x="224536" y="28956"/>
                  </a:lnTo>
                  <a:lnTo>
                    <a:pt x="185800" y="7620"/>
                  </a:lnTo>
                  <a:lnTo>
                    <a:pt x="140716" y="0"/>
                  </a:lnTo>
                  <a:lnTo>
                    <a:pt x="95758" y="7620"/>
                  </a:lnTo>
                  <a:lnTo>
                    <a:pt x="57023" y="28956"/>
                  </a:lnTo>
                  <a:lnTo>
                    <a:pt x="26797" y="61595"/>
                  </a:lnTo>
                  <a:lnTo>
                    <a:pt x="7112" y="103505"/>
                  </a:lnTo>
                  <a:lnTo>
                    <a:pt x="0" y="152146"/>
                  </a:lnTo>
                  <a:close/>
                </a:path>
              </a:pathLst>
            </a:custGeom>
            <a:ln w="18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88204" y="2247137"/>
              <a:ext cx="105410" cy="123825"/>
            </a:xfrm>
            <a:custGeom>
              <a:avLst/>
              <a:gdLst/>
              <a:ahLst/>
              <a:cxnLst/>
              <a:rect l="l" t="t" r="r" b="b"/>
              <a:pathLst>
                <a:path w="105410" h="123825">
                  <a:moveTo>
                    <a:pt x="0" y="0"/>
                  </a:moveTo>
                  <a:lnTo>
                    <a:pt x="0" y="123571"/>
                  </a:lnTo>
                  <a:lnTo>
                    <a:pt x="105410" y="57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207000" y="2256535"/>
            <a:ext cx="105410" cy="123825"/>
          </a:xfrm>
          <a:custGeom>
            <a:avLst/>
            <a:gdLst/>
            <a:ahLst/>
            <a:cxnLst/>
            <a:rect l="l" t="t" r="r" b="b"/>
            <a:pathLst>
              <a:path w="105410" h="123825">
                <a:moveTo>
                  <a:pt x="0" y="0"/>
                </a:moveTo>
                <a:lnTo>
                  <a:pt x="0" y="123698"/>
                </a:lnTo>
                <a:lnTo>
                  <a:pt x="105410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73316" y="2256535"/>
            <a:ext cx="106045" cy="123825"/>
          </a:xfrm>
          <a:custGeom>
            <a:avLst/>
            <a:gdLst/>
            <a:ahLst/>
            <a:cxnLst/>
            <a:rect l="l" t="t" r="r" b="b"/>
            <a:pathLst>
              <a:path w="106045" h="123825">
                <a:moveTo>
                  <a:pt x="0" y="0"/>
                </a:moveTo>
                <a:lnTo>
                  <a:pt x="0" y="123698"/>
                </a:lnTo>
                <a:lnTo>
                  <a:pt x="105663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881626" y="2456433"/>
            <a:ext cx="114935" cy="257175"/>
            <a:chOff x="4881626" y="2456433"/>
            <a:chExt cx="114935" cy="257175"/>
          </a:xfrm>
        </p:grpSpPr>
        <p:sp>
          <p:nvSpPr>
            <p:cNvPr id="19" name="object 19"/>
            <p:cNvSpPr/>
            <p:nvPr/>
          </p:nvSpPr>
          <p:spPr>
            <a:xfrm>
              <a:off x="4934331" y="2551810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161798"/>
                  </a:moveTo>
                  <a:lnTo>
                    <a:pt x="0" y="0"/>
                  </a:lnTo>
                </a:path>
              </a:pathLst>
            </a:custGeom>
            <a:ln w="17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81626" y="2456433"/>
              <a:ext cx="114935" cy="114935"/>
            </a:xfrm>
            <a:custGeom>
              <a:avLst/>
              <a:gdLst/>
              <a:ahLst/>
              <a:cxnLst/>
              <a:rect l="l" t="t" r="r" b="b"/>
              <a:pathLst>
                <a:path w="114935" h="114935">
                  <a:moveTo>
                    <a:pt x="52704" y="0"/>
                  </a:moveTo>
                  <a:lnTo>
                    <a:pt x="0" y="114426"/>
                  </a:lnTo>
                  <a:lnTo>
                    <a:pt x="114426" y="114426"/>
                  </a:lnTo>
                  <a:lnTo>
                    <a:pt x="527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254883" y="2237613"/>
            <a:ext cx="105410" cy="123825"/>
          </a:xfrm>
          <a:custGeom>
            <a:avLst/>
            <a:gdLst/>
            <a:ahLst/>
            <a:cxnLst/>
            <a:rect l="l" t="t" r="r" b="b"/>
            <a:pathLst>
              <a:path w="105410" h="123825">
                <a:moveTo>
                  <a:pt x="0" y="0"/>
                </a:moveTo>
                <a:lnTo>
                  <a:pt x="0" y="123698"/>
                </a:lnTo>
                <a:lnTo>
                  <a:pt x="105282" y="5702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97886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79166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57677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26636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80153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70398" y="4240910"/>
            <a:ext cx="0" cy="309245"/>
          </a:xfrm>
          <a:custGeom>
            <a:avLst/>
            <a:gdLst/>
            <a:ahLst/>
            <a:cxnLst/>
            <a:rect l="l" t="t" r="r" b="b"/>
            <a:pathLst>
              <a:path h="309245">
                <a:moveTo>
                  <a:pt x="0" y="0"/>
                </a:moveTo>
                <a:lnTo>
                  <a:pt x="0" y="3087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4102227" y="4180585"/>
            <a:ext cx="890269" cy="393065"/>
            <a:chOff x="4102227" y="4180585"/>
            <a:chExt cx="890269" cy="393065"/>
          </a:xfrm>
        </p:grpSpPr>
        <p:sp>
          <p:nvSpPr>
            <p:cNvPr id="29" name="object 29"/>
            <p:cNvSpPr/>
            <p:nvPr/>
          </p:nvSpPr>
          <p:spPr>
            <a:xfrm>
              <a:off x="4108704" y="4192015"/>
              <a:ext cx="883285" cy="375285"/>
            </a:xfrm>
            <a:custGeom>
              <a:avLst/>
              <a:gdLst/>
              <a:ahLst/>
              <a:cxnLst/>
              <a:rect l="l" t="t" r="r" b="b"/>
              <a:pathLst>
                <a:path w="883285" h="375285">
                  <a:moveTo>
                    <a:pt x="0" y="252475"/>
                  </a:moveTo>
                  <a:lnTo>
                    <a:pt x="26035" y="233044"/>
                  </a:lnTo>
                </a:path>
                <a:path w="883285" h="375285">
                  <a:moveTo>
                    <a:pt x="26416" y="232409"/>
                  </a:moveTo>
                  <a:lnTo>
                    <a:pt x="89026" y="374522"/>
                  </a:lnTo>
                </a:path>
                <a:path w="883285" h="375285">
                  <a:moveTo>
                    <a:pt x="89026" y="374903"/>
                  </a:moveTo>
                  <a:lnTo>
                    <a:pt x="157734" y="253"/>
                  </a:lnTo>
                </a:path>
                <a:path w="883285" h="375285">
                  <a:moveTo>
                    <a:pt x="157734" y="0"/>
                  </a:moveTo>
                  <a:lnTo>
                    <a:pt x="88328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23944" y="4430394"/>
              <a:ext cx="82803" cy="1316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02227" y="4180585"/>
              <a:ext cx="885825" cy="345440"/>
            </a:xfrm>
            <a:custGeom>
              <a:avLst/>
              <a:gdLst/>
              <a:ahLst/>
              <a:cxnLst/>
              <a:rect l="l" t="t" r="r" b="b"/>
              <a:pathLst>
                <a:path w="885825" h="345439">
                  <a:moveTo>
                    <a:pt x="45847" y="249809"/>
                  </a:moveTo>
                  <a:lnTo>
                    <a:pt x="35814" y="228981"/>
                  </a:lnTo>
                  <a:lnTo>
                    <a:pt x="0" y="255524"/>
                  </a:lnTo>
                  <a:lnTo>
                    <a:pt x="4699" y="263271"/>
                  </a:lnTo>
                  <a:lnTo>
                    <a:pt x="21717" y="249809"/>
                  </a:lnTo>
                  <a:lnTo>
                    <a:pt x="45847" y="249809"/>
                  </a:lnTo>
                  <a:close/>
                </a:path>
                <a:path w="885825" h="345439">
                  <a:moveTo>
                    <a:pt x="885571" y="0"/>
                  </a:moveTo>
                  <a:lnTo>
                    <a:pt x="154686" y="0"/>
                  </a:lnTo>
                  <a:lnTo>
                    <a:pt x="91694" y="345313"/>
                  </a:lnTo>
                  <a:lnTo>
                    <a:pt x="104521" y="345313"/>
                  </a:lnTo>
                  <a:lnTo>
                    <a:pt x="164846" y="13589"/>
                  </a:lnTo>
                  <a:lnTo>
                    <a:pt x="885571" y="13589"/>
                  </a:lnTo>
                  <a:lnTo>
                    <a:pt x="885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149502" y="128981"/>
            <a:ext cx="6481445" cy="9944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6985">
              <a:lnSpc>
                <a:spcPts val="3790"/>
              </a:lnSpc>
              <a:spcBef>
                <a:spcPts val="260"/>
              </a:spcBef>
            </a:pPr>
            <a:r>
              <a:rPr sz="3200" spc="-135" dirty="0">
                <a:solidFill>
                  <a:srgbClr val="003366"/>
                </a:solidFill>
                <a:latin typeface="Times New Roman"/>
                <a:cs typeface="Times New Roman"/>
              </a:rPr>
              <a:t>Avoiding </a:t>
            </a:r>
            <a:r>
              <a:rPr sz="3200" spc="-75" dirty="0">
                <a:solidFill>
                  <a:srgbClr val="003366"/>
                </a:solidFill>
                <a:latin typeface="Times New Roman"/>
                <a:cs typeface="Times New Roman"/>
              </a:rPr>
              <a:t>ISI </a:t>
            </a:r>
            <a:r>
              <a:rPr sz="3200" spc="-85" dirty="0">
                <a:solidFill>
                  <a:srgbClr val="003366"/>
                </a:solidFill>
                <a:latin typeface="Times New Roman"/>
                <a:cs typeface="Times New Roman"/>
              </a:rPr>
              <a:t>and </a:t>
            </a:r>
            <a:r>
              <a:rPr sz="3200" spc="-90" dirty="0">
                <a:solidFill>
                  <a:srgbClr val="003366"/>
                </a:solidFill>
                <a:latin typeface="Times New Roman"/>
                <a:cs typeface="Times New Roman"/>
              </a:rPr>
              <a:t>enabling </a:t>
            </a:r>
            <a:r>
              <a:rPr sz="3200" spc="-120" dirty="0">
                <a:solidFill>
                  <a:srgbClr val="003366"/>
                </a:solidFill>
                <a:latin typeface="Times New Roman"/>
                <a:cs typeface="Times New Roman"/>
              </a:rPr>
              <a:t>band-limiting</a:t>
            </a:r>
            <a:r>
              <a:rPr sz="3200" spc="-465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125" dirty="0">
                <a:solidFill>
                  <a:srgbClr val="003366"/>
                </a:solidFill>
                <a:latin typeface="Times New Roman"/>
                <a:cs typeface="Times New Roman"/>
              </a:rPr>
              <a:t>in  </a:t>
            </a:r>
            <a:r>
              <a:rPr sz="3200" spc="-105" dirty="0">
                <a:solidFill>
                  <a:srgbClr val="003366"/>
                </a:solidFill>
                <a:latin typeface="Times New Roman"/>
                <a:cs typeface="Times New Roman"/>
              </a:rPr>
              <a:t>radio</a:t>
            </a:r>
            <a:r>
              <a:rPr sz="3200" spc="-170" dirty="0">
                <a:solidFill>
                  <a:srgbClr val="003366"/>
                </a:solidFill>
                <a:latin typeface="Times New Roman"/>
                <a:cs typeface="Times New Roman"/>
              </a:rPr>
              <a:t> </a:t>
            </a:r>
            <a:r>
              <a:rPr sz="3200" spc="-110" dirty="0">
                <a:solidFill>
                  <a:srgbClr val="003366"/>
                </a:solidFill>
                <a:latin typeface="Times New Roman"/>
                <a:cs typeface="Times New Roman"/>
              </a:rPr>
              <a:t>systems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49502" y="1428369"/>
            <a:ext cx="640016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90"/>
              </a:spcBef>
              <a:buClr>
                <a:srgbClr val="0099CC"/>
              </a:buClr>
              <a:buSzPct val="70000"/>
              <a:buFont typeface="Wingdings"/>
              <a:buChar char=""/>
              <a:tabLst>
                <a:tab pos="329565" algn="l"/>
                <a:tab pos="330200" algn="l"/>
              </a:tabLst>
            </a:pPr>
            <a:r>
              <a:rPr sz="2000" spc="-125" dirty="0">
                <a:latin typeface="Times New Roman"/>
                <a:cs typeface="Times New Roman"/>
              </a:rPr>
              <a:t>Two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goals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to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achieve: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band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limited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transmission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&amp;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matched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filter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66469" y="1769744"/>
            <a:ext cx="1878964" cy="705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427480" algn="l"/>
                <a:tab pos="1865630" algn="l"/>
              </a:tabLst>
            </a:pPr>
            <a:r>
              <a:rPr sz="2000" spc="-65" dirty="0">
                <a:latin typeface="Times New Roman"/>
                <a:cs typeface="Times New Roman"/>
              </a:rPr>
              <a:t>reception	</a:t>
            </a:r>
            <a:r>
              <a:rPr sz="2000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2000">
              <a:latin typeface="Times New Roman"/>
              <a:cs typeface="Times New Roman"/>
            </a:endParaRPr>
          </a:p>
          <a:p>
            <a:pPr marL="866140">
              <a:lnSpc>
                <a:spcPct val="100000"/>
              </a:lnSpc>
              <a:spcBef>
                <a:spcPts val="85"/>
              </a:spcBef>
            </a:pPr>
            <a:r>
              <a:rPr sz="2400" spc="-8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52190" y="1894713"/>
            <a:ext cx="4056379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715">
              <a:lnSpc>
                <a:spcPct val="103400"/>
              </a:lnSpc>
              <a:tabLst>
                <a:tab pos="581660" algn="l"/>
                <a:tab pos="1226185" algn="l"/>
                <a:tab pos="1548765" algn="l"/>
                <a:tab pos="1981835" algn="l"/>
                <a:tab pos="2569210" algn="l"/>
                <a:tab pos="3011170" algn="l"/>
                <a:tab pos="3186430" algn="l"/>
              </a:tabLst>
            </a:pPr>
            <a:r>
              <a:rPr sz="2400" spc="-130" dirty="0">
                <a:latin typeface="Times New Roman"/>
                <a:cs typeface="Times New Roman"/>
              </a:rPr>
              <a:t>T</a:t>
            </a:r>
            <a:r>
              <a:rPr sz="2400" spc="-5" dirty="0">
                <a:latin typeface="Times New Roman"/>
                <a:cs typeface="Times New Roman"/>
              </a:rPr>
              <a:t>X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400" u="heavy" spc="-25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45" dirty="0">
                <a:latin typeface="Times New Roman"/>
                <a:cs typeface="Times New Roman"/>
              </a:rPr>
              <a:t>R</a:t>
            </a:r>
            <a:r>
              <a:rPr sz="2400" spc="-5" dirty="0">
                <a:latin typeface="Times New Roman"/>
                <a:cs typeface="Times New Roman"/>
              </a:rPr>
              <a:t>X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spc="-33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Dec</a:t>
            </a:r>
            <a:r>
              <a:rPr sz="2400" spc="-95" dirty="0">
                <a:latin typeface="Times New Roman"/>
                <a:cs typeface="Times New Roman"/>
              </a:rPr>
              <a:t>i</a:t>
            </a:r>
            <a:r>
              <a:rPr sz="2400" spc="-100" dirty="0">
                <a:latin typeface="Times New Roman"/>
                <a:cs typeface="Times New Roman"/>
              </a:rPr>
              <a:t>s</a:t>
            </a:r>
            <a:r>
              <a:rPr sz="2400" spc="-95" dirty="0">
                <a:latin typeface="Times New Roman"/>
                <a:cs typeface="Times New Roman"/>
              </a:rPr>
              <a:t>i</a:t>
            </a:r>
            <a:r>
              <a:rPr sz="2400" spc="-10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  </a:t>
            </a:r>
            <a:r>
              <a:rPr sz="2400" spc="-60" dirty="0">
                <a:latin typeface="Times New Roman"/>
                <a:cs typeface="Times New Roman"/>
              </a:rPr>
              <a:t>filt.				filt.			</a:t>
            </a:r>
            <a:r>
              <a:rPr sz="2400" spc="-90" dirty="0">
                <a:latin typeface="Times New Roman"/>
                <a:cs typeface="Times New Roman"/>
              </a:rPr>
              <a:t>device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00373" y="2660141"/>
            <a:ext cx="5588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i="1" spc="5" dirty="0">
                <a:latin typeface="Times New Roman"/>
                <a:cs typeface="Times New Roman"/>
              </a:rPr>
              <a:t>T</a:t>
            </a:r>
            <a:r>
              <a:rPr sz="2150" i="1" spc="-26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spc="-360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12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10810" y="2660091"/>
            <a:ext cx="6216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latin typeface="Times New Roman"/>
                <a:cs typeface="Times New Roman"/>
              </a:rPr>
              <a:t>no</a:t>
            </a:r>
            <a:r>
              <a:rPr sz="2400" spc="-95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94401" y="2660141"/>
            <a:ext cx="5467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i="1" spc="-25" dirty="0">
                <a:latin typeface="Times New Roman"/>
                <a:cs typeface="Times New Roman"/>
              </a:rPr>
              <a:t>R</a:t>
            </a:r>
            <a:r>
              <a:rPr sz="2150" spc="-25" dirty="0">
                <a:latin typeface="Times New Roman"/>
                <a:cs typeface="Times New Roman"/>
              </a:rPr>
              <a:t>(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33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24050" y="3029204"/>
            <a:ext cx="41052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00" spc="-97" baseline="-3787" dirty="0">
                <a:latin typeface="Symbol"/>
                <a:cs typeface="Symbol"/>
              </a:rPr>
              <a:t></a:t>
            </a:r>
            <a:r>
              <a:rPr sz="2200" i="1" spc="-65" dirty="0">
                <a:latin typeface="Times New Roman"/>
                <a:cs typeface="Times New Roman"/>
              </a:rPr>
              <a:t>T</a:t>
            </a:r>
            <a:r>
              <a:rPr sz="2200" i="1" spc="-3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1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)</a:t>
            </a:r>
            <a:r>
              <a:rPr sz="2200" i="1" spc="-15" dirty="0">
                <a:latin typeface="Times New Roman"/>
                <a:cs typeface="Times New Roman"/>
              </a:rPr>
              <a:t>R</a:t>
            </a:r>
            <a:r>
              <a:rPr sz="2200" spc="-15" dirty="0">
                <a:latin typeface="Times New Roman"/>
                <a:cs typeface="Times New Roman"/>
              </a:rPr>
              <a:t>(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114" dirty="0">
                <a:latin typeface="Times New Roman"/>
                <a:cs typeface="Times New Roman"/>
              </a:rPr>
              <a:t> </a:t>
            </a:r>
            <a:r>
              <a:rPr sz="2200" spc="50" dirty="0">
                <a:latin typeface="Times New Roman"/>
                <a:cs typeface="Times New Roman"/>
              </a:rPr>
              <a:t>)</a:t>
            </a:r>
            <a:r>
              <a:rPr sz="2200" spc="50" dirty="0">
                <a:latin typeface="Symbol"/>
                <a:cs typeface="Symbol"/>
              </a:rPr>
              <a:t></a:t>
            </a:r>
            <a:r>
              <a:rPr sz="2200" spc="-350" dirty="0">
                <a:latin typeface="Times New Roman"/>
                <a:cs typeface="Times New Roman"/>
              </a:rPr>
              <a:t> </a:t>
            </a:r>
            <a:r>
              <a:rPr sz="2200" i="1" spc="5" dirty="0">
                <a:latin typeface="Times New Roman"/>
                <a:cs typeface="Times New Roman"/>
              </a:rPr>
              <a:t>C</a:t>
            </a:r>
            <a:r>
              <a:rPr sz="2200" i="1" spc="4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3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114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),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75" dirty="0">
                <a:latin typeface="Times New Roman"/>
                <a:cs typeface="Times New Roman"/>
              </a:rPr>
              <a:t>raised-cosshaping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24050" y="3385769"/>
            <a:ext cx="16446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5" dirty="0">
                <a:latin typeface="Symbol"/>
                <a:cs typeface="Symbol"/>
              </a:rPr>
              <a:t>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49141" y="3398011"/>
            <a:ext cx="10287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i="1" spc="5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98650" y="3580841"/>
            <a:ext cx="361061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300" spc="-97" baseline="-8838" dirty="0">
                <a:latin typeface="Symbol"/>
                <a:cs typeface="Symbol"/>
              </a:rPr>
              <a:t></a:t>
            </a:r>
            <a:r>
              <a:rPr sz="2200" i="1" spc="-65" dirty="0">
                <a:latin typeface="Times New Roman"/>
                <a:cs typeface="Times New Roman"/>
              </a:rPr>
              <a:t>T</a:t>
            </a:r>
            <a:r>
              <a:rPr sz="2200" i="1" spc="-3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1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Symbol"/>
                <a:cs typeface="Symbol"/>
              </a:rPr>
              <a:t></a:t>
            </a:r>
            <a:r>
              <a:rPr sz="2200" spc="-210" dirty="0">
                <a:latin typeface="Times New Roman"/>
                <a:cs typeface="Times New Roman"/>
              </a:rPr>
              <a:t> </a:t>
            </a:r>
            <a:r>
              <a:rPr sz="2200" i="1" spc="5" dirty="0">
                <a:latin typeface="Times New Roman"/>
                <a:cs typeface="Times New Roman"/>
              </a:rPr>
              <a:t>R</a:t>
            </a:r>
            <a:r>
              <a:rPr sz="2200" i="1" spc="-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*(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f</a:t>
            </a:r>
            <a:r>
              <a:rPr sz="2200" i="1" spc="-8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),</a:t>
            </a:r>
            <a:r>
              <a:rPr sz="2200" spc="-195" dirty="0">
                <a:latin typeface="Times New Roman"/>
                <a:cs typeface="Times New Roman"/>
              </a:rPr>
              <a:t> </a:t>
            </a:r>
            <a:r>
              <a:rPr sz="2200" spc="-85" dirty="0">
                <a:latin typeface="Times New Roman"/>
                <a:cs typeface="Times New Roman"/>
              </a:rPr>
              <a:t>matched</a:t>
            </a:r>
            <a:r>
              <a:rPr sz="2200" spc="-340" dirty="0">
                <a:latin typeface="Times New Roman"/>
                <a:cs typeface="Times New Roman"/>
              </a:rPr>
              <a:t> </a:t>
            </a:r>
            <a:r>
              <a:rPr sz="2200" spc="-60" dirty="0">
                <a:latin typeface="Times New Roman"/>
                <a:cs typeface="Times New Roman"/>
              </a:rPr>
              <a:t>filtering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67305" y="4145407"/>
            <a:ext cx="28365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01420" algn="l"/>
                <a:tab pos="2232025" algn="l"/>
              </a:tabLst>
            </a:pPr>
            <a:r>
              <a:rPr sz="2150" spc="-185" dirty="0">
                <a:latin typeface="Symbol"/>
                <a:cs typeface="Symbol"/>
              </a:rPr>
              <a:t></a:t>
            </a:r>
            <a:r>
              <a:rPr sz="2150" i="1" spc="-185" dirty="0">
                <a:latin typeface="Times New Roman"/>
                <a:cs typeface="Times New Roman"/>
              </a:rPr>
              <a:t>R</a:t>
            </a:r>
            <a:r>
              <a:rPr sz="2150" spc="-185" dirty="0">
                <a:latin typeface="Times New Roman"/>
                <a:cs typeface="Times New Roman"/>
              </a:rPr>
              <a:t>(</a:t>
            </a:r>
            <a:r>
              <a:rPr sz="2150" i="1" spc="-185" dirty="0">
                <a:latin typeface="Times New Roman"/>
                <a:cs typeface="Times New Roman"/>
              </a:rPr>
              <a:t>f</a:t>
            </a:r>
            <a:r>
              <a:rPr sz="2150" i="1" spc="-11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	</a:t>
            </a:r>
            <a:r>
              <a:rPr sz="2150" i="1" spc="5" dirty="0">
                <a:latin typeface="Times New Roman"/>
                <a:cs typeface="Times New Roman"/>
              </a:rPr>
              <a:t>T</a:t>
            </a:r>
            <a:r>
              <a:rPr sz="2150" i="1" spc="-22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spc="-345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11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	</a:t>
            </a:r>
            <a:r>
              <a:rPr sz="2150" i="1" spc="5" dirty="0">
                <a:latin typeface="Times New Roman"/>
                <a:cs typeface="Times New Roman"/>
              </a:rPr>
              <a:t>C</a:t>
            </a:r>
            <a:r>
              <a:rPr sz="2150" i="1" spc="-24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spc="-135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14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66971" y="4444110"/>
            <a:ext cx="9715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i="1" spc="-10" dirty="0">
                <a:latin typeface="Times New Roman"/>
                <a:cs typeface="Times New Roman"/>
              </a:rPr>
              <a:t>N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49502" y="4699838"/>
            <a:ext cx="3740785" cy="939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95"/>
              </a:spcBef>
              <a:buClr>
                <a:srgbClr val="0099CC"/>
              </a:buClr>
              <a:buSzPct val="70000"/>
              <a:buFont typeface="Wingdings"/>
              <a:buChar char=""/>
              <a:tabLst>
                <a:tab pos="329565" algn="l"/>
                <a:tab pos="330200" algn="l"/>
              </a:tabLst>
            </a:pPr>
            <a:r>
              <a:rPr sz="2000" spc="-85" dirty="0">
                <a:latin typeface="Times New Roman"/>
                <a:cs typeface="Times New Roman"/>
              </a:rPr>
              <a:t>Hence </a:t>
            </a:r>
            <a:r>
              <a:rPr sz="2000" spc="-30" dirty="0">
                <a:latin typeface="Times New Roman"/>
                <a:cs typeface="Times New Roman"/>
              </a:rPr>
              <a:t>at</a:t>
            </a:r>
            <a:r>
              <a:rPr sz="2000" spc="-37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 </a:t>
            </a:r>
            <a:r>
              <a:rPr sz="2000" spc="-75" dirty="0">
                <a:latin typeface="Times New Roman"/>
                <a:cs typeface="Times New Roman"/>
              </a:rPr>
              <a:t>transmitter </a:t>
            </a:r>
            <a:r>
              <a:rPr sz="2000" spc="-60" dirty="0">
                <a:latin typeface="Times New Roman"/>
                <a:cs typeface="Times New Roman"/>
              </a:rPr>
              <a:t>and </a:t>
            </a:r>
            <a:r>
              <a:rPr sz="2000" spc="-70" dirty="0">
                <a:latin typeface="Times New Roman"/>
                <a:cs typeface="Times New Roman"/>
              </a:rPr>
              <a:t>receiver</a:t>
            </a:r>
            <a:endParaRPr sz="2000">
              <a:latin typeface="Times New Roman"/>
              <a:cs typeface="Times New Roman"/>
            </a:endParaRPr>
          </a:p>
          <a:p>
            <a:pPr marL="338455" marR="795020" indent="-9525">
              <a:lnSpc>
                <a:spcPct val="100000"/>
              </a:lnSpc>
            </a:pPr>
            <a:r>
              <a:rPr sz="2000" spc="-45" dirty="0">
                <a:latin typeface="Times New Roman"/>
                <a:cs typeface="Times New Roman"/>
              </a:rPr>
              <a:t>alike </a:t>
            </a:r>
            <a:r>
              <a:rPr sz="2000" b="1" spc="-70" dirty="0">
                <a:latin typeface="Times New Roman"/>
                <a:cs typeface="Times New Roman"/>
              </a:rPr>
              <a:t>root-raised</a:t>
            </a:r>
            <a:r>
              <a:rPr sz="2000" b="1" spc="-33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cos-filters  </a:t>
            </a:r>
            <a:r>
              <a:rPr sz="2000" spc="-95" dirty="0">
                <a:latin typeface="Times New Roman"/>
                <a:cs typeface="Times New Roman"/>
              </a:rPr>
              <a:t>must </a:t>
            </a:r>
            <a:r>
              <a:rPr sz="2000" spc="-25" dirty="0">
                <a:latin typeface="Times New Roman"/>
                <a:cs typeface="Times New Roman"/>
              </a:rPr>
              <a:t>be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applied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31713" y="6383528"/>
            <a:ext cx="2061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imes New Roman"/>
                <a:cs typeface="Times New Roman"/>
              </a:rPr>
              <a:t>raised cos-spectra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C</a:t>
            </a:r>
            <a:r>
              <a:rPr sz="1800" i="1" spc="-75" baseline="-18518" dirty="0">
                <a:latin typeface="Times New Roman"/>
                <a:cs typeface="Times New Roman"/>
              </a:rPr>
              <a:t>N</a:t>
            </a:r>
            <a:r>
              <a:rPr sz="1800" i="1" spc="-50" dirty="0">
                <a:latin typeface="Times New Roman"/>
                <a:cs typeface="Times New Roman"/>
              </a:rPr>
              <a:t>(f)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0" y="0"/>
            <a:ext cx="9144000" cy="6854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4317" y="439788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7469" y="4397883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4">
                <a:moveTo>
                  <a:pt x="0" y="0"/>
                </a:moveTo>
                <a:lnTo>
                  <a:pt x="2047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943600" y="3886200"/>
            <a:ext cx="2895600" cy="1676400"/>
            <a:chOff x="5943600" y="3886200"/>
            <a:chExt cx="2895600" cy="1676400"/>
          </a:xfrm>
        </p:grpSpPr>
        <p:sp>
          <p:nvSpPr>
            <p:cNvPr id="5" name="object 5"/>
            <p:cNvSpPr/>
            <p:nvPr/>
          </p:nvSpPr>
          <p:spPr>
            <a:xfrm>
              <a:off x="5943600" y="3886199"/>
              <a:ext cx="2895600" cy="1676400"/>
            </a:xfrm>
            <a:custGeom>
              <a:avLst/>
              <a:gdLst/>
              <a:ahLst/>
              <a:cxnLst/>
              <a:rect l="l" t="t" r="r" b="b"/>
              <a:pathLst>
                <a:path w="2895600" h="1676400">
                  <a:moveTo>
                    <a:pt x="2895600" y="1371600"/>
                  </a:moveTo>
                  <a:lnTo>
                    <a:pt x="2882900" y="1365250"/>
                  </a:lnTo>
                  <a:lnTo>
                    <a:pt x="2819400" y="1333500"/>
                  </a:lnTo>
                  <a:lnTo>
                    <a:pt x="2819400" y="1365250"/>
                  </a:lnTo>
                  <a:lnTo>
                    <a:pt x="1454150" y="1365250"/>
                  </a:lnTo>
                  <a:lnTo>
                    <a:pt x="1454150" y="76200"/>
                  </a:lnTo>
                  <a:lnTo>
                    <a:pt x="1485900" y="76200"/>
                  </a:lnTo>
                  <a:lnTo>
                    <a:pt x="1479550" y="63500"/>
                  </a:lnTo>
                  <a:lnTo>
                    <a:pt x="1447800" y="0"/>
                  </a:lnTo>
                  <a:lnTo>
                    <a:pt x="1409700" y="76200"/>
                  </a:lnTo>
                  <a:lnTo>
                    <a:pt x="1441450" y="76200"/>
                  </a:lnTo>
                  <a:lnTo>
                    <a:pt x="1441450" y="1365250"/>
                  </a:lnTo>
                  <a:lnTo>
                    <a:pt x="0" y="1365250"/>
                  </a:lnTo>
                  <a:lnTo>
                    <a:pt x="0" y="1377950"/>
                  </a:lnTo>
                  <a:lnTo>
                    <a:pt x="1441450" y="1377950"/>
                  </a:lnTo>
                  <a:lnTo>
                    <a:pt x="1441450" y="1676400"/>
                  </a:lnTo>
                  <a:lnTo>
                    <a:pt x="1454150" y="1676400"/>
                  </a:lnTo>
                  <a:lnTo>
                    <a:pt x="1454150" y="1377950"/>
                  </a:lnTo>
                  <a:lnTo>
                    <a:pt x="2819400" y="1377950"/>
                  </a:lnTo>
                  <a:lnTo>
                    <a:pt x="2819400" y="1409700"/>
                  </a:lnTo>
                  <a:lnTo>
                    <a:pt x="2882900" y="1377950"/>
                  </a:lnTo>
                  <a:lnTo>
                    <a:pt x="2895600" y="1371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82561" y="4344162"/>
              <a:ext cx="609600" cy="914400"/>
            </a:xfrm>
            <a:custGeom>
              <a:avLst/>
              <a:gdLst/>
              <a:ahLst/>
              <a:cxnLst/>
              <a:rect l="l" t="t" r="r" b="b"/>
              <a:pathLst>
                <a:path w="609600" h="914400">
                  <a:moveTo>
                    <a:pt x="609600" y="0"/>
                  </a:moveTo>
                  <a:lnTo>
                    <a:pt x="0" y="914400"/>
                  </a:lnTo>
                </a:path>
              </a:pathLst>
            </a:custGeom>
            <a:ln w="28956">
              <a:solidFill>
                <a:srgbClr val="1F47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96761" y="525856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685799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1F4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92161" y="4344161"/>
            <a:ext cx="609600" cy="914400"/>
          </a:xfrm>
          <a:custGeom>
            <a:avLst/>
            <a:gdLst/>
            <a:ahLst/>
            <a:cxnLst/>
            <a:rect l="l" t="t" r="r" b="b"/>
            <a:pathLst>
              <a:path w="609600" h="914400">
                <a:moveTo>
                  <a:pt x="0" y="0"/>
                </a:moveTo>
                <a:lnTo>
                  <a:pt x="609600" y="914400"/>
                </a:lnTo>
              </a:path>
            </a:pathLst>
          </a:custGeom>
          <a:ln w="28956">
            <a:solidFill>
              <a:srgbClr val="1F4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01761" y="5258561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956">
            <a:solidFill>
              <a:srgbClr val="1F4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algn="ctr">
              <a:lnSpc>
                <a:spcPct val="91800"/>
              </a:lnSpc>
              <a:spcBef>
                <a:spcPts val="505"/>
              </a:spcBef>
            </a:pPr>
            <a:r>
              <a:rPr spc="-145" dirty="0"/>
              <a:t>Determining </a:t>
            </a:r>
            <a:r>
              <a:rPr spc="-265" dirty="0"/>
              <a:t>Transmission</a:t>
            </a:r>
            <a:r>
              <a:rPr spc="-375" dirty="0"/>
              <a:t> </a:t>
            </a:r>
            <a:r>
              <a:rPr spc="-120" dirty="0"/>
              <a:t>Bandwidth  </a:t>
            </a:r>
            <a:r>
              <a:rPr spc="-30" dirty="0"/>
              <a:t>for </a:t>
            </a:r>
            <a:r>
              <a:rPr spc="-215" dirty="0"/>
              <a:t>an </a:t>
            </a:r>
            <a:r>
              <a:rPr spc="-85" dirty="0"/>
              <a:t>Arbitrary </a:t>
            </a:r>
            <a:r>
              <a:rPr spc="-265" dirty="0"/>
              <a:t>Baseband </a:t>
            </a:r>
            <a:r>
              <a:rPr spc="-225" dirty="0"/>
              <a:t>Signaling  </a:t>
            </a:r>
            <a:r>
              <a:rPr spc="-220" dirty="0"/>
              <a:t>Waveform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3544" y="1529334"/>
            <a:ext cx="7927975" cy="2391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9570" indent="-344805">
              <a:lnSpc>
                <a:spcPts val="2965"/>
              </a:lnSpc>
              <a:spcBef>
                <a:spcPts val="95"/>
              </a:spcBef>
              <a:buChar char="•"/>
              <a:tabLst>
                <a:tab pos="369570" algn="l"/>
                <a:tab pos="370205" algn="l"/>
              </a:tabLst>
            </a:pPr>
            <a:r>
              <a:rPr sz="2500" spc="-85" dirty="0">
                <a:latin typeface="Arial"/>
                <a:cs typeface="Arial"/>
              </a:rPr>
              <a:t>Determine </a:t>
            </a:r>
            <a:r>
              <a:rPr sz="2500" spc="-30" dirty="0">
                <a:latin typeface="Arial"/>
                <a:cs typeface="Arial"/>
              </a:rPr>
              <a:t>the </a:t>
            </a:r>
            <a:r>
              <a:rPr sz="2500" spc="-45" dirty="0">
                <a:latin typeface="Arial"/>
                <a:cs typeface="Arial"/>
              </a:rPr>
              <a:t>relation </a:t>
            </a:r>
            <a:r>
              <a:rPr sz="2500" spc="-75" dirty="0">
                <a:latin typeface="Arial"/>
                <a:cs typeface="Arial"/>
              </a:rPr>
              <a:t>between </a:t>
            </a:r>
            <a:r>
              <a:rPr sz="2500" i="1" spc="-5" dirty="0">
                <a:latin typeface="Carlito"/>
                <a:cs typeface="Carlito"/>
              </a:rPr>
              <a:t>r </a:t>
            </a:r>
            <a:r>
              <a:rPr sz="2500" spc="-114" dirty="0">
                <a:latin typeface="Arial"/>
                <a:cs typeface="Arial"/>
              </a:rPr>
              <a:t>and </a:t>
            </a:r>
            <a:r>
              <a:rPr sz="2500" i="1" spc="-5" dirty="0">
                <a:latin typeface="Carlito"/>
                <a:cs typeface="Carlito"/>
              </a:rPr>
              <a:t>B </a:t>
            </a:r>
            <a:r>
              <a:rPr sz="2500" spc="-85" dirty="0">
                <a:latin typeface="Arial"/>
                <a:cs typeface="Arial"/>
              </a:rPr>
              <a:t>when</a:t>
            </a:r>
            <a:r>
              <a:rPr sz="2500" spc="-400" dirty="0">
                <a:latin typeface="Arial"/>
                <a:cs typeface="Arial"/>
              </a:rPr>
              <a:t> </a:t>
            </a:r>
            <a:r>
              <a:rPr sz="2500" i="1" spc="-5" dirty="0">
                <a:latin typeface="Carlito"/>
                <a:cs typeface="Carlito"/>
              </a:rPr>
              <a:t>p(t)=sinc</a:t>
            </a:r>
            <a:r>
              <a:rPr sz="2475" i="1" spc="-7" baseline="20202" dirty="0">
                <a:latin typeface="Carlito"/>
                <a:cs typeface="Carlito"/>
              </a:rPr>
              <a:t>2 </a:t>
            </a:r>
            <a:r>
              <a:rPr sz="2500" i="1" spc="-20" dirty="0">
                <a:latin typeface="Carlito"/>
                <a:cs typeface="Carlito"/>
              </a:rPr>
              <a:t>at</a:t>
            </a:r>
            <a:endParaRPr sz="2500">
              <a:latin typeface="Carlito"/>
              <a:cs typeface="Carlito"/>
            </a:endParaRPr>
          </a:p>
          <a:p>
            <a:pPr marL="369570" indent="-344805">
              <a:lnSpc>
                <a:spcPts val="2965"/>
              </a:lnSpc>
              <a:buChar char="•"/>
              <a:tabLst>
                <a:tab pos="369570" algn="l"/>
                <a:tab pos="370205" algn="l"/>
              </a:tabLst>
            </a:pPr>
            <a:r>
              <a:rPr sz="2500" spc="-130" dirty="0">
                <a:latin typeface="Arial"/>
                <a:cs typeface="Arial"/>
              </a:rPr>
              <a:t>First </a:t>
            </a:r>
            <a:r>
              <a:rPr sz="2500" spc="-50" dirty="0">
                <a:latin typeface="Arial"/>
                <a:cs typeface="Arial"/>
              </a:rPr>
              <a:t>note </a:t>
            </a:r>
            <a:r>
              <a:rPr sz="2500" spc="-45" dirty="0">
                <a:latin typeface="Arial"/>
                <a:cs typeface="Arial"/>
              </a:rPr>
              <a:t>from </a:t>
            </a:r>
            <a:r>
              <a:rPr sz="2500" spc="-20" dirty="0">
                <a:latin typeface="Arial"/>
                <a:cs typeface="Arial"/>
              </a:rPr>
              <a:t>time</a:t>
            </a:r>
            <a:r>
              <a:rPr sz="2500" spc="-495" dirty="0">
                <a:latin typeface="Arial"/>
                <a:cs typeface="Arial"/>
              </a:rPr>
              <a:t> </a:t>
            </a:r>
            <a:r>
              <a:rPr sz="2500" spc="-90" dirty="0">
                <a:latin typeface="Arial"/>
                <a:cs typeface="Arial"/>
              </a:rPr>
              <a:t>domain </a:t>
            </a:r>
            <a:r>
              <a:rPr sz="2500" dirty="0">
                <a:latin typeface="Arial"/>
                <a:cs typeface="Arial"/>
              </a:rPr>
              <a:t>that</a:t>
            </a:r>
            <a:endParaRPr sz="2500">
              <a:latin typeface="Arial"/>
              <a:cs typeface="Arial"/>
            </a:endParaRPr>
          </a:p>
          <a:p>
            <a:pPr marL="2375535">
              <a:lnSpc>
                <a:spcPts val="1839"/>
              </a:lnSpc>
              <a:spcBef>
                <a:spcPts val="10"/>
              </a:spcBef>
            </a:pPr>
            <a:r>
              <a:rPr sz="2475" spc="52" baseline="-5050" dirty="0">
                <a:latin typeface="Symbol"/>
                <a:cs typeface="Symbol"/>
              </a:rPr>
              <a:t></a:t>
            </a:r>
            <a:r>
              <a:rPr sz="1650" spc="35" dirty="0">
                <a:latin typeface="Times New Roman"/>
                <a:cs typeface="Times New Roman"/>
              </a:rPr>
              <a:t>1,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8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  <a:p>
            <a:pPr marL="1283970">
              <a:lnSpc>
                <a:spcPts val="1755"/>
              </a:lnSpc>
              <a:tabLst>
                <a:tab pos="4617085" algn="l"/>
              </a:tabLst>
            </a:pPr>
            <a:r>
              <a:rPr sz="1650" spc="110" dirty="0">
                <a:latin typeface="Times New Roman"/>
                <a:cs typeface="Times New Roman"/>
              </a:rPr>
              <a:t>sin </a:t>
            </a:r>
            <a:r>
              <a:rPr sz="1650" dirty="0">
                <a:latin typeface="Times New Roman"/>
                <a:cs typeface="Times New Roman"/>
              </a:rPr>
              <a:t>c </a:t>
            </a:r>
            <a:r>
              <a:rPr sz="975" spc="-7" baseline="72649" dirty="0">
                <a:latin typeface="Times New Roman"/>
                <a:cs typeface="Times New Roman"/>
              </a:rPr>
              <a:t>2   </a:t>
            </a:r>
            <a:r>
              <a:rPr sz="1650" i="1" dirty="0">
                <a:latin typeface="Times New Roman"/>
                <a:cs typeface="Times New Roman"/>
              </a:rPr>
              <a:t>a t</a:t>
            </a:r>
            <a:r>
              <a:rPr sz="1650" i="1" spc="-8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385" dirty="0">
                <a:latin typeface="Times New Roman"/>
                <a:cs typeface="Times New Roman"/>
              </a:rPr>
              <a:t> </a:t>
            </a:r>
            <a:r>
              <a:rPr sz="2475" baseline="-10101" dirty="0">
                <a:latin typeface="Symbol"/>
                <a:cs typeface="Symbol"/>
              </a:rPr>
              <a:t></a:t>
            </a:r>
            <a:r>
              <a:rPr sz="2475" baseline="-10101" dirty="0">
                <a:latin typeface="Times New Roman"/>
                <a:cs typeface="Times New Roman"/>
              </a:rPr>
              <a:t>	</a:t>
            </a:r>
            <a:r>
              <a:rPr sz="1650" spc="5" dirty="0">
                <a:latin typeface="Symbol"/>
                <a:cs typeface="Symbol"/>
              </a:rPr>
              <a:t></a:t>
            </a:r>
            <a:r>
              <a:rPr sz="1650" spc="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1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  <a:p>
            <a:pPr marL="2375535">
              <a:lnSpc>
                <a:spcPts val="1889"/>
              </a:lnSpc>
            </a:pPr>
            <a:r>
              <a:rPr sz="2475" baseline="-11784" dirty="0">
                <a:latin typeface="Symbol"/>
                <a:cs typeface="Symbol"/>
              </a:rPr>
              <a:t></a:t>
            </a:r>
            <a:r>
              <a:rPr sz="2475" baseline="-1178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0 ,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dirty="0">
                <a:latin typeface="Times New Roman"/>
                <a:cs typeface="Times New Roman"/>
              </a:rPr>
              <a:t> 1 / </a:t>
            </a:r>
            <a:r>
              <a:rPr sz="1650" i="1" dirty="0">
                <a:latin typeface="Times New Roman"/>
                <a:cs typeface="Times New Roman"/>
              </a:rPr>
              <a:t>a </a:t>
            </a:r>
            <a:r>
              <a:rPr sz="1650" dirty="0">
                <a:latin typeface="Times New Roman"/>
                <a:cs typeface="Times New Roman"/>
              </a:rPr>
              <a:t>,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dirty="0">
                <a:latin typeface="Times New Roman"/>
                <a:cs typeface="Times New Roman"/>
              </a:rPr>
              <a:t> 2 /</a:t>
            </a:r>
            <a:r>
              <a:rPr sz="1650" spc="5" dirty="0">
                <a:latin typeface="Times New Roman"/>
                <a:cs typeface="Times New Roman"/>
              </a:rPr>
              <a:t> </a:t>
            </a:r>
            <a:r>
              <a:rPr sz="1650" i="1" spc="100" dirty="0">
                <a:latin typeface="Times New Roman"/>
                <a:cs typeface="Times New Roman"/>
              </a:rPr>
              <a:t>a</a:t>
            </a:r>
            <a:r>
              <a:rPr sz="1650" spc="100" dirty="0">
                <a:latin typeface="Times New Roman"/>
                <a:cs typeface="Times New Roman"/>
              </a:rPr>
              <a:t>...</a:t>
            </a:r>
            <a:endParaRPr sz="1650">
              <a:latin typeface="Times New Roman"/>
              <a:cs typeface="Times New Roman"/>
            </a:endParaRPr>
          </a:p>
          <a:p>
            <a:pPr marL="369570">
              <a:lnSpc>
                <a:spcPct val="100000"/>
              </a:lnSpc>
              <a:spcBef>
                <a:spcPts val="1205"/>
              </a:spcBef>
            </a:pPr>
            <a:r>
              <a:rPr sz="2500" spc="-130" dirty="0">
                <a:latin typeface="Arial"/>
                <a:cs typeface="Arial"/>
              </a:rPr>
              <a:t>hence </a:t>
            </a:r>
            <a:r>
              <a:rPr sz="2500" spc="-50" dirty="0">
                <a:latin typeface="Arial"/>
                <a:cs typeface="Arial"/>
              </a:rPr>
              <a:t>this </a:t>
            </a:r>
            <a:r>
              <a:rPr sz="2500" spc="-114" dirty="0">
                <a:latin typeface="Arial"/>
                <a:cs typeface="Arial"/>
              </a:rPr>
              <a:t>waveform </a:t>
            </a:r>
            <a:r>
              <a:rPr sz="2500" spc="-130" dirty="0">
                <a:latin typeface="Arial"/>
                <a:cs typeface="Arial"/>
              </a:rPr>
              <a:t>is </a:t>
            </a:r>
            <a:r>
              <a:rPr sz="2500" spc="-100" dirty="0">
                <a:latin typeface="Arial"/>
                <a:cs typeface="Arial"/>
              </a:rPr>
              <a:t>suitable </a:t>
            </a:r>
            <a:r>
              <a:rPr sz="2500" spc="-25" dirty="0">
                <a:latin typeface="Arial"/>
                <a:cs typeface="Arial"/>
              </a:rPr>
              <a:t>for</a:t>
            </a:r>
            <a:r>
              <a:rPr sz="2500" spc="-400" dirty="0">
                <a:latin typeface="Arial"/>
                <a:cs typeface="Arial"/>
              </a:rPr>
              <a:t> </a:t>
            </a:r>
            <a:r>
              <a:rPr sz="2500" spc="-110" dirty="0">
                <a:latin typeface="Arial"/>
                <a:cs typeface="Arial"/>
              </a:rPr>
              <a:t>signaling</a:t>
            </a:r>
            <a:endParaRPr sz="2500">
              <a:latin typeface="Arial"/>
              <a:cs typeface="Arial"/>
            </a:endParaRPr>
          </a:p>
          <a:p>
            <a:pPr marL="369570" indent="-344805">
              <a:lnSpc>
                <a:spcPct val="100000"/>
              </a:lnSpc>
              <a:buChar char="•"/>
              <a:tabLst>
                <a:tab pos="369570" algn="l"/>
                <a:tab pos="370205" algn="l"/>
              </a:tabLst>
            </a:pPr>
            <a:r>
              <a:rPr sz="2500" spc="-155" dirty="0">
                <a:latin typeface="Arial"/>
                <a:cs typeface="Arial"/>
              </a:rPr>
              <a:t>There </a:t>
            </a:r>
            <a:r>
              <a:rPr sz="2500" spc="-150" dirty="0">
                <a:latin typeface="Arial"/>
                <a:cs typeface="Arial"/>
              </a:rPr>
              <a:t>exists </a:t>
            </a:r>
            <a:r>
              <a:rPr sz="2500" spc="-195" dirty="0">
                <a:latin typeface="Arial"/>
                <a:cs typeface="Arial"/>
              </a:rPr>
              <a:t>a </a:t>
            </a:r>
            <a:r>
              <a:rPr sz="2500" spc="-90" dirty="0">
                <a:latin typeface="Arial"/>
                <a:cs typeface="Arial"/>
              </a:rPr>
              <a:t>Fourier </a:t>
            </a:r>
            <a:r>
              <a:rPr sz="2500" spc="-85" dirty="0">
                <a:latin typeface="Arial"/>
                <a:cs typeface="Arial"/>
              </a:rPr>
              <a:t>transform</a:t>
            </a:r>
            <a:r>
              <a:rPr sz="2500" spc="-114" dirty="0">
                <a:latin typeface="Arial"/>
                <a:cs typeface="Arial"/>
              </a:rPr>
              <a:t> </a:t>
            </a:r>
            <a:r>
              <a:rPr sz="2500" spc="-55" dirty="0">
                <a:latin typeface="Arial"/>
                <a:cs typeface="Arial"/>
              </a:rPr>
              <a:t>pair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5648" y="4044772"/>
            <a:ext cx="2238375" cy="4597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03655">
              <a:lnSpc>
                <a:spcPts val="1705"/>
              </a:lnSpc>
              <a:spcBef>
                <a:spcPts val="110"/>
              </a:spcBef>
              <a:tabLst>
                <a:tab pos="1718310" algn="l"/>
                <a:tab pos="1928495" algn="l"/>
              </a:tabLst>
            </a:pPr>
            <a:r>
              <a:rPr sz="1600" spc="5" dirty="0">
                <a:latin typeface="Times New Roman"/>
                <a:cs typeface="Times New Roman"/>
              </a:rPr>
              <a:t>1	</a:t>
            </a:r>
            <a:r>
              <a:rPr sz="2400" baseline="-6944" dirty="0">
                <a:latin typeface="Symbol"/>
                <a:cs typeface="Symbol"/>
              </a:rPr>
              <a:t></a:t>
            </a:r>
            <a:r>
              <a:rPr sz="2400" baseline="-6944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r>
              <a:rPr sz="1600" i="1" spc="95" dirty="0">
                <a:latin typeface="Times New Roman"/>
                <a:cs typeface="Times New Roman"/>
              </a:rPr>
              <a:t> </a:t>
            </a:r>
            <a:r>
              <a:rPr sz="2400" baseline="-6944" dirty="0">
                <a:latin typeface="Symbol"/>
                <a:cs typeface="Symbol"/>
              </a:rPr>
              <a:t></a:t>
            </a:r>
            <a:endParaRPr sz="2400" baseline="-6944">
              <a:latin typeface="Symbol"/>
              <a:cs typeface="Symbol"/>
            </a:endParaRPr>
          </a:p>
          <a:p>
            <a:pPr marL="50800">
              <a:lnSpc>
                <a:spcPts val="1705"/>
              </a:lnSpc>
              <a:tabLst>
                <a:tab pos="1489710" algn="l"/>
              </a:tabLst>
            </a:pPr>
            <a:r>
              <a:rPr sz="1600" dirty="0">
                <a:latin typeface="Times New Roman"/>
                <a:cs typeface="Times New Roman"/>
              </a:rPr>
              <a:t>s </a:t>
            </a:r>
            <a:r>
              <a:rPr sz="1600" spc="90" dirty="0">
                <a:latin typeface="Times New Roman"/>
                <a:cs typeface="Times New Roman"/>
              </a:rPr>
              <a:t>in</a:t>
            </a:r>
            <a:r>
              <a:rPr sz="1600" spc="-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 </a:t>
            </a:r>
            <a:r>
              <a:rPr sz="975" spc="-7" baseline="72649" dirty="0">
                <a:latin typeface="Times New Roman"/>
                <a:cs typeface="Times New Roman"/>
              </a:rPr>
              <a:t>2   </a:t>
            </a:r>
            <a:r>
              <a:rPr sz="1600" i="1" spc="80" dirty="0">
                <a:latin typeface="Times New Roman"/>
                <a:cs typeface="Times New Roman"/>
              </a:rPr>
              <a:t>at</a:t>
            </a:r>
            <a:r>
              <a:rPr sz="1600" i="1" spc="50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</a:t>
            </a:r>
            <a:r>
              <a:rPr sz="1600" spc="5" dirty="0">
                <a:latin typeface="Times New Roman"/>
                <a:cs typeface="Times New Roman"/>
              </a:rPr>
              <a:t>	</a:t>
            </a:r>
            <a:r>
              <a:rPr sz="1600" spc="5" dirty="0">
                <a:latin typeface="Symbol"/>
                <a:cs typeface="Symbol"/>
              </a:rPr>
              <a:t>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2496" y="4282821"/>
            <a:ext cx="50355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600" dirty="0">
                <a:latin typeface="Symbol"/>
                <a:cs typeface="Symbol"/>
              </a:rPr>
              <a:t>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24750" y="4191380"/>
            <a:ext cx="3962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00" dirty="0">
                <a:latin typeface="Times New Roman"/>
                <a:cs typeface="Times New Roman"/>
              </a:rPr>
              <a:t>1/ </a:t>
            </a:r>
            <a:r>
              <a:rPr sz="1650" i="1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19905" y="4462653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4688" y="4480941"/>
            <a:ext cx="4914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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2400" i="1" baseline="5208" dirty="0">
                <a:latin typeface="Times New Roman"/>
                <a:cs typeface="Times New Roman"/>
              </a:rPr>
              <a:t>a</a:t>
            </a:r>
            <a:r>
              <a:rPr sz="2400" i="1" spc="502" baseline="5208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5897" y="4923282"/>
            <a:ext cx="724535" cy="533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70205" algn="l"/>
                <a:tab pos="583565" algn="l"/>
              </a:tabLst>
            </a:pPr>
            <a:r>
              <a:rPr sz="1600" i="1" dirty="0">
                <a:latin typeface="Times New Roman"/>
                <a:cs typeface="Times New Roman"/>
              </a:rPr>
              <a:t>B	</a:t>
            </a:r>
            <a:r>
              <a:rPr sz="1600" spc="-440" dirty="0">
                <a:latin typeface="Symbol"/>
                <a:cs typeface="Symbol"/>
              </a:rPr>
              <a:t></a:t>
            </a:r>
            <a:r>
              <a:rPr sz="2400" i="1" spc="-660" baseline="-27777" dirty="0">
                <a:latin typeface="Times New Roman"/>
                <a:cs typeface="Times New Roman"/>
              </a:rPr>
              <a:t>f	</a:t>
            </a:r>
            <a:r>
              <a:rPr sz="1600" i="1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  <a:p>
            <a:pPr marL="205740">
              <a:lnSpc>
                <a:spcPct val="100000"/>
              </a:lnSpc>
              <a:spcBef>
                <a:spcPts val="1290"/>
              </a:spcBef>
            </a:pPr>
            <a:r>
              <a:rPr sz="650" i="1" spc="-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40448" y="5377383"/>
            <a:ext cx="28638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7640" indent="-155575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168275" algn="l"/>
              </a:tabLst>
            </a:pPr>
            <a:r>
              <a:rPr sz="1650" i="1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39278" y="5377383"/>
            <a:ext cx="1308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6244" y="5182311"/>
            <a:ext cx="4257040" cy="73279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6870" marR="5080" indent="-344805">
              <a:lnSpc>
                <a:spcPts val="2570"/>
              </a:lnSpc>
              <a:spcBef>
                <a:spcPts val="54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60" dirty="0">
                <a:latin typeface="Arial"/>
                <a:cs typeface="Arial"/>
              </a:rPr>
              <a:t>From </a:t>
            </a:r>
            <a:r>
              <a:rPr sz="2500" spc="-25" dirty="0">
                <a:latin typeface="Arial"/>
                <a:cs typeface="Arial"/>
              </a:rPr>
              <a:t>the </a:t>
            </a:r>
            <a:r>
              <a:rPr sz="2500" spc="-130" dirty="0">
                <a:latin typeface="Arial"/>
                <a:cs typeface="Arial"/>
              </a:rPr>
              <a:t>spectra </a:t>
            </a:r>
            <a:r>
              <a:rPr sz="2500" spc="-114" dirty="0">
                <a:latin typeface="Arial"/>
                <a:cs typeface="Arial"/>
              </a:rPr>
              <a:t>we </a:t>
            </a:r>
            <a:r>
              <a:rPr sz="2500" spc="-50" dirty="0">
                <a:latin typeface="Arial"/>
                <a:cs typeface="Arial"/>
              </a:rPr>
              <a:t>note</a:t>
            </a:r>
            <a:r>
              <a:rPr sz="2500" spc="-2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that  </a:t>
            </a:r>
            <a:r>
              <a:rPr sz="2500" spc="-114" dirty="0">
                <a:latin typeface="Arial"/>
                <a:cs typeface="Arial"/>
              </a:rPr>
              <a:t>and </a:t>
            </a:r>
            <a:r>
              <a:rPr sz="2500" spc="-130" dirty="0">
                <a:latin typeface="Arial"/>
                <a:cs typeface="Arial"/>
              </a:rPr>
              <a:t>hence </a:t>
            </a:r>
            <a:r>
              <a:rPr sz="2500" spc="75" dirty="0">
                <a:latin typeface="Arial"/>
                <a:cs typeface="Arial"/>
              </a:rPr>
              <a:t>it</a:t>
            </a:r>
            <a:r>
              <a:rPr sz="2500" spc="-450" dirty="0">
                <a:latin typeface="Arial"/>
                <a:cs typeface="Arial"/>
              </a:rPr>
              <a:t> </a:t>
            </a:r>
            <a:r>
              <a:rPr sz="2500" spc="-80" dirty="0">
                <a:latin typeface="Arial"/>
                <a:cs typeface="Arial"/>
              </a:rPr>
              <a:t>must </a:t>
            </a:r>
            <a:r>
              <a:rPr sz="2500" spc="-114" dirty="0">
                <a:latin typeface="Arial"/>
                <a:cs typeface="Arial"/>
              </a:rPr>
              <a:t>be </a:t>
            </a:r>
            <a:r>
              <a:rPr sz="2500" spc="-5" dirty="0">
                <a:latin typeface="Arial"/>
                <a:cs typeface="Arial"/>
              </a:rPr>
              <a:t>that</a:t>
            </a:r>
            <a:endParaRPr sz="2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0668" y="5813552"/>
            <a:ext cx="172910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>
                <a:latin typeface="Arial"/>
                <a:cs typeface="Arial"/>
              </a:rPr>
              <a:t>for</a:t>
            </a:r>
            <a:r>
              <a:rPr sz="2500" spc="-250" dirty="0">
                <a:latin typeface="Arial"/>
                <a:cs typeface="Arial"/>
              </a:rPr>
              <a:t> </a:t>
            </a:r>
            <a:r>
              <a:rPr sz="2500" b="1" spc="-10" dirty="0">
                <a:latin typeface="Carlito"/>
                <a:cs typeface="Carlito"/>
              </a:rPr>
              <a:t>baseband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83458" y="6106464"/>
            <a:ext cx="980440" cy="337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95"/>
              </a:lnSpc>
              <a:spcBef>
                <a:spcPts val="105"/>
              </a:spcBef>
              <a:tabLst>
                <a:tab pos="356870" algn="l"/>
                <a:tab pos="676910" algn="l"/>
              </a:tabLst>
            </a:pPr>
            <a:r>
              <a:rPr sz="1600" spc="5" dirty="0">
                <a:latin typeface="Symbol"/>
                <a:cs typeface="Symbol"/>
              </a:rPr>
              <a:t></a:t>
            </a:r>
            <a:r>
              <a:rPr sz="1600" spc="5" dirty="0">
                <a:latin typeface="Times New Roman"/>
                <a:cs typeface="Times New Roman"/>
              </a:rPr>
              <a:t>	</a:t>
            </a:r>
            <a:r>
              <a:rPr sz="1600" i="1" dirty="0">
                <a:latin typeface="Times New Roman"/>
                <a:cs typeface="Times New Roman"/>
              </a:rPr>
              <a:t>B	</a:t>
            </a:r>
            <a:r>
              <a:rPr sz="1600" dirty="0">
                <a:latin typeface="Symbol"/>
                <a:cs typeface="Symbol"/>
              </a:rPr>
              <a:t>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84455" algn="ctr">
              <a:lnSpc>
                <a:spcPts val="655"/>
              </a:lnSpc>
            </a:pPr>
            <a:r>
              <a:rPr sz="650" i="1" spc="-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9144000" cy="6854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23772" y="5714991"/>
            <a:ext cx="5875020" cy="771525"/>
            <a:chOff x="1223772" y="5714991"/>
            <a:chExt cx="5875020" cy="771525"/>
          </a:xfrm>
        </p:grpSpPr>
        <p:sp>
          <p:nvSpPr>
            <p:cNvPr id="3" name="object 3"/>
            <p:cNvSpPr/>
            <p:nvPr/>
          </p:nvSpPr>
          <p:spPr>
            <a:xfrm>
              <a:off x="1223772" y="5714991"/>
              <a:ext cx="5875019" cy="7711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80639" y="5894285"/>
              <a:ext cx="2529840" cy="312420"/>
            </a:xfrm>
            <a:custGeom>
              <a:avLst/>
              <a:gdLst/>
              <a:ahLst/>
              <a:cxnLst/>
              <a:rect l="l" t="t" r="r" b="b"/>
              <a:pathLst>
                <a:path w="2529840" h="312420">
                  <a:moveTo>
                    <a:pt x="0" y="0"/>
                  </a:moveTo>
                  <a:lnTo>
                    <a:pt x="0" y="312153"/>
                  </a:lnTo>
                </a:path>
                <a:path w="2529840" h="312420">
                  <a:moveTo>
                    <a:pt x="629793" y="0"/>
                  </a:moveTo>
                  <a:lnTo>
                    <a:pt x="629793" y="312153"/>
                  </a:lnTo>
                </a:path>
                <a:path w="2529840" h="312420">
                  <a:moveTo>
                    <a:pt x="1830070" y="0"/>
                  </a:moveTo>
                  <a:lnTo>
                    <a:pt x="1830070" y="312153"/>
                  </a:lnTo>
                </a:path>
                <a:path w="2529840" h="312420">
                  <a:moveTo>
                    <a:pt x="2529586" y="0"/>
                  </a:moveTo>
                  <a:lnTo>
                    <a:pt x="2529586" y="31215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6757" y="429209"/>
            <a:ext cx="77704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385" dirty="0"/>
              <a:t>PAM </a:t>
            </a:r>
            <a:r>
              <a:rPr sz="4400" spc="-225" dirty="0"/>
              <a:t>Power </a:t>
            </a:r>
            <a:r>
              <a:rPr sz="4400" spc="-229" dirty="0"/>
              <a:t>Spectral </a:t>
            </a:r>
            <a:r>
              <a:rPr sz="4400" spc="-185" dirty="0"/>
              <a:t>Density</a:t>
            </a:r>
            <a:r>
              <a:rPr sz="4400" spc="-275" dirty="0"/>
              <a:t> </a:t>
            </a:r>
            <a:r>
              <a:rPr sz="4400" spc="-470" dirty="0"/>
              <a:t>(PSD)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993139" y="2609164"/>
            <a:ext cx="34486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95"/>
              </a:spcBef>
              <a:buChar char="•"/>
              <a:tabLst>
                <a:tab pos="353695" algn="l"/>
                <a:tab pos="354330" algn="l"/>
              </a:tabLst>
            </a:pPr>
            <a:r>
              <a:rPr sz="2000" spc="-125" dirty="0">
                <a:latin typeface="Arial"/>
                <a:cs typeface="Arial"/>
              </a:rPr>
              <a:t>For </a:t>
            </a:r>
            <a:r>
              <a:rPr sz="2000" spc="-60" dirty="0">
                <a:latin typeface="Arial"/>
                <a:cs typeface="Arial"/>
              </a:rPr>
              <a:t>uncorrelated </a:t>
            </a:r>
            <a:r>
              <a:rPr sz="2000" spc="-170" dirty="0">
                <a:latin typeface="Arial"/>
                <a:cs typeface="Arial"/>
              </a:rPr>
              <a:t>message</a:t>
            </a:r>
            <a:r>
              <a:rPr sz="2000" spc="-29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6294" y="3829050"/>
            <a:ext cx="141033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95" dirty="0">
                <a:latin typeface="Arial"/>
                <a:cs typeface="Arial"/>
              </a:rPr>
              <a:t>and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therefore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88054" y="2255647"/>
            <a:ext cx="226695" cy="0"/>
          </a:xfrm>
          <a:custGeom>
            <a:avLst/>
            <a:gdLst/>
            <a:ahLst/>
            <a:cxnLst/>
            <a:rect l="l" t="t" r="r" b="b"/>
            <a:pathLst>
              <a:path w="226695">
                <a:moveTo>
                  <a:pt x="0" y="0"/>
                </a:moveTo>
                <a:lnTo>
                  <a:pt x="22631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65422" y="2098420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95215" y="2098420"/>
            <a:ext cx="0" cy="314960"/>
          </a:xfrm>
          <a:custGeom>
            <a:avLst/>
            <a:gdLst/>
            <a:ahLst/>
            <a:cxnLst/>
            <a:rect l="l" t="t" r="r" b="b"/>
            <a:pathLst>
              <a:path h="314960">
                <a:moveTo>
                  <a:pt x="0" y="0"/>
                </a:moveTo>
                <a:lnTo>
                  <a:pt x="0" y="3149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10836" y="2057526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2121" y="2021839"/>
            <a:ext cx="257810" cy="4864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209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8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6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8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7419" y="2298573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x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16753" y="2298573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14726" y="2098675"/>
            <a:ext cx="81216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1625" algn="l"/>
              </a:tabLst>
            </a:pPr>
            <a:r>
              <a:rPr sz="1650" i="1" dirty="0">
                <a:latin typeface="Times New Roman"/>
                <a:cs typeface="Times New Roman"/>
              </a:rPr>
              <a:t>G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10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91839" y="2095627"/>
            <a:ext cx="4978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18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54321" y="2074068"/>
            <a:ext cx="21844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1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2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e</a:t>
            </a:r>
            <a:r>
              <a:rPr sz="1650" spc="-1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x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p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17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spc="3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j</a:t>
            </a:r>
            <a:r>
              <a:rPr sz="1650" i="1" spc="-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850" i="1" dirty="0">
                <a:latin typeface="Symbol"/>
                <a:cs typeface="Symbol"/>
              </a:rPr>
              <a:t></a:t>
            </a:r>
            <a:r>
              <a:rPr sz="1850" i="1" spc="12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i="1" spc="70" dirty="0">
                <a:latin typeface="Times New Roman"/>
                <a:cs typeface="Times New Roman"/>
              </a:rPr>
              <a:t>fD</a:t>
            </a:r>
            <a:r>
              <a:rPr sz="1650" i="1" spc="1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93134" y="1781454"/>
            <a:ext cx="177800" cy="81280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215"/>
              </a:spcBef>
            </a:pPr>
            <a:r>
              <a:rPr sz="165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650" i="1" dirty="0">
                <a:latin typeface="Times New Roman"/>
                <a:cs typeface="Times New Roman"/>
              </a:rPr>
              <a:t>D</a:t>
            </a:r>
            <a:endParaRPr sz="165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105400" y="1822957"/>
            <a:ext cx="764540" cy="318135"/>
            <a:chOff x="5105400" y="1822957"/>
            <a:chExt cx="764540" cy="318135"/>
          </a:xfrm>
        </p:grpSpPr>
        <p:sp>
          <p:nvSpPr>
            <p:cNvPr id="20" name="object 20"/>
            <p:cNvSpPr/>
            <p:nvPr/>
          </p:nvSpPr>
          <p:spPr>
            <a:xfrm>
              <a:off x="5105400" y="2069972"/>
              <a:ext cx="84962" cy="707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73852" y="1822957"/>
              <a:ext cx="695960" cy="288290"/>
            </a:xfrm>
            <a:custGeom>
              <a:avLst/>
              <a:gdLst/>
              <a:ahLst/>
              <a:cxnLst/>
              <a:rect l="l" t="t" r="r" b="b"/>
              <a:pathLst>
                <a:path w="695960" h="288289">
                  <a:moveTo>
                    <a:pt x="691134" y="0"/>
                  </a:moveTo>
                  <a:lnTo>
                    <a:pt x="0" y="276478"/>
                  </a:lnTo>
                  <a:lnTo>
                    <a:pt x="4699" y="288289"/>
                  </a:lnTo>
                  <a:lnTo>
                    <a:pt x="695960" y="11683"/>
                  </a:lnTo>
                  <a:lnTo>
                    <a:pt x="6911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93139" y="1044294"/>
            <a:ext cx="6819900" cy="77660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885"/>
              </a:spcBef>
              <a:buChar char="•"/>
              <a:tabLst>
                <a:tab pos="353695" algn="l"/>
                <a:tab pos="354330" algn="l"/>
              </a:tabLst>
            </a:pPr>
            <a:r>
              <a:rPr sz="2000" spc="-315" dirty="0">
                <a:latin typeface="Arial"/>
                <a:cs typeface="Arial"/>
              </a:rPr>
              <a:t>PSD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229" dirty="0">
                <a:latin typeface="Arial"/>
                <a:cs typeface="Arial"/>
              </a:rPr>
              <a:t>PAM </a:t>
            </a:r>
            <a:r>
              <a:rPr sz="2000" spc="-135" dirty="0">
                <a:latin typeface="Arial"/>
                <a:cs typeface="Arial"/>
              </a:rPr>
              <a:t>can </a:t>
            </a:r>
            <a:r>
              <a:rPr sz="2000" spc="-95" dirty="0">
                <a:latin typeface="Arial"/>
                <a:cs typeface="Arial"/>
              </a:rPr>
              <a:t>be </a:t>
            </a:r>
            <a:r>
              <a:rPr sz="2000" spc="-50" dirty="0">
                <a:latin typeface="Arial"/>
                <a:cs typeface="Arial"/>
              </a:rPr>
              <a:t>determined </a:t>
            </a:r>
            <a:r>
              <a:rPr sz="2000" spc="-80" dirty="0">
                <a:latin typeface="Arial"/>
                <a:cs typeface="Arial"/>
              </a:rPr>
              <a:t>by </a:t>
            </a:r>
            <a:r>
              <a:rPr sz="2000" spc="-105" dirty="0">
                <a:latin typeface="Arial"/>
                <a:cs typeface="Arial"/>
              </a:rPr>
              <a:t>using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95" dirty="0">
                <a:latin typeface="Arial"/>
                <a:cs typeface="Arial"/>
              </a:rPr>
              <a:t>general</a:t>
            </a:r>
            <a:r>
              <a:rPr sz="2000" spc="-30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expression</a:t>
            </a:r>
            <a:endParaRPr sz="2000">
              <a:latin typeface="Arial"/>
              <a:cs typeface="Arial"/>
            </a:endParaRPr>
          </a:p>
          <a:p>
            <a:pPr marL="4357370">
              <a:lnSpc>
                <a:spcPct val="100000"/>
              </a:lnSpc>
              <a:spcBef>
                <a:spcPts val="685"/>
              </a:spcBef>
            </a:pPr>
            <a:r>
              <a:rPr sz="1700" spc="-5" dirty="0">
                <a:latin typeface="Arial"/>
                <a:cs typeface="Arial"/>
              </a:rPr>
              <a:t>Amplitude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autocorrelation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28644" y="3014130"/>
            <a:ext cx="44005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475" spc="60" baseline="-33670" dirty="0">
                <a:latin typeface="Symbol"/>
                <a:cs typeface="Symbol"/>
              </a:rPr>
              <a:t></a:t>
            </a:r>
            <a:r>
              <a:rPr sz="2700" i="1" spc="60" baseline="-24691" dirty="0">
                <a:latin typeface="Symbol"/>
                <a:cs typeface="Symbol"/>
              </a:rPr>
              <a:t></a:t>
            </a:r>
            <a:r>
              <a:rPr sz="2700" i="1" spc="187" baseline="-24691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57065" y="335508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12055" y="335508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12309" y="377990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84065" y="3155391"/>
            <a:ext cx="10445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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m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Times New Roman"/>
                <a:cs typeface="Times New Roman"/>
              </a:rPr>
              <a:t>, </a:t>
            </a:r>
            <a:r>
              <a:rPr sz="1650" i="1" dirty="0">
                <a:latin typeface="Times New Roman"/>
                <a:cs typeface="Times New Roman"/>
              </a:rPr>
              <a:t>n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-1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60726" y="3216536"/>
            <a:ext cx="729615" cy="46545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650" i="1" dirty="0">
                <a:latin typeface="Times New Roman"/>
                <a:cs typeface="Times New Roman"/>
              </a:rPr>
              <a:t>R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n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  <a:p>
            <a:pPr marL="182880">
              <a:lnSpc>
                <a:spcPct val="100000"/>
              </a:lnSpc>
              <a:spcBef>
                <a:spcPts val="200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38803" y="3417570"/>
            <a:ext cx="129539" cy="50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</a:t>
            </a:r>
            <a:endParaRPr sz="1650">
              <a:latin typeface="Symbol"/>
              <a:cs typeface="Symbol"/>
            </a:endParaRPr>
          </a:p>
          <a:p>
            <a:pPr marL="12700">
              <a:lnSpc>
                <a:spcPts val="1900"/>
              </a:lnSpc>
            </a:pPr>
            <a:r>
              <a:rPr sz="1650" dirty="0">
                <a:latin typeface="Symbol"/>
                <a:cs typeface="Symbol"/>
              </a:rPr>
              <a:t>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89805" y="3579698"/>
            <a:ext cx="89852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i="1" spc="5" dirty="0">
                <a:latin typeface="Times New Roman"/>
                <a:cs typeface="Times New Roman"/>
              </a:rPr>
              <a:t>m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Times New Roman"/>
                <a:cs typeface="Times New Roman"/>
              </a:rPr>
              <a:t>, </a:t>
            </a:r>
            <a:r>
              <a:rPr sz="1650" i="1" dirty="0">
                <a:latin typeface="Times New Roman"/>
                <a:cs typeface="Times New Roman"/>
              </a:rPr>
              <a:t>n </a:t>
            </a:r>
            <a:r>
              <a:rPr sz="1650" dirty="0">
                <a:latin typeface="Symbol"/>
                <a:cs typeface="Symbol"/>
              </a:rPr>
              <a:t></a:t>
            </a:r>
            <a:r>
              <a:rPr sz="1650" spc="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58283" y="4298060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01359" y="4218177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29280" y="4492497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39105" y="4492497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94984" y="4492497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39517" y="4218177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90750" y="4274732"/>
            <a:ext cx="271843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7655" algn="l"/>
              </a:tabLst>
            </a:pPr>
            <a:r>
              <a:rPr sz="2325" spc="7" baseline="-5376" dirty="0">
                <a:latin typeface="Symbol"/>
                <a:cs typeface="Symbol"/>
              </a:rPr>
              <a:t></a:t>
            </a:r>
            <a:r>
              <a:rPr sz="2325" spc="7" baseline="-5376" dirty="0">
                <a:latin typeface="Times New Roman"/>
                <a:cs typeface="Times New Roman"/>
              </a:rPr>
              <a:t>	</a:t>
            </a:r>
            <a:r>
              <a:rPr sz="1650" i="1" spc="5" dirty="0">
                <a:latin typeface="Times New Roman"/>
                <a:cs typeface="Times New Roman"/>
              </a:rPr>
              <a:t>R</a:t>
            </a:r>
            <a:r>
              <a:rPr sz="1650" i="1" spc="12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2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e</a:t>
            </a:r>
            <a:r>
              <a:rPr sz="1650" spc="-1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x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p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17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spc="-150" dirty="0">
                <a:latin typeface="Times New Roman"/>
                <a:cs typeface="Times New Roman"/>
              </a:rPr>
              <a:t> </a:t>
            </a:r>
            <a:r>
              <a:rPr sz="1650" spc="40" dirty="0">
                <a:latin typeface="Times New Roman"/>
                <a:cs typeface="Times New Roman"/>
              </a:rPr>
              <a:t>2</a:t>
            </a:r>
            <a:r>
              <a:rPr sz="1800" i="1" spc="40" dirty="0">
                <a:latin typeface="Symbol"/>
                <a:cs typeface="Symbol"/>
              </a:rPr>
              <a:t></a:t>
            </a:r>
            <a:r>
              <a:rPr sz="1800" i="1" spc="9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6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254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D</a:t>
            </a:r>
            <a:r>
              <a:rPr sz="1650" i="1" spc="1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22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180" dirty="0">
                <a:latin typeface="Times New Roman"/>
                <a:cs typeface="Times New Roman"/>
              </a:rPr>
              <a:t> </a:t>
            </a:r>
            <a:r>
              <a:rPr sz="1800" i="1" spc="45" dirty="0">
                <a:latin typeface="Symbol"/>
                <a:cs typeface="Symbol"/>
              </a:rPr>
              <a:t>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54173" y="4578222"/>
            <a:ext cx="25781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10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4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06617" y="4577333"/>
            <a:ext cx="25781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10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4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65725" y="4283876"/>
            <a:ext cx="237236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935" indent="-204470">
              <a:lnSpc>
                <a:spcPct val="100000"/>
              </a:lnSpc>
              <a:spcBef>
                <a:spcPts val="95"/>
              </a:spcBef>
              <a:buFont typeface="Symbol"/>
              <a:buChar char=""/>
              <a:tabLst>
                <a:tab pos="242570" algn="l"/>
              </a:tabLst>
            </a:pPr>
            <a:r>
              <a:rPr sz="2475" i="1" spc="7" baseline="1683" dirty="0">
                <a:latin typeface="Times New Roman"/>
                <a:cs typeface="Times New Roman"/>
              </a:rPr>
              <a:t>m</a:t>
            </a:r>
            <a:r>
              <a:rPr sz="2475" i="1" spc="22" baseline="1683" dirty="0">
                <a:latin typeface="Times New Roman"/>
                <a:cs typeface="Times New Roman"/>
              </a:rPr>
              <a:t> </a:t>
            </a:r>
            <a:r>
              <a:rPr sz="975" spc="-7" baseline="76923" dirty="0">
                <a:latin typeface="Times New Roman"/>
                <a:cs typeface="Times New Roman"/>
              </a:rPr>
              <a:t>2</a:t>
            </a:r>
            <a:r>
              <a:rPr sz="975" spc="89" baseline="76923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e</a:t>
            </a:r>
            <a:r>
              <a:rPr sz="2475" spc="-284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x</a:t>
            </a:r>
            <a:r>
              <a:rPr sz="2475" spc="-254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p</a:t>
            </a:r>
            <a:r>
              <a:rPr sz="2475" spc="-247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(</a:t>
            </a:r>
            <a:r>
              <a:rPr sz="2475" spc="-232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Symbol"/>
                <a:cs typeface="Symbol"/>
              </a:rPr>
              <a:t></a:t>
            </a:r>
            <a:r>
              <a:rPr sz="2475" spc="450" baseline="1683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j</a:t>
            </a:r>
            <a:r>
              <a:rPr sz="2475" i="1" spc="-202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2</a:t>
            </a:r>
            <a:r>
              <a:rPr sz="2475" spc="-390" baseline="1683" dirty="0">
                <a:latin typeface="Times New Roman"/>
                <a:cs typeface="Times New Roman"/>
              </a:rPr>
              <a:t> </a:t>
            </a:r>
            <a:r>
              <a:rPr sz="2700" i="1" spc="-82" baseline="1543" dirty="0">
                <a:latin typeface="Symbol"/>
                <a:cs typeface="Symbol"/>
              </a:rPr>
              <a:t></a:t>
            </a:r>
            <a:r>
              <a:rPr sz="2700" i="1" spc="104" baseline="1543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n</a:t>
            </a:r>
            <a:r>
              <a:rPr sz="2475" i="1" spc="-217" baseline="1683" dirty="0">
                <a:latin typeface="Times New Roman"/>
                <a:cs typeface="Times New Roman"/>
              </a:rPr>
              <a:t> </a:t>
            </a:r>
            <a:r>
              <a:rPr sz="2475" i="1" spc="104" baseline="1683" dirty="0">
                <a:latin typeface="Times New Roman"/>
                <a:cs typeface="Times New Roman"/>
              </a:rPr>
              <a:t>fD</a:t>
            </a:r>
            <a:r>
              <a:rPr sz="2475" i="1" spc="22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)</a:t>
            </a:r>
            <a:endParaRPr sz="2475" baseline="1683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841746" y="5236083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605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09663" y="5236083"/>
            <a:ext cx="226060" cy="0"/>
          </a:xfrm>
          <a:custGeom>
            <a:avLst/>
            <a:gdLst/>
            <a:ahLst/>
            <a:cxnLst/>
            <a:rect l="l" t="t" r="r" b="b"/>
            <a:pathLst>
              <a:path w="226059">
                <a:moveTo>
                  <a:pt x="0" y="0"/>
                </a:moveTo>
                <a:lnTo>
                  <a:pt x="22593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847715" y="4772158"/>
            <a:ext cx="173355" cy="79438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205"/>
              </a:spcBef>
            </a:pPr>
            <a:r>
              <a:rPr sz="1600" spc="5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02477" y="5363336"/>
            <a:ext cx="26162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7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6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08090" y="5053310"/>
            <a:ext cx="70358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11150" algn="l"/>
              </a:tabLst>
            </a:pPr>
            <a:r>
              <a:rPr sz="1800" i="1" spc="-50" dirty="0">
                <a:latin typeface="Symbol"/>
                <a:cs typeface="Symbol"/>
              </a:rPr>
              <a:t></a:t>
            </a:r>
            <a:r>
              <a:rPr sz="1800" spc="-50" dirty="0">
                <a:latin typeface="Times New Roman"/>
                <a:cs typeface="Times New Roman"/>
              </a:rPr>
              <a:t>	</a:t>
            </a:r>
            <a:r>
              <a:rPr sz="2400" baseline="34722" dirty="0">
                <a:latin typeface="Symbol"/>
                <a:cs typeface="Symbol"/>
              </a:rPr>
              <a:t></a:t>
            </a:r>
            <a:r>
              <a:rPr sz="2400" baseline="34722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19114" y="5005196"/>
            <a:ext cx="1005840" cy="374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>
              <a:lnSpc>
                <a:spcPts val="565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L="38100">
              <a:lnSpc>
                <a:spcPts val="2185"/>
              </a:lnSpc>
              <a:tabLst>
                <a:tab pos="382270" algn="l"/>
              </a:tabLst>
            </a:pPr>
            <a:r>
              <a:rPr sz="2325" spc="7" baseline="1792" dirty="0">
                <a:latin typeface="Symbol"/>
                <a:cs typeface="Symbol"/>
              </a:rPr>
              <a:t></a:t>
            </a:r>
            <a:r>
              <a:rPr sz="2325" spc="7" baseline="1792" dirty="0">
                <a:latin typeface="Times New Roman"/>
                <a:cs typeface="Times New Roman"/>
              </a:rPr>
              <a:t>	</a:t>
            </a:r>
            <a:r>
              <a:rPr sz="2400" baseline="-6944" dirty="0">
                <a:latin typeface="Symbol"/>
                <a:cs typeface="Symbol"/>
              </a:rPr>
              <a:t></a:t>
            </a:r>
            <a:r>
              <a:rPr sz="2400" baseline="-6944" dirty="0">
                <a:latin typeface="Times New Roman"/>
                <a:cs typeface="Times New Roman"/>
              </a:rPr>
              <a:t> </a:t>
            </a:r>
            <a:r>
              <a:rPr sz="2000" spc="-150" dirty="0">
                <a:latin typeface="Arial"/>
                <a:cs typeface="Arial"/>
              </a:rPr>
              <a:t>an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43020" y="5061819"/>
            <a:ext cx="10687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x</a:t>
            </a:r>
            <a:r>
              <a:rPr sz="1600" spc="-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-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j</a:t>
            </a:r>
            <a:r>
              <a:rPr sz="1600" i="1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250" dirty="0">
                <a:latin typeface="Times New Roman"/>
                <a:cs typeface="Times New Roman"/>
              </a:rPr>
              <a:t> </a:t>
            </a:r>
            <a:r>
              <a:rPr sz="1800" i="1" spc="-55" dirty="0">
                <a:latin typeface="Symbol"/>
                <a:cs typeface="Symbol"/>
              </a:rPr>
              <a:t>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36294" y="5005196"/>
            <a:ext cx="252412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62505" algn="ctr">
              <a:lnSpc>
                <a:spcPts val="565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L="12700">
              <a:lnSpc>
                <a:spcPts val="2185"/>
              </a:lnSpc>
              <a:tabLst>
                <a:tab pos="2312035" algn="l"/>
              </a:tabLst>
            </a:pPr>
            <a:r>
              <a:rPr sz="2000" spc="-65" dirty="0">
                <a:latin typeface="Arial"/>
                <a:cs typeface="Arial"/>
              </a:rPr>
              <a:t>on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other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hand	</a:t>
            </a:r>
            <a:r>
              <a:rPr sz="2325" spc="7" baseline="1792" dirty="0">
                <a:latin typeface="Symbol"/>
                <a:cs typeface="Symbol"/>
              </a:rPr>
              <a:t></a:t>
            </a:r>
            <a:endParaRPr sz="2325" baseline="1792">
              <a:latin typeface="Symbol"/>
              <a:cs typeface="Symbol"/>
            </a:endParaRPr>
          </a:p>
          <a:p>
            <a:pPr marL="2256790" algn="ctr">
              <a:lnSpc>
                <a:spcPct val="100000"/>
              </a:lnSpc>
              <a:spcBef>
                <a:spcPts val="7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r>
              <a:rPr sz="650" spc="35" dirty="0">
                <a:latin typeface="Symbol"/>
                <a:cs typeface="Symbol"/>
              </a:rPr>
              <a:t>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56175" y="5085715"/>
            <a:ext cx="7105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n f </a:t>
            </a:r>
            <a:r>
              <a:rPr sz="1600" i="1" spc="5" dirty="0">
                <a:latin typeface="Times New Roman"/>
                <a:cs typeface="Times New Roman"/>
              </a:rPr>
              <a:t>D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-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466203" y="5149722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06667" y="5324347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190867" y="4778258"/>
            <a:ext cx="386715" cy="78803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180"/>
              </a:spcBef>
            </a:pPr>
            <a:r>
              <a:rPr sz="1600" i="1" spc="5" dirty="0">
                <a:latin typeface="Times New Roman"/>
                <a:cs typeface="Times New Roman"/>
              </a:rPr>
              <a:t>n</a:t>
            </a:r>
            <a:r>
              <a:rPr sz="1600" i="1" spc="300" dirty="0">
                <a:latin typeface="Times New Roman"/>
                <a:cs typeface="Times New Roman"/>
              </a:rPr>
              <a:t> </a:t>
            </a:r>
            <a:r>
              <a:rPr sz="2400" baseline="-6944" dirty="0">
                <a:latin typeface="Symbol"/>
                <a:cs typeface="Symbol"/>
              </a:rPr>
              <a:t></a:t>
            </a:r>
            <a:endParaRPr sz="2400" baseline="-6944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08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160" dirty="0">
                <a:latin typeface="Times New Roman"/>
                <a:cs typeface="Times New Roman"/>
              </a:rPr>
              <a:t> </a:t>
            </a:r>
            <a:r>
              <a:rPr sz="2400" baseline="-5208" dirty="0">
                <a:latin typeface="Symbol"/>
                <a:cs typeface="Symbol"/>
              </a:rPr>
              <a:t></a:t>
            </a:r>
            <a:endParaRPr sz="2400" baseline="-5208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25417" y="5854700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261865" y="6093358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36616" y="5890971"/>
            <a:ext cx="62293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</a:t>
            </a:r>
            <a:r>
              <a:rPr sz="1650" i="1" spc="-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2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1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88002" y="5819038"/>
            <a:ext cx="258445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R="9525" algn="ctr">
              <a:lnSpc>
                <a:spcPct val="100000"/>
              </a:lnSpc>
              <a:spcBef>
                <a:spcPts val="70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8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6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37792" y="5875914"/>
            <a:ext cx="1955800" cy="342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1939"/>
              </a:lnSpc>
              <a:spcBef>
                <a:spcPts val="95"/>
              </a:spcBef>
              <a:tabLst>
                <a:tab pos="339725" algn="l"/>
              </a:tabLst>
            </a:pPr>
            <a:r>
              <a:rPr sz="1650" i="1" dirty="0">
                <a:latin typeface="Times New Roman"/>
                <a:cs typeface="Times New Roman"/>
              </a:rPr>
              <a:t>G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800" i="1" spc="40" dirty="0">
                <a:latin typeface="Symbol"/>
                <a:cs typeface="Symbol"/>
              </a:rPr>
              <a:t></a:t>
            </a:r>
            <a:r>
              <a:rPr sz="1800" i="1" spc="40" dirty="0">
                <a:latin typeface="Times New Roman"/>
                <a:cs typeface="Times New Roman"/>
              </a:rPr>
              <a:t> </a:t>
            </a:r>
            <a:r>
              <a:rPr sz="975" spc="-7" baseline="81196" dirty="0">
                <a:latin typeface="Times New Roman"/>
                <a:cs typeface="Times New Roman"/>
              </a:rPr>
              <a:t>2 </a:t>
            </a:r>
            <a:r>
              <a:rPr sz="1650" i="1" dirty="0">
                <a:latin typeface="Times New Roman"/>
                <a:cs typeface="Times New Roman"/>
              </a:rPr>
              <a:t>r 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23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253365">
              <a:lnSpc>
                <a:spcPts val="560"/>
              </a:lnSpc>
              <a:tabLst>
                <a:tab pos="1189355" algn="l"/>
              </a:tabLst>
            </a:pPr>
            <a:r>
              <a:rPr sz="650" i="1" dirty="0">
                <a:latin typeface="Times New Roman"/>
                <a:cs typeface="Times New Roman"/>
              </a:rPr>
              <a:t>x	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832859" y="5890971"/>
            <a:ext cx="7410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935" indent="-20447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242570" algn="l"/>
              </a:tabLst>
            </a:pPr>
            <a:r>
              <a:rPr sz="1650" i="1" dirty="0">
                <a:latin typeface="Times New Roman"/>
                <a:cs typeface="Times New Roman"/>
              </a:rPr>
              <a:t>m </a:t>
            </a:r>
            <a:r>
              <a:rPr sz="975" spc="-7" baseline="81196" dirty="0">
                <a:latin typeface="Times New Roman"/>
                <a:cs typeface="Times New Roman"/>
              </a:rPr>
              <a:t>2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75" dirty="0">
                <a:latin typeface="Times New Roman"/>
                <a:cs typeface="Times New Roman"/>
              </a:rPr>
              <a:t> </a:t>
            </a:r>
            <a:r>
              <a:rPr sz="975" spc="-7" baseline="81196" dirty="0">
                <a:latin typeface="Times New Roman"/>
                <a:cs typeface="Times New Roman"/>
              </a:rPr>
              <a:t>2</a:t>
            </a:r>
            <a:endParaRPr sz="975" baseline="81196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626100" y="5854700"/>
            <a:ext cx="1175385" cy="320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75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  <a:p>
            <a:pPr marL="113664">
              <a:lnSpc>
                <a:spcPts val="1855"/>
              </a:lnSpc>
              <a:tabLst>
                <a:tab pos="643890" algn="l"/>
              </a:tabLst>
            </a:pPr>
            <a:r>
              <a:rPr sz="1800" i="1" spc="-50" dirty="0">
                <a:latin typeface="Symbol"/>
                <a:cs typeface="Symbol"/>
              </a:rPr>
              <a:t></a:t>
            </a:r>
            <a:r>
              <a:rPr sz="1800" i="1" spc="1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2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	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r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165718" y="5106111"/>
            <a:ext cx="75692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r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spc="100" dirty="0">
                <a:latin typeface="Times New Roman"/>
                <a:cs typeface="Times New Roman"/>
              </a:rPr>
              <a:t>1/</a:t>
            </a:r>
            <a:r>
              <a:rPr sz="1650" spc="185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D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627878" y="2906132"/>
            <a:ext cx="1141095" cy="86741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1800" spc="-80" dirty="0">
                <a:latin typeface="Arial"/>
                <a:cs typeface="Arial"/>
              </a:rPr>
              <a:t>Total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power</a:t>
            </a:r>
            <a:endParaRPr sz="1800">
              <a:latin typeface="Arial"/>
              <a:cs typeface="Arial"/>
            </a:endParaRPr>
          </a:p>
          <a:p>
            <a:pPr marL="103505">
              <a:lnSpc>
                <a:spcPct val="100000"/>
              </a:lnSpc>
              <a:spcBef>
                <a:spcPts val="1155"/>
              </a:spcBef>
            </a:pPr>
            <a:r>
              <a:rPr sz="1800" spc="-5" dirty="0">
                <a:latin typeface="Arial"/>
                <a:cs typeface="Arial"/>
              </a:rPr>
              <a:t>DC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power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5411" y="3642116"/>
            <a:ext cx="4854733" cy="2914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88207" y="157937"/>
            <a:ext cx="176403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725" dirty="0"/>
              <a:t>E</a:t>
            </a:r>
            <a:r>
              <a:rPr spc="-300" dirty="0"/>
              <a:t>x</a:t>
            </a:r>
            <a:r>
              <a:rPr spc="-330" dirty="0"/>
              <a:t>a</a:t>
            </a:r>
            <a:r>
              <a:rPr spc="-170" dirty="0"/>
              <a:t>m</a:t>
            </a:r>
            <a:r>
              <a:rPr spc="-140" dirty="0"/>
              <a:t>p</a:t>
            </a:r>
            <a:r>
              <a:rPr spc="-5" dirty="0"/>
              <a:t>l</a:t>
            </a:r>
            <a:r>
              <a:rPr spc="-229" dirty="0"/>
              <a:t>e</a:t>
            </a:r>
          </a:p>
        </p:txBody>
      </p:sp>
      <p:sp>
        <p:nvSpPr>
          <p:cNvPr id="4" name="object 4"/>
          <p:cNvSpPr/>
          <p:nvPr/>
        </p:nvSpPr>
        <p:spPr>
          <a:xfrm>
            <a:off x="2863595" y="1565783"/>
            <a:ext cx="322580" cy="0"/>
          </a:xfrm>
          <a:custGeom>
            <a:avLst/>
            <a:gdLst/>
            <a:ahLst/>
            <a:cxnLst/>
            <a:rect l="l" t="t" r="r" b="b"/>
            <a:pathLst>
              <a:path w="322580">
                <a:moveTo>
                  <a:pt x="0" y="0"/>
                </a:moveTo>
                <a:lnTo>
                  <a:pt x="32258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09415" y="156578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29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84067" y="1819401"/>
            <a:ext cx="9144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979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b	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2219" y="720128"/>
            <a:ext cx="3342640" cy="117411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3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25" dirty="0">
                <a:latin typeface="Arial"/>
                <a:cs typeface="Arial"/>
              </a:rPr>
              <a:t>For </a:t>
            </a:r>
            <a:r>
              <a:rPr sz="2000" spc="-45" dirty="0">
                <a:latin typeface="Arial"/>
                <a:cs typeface="Arial"/>
              </a:rPr>
              <a:t>unipolar </a:t>
            </a:r>
            <a:r>
              <a:rPr sz="2000" spc="-60" dirty="0">
                <a:latin typeface="Arial"/>
                <a:cs typeface="Arial"/>
              </a:rPr>
              <a:t>binary </a:t>
            </a:r>
            <a:r>
              <a:rPr sz="2000" spc="-330" dirty="0">
                <a:latin typeface="Arial"/>
                <a:cs typeface="Arial"/>
              </a:rPr>
              <a:t>RZ</a:t>
            </a:r>
            <a:r>
              <a:rPr sz="2000" spc="-34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signal:</a:t>
            </a:r>
            <a:endParaRPr sz="2000">
              <a:latin typeface="Arial"/>
              <a:cs typeface="Arial"/>
            </a:endParaRPr>
          </a:p>
          <a:p>
            <a:pPr marL="1703070">
              <a:lnSpc>
                <a:spcPts val="1645"/>
              </a:lnSpc>
              <a:spcBef>
                <a:spcPts val="765"/>
              </a:spcBef>
              <a:tabLst>
                <a:tab pos="2578100" algn="l"/>
              </a:tabLst>
            </a:pPr>
            <a:r>
              <a:rPr sz="1600" dirty="0">
                <a:latin typeface="Times New Roman"/>
                <a:cs typeface="Times New Roman"/>
              </a:rPr>
              <a:t>1	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  <a:p>
            <a:pPr marL="758825">
              <a:lnSpc>
                <a:spcPts val="1510"/>
              </a:lnSpc>
              <a:tabLst>
                <a:tab pos="1969135" algn="l"/>
              </a:tabLst>
            </a:pPr>
            <a:r>
              <a:rPr sz="1600" i="1" dirty="0">
                <a:latin typeface="Times New Roman"/>
                <a:cs typeface="Times New Roman"/>
              </a:rPr>
              <a:t>P </a:t>
            </a:r>
            <a:r>
              <a:rPr sz="1600" dirty="0">
                <a:latin typeface="Times New Roman"/>
                <a:cs typeface="Times New Roman"/>
              </a:rPr>
              <a:t>(  </a:t>
            </a:r>
            <a:r>
              <a:rPr sz="1600" i="1" dirty="0">
                <a:latin typeface="Times New Roman"/>
                <a:cs typeface="Times New Roman"/>
              </a:rPr>
              <a:t>f</a:t>
            </a:r>
            <a:r>
              <a:rPr sz="1600" i="1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105" dirty="0">
                <a:latin typeface="Times New Roman"/>
                <a:cs typeface="Times New Roman"/>
              </a:rPr>
              <a:t>sin</a:t>
            </a:r>
            <a:r>
              <a:rPr sz="1600" spc="-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  <a:p>
            <a:pPr marL="1619885">
              <a:lnSpc>
                <a:spcPts val="1785"/>
              </a:lnSpc>
              <a:tabLst>
                <a:tab pos="2466975" algn="l"/>
              </a:tabLst>
            </a:pP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	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18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72147" y="249580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4829" y="2800604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6819" y="1938019"/>
            <a:ext cx="6523355" cy="5695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155" dirty="0">
                <a:latin typeface="Arial"/>
                <a:cs typeface="Arial"/>
              </a:rPr>
              <a:t>Assume </a:t>
            </a:r>
            <a:r>
              <a:rPr sz="2000" spc="-110" dirty="0">
                <a:latin typeface="Arial"/>
                <a:cs typeface="Arial"/>
              </a:rPr>
              <a:t>source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-95" dirty="0">
                <a:latin typeface="Arial"/>
                <a:cs typeface="Arial"/>
              </a:rPr>
              <a:t>are </a:t>
            </a:r>
            <a:r>
              <a:rPr sz="2000" spc="-70" dirty="0">
                <a:latin typeface="Arial"/>
                <a:cs typeface="Arial"/>
              </a:rPr>
              <a:t>equally </a:t>
            </a:r>
            <a:r>
              <a:rPr sz="2000" spc="-105" dirty="0">
                <a:latin typeface="Arial"/>
                <a:cs typeface="Arial"/>
              </a:rPr>
              <a:t>alike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60" dirty="0">
                <a:latin typeface="Arial"/>
                <a:cs typeface="Arial"/>
              </a:rPr>
              <a:t>independent,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thus</a:t>
            </a:r>
            <a:endParaRPr sz="2000">
              <a:latin typeface="Arial"/>
              <a:cs typeface="Arial"/>
            </a:endParaRPr>
          </a:p>
          <a:p>
            <a:pPr marR="165735" algn="ctr">
              <a:lnSpc>
                <a:spcPct val="100000"/>
              </a:lnSpc>
              <a:spcBef>
                <a:spcPts val="1115"/>
              </a:spcBef>
            </a:pPr>
            <a:r>
              <a:rPr sz="650" i="1" spc="10" dirty="0">
                <a:latin typeface="Times New Roman"/>
                <a:cs typeface="Times New Roman"/>
              </a:rPr>
              <a:t>T</a:t>
            </a:r>
            <a:r>
              <a:rPr sz="675" i="1" spc="15" baseline="-24691" dirty="0">
                <a:latin typeface="Times New Roman"/>
                <a:cs typeface="Times New Roman"/>
              </a:rPr>
              <a:t>b  </a:t>
            </a:r>
            <a:r>
              <a:rPr sz="650" spc="-5" dirty="0">
                <a:latin typeface="Times New Roman"/>
                <a:cs typeface="Times New Roman"/>
              </a:rPr>
              <a:t>/</a:t>
            </a:r>
            <a:r>
              <a:rPr sz="650" spc="4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7500" y="2343241"/>
            <a:ext cx="33845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75" i="1" spc="60" baseline="-30030" dirty="0">
                <a:latin typeface="Symbol"/>
                <a:cs typeface="Symbol"/>
              </a:rPr>
              <a:t></a:t>
            </a:r>
            <a:r>
              <a:rPr sz="2775" i="1" spc="225" baseline="-3003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84702" y="2692095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52970" y="2692095"/>
            <a:ext cx="6731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0626" y="2442047"/>
            <a:ext cx="324167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33500" algn="l"/>
              </a:tabLst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 (1 / 2 </a:t>
            </a:r>
            <a:r>
              <a:rPr sz="1650" i="1" dirty="0">
                <a:latin typeface="Times New Roman"/>
                <a:cs typeface="Times New Roman"/>
              </a:rPr>
              <a:t>T</a:t>
            </a:r>
            <a:r>
              <a:rPr sz="1650" i="1" spc="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405" dirty="0">
                <a:latin typeface="Times New Roman"/>
                <a:cs typeface="Times New Roman"/>
              </a:rPr>
              <a:t> </a:t>
            </a:r>
            <a:r>
              <a:rPr sz="2325" baseline="-8960" dirty="0">
                <a:latin typeface="Symbol"/>
                <a:cs typeface="Symbol"/>
              </a:rPr>
              <a:t></a:t>
            </a:r>
            <a:r>
              <a:rPr sz="2325" baseline="-8960" dirty="0">
                <a:latin typeface="Times New Roman"/>
                <a:cs typeface="Times New Roman"/>
              </a:rPr>
              <a:t>	</a:t>
            </a:r>
            <a:r>
              <a:rPr sz="1650" i="1" spc="5" dirty="0">
                <a:latin typeface="Times New Roman"/>
                <a:cs typeface="Times New Roman"/>
              </a:rPr>
              <a:t>A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i="1" dirty="0">
                <a:latin typeface="Times New Roman"/>
                <a:cs typeface="Times New Roman"/>
              </a:rPr>
              <a:t>d t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Times New Roman"/>
                <a:cs typeface="Times New Roman"/>
              </a:rPr>
              <a:t>/ 4 , </a:t>
            </a:r>
            <a:r>
              <a:rPr sz="1650" i="1" spc="5" dirty="0">
                <a:latin typeface="Times New Roman"/>
                <a:cs typeface="Times New Roman"/>
              </a:rPr>
              <a:t>m </a:t>
            </a:r>
            <a:r>
              <a:rPr sz="975" spc="-7" baseline="72649" dirty="0">
                <a:latin typeface="Times New Roman"/>
                <a:cs typeface="Times New Roman"/>
              </a:rPr>
              <a:t>2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850" i="1" spc="45" dirty="0">
                <a:latin typeface="Symbol"/>
                <a:cs typeface="Symbol"/>
              </a:rPr>
              <a:t>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6191" y="2701544"/>
            <a:ext cx="21799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2534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b	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99992" y="3242182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0" y="0"/>
                </a:moveTo>
                <a:lnTo>
                  <a:pt x="431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41595" y="3242182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159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761613" y="291922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5015" y="291922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16748" y="3300222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9229" y="3283711"/>
            <a:ext cx="622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x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13981" y="328371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29558" y="3496436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71771" y="3496436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88258" y="2916681"/>
            <a:ext cx="15049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15536" y="2916681"/>
            <a:ext cx="1421765" cy="429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2925">
              <a:lnSpc>
                <a:spcPts val="1585"/>
              </a:lnSpc>
              <a:spcBef>
                <a:spcPts val="105"/>
              </a:spcBef>
              <a:tabLst>
                <a:tab pos="755015" algn="l"/>
                <a:tab pos="975994" algn="l"/>
                <a:tab pos="1258570" algn="l"/>
              </a:tabLst>
            </a:pPr>
            <a:r>
              <a:rPr sz="16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f	</a:t>
            </a:r>
            <a:r>
              <a:rPr sz="1600" i="1" dirty="0">
                <a:latin typeface="Times New Roman"/>
                <a:cs typeface="Times New Roman"/>
              </a:rPr>
              <a:t>	A</a:t>
            </a:r>
            <a:endParaRPr sz="1600">
              <a:latin typeface="Times New Roman"/>
              <a:cs typeface="Times New Roman"/>
            </a:endParaRPr>
          </a:p>
          <a:p>
            <a:pPr marL="50800">
              <a:lnSpc>
                <a:spcPts val="1585"/>
              </a:lnSpc>
            </a:pP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215" dirty="0">
                <a:latin typeface="Times New Roman"/>
                <a:cs typeface="Times New Roman"/>
              </a:rPr>
              <a:t> </a:t>
            </a:r>
            <a:r>
              <a:rPr sz="1600" spc="90" dirty="0">
                <a:latin typeface="Times New Roman"/>
                <a:cs typeface="Times New Roman"/>
              </a:rPr>
              <a:t>in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</a:t>
            </a:r>
            <a:endParaRPr sz="975" baseline="72649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15225" y="2916681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65703" y="3300222"/>
            <a:ext cx="3733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55" dirty="0">
                <a:latin typeface="Times New Roman"/>
                <a:cs typeface="Times New Roman"/>
              </a:rPr>
              <a:t>6</a:t>
            </a:r>
            <a:r>
              <a:rPr sz="1600" i="1" spc="55" dirty="0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62346" y="3010281"/>
            <a:ext cx="844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67858" y="3023648"/>
            <a:ext cx="709295" cy="46926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505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2700" i="1" spc="-75" baseline="1543" dirty="0">
                <a:latin typeface="Symbol"/>
                <a:cs typeface="Symbol"/>
              </a:rPr>
              <a:t></a:t>
            </a:r>
            <a:r>
              <a:rPr sz="2700" i="1" spc="-75" baseline="1543" dirty="0">
                <a:latin typeface="Times New Roman"/>
                <a:cs typeface="Times New Roman"/>
              </a:rPr>
              <a:t> </a:t>
            </a:r>
            <a:r>
              <a:rPr sz="2400" baseline="1736" dirty="0">
                <a:latin typeface="Times New Roman"/>
                <a:cs typeface="Times New Roman"/>
              </a:rPr>
              <a:t>(</a:t>
            </a:r>
            <a:r>
              <a:rPr sz="2400" spc="52" baseline="1736" dirty="0">
                <a:latin typeface="Times New Roman"/>
                <a:cs typeface="Times New Roman"/>
              </a:rPr>
              <a:t> </a:t>
            </a:r>
            <a:r>
              <a:rPr sz="2400" i="1" baseline="1736" dirty="0">
                <a:latin typeface="Times New Roman"/>
                <a:cs typeface="Times New Roman"/>
              </a:rPr>
              <a:t>f</a:t>
            </a:r>
            <a:endParaRPr sz="2400" baseline="1736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6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4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97354" y="3090748"/>
            <a:ext cx="108648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31190" algn="l"/>
              </a:tabLst>
            </a:pPr>
            <a:r>
              <a:rPr sz="1600" spc="10" dirty="0">
                <a:latin typeface="Symbol"/>
                <a:cs typeface="Symbol"/>
              </a:rPr>
              <a:t>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G	</a:t>
            </a:r>
            <a:r>
              <a:rPr sz="1600" dirty="0">
                <a:latin typeface="Times New Roman"/>
                <a:cs typeface="Times New Roman"/>
              </a:rPr>
              <a:t>( </a:t>
            </a:r>
            <a:r>
              <a:rPr sz="1600" i="1" dirty="0">
                <a:latin typeface="Times New Roman"/>
                <a:cs typeface="Times New Roman"/>
              </a:rPr>
              <a:t>f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-21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80609" y="3075508"/>
            <a:ext cx="13779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5" dirty="0">
                <a:latin typeface="Symbol"/>
                <a:cs typeface="Symbol"/>
              </a:rPr>
              <a:t>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48378" y="3301365"/>
            <a:ext cx="8318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88645" algn="l"/>
              </a:tabLst>
            </a:pP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	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67577" y="3090418"/>
            <a:ext cx="14757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3045" indent="-195580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233679" algn="l"/>
                <a:tab pos="1437005" algn="l"/>
              </a:tabLst>
            </a:pPr>
            <a:r>
              <a:rPr sz="1600" i="1" dirty="0">
                <a:latin typeface="Times New Roman"/>
                <a:cs typeface="Times New Roman"/>
              </a:rPr>
              <a:t>n</a:t>
            </a:r>
            <a:r>
              <a:rPr sz="1600" i="1" spc="-14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</a:t>
            </a:r>
            <a:r>
              <a:rPr sz="1600" i="1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200" dirty="0">
                <a:latin typeface="Times New Roman"/>
                <a:cs typeface="Times New Roman"/>
              </a:rPr>
              <a:t> </a:t>
            </a:r>
            <a:r>
              <a:rPr sz="1600" spc="90" dirty="0">
                <a:latin typeface="Times New Roman"/>
                <a:cs typeface="Times New Roman"/>
              </a:rPr>
              <a:t>in</a:t>
            </a:r>
            <a:r>
              <a:rPr sz="1600" spc="-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   </a:t>
            </a:r>
            <a:r>
              <a:rPr sz="975" spc="-52" baseline="72649" dirty="0">
                <a:latin typeface="Times New Roman"/>
                <a:cs typeface="Times New Roman"/>
              </a:rPr>
              <a:t> </a:t>
            </a:r>
            <a:r>
              <a:rPr sz="975" u="sng" spc="-7" baseline="7264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75" u="sng" baseline="7264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975" baseline="72649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326635" y="838200"/>
            <a:ext cx="4817364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91579" y="4940680"/>
            <a:ext cx="0" cy="313055"/>
          </a:xfrm>
          <a:custGeom>
            <a:avLst/>
            <a:gdLst/>
            <a:ahLst/>
            <a:cxnLst/>
            <a:rect l="l" t="t" r="r" b="b"/>
            <a:pathLst>
              <a:path h="313054">
                <a:moveTo>
                  <a:pt x="0" y="0"/>
                </a:moveTo>
                <a:lnTo>
                  <a:pt x="0" y="31267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20738" y="4940680"/>
            <a:ext cx="0" cy="313055"/>
          </a:xfrm>
          <a:custGeom>
            <a:avLst/>
            <a:gdLst/>
            <a:ahLst/>
            <a:cxnLst/>
            <a:rect l="l" t="t" r="r" b="b"/>
            <a:pathLst>
              <a:path h="313054">
                <a:moveTo>
                  <a:pt x="0" y="0"/>
                </a:moveTo>
                <a:lnTo>
                  <a:pt x="0" y="31267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01053" y="5461508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3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00188" y="5461508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3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7616443" y="5421884"/>
            <a:ext cx="1176020" cy="320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75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  <a:p>
            <a:pPr marL="113664">
              <a:lnSpc>
                <a:spcPts val="1855"/>
              </a:lnSpc>
              <a:tabLst>
                <a:tab pos="643890" algn="l"/>
              </a:tabLst>
            </a:pPr>
            <a:r>
              <a:rPr sz="1800" i="1" spc="-50" dirty="0">
                <a:latin typeface="Symbol"/>
                <a:cs typeface="Symbol"/>
              </a:rPr>
              <a:t></a:t>
            </a:r>
            <a:r>
              <a:rPr sz="1800" i="1" spc="1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23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	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r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53734" y="566115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28484" y="5458155"/>
            <a:ext cx="6203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spc="5" dirty="0">
                <a:latin typeface="Times New Roman"/>
                <a:cs typeface="Times New Roman"/>
              </a:rPr>
              <a:t>P</a:t>
            </a:r>
            <a:r>
              <a:rPr sz="1650" i="1" spc="-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2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r>
              <a:rPr sz="1650" i="1" spc="-18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12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80378" y="5386196"/>
            <a:ext cx="260985" cy="484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  <a:p>
            <a:pPr marR="19050" algn="ctr">
              <a:lnSpc>
                <a:spcPct val="100000"/>
              </a:lnSpc>
              <a:spcBef>
                <a:spcPts val="75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spc="-7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6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6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</a:t>
            </a:r>
            <a:endParaRPr sz="6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44614" y="4870450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51653" y="4892274"/>
            <a:ext cx="1739264" cy="377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2075"/>
              </a:lnSpc>
              <a:spcBef>
                <a:spcPts val="95"/>
              </a:spcBef>
              <a:tabLst>
                <a:tab pos="337185" algn="l"/>
              </a:tabLst>
            </a:pPr>
            <a:r>
              <a:rPr sz="1650" i="1" dirty="0">
                <a:latin typeface="Times New Roman"/>
                <a:cs typeface="Times New Roman"/>
              </a:rPr>
              <a:t>G	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800" i="1" spc="40" dirty="0">
                <a:latin typeface="Symbol"/>
                <a:cs typeface="Symbol"/>
              </a:rPr>
              <a:t></a:t>
            </a:r>
            <a:r>
              <a:rPr sz="1800" i="1" spc="-75" dirty="0">
                <a:latin typeface="Times New Roman"/>
                <a:cs typeface="Times New Roman"/>
              </a:rPr>
              <a:t> </a:t>
            </a:r>
            <a:r>
              <a:rPr sz="975" spc="-7" baseline="72649" dirty="0">
                <a:latin typeface="Times New Roman"/>
                <a:cs typeface="Times New Roman"/>
              </a:rPr>
              <a:t>2</a:t>
            </a:r>
            <a:r>
              <a:rPr sz="975" spc="-15" baseline="72649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P</a:t>
            </a:r>
            <a:r>
              <a:rPr sz="1650" i="1" spc="-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f</a:t>
            </a:r>
            <a:r>
              <a:rPr sz="1650" i="1" spc="-1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251460">
              <a:lnSpc>
                <a:spcPts val="695"/>
              </a:lnSpc>
              <a:tabLst>
                <a:tab pos="118745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x	a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25363" y="5458155"/>
            <a:ext cx="7410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110" indent="-207645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245745" algn="l"/>
              </a:tabLst>
            </a:pPr>
            <a:r>
              <a:rPr sz="1650" i="1" spc="5" dirty="0">
                <a:latin typeface="Times New Roman"/>
                <a:cs typeface="Times New Roman"/>
              </a:rPr>
              <a:t>m </a:t>
            </a:r>
            <a:r>
              <a:rPr sz="975" spc="-7" baseline="81196" dirty="0">
                <a:latin typeface="Times New Roman"/>
                <a:cs typeface="Times New Roman"/>
              </a:rPr>
              <a:t>2 </a:t>
            </a:r>
            <a:r>
              <a:rPr sz="1650" i="1" dirty="0">
                <a:latin typeface="Times New Roman"/>
                <a:cs typeface="Times New Roman"/>
              </a:rPr>
              <a:t>r</a:t>
            </a:r>
            <a:r>
              <a:rPr sz="1650" i="1" spc="-110" dirty="0">
                <a:latin typeface="Times New Roman"/>
                <a:cs typeface="Times New Roman"/>
              </a:rPr>
              <a:t> </a:t>
            </a:r>
            <a:r>
              <a:rPr sz="975" spc="-7" baseline="81196" dirty="0">
                <a:latin typeface="Times New Roman"/>
                <a:cs typeface="Times New Roman"/>
              </a:rPr>
              <a:t>2</a:t>
            </a:r>
            <a:endParaRPr sz="975" baseline="81196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429630" y="4233290"/>
            <a:ext cx="296545" cy="0"/>
          </a:xfrm>
          <a:custGeom>
            <a:avLst/>
            <a:gdLst/>
            <a:ahLst/>
            <a:cxnLst/>
            <a:rect l="l" t="t" r="r" b="b"/>
            <a:pathLst>
              <a:path w="296545">
                <a:moveTo>
                  <a:pt x="0" y="0"/>
                </a:moveTo>
                <a:lnTo>
                  <a:pt x="29629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15430" y="4233290"/>
            <a:ext cx="327660" cy="0"/>
          </a:xfrm>
          <a:custGeom>
            <a:avLst/>
            <a:gdLst/>
            <a:ahLst/>
            <a:cxnLst/>
            <a:rect l="l" t="t" r="r" b="b"/>
            <a:pathLst>
              <a:path w="327660">
                <a:moveTo>
                  <a:pt x="0" y="0"/>
                </a:moveTo>
                <a:lnTo>
                  <a:pt x="32740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589268" y="3826255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837682" y="4276089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423027" y="3776852"/>
            <a:ext cx="2762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i="1" baseline="-26936" dirty="0">
                <a:latin typeface="Times New Roman"/>
                <a:cs typeface="Times New Roman"/>
              </a:rPr>
              <a:t>A</a:t>
            </a:r>
            <a:r>
              <a:rPr sz="2475" i="1" spc="-330" baseline="-26936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32398" y="4073093"/>
            <a:ext cx="3536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r </a:t>
            </a:r>
            <a:r>
              <a:rPr sz="2475" baseline="-13468" dirty="0">
                <a:latin typeface="Symbol"/>
                <a:cs typeface="Symbol"/>
              </a:rPr>
              <a:t></a:t>
            </a:r>
            <a:endParaRPr sz="2475" baseline="-13468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75096" y="4286758"/>
            <a:ext cx="96710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91490" algn="l"/>
              </a:tabLst>
            </a:pPr>
            <a:r>
              <a:rPr sz="1650" dirty="0">
                <a:latin typeface="Times New Roman"/>
                <a:cs typeface="Times New Roman"/>
              </a:rPr>
              <a:t>4	</a:t>
            </a:r>
            <a:r>
              <a:rPr sz="2475" baseline="-13468" dirty="0">
                <a:latin typeface="Symbol"/>
                <a:cs typeface="Symbol"/>
              </a:rPr>
              <a:t></a:t>
            </a:r>
            <a:r>
              <a:rPr sz="2475" spc="292" baseline="-1346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r</a:t>
            </a:r>
            <a:r>
              <a:rPr sz="975" i="1" spc="-7" baseline="-51282" dirty="0">
                <a:latin typeface="Times New Roman"/>
                <a:cs typeface="Times New Roman"/>
              </a:rPr>
              <a:t>b</a:t>
            </a:r>
            <a:endParaRPr sz="975" baseline="-51282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54395" y="3901820"/>
            <a:ext cx="624840" cy="715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1870"/>
              </a:lnSpc>
              <a:spcBef>
                <a:spcPts val="105"/>
              </a:spcBef>
              <a:tabLst>
                <a:tab pos="243204" algn="l"/>
                <a:tab pos="517525" algn="l"/>
              </a:tabLst>
            </a:pPr>
            <a:r>
              <a:rPr sz="2475" baseline="1683" dirty="0">
                <a:latin typeface="Symbol"/>
                <a:cs typeface="Symbol"/>
              </a:rPr>
              <a:t>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Times New Roman"/>
                <a:cs typeface="Times New Roman"/>
              </a:rPr>
              <a:t>1	</a:t>
            </a:r>
            <a:r>
              <a:rPr sz="2475" baseline="1683" dirty="0">
                <a:latin typeface="Symbol"/>
                <a:cs typeface="Symbol"/>
              </a:rPr>
              <a:t></a:t>
            </a:r>
            <a:endParaRPr sz="2475" baseline="1683">
              <a:latin typeface="Symbol"/>
              <a:cs typeface="Symbol"/>
            </a:endParaRPr>
          </a:p>
          <a:p>
            <a:pPr marR="5080" algn="r">
              <a:lnSpc>
                <a:spcPts val="1720"/>
              </a:lnSpc>
            </a:pPr>
            <a:r>
              <a:rPr sz="165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  <a:p>
            <a:pPr marR="5080" algn="r">
              <a:lnSpc>
                <a:spcPts val="1830"/>
              </a:lnSpc>
            </a:pPr>
            <a:r>
              <a:rPr sz="165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041647" y="3518280"/>
            <a:ext cx="1374140" cy="459105"/>
          </a:xfrm>
          <a:custGeom>
            <a:avLst/>
            <a:gdLst/>
            <a:ahLst/>
            <a:cxnLst/>
            <a:rect l="l" t="t" r="r" b="b"/>
            <a:pathLst>
              <a:path w="1374139" h="459104">
                <a:moveTo>
                  <a:pt x="8636" y="0"/>
                </a:moveTo>
                <a:lnTo>
                  <a:pt x="0" y="27559"/>
                </a:lnTo>
                <a:lnTo>
                  <a:pt x="1364996" y="458724"/>
                </a:lnTo>
                <a:lnTo>
                  <a:pt x="1373631" y="431038"/>
                </a:lnTo>
                <a:lnTo>
                  <a:pt x="8636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963161" y="3490721"/>
            <a:ext cx="95885" cy="828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2219" y="367411"/>
            <a:ext cx="558355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63420">
              <a:lnSpc>
                <a:spcPts val="2160"/>
              </a:lnSpc>
              <a:spcBef>
                <a:spcPts val="90"/>
              </a:spcBef>
            </a:pPr>
            <a:r>
              <a:rPr sz="2000" spc="-85" dirty="0">
                <a:latin typeface="Arial"/>
                <a:cs typeface="Arial"/>
              </a:rPr>
              <a:t>Equalization: </a:t>
            </a:r>
            <a:r>
              <a:rPr sz="2000" spc="-125" dirty="0">
                <a:latin typeface="Arial"/>
                <a:cs typeface="Arial"/>
              </a:rPr>
              <a:t>Removing Residual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spc="-180" dirty="0">
                <a:latin typeface="Arial"/>
                <a:cs typeface="Arial"/>
              </a:rPr>
              <a:t>ISI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160"/>
              </a:lnSpc>
              <a:buChar char="•"/>
              <a:tabLst>
                <a:tab pos="356870" algn="l"/>
                <a:tab pos="357505" algn="l"/>
              </a:tabLst>
            </a:pPr>
            <a:r>
              <a:rPr sz="2000" spc="-114" dirty="0">
                <a:latin typeface="Arial"/>
                <a:cs typeface="Arial"/>
              </a:rPr>
              <a:t>Consider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65" dirty="0">
                <a:latin typeface="Arial"/>
                <a:cs typeface="Arial"/>
              </a:rPr>
              <a:t>tapped </a:t>
            </a:r>
            <a:r>
              <a:rPr sz="2000" spc="-100" dirty="0">
                <a:latin typeface="Arial"/>
                <a:cs typeface="Arial"/>
              </a:rPr>
              <a:t>delay </a:t>
            </a:r>
            <a:r>
              <a:rPr sz="2000" spc="-45" dirty="0">
                <a:latin typeface="Arial"/>
                <a:cs typeface="Arial"/>
              </a:rPr>
              <a:t>line </a:t>
            </a:r>
            <a:r>
              <a:rPr sz="2000" spc="-85" dirty="0">
                <a:latin typeface="Arial"/>
                <a:cs typeface="Arial"/>
              </a:rPr>
              <a:t>equalizer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with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81200" y="1149428"/>
            <a:ext cx="5334000" cy="2233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58842" y="4638522"/>
            <a:ext cx="70631" cy="24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53917" y="4797678"/>
            <a:ext cx="10922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40" dirty="0">
                <a:latin typeface="Times New Roman"/>
                <a:cs typeface="Times New Roman"/>
              </a:rPr>
              <a:t>e</a:t>
            </a:r>
            <a:r>
              <a:rPr sz="650" i="1" spc="-5" dirty="0">
                <a:latin typeface="Times New Roman"/>
                <a:cs typeface="Times New Roman"/>
              </a:rPr>
              <a:t>q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6729" y="479767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58514" y="4600052"/>
            <a:ext cx="278765" cy="4038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340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45" dirty="0">
                <a:latin typeface="Symbol"/>
                <a:cs typeface="Symbol"/>
              </a:rPr>
              <a:t></a:t>
            </a:r>
            <a:r>
              <a:rPr sz="650" spc="3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5742" y="4598034"/>
            <a:ext cx="75057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73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30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3540" y="4598034"/>
            <a:ext cx="17818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3840" algn="l"/>
              </a:tabLst>
            </a:pPr>
            <a:r>
              <a:rPr sz="1650" i="1" dirty="0">
                <a:latin typeface="Times New Roman"/>
                <a:cs typeface="Times New Roman"/>
              </a:rPr>
              <a:t>c	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D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D</a:t>
            </a:r>
            <a:r>
              <a:rPr sz="1650" i="1" spc="-3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66341" y="5864758"/>
            <a:ext cx="10922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40" dirty="0">
                <a:latin typeface="Times New Roman"/>
                <a:cs typeface="Times New Roman"/>
              </a:rPr>
              <a:t>e</a:t>
            </a:r>
            <a:r>
              <a:rPr sz="650" i="1" spc="-5" dirty="0">
                <a:latin typeface="Times New Roman"/>
                <a:cs typeface="Times New Roman"/>
              </a:rPr>
              <a:t>q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6314" y="586475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54928" y="586475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77844" y="5588914"/>
            <a:ext cx="27559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algn="ctr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85"/>
              </a:spcBef>
            </a:pP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5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06821" y="5587390"/>
            <a:ext cx="806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12234" y="5582073"/>
            <a:ext cx="2249170" cy="492759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  <a:tabLst>
                <a:tab pos="244475" algn="l"/>
                <a:tab pos="1854835" algn="l"/>
                <a:tab pos="2129790" algn="l"/>
              </a:tabLst>
            </a:pPr>
            <a:r>
              <a:rPr sz="1650" i="1" dirty="0">
                <a:latin typeface="Times New Roman"/>
                <a:cs typeface="Times New Roman"/>
              </a:rPr>
              <a:t>c	p 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k D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D</a:t>
            </a:r>
            <a:r>
              <a:rPr sz="1650" i="1" spc="-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1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325" spc="7" baseline="-5376" dirty="0">
                <a:latin typeface="Symbol"/>
                <a:cs typeface="Symbol"/>
              </a:rPr>
              <a:t></a:t>
            </a:r>
            <a:r>
              <a:rPr sz="2325" spc="7" baseline="-5376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  <a:p>
            <a:pPr marR="184150" algn="r">
              <a:lnSpc>
                <a:spcPct val="100000"/>
              </a:lnSpc>
              <a:spcBef>
                <a:spcPts val="254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7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28292" y="5665419"/>
            <a:ext cx="15919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73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 </a:t>
            </a:r>
            <a:r>
              <a:rPr sz="1650" i="1" dirty="0">
                <a:latin typeface="Times New Roman"/>
                <a:cs typeface="Times New Roman"/>
              </a:rPr>
              <a:t>k D </a:t>
            </a:r>
            <a:r>
              <a:rPr sz="1650" dirty="0">
                <a:latin typeface="Symbol"/>
                <a:cs typeface="Symbol"/>
              </a:rPr>
              <a:t>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 D </a:t>
            </a:r>
            <a:r>
              <a:rPr sz="1650" dirty="0">
                <a:latin typeface="Times New Roman"/>
                <a:cs typeface="Times New Roman"/>
              </a:rPr>
              <a:t>)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1608" y="5617261"/>
            <a:ext cx="131318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75" i="1" baseline="3367" dirty="0">
                <a:latin typeface="Times New Roman"/>
                <a:cs typeface="Times New Roman"/>
              </a:rPr>
              <a:t>p </a:t>
            </a:r>
            <a:r>
              <a:rPr sz="2100" dirty="0">
                <a:latin typeface="Symbol"/>
                <a:cs typeface="Symbol"/>
              </a:rPr>
              <a:t></a:t>
            </a:r>
            <a:r>
              <a:rPr sz="2100" spc="-370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D </a:t>
            </a:r>
            <a:r>
              <a:rPr sz="2475" baseline="3367" dirty="0">
                <a:latin typeface="Times New Roman"/>
                <a:cs typeface="Times New Roman"/>
              </a:rPr>
              <a:t>( </a:t>
            </a:r>
            <a:r>
              <a:rPr sz="2475" i="1" baseline="3367" dirty="0">
                <a:latin typeface="Times New Roman"/>
                <a:cs typeface="Times New Roman"/>
              </a:rPr>
              <a:t>k </a:t>
            </a:r>
            <a:r>
              <a:rPr sz="2475" baseline="3367" dirty="0">
                <a:latin typeface="Symbol"/>
                <a:cs typeface="Symbol"/>
              </a:rPr>
              <a:t></a:t>
            </a:r>
            <a:r>
              <a:rPr sz="2475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n </a:t>
            </a:r>
            <a:r>
              <a:rPr sz="2475" baseline="3367" dirty="0">
                <a:latin typeface="Times New Roman"/>
                <a:cs typeface="Times New Roman"/>
              </a:rPr>
              <a:t>) </a:t>
            </a:r>
            <a:r>
              <a:rPr sz="2100" dirty="0">
                <a:latin typeface="Symbol"/>
                <a:cs typeface="Symbol"/>
              </a:rPr>
              <a:t>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178808" y="5672251"/>
            <a:ext cx="3424428" cy="2109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56079" y="5027802"/>
            <a:ext cx="3867785" cy="407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320"/>
              </a:lnSpc>
              <a:spcBef>
                <a:spcPts val="90"/>
              </a:spcBef>
              <a:tabLst>
                <a:tab pos="2082800" algn="l"/>
              </a:tabLst>
            </a:pPr>
            <a:r>
              <a:rPr sz="2000" spc="-5" dirty="0">
                <a:latin typeface="Arial"/>
                <a:cs typeface="Arial"/>
              </a:rPr>
              <a:t>that </a:t>
            </a:r>
            <a:r>
              <a:rPr sz="2000" spc="-110" dirty="0">
                <a:latin typeface="Arial"/>
                <a:cs typeface="Arial"/>
              </a:rPr>
              <a:t>is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sampled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at</a:t>
            </a:r>
            <a:r>
              <a:rPr sz="1600" i="1" spc="-40" dirty="0">
                <a:latin typeface="Times New Roman"/>
                <a:cs typeface="Times New Roman"/>
              </a:rPr>
              <a:t>t	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k </a:t>
            </a:r>
            <a:r>
              <a:rPr sz="1600" i="1" spc="5" dirty="0">
                <a:latin typeface="Times New Roman"/>
                <a:cs typeface="Times New Roman"/>
              </a:rPr>
              <a:t>D </a:t>
            </a:r>
            <a:r>
              <a:rPr sz="1600" dirty="0">
                <a:latin typeface="Symbol"/>
                <a:cs typeface="Symbol"/>
              </a:rPr>
              <a:t>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</a:t>
            </a:r>
            <a:r>
              <a:rPr sz="1600" i="1" spc="85" dirty="0">
                <a:latin typeface="Times New Roman"/>
                <a:cs typeface="Times New Roman"/>
              </a:rPr>
              <a:t> </a:t>
            </a:r>
            <a:r>
              <a:rPr sz="1600" i="1" spc="-100" dirty="0">
                <a:latin typeface="Times New Roman"/>
                <a:cs typeface="Times New Roman"/>
              </a:rPr>
              <a:t>D</a:t>
            </a:r>
            <a:r>
              <a:rPr sz="2000" spc="-100" dirty="0">
                <a:latin typeface="Arial"/>
                <a:cs typeface="Arial"/>
              </a:rPr>
              <a:t>yielding</a:t>
            </a:r>
            <a:endParaRPr sz="2000">
              <a:latin typeface="Arial"/>
              <a:cs typeface="Arial"/>
            </a:endParaRPr>
          </a:p>
          <a:p>
            <a:pPr marR="78105" algn="ctr">
              <a:lnSpc>
                <a:spcPts val="700"/>
              </a:lnSpc>
            </a:pP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00394" y="1896567"/>
            <a:ext cx="1404620" cy="25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p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i="1" dirty="0">
                <a:latin typeface="Times New Roman"/>
                <a:cs typeface="Times New Roman"/>
              </a:rPr>
              <a:t>t </a:t>
            </a:r>
            <a:r>
              <a:rPr sz="1100" dirty="0">
                <a:latin typeface="Times New Roman"/>
                <a:cs typeface="Times New Roman"/>
              </a:rPr>
              <a:t>) </a:t>
            </a:r>
            <a:r>
              <a:rPr sz="1100" dirty="0">
                <a:latin typeface="Symbol"/>
                <a:cs typeface="Symbol"/>
              </a:rPr>
              <a:t>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 p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i="1" dirty="0">
                <a:latin typeface="Times New Roman"/>
                <a:cs typeface="Times New Roman"/>
              </a:rPr>
              <a:t>t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dirty="0">
                <a:latin typeface="Times New Roman"/>
                <a:cs typeface="Times New Roman"/>
              </a:rPr>
              <a:t> 2 </a:t>
            </a:r>
            <a:r>
              <a:rPr sz="1100" i="1" dirty="0">
                <a:latin typeface="Times New Roman"/>
                <a:cs typeface="Times New Roman"/>
              </a:rPr>
              <a:t>N D</a:t>
            </a:r>
            <a:r>
              <a:rPr sz="1100" i="1" spc="1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  <a:p>
            <a:pPr marL="113030">
              <a:lnSpc>
                <a:spcPts val="495"/>
              </a:lnSpc>
              <a:tabLst>
                <a:tab pos="676910" algn="l"/>
              </a:tabLst>
            </a:pPr>
            <a:r>
              <a:rPr sz="450" i="1" dirty="0">
                <a:latin typeface="Times New Roman"/>
                <a:cs typeface="Times New Roman"/>
              </a:rPr>
              <a:t>N	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987413" y="1919465"/>
            <a:ext cx="781507" cy="1447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498598" y="2887726"/>
            <a:ext cx="2889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p</a:t>
            </a:r>
            <a:r>
              <a:rPr sz="1100" i="1" spc="-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8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</a:t>
            </a:r>
            <a:r>
              <a:rPr sz="1100" i="1" spc="-1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6489" y="2887726"/>
            <a:ext cx="706755" cy="25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5"/>
              </a:spcBef>
              <a:tabLst>
                <a:tab pos="253365" algn="l"/>
              </a:tabLst>
            </a:pPr>
            <a:r>
              <a:rPr sz="1100" i="1" dirty="0">
                <a:latin typeface="Times New Roman"/>
                <a:cs typeface="Times New Roman"/>
              </a:rPr>
              <a:t>p	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i="1" dirty="0">
                <a:latin typeface="Times New Roman"/>
                <a:cs typeface="Times New Roman"/>
              </a:rPr>
              <a:t>t </a:t>
            </a:r>
            <a:r>
              <a:rPr sz="1100" dirty="0">
                <a:latin typeface="Times New Roman"/>
                <a:cs typeface="Times New Roman"/>
              </a:rPr>
              <a:t>) </a:t>
            </a:r>
            <a:r>
              <a:rPr sz="1100" dirty="0">
                <a:latin typeface="Symbol"/>
                <a:cs typeface="Symbol"/>
              </a:rPr>
              <a:t></a:t>
            </a:r>
            <a:r>
              <a:rPr sz="1100" spc="1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  <a:p>
            <a:pPr marL="170815" indent="-61594">
              <a:lnSpc>
                <a:spcPts val="495"/>
              </a:lnSpc>
              <a:buFont typeface="Symbol"/>
              <a:buChar char=""/>
              <a:tabLst>
                <a:tab pos="171450" algn="l"/>
              </a:tabLst>
            </a:pPr>
            <a:r>
              <a:rPr sz="450" i="1" dirty="0">
                <a:latin typeface="Times New Roman"/>
                <a:cs typeface="Times New Roman"/>
              </a:rPr>
              <a:t>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43150" y="3043173"/>
            <a:ext cx="119380" cy="95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310" indent="-55244">
              <a:lnSpc>
                <a:spcPct val="100000"/>
              </a:lnSpc>
              <a:spcBef>
                <a:spcPts val="105"/>
              </a:spcBef>
              <a:buFont typeface="Symbol"/>
              <a:buChar char=""/>
              <a:tabLst>
                <a:tab pos="67945" algn="l"/>
              </a:tabLst>
            </a:pPr>
            <a:r>
              <a:rPr sz="450" i="1" dirty="0">
                <a:latin typeface="Times New Roman"/>
                <a:cs typeface="Times New Roman"/>
              </a:rPr>
              <a:t>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25776" y="2910065"/>
            <a:ext cx="298208" cy="1447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447413" y="3268802"/>
            <a:ext cx="1502410" cy="25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5"/>
              </a:spcBef>
              <a:tabLst>
                <a:tab pos="798830" algn="l"/>
              </a:tabLst>
            </a:pPr>
            <a:r>
              <a:rPr sz="1100" i="1" dirty="0">
                <a:latin typeface="Times New Roman"/>
                <a:cs typeface="Times New Roman"/>
              </a:rPr>
              <a:t>p 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i="1" dirty="0">
                <a:latin typeface="Times New Roman"/>
                <a:cs typeface="Times New Roman"/>
              </a:rPr>
              <a:t>t </a:t>
            </a:r>
            <a:r>
              <a:rPr sz="1100" dirty="0">
                <a:latin typeface="Times New Roman"/>
                <a:cs typeface="Times New Roman"/>
              </a:rPr>
              <a:t>)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Symbol"/>
                <a:cs typeface="Symbol"/>
              </a:rPr>
              <a:t></a:t>
            </a:r>
            <a:r>
              <a:rPr sz="1100" spc="27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	p </a:t>
            </a:r>
            <a:r>
              <a:rPr sz="1100" dirty="0">
                <a:latin typeface="Times New Roman"/>
                <a:cs typeface="Times New Roman"/>
              </a:rPr>
              <a:t>( </a:t>
            </a:r>
            <a:r>
              <a:rPr sz="1100" i="1" dirty="0">
                <a:latin typeface="Times New Roman"/>
                <a:cs typeface="Times New Roman"/>
              </a:rPr>
              <a:t>t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N D</a:t>
            </a:r>
            <a:r>
              <a:rPr sz="1100" i="1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  <a:p>
            <a:pPr marL="109855">
              <a:lnSpc>
                <a:spcPts val="495"/>
              </a:lnSpc>
              <a:tabLst>
                <a:tab pos="643890" algn="l"/>
              </a:tabLst>
            </a:pPr>
            <a:r>
              <a:rPr sz="450" dirty="0">
                <a:latin typeface="Times New Roman"/>
                <a:cs typeface="Times New Roman"/>
              </a:rPr>
              <a:t>0	</a:t>
            </a:r>
            <a:r>
              <a:rPr sz="450" dirty="0">
                <a:latin typeface="Symbol"/>
                <a:cs typeface="Symbol"/>
              </a:rPr>
              <a:t></a:t>
            </a:r>
            <a:r>
              <a:rPr sz="450" spc="60" dirty="0">
                <a:latin typeface="Times New Roman"/>
                <a:cs typeface="Times New Roman"/>
              </a:rPr>
              <a:t> </a:t>
            </a:r>
            <a:r>
              <a:rPr sz="450" i="1" dirty="0">
                <a:latin typeface="Times New Roman"/>
                <a:cs typeface="Times New Roman"/>
              </a:rPr>
              <a:t>N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26819" y="3546475"/>
            <a:ext cx="7620634" cy="11029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2270" marR="43180" indent="-344805" algn="just">
              <a:lnSpc>
                <a:spcPct val="100000"/>
              </a:lnSpc>
              <a:spcBef>
                <a:spcPts val="90"/>
              </a:spcBef>
              <a:buChar char="•"/>
              <a:tabLst>
                <a:tab pos="382905" algn="l"/>
              </a:tabLst>
            </a:pPr>
            <a:r>
              <a:rPr sz="2000" spc="-160" dirty="0">
                <a:latin typeface="Arial"/>
                <a:cs typeface="Arial"/>
              </a:rPr>
              <a:t>Search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45" dirty="0">
                <a:latin typeface="Arial"/>
                <a:cs typeface="Arial"/>
              </a:rPr>
              <a:t>tap </a:t>
            </a:r>
            <a:r>
              <a:rPr sz="2000" spc="-135" dirty="0">
                <a:latin typeface="Arial"/>
                <a:cs typeface="Arial"/>
              </a:rPr>
              <a:t>gains </a:t>
            </a:r>
            <a:r>
              <a:rPr sz="2000" i="1" spc="-15" dirty="0">
                <a:latin typeface="Carlito"/>
                <a:cs typeface="Carlito"/>
              </a:rPr>
              <a:t>c</a:t>
            </a:r>
            <a:r>
              <a:rPr sz="1950" i="1" spc="-22" baseline="-17094" dirty="0">
                <a:latin typeface="Carlito"/>
                <a:cs typeface="Carlito"/>
              </a:rPr>
              <a:t>N </a:t>
            </a:r>
            <a:r>
              <a:rPr sz="2000" spc="-130" dirty="0">
                <a:latin typeface="Arial"/>
                <a:cs typeface="Arial"/>
              </a:rPr>
              <a:t>such </a:t>
            </a:r>
            <a:r>
              <a:rPr sz="2000" spc="-10" dirty="0">
                <a:latin typeface="Arial"/>
                <a:cs typeface="Arial"/>
              </a:rPr>
              <a:t>that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output </a:t>
            </a:r>
            <a:r>
              <a:rPr sz="2000" spc="-105" dirty="0">
                <a:latin typeface="Arial"/>
                <a:cs typeface="Arial"/>
              </a:rPr>
              <a:t>equals </a:t>
            </a:r>
            <a:r>
              <a:rPr sz="2000" spc="-135" dirty="0">
                <a:latin typeface="Arial"/>
                <a:cs typeface="Arial"/>
              </a:rPr>
              <a:t>zero </a:t>
            </a:r>
            <a:r>
              <a:rPr sz="2000" spc="-50" dirty="0">
                <a:latin typeface="Arial"/>
                <a:cs typeface="Arial"/>
              </a:rPr>
              <a:t>at </a:t>
            </a:r>
            <a:r>
              <a:rPr sz="2000" spc="-120" dirty="0">
                <a:latin typeface="Arial"/>
                <a:cs typeface="Arial"/>
              </a:rPr>
              <a:t>sample  </a:t>
            </a:r>
            <a:r>
              <a:rPr sz="2000" spc="-65" dirty="0">
                <a:latin typeface="Arial"/>
                <a:cs typeface="Arial"/>
              </a:rPr>
              <a:t>intervals </a:t>
            </a:r>
            <a:r>
              <a:rPr sz="2000" i="1" spc="-5" dirty="0">
                <a:latin typeface="Carlito"/>
                <a:cs typeface="Carlito"/>
              </a:rPr>
              <a:t>D </a:t>
            </a:r>
            <a:r>
              <a:rPr sz="2000" spc="-114" dirty="0">
                <a:latin typeface="Arial"/>
                <a:cs typeface="Arial"/>
              </a:rPr>
              <a:t>except </a:t>
            </a:r>
            <a:r>
              <a:rPr sz="2000" spc="-35" dirty="0">
                <a:latin typeface="Arial"/>
                <a:cs typeface="Arial"/>
              </a:rPr>
              <a:t>at </a:t>
            </a:r>
            <a:r>
              <a:rPr sz="2000" spc="-15" dirty="0">
                <a:latin typeface="Arial"/>
                <a:cs typeface="Arial"/>
              </a:rPr>
              <a:t>the </a:t>
            </a:r>
            <a:r>
              <a:rPr sz="2000" spc="-85" dirty="0">
                <a:latin typeface="Arial"/>
                <a:cs typeface="Arial"/>
              </a:rPr>
              <a:t>decision </a:t>
            </a:r>
            <a:r>
              <a:rPr sz="2000" spc="-60" dirty="0">
                <a:latin typeface="Arial"/>
                <a:cs typeface="Arial"/>
              </a:rPr>
              <a:t>instant </a:t>
            </a:r>
            <a:r>
              <a:rPr sz="2000" spc="-75" dirty="0">
                <a:latin typeface="Arial"/>
                <a:cs typeface="Arial"/>
              </a:rPr>
              <a:t>when </a:t>
            </a:r>
            <a:r>
              <a:rPr sz="2000" spc="60" dirty="0">
                <a:latin typeface="Arial"/>
                <a:cs typeface="Arial"/>
              </a:rPr>
              <a:t>it </a:t>
            </a:r>
            <a:r>
              <a:rPr sz="2000" spc="-85" dirty="0">
                <a:latin typeface="Arial"/>
                <a:cs typeface="Arial"/>
              </a:rPr>
              <a:t>should </a:t>
            </a:r>
            <a:r>
              <a:rPr sz="2000" spc="-90" dirty="0">
                <a:latin typeface="Arial"/>
                <a:cs typeface="Arial"/>
              </a:rPr>
              <a:t>be </a:t>
            </a:r>
            <a:r>
              <a:rPr sz="2000" spc="-70" dirty="0">
                <a:latin typeface="Arial"/>
                <a:cs typeface="Arial"/>
              </a:rPr>
              <a:t>unity. </a:t>
            </a:r>
            <a:r>
              <a:rPr sz="2000" spc="-150" dirty="0">
                <a:latin typeface="Arial"/>
                <a:cs typeface="Arial"/>
              </a:rPr>
              <a:t>The  </a:t>
            </a:r>
            <a:r>
              <a:rPr sz="2000" spc="-5" dirty="0">
                <a:latin typeface="Arial"/>
                <a:cs typeface="Arial"/>
              </a:rPr>
              <a:t>output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(think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for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instance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paths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i="1" dirty="0">
                <a:latin typeface="Carlito"/>
                <a:cs typeface="Carlito"/>
              </a:rPr>
              <a:t>c</a:t>
            </a:r>
            <a:r>
              <a:rPr sz="1950" i="1" baseline="-17094" dirty="0">
                <a:latin typeface="Carlito"/>
                <a:cs typeface="Carlito"/>
              </a:rPr>
              <a:t>-N</a:t>
            </a:r>
            <a:r>
              <a:rPr sz="2000" i="1" dirty="0">
                <a:latin typeface="Carlito"/>
                <a:cs typeface="Carlito"/>
              </a:rPr>
              <a:t>,</a:t>
            </a:r>
            <a:r>
              <a:rPr sz="2000" i="1" spc="-15" dirty="0">
                <a:latin typeface="Carlito"/>
                <a:cs typeface="Carlito"/>
              </a:rPr>
              <a:t> </a:t>
            </a:r>
            <a:r>
              <a:rPr sz="2000" i="1" dirty="0">
                <a:latin typeface="Carlito"/>
                <a:cs typeface="Carlito"/>
              </a:rPr>
              <a:t>c</a:t>
            </a:r>
            <a:r>
              <a:rPr sz="1950" i="1" baseline="-17094" dirty="0">
                <a:latin typeface="Carlito"/>
                <a:cs typeface="Carlito"/>
              </a:rPr>
              <a:t>N</a:t>
            </a:r>
            <a:r>
              <a:rPr sz="1950" i="1" spc="30" baseline="-17094" dirty="0">
                <a:latin typeface="Carlito"/>
                <a:cs typeface="Carlito"/>
              </a:rPr>
              <a:t> </a:t>
            </a:r>
            <a:r>
              <a:rPr sz="2000" spc="-15" dirty="0">
                <a:latin typeface="Arial"/>
                <a:cs typeface="Arial"/>
              </a:rPr>
              <a:t>or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i="1" spc="-25" dirty="0">
                <a:latin typeface="Carlito"/>
                <a:cs typeface="Carlito"/>
              </a:rPr>
              <a:t>c</a:t>
            </a:r>
            <a:r>
              <a:rPr sz="1950" i="1" spc="-37" baseline="-17094" dirty="0">
                <a:latin typeface="Carlito"/>
                <a:cs typeface="Carlito"/>
              </a:rPr>
              <a:t>0</a:t>
            </a:r>
            <a:r>
              <a:rPr sz="2000" spc="-2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R="2042160" algn="ctr">
              <a:lnSpc>
                <a:spcPct val="100000"/>
              </a:lnSpc>
              <a:spcBef>
                <a:spcPts val="509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61864" y="3291065"/>
            <a:ext cx="754875" cy="1447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02864" y="2142821"/>
            <a:ext cx="2227899" cy="291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39740" y="3346190"/>
            <a:ext cx="1162989" cy="25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81793" y="3743034"/>
            <a:ext cx="1907926" cy="1706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38287" y="3746082"/>
            <a:ext cx="27646" cy="17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65826" y="4203313"/>
            <a:ext cx="1209398" cy="25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19673" y="4631557"/>
            <a:ext cx="1209398" cy="25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65190" y="5060055"/>
            <a:ext cx="1209398" cy="25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81793" y="5456962"/>
            <a:ext cx="1907926" cy="1706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38287" y="5459947"/>
            <a:ext cx="27646" cy="17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2716" y="5917279"/>
            <a:ext cx="1309918" cy="250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30222" y="3559093"/>
            <a:ext cx="2340525" cy="247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30222" y="4005879"/>
            <a:ext cx="2261537" cy="247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11958" y="4523964"/>
            <a:ext cx="174327" cy="27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30222" y="4893736"/>
            <a:ext cx="2402883" cy="2474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11958" y="5411694"/>
            <a:ext cx="174327" cy="278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0222" y="5781403"/>
            <a:ext cx="2552544" cy="2474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87787" y="577190"/>
            <a:ext cx="169573" cy="32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96807" y="1002005"/>
            <a:ext cx="169608" cy="322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15961" y="457962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19812">
            <a:solidFill>
              <a:srgbClr val="99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246621" y="1209039"/>
            <a:ext cx="1993900" cy="630555"/>
            <a:chOff x="6246621" y="1209039"/>
            <a:chExt cx="1993900" cy="630555"/>
          </a:xfrm>
        </p:grpSpPr>
        <p:sp>
          <p:nvSpPr>
            <p:cNvPr id="22" name="object 22"/>
            <p:cNvSpPr/>
            <p:nvPr/>
          </p:nvSpPr>
          <p:spPr>
            <a:xfrm>
              <a:off x="7849361" y="144856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12" y="5079"/>
                  </a:lnTo>
                  <a:lnTo>
                    <a:pt x="106807" y="19430"/>
                  </a:lnTo>
                  <a:lnTo>
                    <a:pt x="71374" y="41910"/>
                  </a:lnTo>
                  <a:lnTo>
                    <a:pt x="41910" y="71374"/>
                  </a:lnTo>
                  <a:lnTo>
                    <a:pt x="19431" y="106807"/>
                  </a:lnTo>
                  <a:lnTo>
                    <a:pt x="5080" y="146812"/>
                  </a:lnTo>
                  <a:lnTo>
                    <a:pt x="0" y="190500"/>
                  </a:lnTo>
                  <a:lnTo>
                    <a:pt x="5080" y="234187"/>
                  </a:lnTo>
                  <a:lnTo>
                    <a:pt x="19431" y="274192"/>
                  </a:lnTo>
                  <a:lnTo>
                    <a:pt x="41910" y="309625"/>
                  </a:lnTo>
                  <a:lnTo>
                    <a:pt x="71374" y="339089"/>
                  </a:lnTo>
                  <a:lnTo>
                    <a:pt x="106807" y="361568"/>
                  </a:lnTo>
                  <a:lnTo>
                    <a:pt x="146812" y="375920"/>
                  </a:lnTo>
                  <a:lnTo>
                    <a:pt x="190500" y="381000"/>
                  </a:lnTo>
                  <a:lnTo>
                    <a:pt x="234188" y="375920"/>
                  </a:lnTo>
                  <a:lnTo>
                    <a:pt x="274193" y="361568"/>
                  </a:lnTo>
                  <a:lnTo>
                    <a:pt x="309626" y="339089"/>
                  </a:lnTo>
                  <a:lnTo>
                    <a:pt x="339090" y="309625"/>
                  </a:lnTo>
                  <a:lnTo>
                    <a:pt x="361569" y="274192"/>
                  </a:lnTo>
                  <a:lnTo>
                    <a:pt x="375920" y="234187"/>
                  </a:lnTo>
                  <a:lnTo>
                    <a:pt x="381000" y="190500"/>
                  </a:lnTo>
                  <a:lnTo>
                    <a:pt x="375920" y="146812"/>
                  </a:lnTo>
                  <a:lnTo>
                    <a:pt x="361569" y="106807"/>
                  </a:lnTo>
                  <a:lnTo>
                    <a:pt x="339090" y="71374"/>
                  </a:lnTo>
                  <a:lnTo>
                    <a:pt x="309626" y="41910"/>
                  </a:lnTo>
                  <a:lnTo>
                    <a:pt x="274193" y="19430"/>
                  </a:lnTo>
                  <a:lnTo>
                    <a:pt x="234188" y="5079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849361" y="144856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80" y="146812"/>
                  </a:lnTo>
                  <a:lnTo>
                    <a:pt x="19431" y="106807"/>
                  </a:lnTo>
                  <a:lnTo>
                    <a:pt x="41910" y="71374"/>
                  </a:lnTo>
                  <a:lnTo>
                    <a:pt x="71374" y="41910"/>
                  </a:lnTo>
                  <a:lnTo>
                    <a:pt x="106807" y="19430"/>
                  </a:lnTo>
                  <a:lnTo>
                    <a:pt x="146812" y="5079"/>
                  </a:lnTo>
                  <a:lnTo>
                    <a:pt x="190500" y="0"/>
                  </a:lnTo>
                  <a:lnTo>
                    <a:pt x="234188" y="5079"/>
                  </a:lnTo>
                  <a:lnTo>
                    <a:pt x="274193" y="19430"/>
                  </a:lnTo>
                  <a:lnTo>
                    <a:pt x="309626" y="41910"/>
                  </a:lnTo>
                  <a:lnTo>
                    <a:pt x="339090" y="71374"/>
                  </a:lnTo>
                  <a:lnTo>
                    <a:pt x="361569" y="106807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9" y="274192"/>
                  </a:lnTo>
                  <a:lnTo>
                    <a:pt x="339090" y="309625"/>
                  </a:lnTo>
                  <a:lnTo>
                    <a:pt x="309626" y="339089"/>
                  </a:lnTo>
                  <a:lnTo>
                    <a:pt x="274193" y="361568"/>
                  </a:lnTo>
                  <a:lnTo>
                    <a:pt x="234188" y="375920"/>
                  </a:lnTo>
                  <a:lnTo>
                    <a:pt x="190500" y="381000"/>
                  </a:lnTo>
                  <a:lnTo>
                    <a:pt x="146812" y="375920"/>
                  </a:lnTo>
                  <a:lnTo>
                    <a:pt x="106807" y="361568"/>
                  </a:lnTo>
                  <a:lnTo>
                    <a:pt x="71374" y="339089"/>
                  </a:lnTo>
                  <a:lnTo>
                    <a:pt x="41910" y="309625"/>
                  </a:lnTo>
                  <a:lnTo>
                    <a:pt x="19431" y="274192"/>
                  </a:lnTo>
                  <a:lnTo>
                    <a:pt x="5080" y="234187"/>
                  </a:lnTo>
                  <a:lnTo>
                    <a:pt x="0" y="190500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19135" y="1422018"/>
              <a:ext cx="83566" cy="7683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38465" y="1212087"/>
              <a:ext cx="310515" cy="247650"/>
            </a:xfrm>
            <a:custGeom>
              <a:avLst/>
              <a:gdLst/>
              <a:ahLst/>
              <a:cxnLst/>
              <a:rect l="l" t="t" r="r" b="b"/>
              <a:pathLst>
                <a:path w="310515" h="247650">
                  <a:moveTo>
                    <a:pt x="12191" y="0"/>
                  </a:moveTo>
                  <a:lnTo>
                    <a:pt x="0" y="15748"/>
                  </a:lnTo>
                  <a:lnTo>
                    <a:pt x="298068" y="247650"/>
                  </a:lnTo>
                  <a:lnTo>
                    <a:pt x="310260" y="232156"/>
                  </a:lnTo>
                  <a:lnTo>
                    <a:pt x="12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78749" y="1507235"/>
              <a:ext cx="84327" cy="7238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08342" y="1209039"/>
              <a:ext cx="985519" cy="344170"/>
            </a:xfrm>
            <a:custGeom>
              <a:avLst/>
              <a:gdLst/>
              <a:ahLst/>
              <a:cxnLst/>
              <a:rect l="l" t="t" r="r" b="b"/>
              <a:pathLst>
                <a:path w="985520" h="344169">
                  <a:moveTo>
                    <a:pt x="6350" y="0"/>
                  </a:moveTo>
                  <a:lnTo>
                    <a:pt x="0" y="18796"/>
                  </a:lnTo>
                  <a:lnTo>
                    <a:pt x="979297" y="343788"/>
                  </a:lnTo>
                  <a:lnTo>
                    <a:pt x="985520" y="324993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70494" y="1591690"/>
              <a:ext cx="83438" cy="7366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46621" y="1210436"/>
              <a:ext cx="1536700" cy="427990"/>
            </a:xfrm>
            <a:custGeom>
              <a:avLst/>
              <a:gdLst/>
              <a:ahLst/>
              <a:cxnLst/>
              <a:rect l="l" t="t" r="r" b="b"/>
              <a:pathLst>
                <a:path w="1536700" h="427989">
                  <a:moveTo>
                    <a:pt x="5079" y="0"/>
                  </a:moveTo>
                  <a:lnTo>
                    <a:pt x="0" y="19050"/>
                  </a:lnTo>
                  <a:lnTo>
                    <a:pt x="1531111" y="427609"/>
                  </a:lnTo>
                  <a:lnTo>
                    <a:pt x="1536192" y="408559"/>
                  </a:lnTo>
                  <a:lnTo>
                    <a:pt x="5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5944362" y="57226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56388" y="28194"/>
                </a:lnTo>
                <a:lnTo>
                  <a:pt x="0" y="0"/>
                </a:lnTo>
                <a:lnTo>
                  <a:pt x="0" y="76200"/>
                </a:lnTo>
                <a:lnTo>
                  <a:pt x="56388" y="48006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30362" y="1562861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381000" y="38100"/>
                </a:moveTo>
                <a:lnTo>
                  <a:pt x="361188" y="28194"/>
                </a:lnTo>
                <a:lnTo>
                  <a:pt x="304800" y="0"/>
                </a:lnTo>
                <a:lnTo>
                  <a:pt x="304800" y="28194"/>
                </a:lnTo>
                <a:lnTo>
                  <a:pt x="0" y="28194"/>
                </a:lnTo>
                <a:lnTo>
                  <a:pt x="0" y="48006"/>
                </a:lnTo>
                <a:lnTo>
                  <a:pt x="304800" y="48006"/>
                </a:lnTo>
                <a:lnTo>
                  <a:pt x="304800" y="76200"/>
                </a:lnTo>
                <a:lnTo>
                  <a:pt x="361188" y="48006"/>
                </a:lnTo>
                <a:lnTo>
                  <a:pt x="3810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256021" y="123266"/>
            <a:ext cx="42290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p</a:t>
            </a:r>
            <a:r>
              <a:rPr sz="1600" i="1" spc="-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spc="-2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-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633852" y="181432"/>
            <a:ext cx="343281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340" dirty="0"/>
              <a:t>Tapped </a:t>
            </a:r>
            <a:r>
              <a:rPr spc="-254" dirty="0"/>
              <a:t>Dela</a:t>
            </a:r>
            <a:r>
              <a:rPr strike="sngStrike" spc="-254" dirty="0"/>
              <a:t>y</a:t>
            </a:r>
            <a:r>
              <a:rPr strike="sngStrike" spc="-340" dirty="0"/>
              <a:t> </a:t>
            </a:r>
            <a:r>
              <a:rPr strike="sngStrike" spc="-220" dirty="0"/>
              <a:t>Lin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7503541" y="474040"/>
            <a:ext cx="1181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41081" y="656920"/>
            <a:ext cx="18542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indent="-6096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60960" algn="l"/>
              </a:tabLst>
            </a:pPr>
            <a:r>
              <a:rPr sz="650" dirty="0">
                <a:latin typeface="Times New Roman"/>
                <a:cs typeface="Times New Roman"/>
              </a:rPr>
              <a:t>2</a:t>
            </a:r>
            <a:r>
              <a:rPr sz="650" spc="-10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71598" y="684733"/>
            <a:ext cx="4078604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spc="-40" dirty="0">
                <a:latin typeface="Arial"/>
                <a:cs typeface="Arial"/>
              </a:rPr>
              <a:t>Matrix</a:t>
            </a:r>
            <a:r>
              <a:rPr sz="4000" spc="-315" dirty="0">
                <a:latin typeface="Arial"/>
                <a:cs typeface="Arial"/>
              </a:rPr>
              <a:t> </a:t>
            </a:r>
            <a:r>
              <a:rPr sz="4000" spc="-195" dirty="0">
                <a:latin typeface="Arial"/>
                <a:cs typeface="Arial"/>
              </a:rPr>
              <a:t>Representati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5996368" y="433768"/>
          <a:ext cx="1109980" cy="790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  <a:gridCol w="533400"/>
              </a:tblGrid>
              <a:tr h="381000">
                <a:tc>
                  <a:txBody>
                    <a:bodyPr/>
                    <a:lstStyle/>
                    <a:p>
                      <a:pPr marL="42545">
                        <a:lnSpc>
                          <a:spcPts val="2810"/>
                        </a:lnSpc>
                      </a:pPr>
                      <a:r>
                        <a:rPr sz="40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475" i="1" spc="-1245" baseline="1683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4000" spc="-45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975" baseline="-34188" dirty="0">
                          <a:latin typeface="Times New Roman"/>
                          <a:cs typeface="Times New Roman"/>
                        </a:rPr>
                        <a:t>0</a:t>
                      </a:r>
                      <a:endParaRPr sz="975" baseline="-34188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9999FF"/>
                      </a:solidFill>
                      <a:prstDash val="solid"/>
                    </a:lnL>
                    <a:lnR w="28575">
                      <a:solidFill>
                        <a:srgbClr val="9999FF"/>
                      </a:solidFill>
                      <a:prstDash val="solid"/>
                    </a:lnR>
                    <a:lnT w="28575">
                      <a:solidFill>
                        <a:srgbClr val="9999FF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1705"/>
                        </a:lnSpc>
                        <a:spcBef>
                          <a:spcPts val="310"/>
                        </a:spcBef>
                      </a:pPr>
                      <a:r>
                        <a:rPr sz="1650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91465">
                        <a:lnSpc>
                          <a:spcPts val="505"/>
                        </a:lnSpc>
                      </a:pPr>
                      <a:r>
                        <a:rPr sz="650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65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dirty="0">
                          <a:latin typeface="Times New Roman"/>
                          <a:cs typeface="Times New Roman"/>
                        </a:rPr>
                        <a:t>1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9999FF"/>
                      </a:solidFill>
                      <a:prstDash val="solid"/>
                    </a:lnL>
                    <a:lnR w="28575">
                      <a:solidFill>
                        <a:srgbClr val="9999FF"/>
                      </a:solidFill>
                      <a:prstDash val="solid"/>
                    </a:lnR>
                    <a:lnT w="28575">
                      <a:solidFill>
                        <a:srgbClr val="9999FF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ts val="2900"/>
                        </a:lnSpc>
                      </a:pPr>
                      <a:r>
                        <a:rPr sz="6000" spc="-15" baseline="-1180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475" i="1" spc="-1102" baseline="1515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6000" spc="-1867" baseline="-1180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50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6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50" i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7030593" y="818769"/>
            <a:ext cx="264795" cy="310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  <a:p>
            <a:pPr marL="210820" indent="-79375">
              <a:lnSpc>
                <a:spcPts val="520"/>
              </a:lnSpc>
              <a:buFont typeface="Symbol"/>
              <a:buChar char=""/>
              <a:tabLst>
                <a:tab pos="210820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15961" y="838961"/>
            <a:ext cx="533400" cy="381000"/>
          </a:xfrm>
          <a:prstGeom prst="rect">
            <a:avLst/>
          </a:prstGeom>
          <a:ln w="19811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r>
              <a:rPr sz="650" spc="-5" dirty="0">
                <a:latin typeface="Symbol"/>
                <a:cs typeface="Symbol"/>
              </a:rPr>
              <a:t></a:t>
            </a:r>
            <a:r>
              <a:rPr sz="650" spc="-9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92973" y="818769"/>
            <a:ext cx="185420" cy="310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2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  <a:p>
            <a:pPr marR="5080" algn="r">
              <a:lnSpc>
                <a:spcPts val="520"/>
              </a:lnSpc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89797" y="1209294"/>
            <a:ext cx="5441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019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spc="45" dirty="0">
                <a:latin typeface="Times New Roman"/>
                <a:cs typeface="Times New Roman"/>
              </a:rPr>
              <a:t>(</a:t>
            </a:r>
            <a:r>
              <a:rPr sz="1650" i="1" spc="45" dirty="0">
                <a:latin typeface="Times New Roman"/>
                <a:cs typeface="Times New Roman"/>
              </a:rPr>
              <a:t>t</a:t>
            </a:r>
            <a:r>
              <a:rPr sz="1650" i="1" spc="-2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24164" y="1407413"/>
            <a:ext cx="11557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e</a:t>
            </a:r>
            <a:r>
              <a:rPr sz="650" i="1" spc="-114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q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81950" y="1407109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+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8144" y="1568907"/>
            <a:ext cx="46056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97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94970" algn="l"/>
                <a:tab pos="395605" algn="l"/>
                <a:tab pos="2489200" algn="l"/>
              </a:tabLst>
            </a:pPr>
            <a:r>
              <a:rPr sz="3200" spc="-459" dirty="0">
                <a:latin typeface="Arial"/>
                <a:cs typeface="Arial"/>
              </a:rPr>
              <a:t>A</a:t>
            </a:r>
            <a:r>
              <a:rPr sz="3200" spc="180" dirty="0">
                <a:latin typeface="Arial"/>
                <a:cs typeface="Arial"/>
              </a:rPr>
              <a:t>t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185" dirty="0">
                <a:latin typeface="Arial"/>
                <a:cs typeface="Arial"/>
              </a:rPr>
              <a:t>t</a:t>
            </a:r>
            <a:r>
              <a:rPr sz="3200" spc="-155" dirty="0">
                <a:latin typeface="Arial"/>
                <a:cs typeface="Arial"/>
              </a:rPr>
              <a:t>h</a:t>
            </a:r>
            <a:r>
              <a:rPr sz="3200" spc="-150" dirty="0">
                <a:latin typeface="Arial"/>
                <a:cs typeface="Arial"/>
              </a:rPr>
              <a:t>e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35" dirty="0">
                <a:latin typeface="Arial"/>
                <a:cs typeface="Arial"/>
              </a:rPr>
              <a:t>i</a:t>
            </a:r>
            <a:r>
              <a:rPr sz="3200" spc="-105" dirty="0">
                <a:latin typeface="Arial"/>
                <a:cs typeface="Arial"/>
              </a:rPr>
              <a:t>n</a:t>
            </a:r>
            <a:r>
              <a:rPr sz="3200" spc="-210" dirty="0">
                <a:latin typeface="Arial"/>
                <a:cs typeface="Arial"/>
              </a:rPr>
              <a:t>s</a:t>
            </a:r>
            <a:r>
              <a:rPr sz="3200" spc="-155" dirty="0">
                <a:latin typeface="Arial"/>
                <a:cs typeface="Arial"/>
              </a:rPr>
              <a:t>t</a:t>
            </a:r>
            <a:r>
              <a:rPr sz="3200" spc="-245" dirty="0">
                <a:latin typeface="Arial"/>
                <a:cs typeface="Arial"/>
              </a:rPr>
              <a:t>a</a:t>
            </a:r>
            <a:r>
              <a:rPr sz="3200" spc="-1785" dirty="0">
                <a:latin typeface="Arial"/>
                <a:cs typeface="Arial"/>
              </a:rPr>
              <a:t>n</a:t>
            </a:r>
            <a:r>
              <a:rPr sz="975" i="1" baseline="-51282" dirty="0">
                <a:latin typeface="Times New Roman"/>
                <a:cs typeface="Times New Roman"/>
              </a:rPr>
              <a:t>N	</a:t>
            </a:r>
            <a:r>
              <a:rPr sz="3200" spc="180" dirty="0">
                <a:latin typeface="Arial"/>
                <a:cs typeface="Arial"/>
              </a:rPr>
              <a:t>t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o</a:t>
            </a:r>
            <a:r>
              <a:rPr sz="3200" spc="85" dirty="0">
                <a:latin typeface="Arial"/>
                <a:cs typeface="Arial"/>
              </a:rPr>
              <a:t>f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d</a:t>
            </a:r>
            <a:r>
              <a:rPr sz="3200" spc="-185" dirty="0">
                <a:latin typeface="Arial"/>
                <a:cs typeface="Arial"/>
              </a:rPr>
              <a:t>ec</a:t>
            </a:r>
            <a:r>
              <a:rPr sz="3200" spc="-65" dirty="0">
                <a:latin typeface="Arial"/>
                <a:cs typeface="Arial"/>
              </a:rPr>
              <a:t>i</a:t>
            </a:r>
            <a:r>
              <a:rPr sz="3200" spc="-385" dirty="0">
                <a:latin typeface="Arial"/>
                <a:cs typeface="Arial"/>
              </a:rPr>
              <a:t>s</a:t>
            </a:r>
            <a:r>
              <a:rPr sz="3200" spc="-55" dirty="0">
                <a:latin typeface="Arial"/>
                <a:cs typeface="Arial"/>
              </a:rPr>
              <a:t>io</a:t>
            </a:r>
            <a:r>
              <a:rPr sz="3200" spc="-70" dirty="0">
                <a:latin typeface="Arial"/>
                <a:cs typeface="Arial"/>
              </a:rPr>
              <a:t>n</a:t>
            </a:r>
            <a:r>
              <a:rPr sz="3200" spc="-890" dirty="0">
                <a:latin typeface="Arial"/>
                <a:cs typeface="Arial"/>
              </a:rPr>
              <a:t>:</a:t>
            </a:r>
            <a:r>
              <a:rPr sz="975" i="1" baseline="-51282" dirty="0">
                <a:latin typeface="Times New Roman"/>
                <a:cs typeface="Times New Roman"/>
              </a:rPr>
              <a:t>N</a:t>
            </a:r>
            <a:endParaRPr sz="975" baseline="-51282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52795" y="1846275"/>
            <a:ext cx="91948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spc="60" baseline="-6734" dirty="0">
                <a:latin typeface="Symbol"/>
                <a:cs typeface="Symbol"/>
              </a:rPr>
              <a:t></a:t>
            </a:r>
            <a:r>
              <a:rPr sz="1650" spc="40" dirty="0">
                <a:latin typeface="Times New Roman"/>
                <a:cs typeface="Times New Roman"/>
              </a:rPr>
              <a:t>1, </a:t>
            </a:r>
            <a:r>
              <a:rPr sz="1650" i="1" dirty="0">
                <a:latin typeface="Times New Roman"/>
                <a:cs typeface="Times New Roman"/>
              </a:rPr>
              <a:t>k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2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57652" y="1971547"/>
            <a:ext cx="23228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21334" algn="l"/>
                <a:tab pos="2167890" algn="l"/>
              </a:tabLst>
            </a:pPr>
            <a:r>
              <a:rPr sz="1550" spc="5" dirty="0">
                <a:latin typeface="Symbol"/>
                <a:cs typeface="Symbol"/>
              </a:rPr>
              <a:t></a:t>
            </a:r>
            <a:r>
              <a:rPr sz="1550" spc="5" dirty="0">
                <a:latin typeface="Times New Roman"/>
                <a:cs typeface="Times New Roman"/>
              </a:rPr>
              <a:t>	</a:t>
            </a:r>
            <a:r>
              <a:rPr sz="2475" i="1" baseline="3367" dirty="0">
                <a:latin typeface="Times New Roman"/>
                <a:cs typeface="Times New Roman"/>
              </a:rPr>
              <a:t>p</a:t>
            </a:r>
            <a:r>
              <a:rPr sz="2475" i="1" spc="-22" baseline="336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</a:t>
            </a:r>
            <a:r>
              <a:rPr sz="2100" spc="-295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D</a:t>
            </a:r>
            <a:r>
              <a:rPr sz="2475" i="1" spc="-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(</a:t>
            </a:r>
            <a:r>
              <a:rPr sz="2475" spc="-7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k </a:t>
            </a:r>
            <a:r>
              <a:rPr sz="2475" baseline="3367" dirty="0">
                <a:latin typeface="Symbol"/>
                <a:cs typeface="Symbol"/>
              </a:rPr>
              <a:t></a:t>
            </a:r>
            <a:r>
              <a:rPr sz="2475" spc="30" baseline="3367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n</a:t>
            </a:r>
            <a:r>
              <a:rPr sz="2475" i="1" spc="7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Times New Roman"/>
                <a:cs typeface="Times New Roman"/>
              </a:rPr>
              <a:t>)</a:t>
            </a:r>
            <a:r>
              <a:rPr sz="2475" spc="60" baseline="336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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Symbol"/>
                <a:cs typeface="Symbol"/>
              </a:rPr>
              <a:t></a:t>
            </a:r>
            <a:r>
              <a:rPr sz="2475" baseline="3367" dirty="0">
                <a:latin typeface="Times New Roman"/>
                <a:cs typeface="Times New Roman"/>
              </a:rPr>
              <a:t>	</a:t>
            </a:r>
            <a:r>
              <a:rPr sz="1550" spc="5" dirty="0">
                <a:latin typeface="Symbol"/>
                <a:cs typeface="Symbol"/>
              </a:rPr>
              <a:t>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578991" y="2017267"/>
            <a:ext cx="137795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735" algn="l"/>
                <a:tab pos="1271270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dirty="0">
                <a:latin typeface="Times New Roman"/>
                <a:cs typeface="Times New Roman"/>
              </a:rPr>
              <a:t>(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t </a:t>
            </a:r>
            <a:r>
              <a:rPr sz="1650" i="1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 </a:t>
            </a:r>
            <a:r>
              <a:rPr sz="1650" spc="-1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  <a:p>
            <a:pPr marL="149225">
              <a:lnSpc>
                <a:spcPct val="100000"/>
              </a:lnSpc>
              <a:spcBef>
                <a:spcPts val="5"/>
              </a:spcBef>
              <a:tabLst>
                <a:tab pos="466725" algn="l"/>
              </a:tabLst>
            </a:pPr>
            <a:r>
              <a:rPr sz="650" i="1" spc="30" dirty="0">
                <a:latin typeface="Times New Roman"/>
                <a:cs typeface="Times New Roman"/>
              </a:rPr>
              <a:t>eq	</a:t>
            </a:r>
            <a:r>
              <a:rPr sz="650" i="1" spc="-5" dirty="0">
                <a:latin typeface="Times New Roman"/>
                <a:cs typeface="Times New Roman"/>
              </a:rPr>
              <a:t>k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59989" y="227025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15814" y="227025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68494" y="2016963"/>
            <a:ext cx="10902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66065" algn="l"/>
                <a:tab pos="705485" algn="l"/>
              </a:tabLst>
            </a:pPr>
            <a:r>
              <a:rPr sz="1650" i="1" dirty="0">
                <a:latin typeface="Times New Roman"/>
                <a:cs typeface="Times New Roman"/>
              </a:rPr>
              <a:t>c	p	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325" dirty="0">
                <a:latin typeface="Times New Roman"/>
                <a:cs typeface="Times New Roman"/>
              </a:rPr>
              <a:t> </a:t>
            </a:r>
            <a:r>
              <a:rPr sz="2475" baseline="-28619" dirty="0">
                <a:latin typeface="Symbol"/>
                <a:cs typeface="Symbol"/>
              </a:rPr>
              <a:t></a:t>
            </a:r>
            <a:endParaRPr sz="2475" baseline="-28619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600325" y="2404618"/>
            <a:ext cx="28765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4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55896" y="2404618"/>
            <a:ext cx="28829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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4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78526" y="2404618"/>
            <a:ext cx="19177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k </a:t>
            </a: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5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50330" y="2322322"/>
            <a:ext cx="21558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11784" dirty="0">
                <a:latin typeface="Symbol"/>
                <a:cs typeface="Symbol"/>
              </a:rPr>
              <a:t></a:t>
            </a:r>
            <a:r>
              <a:rPr sz="2475" spc="-240" baseline="-1178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2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,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k</a:t>
            </a:r>
            <a:r>
              <a:rPr sz="1650" i="1" spc="2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3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spc="-150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1,</a:t>
            </a:r>
            <a:r>
              <a:rPr sz="1650" spc="-4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spc="-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1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,</a:t>
            </a:r>
            <a:r>
              <a:rPr sz="1650" spc="-204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...,</a:t>
            </a:r>
            <a:r>
              <a:rPr sz="1650" spc="8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</a:t>
            </a:r>
            <a:r>
              <a:rPr sz="1650" spc="65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274309" y="3273678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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05958" y="3255391"/>
            <a:ext cx="12192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70230" algn="l"/>
                <a:tab pos="1101090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1650" spc="90" dirty="0">
                <a:latin typeface="Times New Roman"/>
                <a:cs typeface="Times New Roman"/>
              </a:rPr>
              <a:t>..</a:t>
            </a:r>
            <a:r>
              <a:rPr sz="1650" dirty="0">
                <a:latin typeface="Times New Roman"/>
                <a:cs typeface="Times New Roman"/>
              </a:rPr>
              <a:t>.	</a:t>
            </a: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49092" y="3297758"/>
            <a:ext cx="218884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310" dirty="0">
                <a:latin typeface="Arial"/>
                <a:cs typeface="Arial"/>
              </a:rPr>
              <a:t>That</a:t>
            </a:r>
            <a:r>
              <a:rPr sz="2550" i="1" spc="-465" baseline="4901" dirty="0">
                <a:latin typeface="Times New Roman"/>
                <a:cs typeface="Times New Roman"/>
              </a:rPr>
              <a:t>p</a:t>
            </a:r>
            <a:r>
              <a:rPr sz="2550" i="1" spc="-375" baseline="4901" dirty="0">
                <a:latin typeface="Times New Roman"/>
                <a:cs typeface="Times New Roman"/>
              </a:rPr>
              <a:t> </a:t>
            </a:r>
            <a:r>
              <a:rPr sz="2550" i="1" spc="-457" baseline="4901" dirty="0">
                <a:latin typeface="Times New Roman"/>
                <a:cs typeface="Times New Roman"/>
              </a:rPr>
              <a:t>c</a:t>
            </a:r>
            <a:r>
              <a:rPr sz="3200" spc="-305" dirty="0">
                <a:latin typeface="Arial"/>
                <a:cs typeface="Arial"/>
              </a:rPr>
              <a:t>lead</a:t>
            </a:r>
            <a:r>
              <a:rPr sz="2550" spc="-457" baseline="4901" dirty="0">
                <a:latin typeface="Symbol"/>
                <a:cs typeface="Symbol"/>
              </a:rPr>
              <a:t></a:t>
            </a:r>
            <a:r>
              <a:rPr sz="3200" spc="-305" dirty="0">
                <a:latin typeface="Arial"/>
                <a:cs typeface="Arial"/>
              </a:rPr>
              <a:t>s</a:t>
            </a:r>
            <a:r>
              <a:rPr sz="2550" i="1" spc="-457" baseline="4901" dirty="0">
                <a:latin typeface="Times New Roman"/>
                <a:cs typeface="Times New Roman"/>
              </a:rPr>
              <a:t>p</a:t>
            </a:r>
            <a:endParaRPr sz="2550" baseline="4901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75146" y="3297758"/>
            <a:ext cx="2018664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i="1" spc="-262" baseline="4901" dirty="0">
                <a:latin typeface="Times New Roman"/>
                <a:cs typeface="Times New Roman"/>
              </a:rPr>
              <a:t>c</a:t>
            </a:r>
            <a:r>
              <a:rPr sz="3200" spc="-175" dirty="0">
                <a:latin typeface="Arial"/>
                <a:cs typeface="Arial"/>
              </a:rPr>
              <a:t>int</a:t>
            </a:r>
            <a:r>
              <a:rPr sz="2550" spc="-262" baseline="4901" dirty="0">
                <a:latin typeface="Symbol"/>
                <a:cs typeface="Symbol"/>
              </a:rPr>
              <a:t></a:t>
            </a:r>
            <a:r>
              <a:rPr sz="3200" spc="-175" dirty="0">
                <a:latin typeface="Arial"/>
                <a:cs typeface="Arial"/>
              </a:rPr>
              <a:t>o</a:t>
            </a:r>
            <a:r>
              <a:rPr sz="2550" spc="-262" baseline="4901" dirty="0">
                <a:latin typeface="Times New Roman"/>
                <a:cs typeface="Times New Roman"/>
              </a:rPr>
              <a:t>...</a:t>
            </a:r>
            <a:r>
              <a:rPr sz="3200" i="1" spc="-175" dirty="0">
                <a:latin typeface="Carlito"/>
                <a:cs typeface="Carlito"/>
              </a:rPr>
              <a:t>(2N+</a:t>
            </a:r>
            <a:r>
              <a:rPr sz="2550" spc="-262" baseline="4901" dirty="0">
                <a:latin typeface="Symbol"/>
                <a:cs typeface="Symbol"/>
              </a:rPr>
              <a:t></a:t>
            </a:r>
            <a:r>
              <a:rPr sz="3200" i="1" spc="-175" dirty="0">
                <a:latin typeface="Carlito"/>
                <a:cs typeface="Carlito"/>
              </a:rPr>
              <a:t>1</a:t>
            </a:r>
            <a:r>
              <a:rPr sz="3200" i="1" spc="-305" dirty="0">
                <a:latin typeface="Carlito"/>
                <a:cs typeface="Carlito"/>
              </a:rPr>
              <a:t> </a:t>
            </a:r>
            <a:r>
              <a:rPr sz="2550" i="1" baseline="4901" dirty="0">
                <a:latin typeface="Times New Roman"/>
                <a:cs typeface="Times New Roman"/>
              </a:rPr>
              <a:t>p</a:t>
            </a:r>
            <a:endParaRPr sz="2550" baseline="4901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17384" y="3276727"/>
            <a:ext cx="1459865" cy="474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735"/>
              </a:lnSpc>
              <a:spcBef>
                <a:spcPts val="105"/>
              </a:spcBef>
              <a:tabLst>
                <a:tab pos="656590" algn="l"/>
                <a:tab pos="1065530" algn="l"/>
              </a:tabLst>
            </a:pPr>
            <a:r>
              <a:rPr sz="1650" dirty="0">
                <a:latin typeface="Symbol"/>
                <a:cs typeface="Symbol"/>
              </a:rPr>
              <a:t>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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2475" i="1" baseline="5050" dirty="0">
                <a:latin typeface="Times New Roman"/>
                <a:cs typeface="Times New Roman"/>
              </a:rPr>
              <a:t>c	</a:t>
            </a:r>
            <a:r>
              <a:rPr sz="1650" dirty="0">
                <a:latin typeface="Symbol"/>
                <a:cs typeface="Symbol"/>
              </a:rPr>
              <a:t>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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5050" dirty="0">
                <a:latin typeface="Times New Roman"/>
                <a:cs typeface="Times New Roman"/>
              </a:rPr>
              <a:t>0</a:t>
            </a:r>
            <a:r>
              <a:rPr sz="2475" spc="-427" baseline="50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  <a:p>
            <a:pPr marR="313690" algn="r">
              <a:lnSpc>
                <a:spcPts val="1795"/>
              </a:lnSpc>
            </a:pPr>
            <a:r>
              <a:rPr sz="1700" i="1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76777" y="3566540"/>
            <a:ext cx="118491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85" baseline="4901" dirty="0">
                <a:latin typeface="Symbol"/>
                <a:cs typeface="Symbol"/>
              </a:rPr>
              <a:t></a:t>
            </a:r>
            <a:r>
              <a:rPr sz="3200" i="1" spc="-390" dirty="0">
                <a:latin typeface="Carlito"/>
                <a:cs typeface="Carlito"/>
              </a:rPr>
              <a:t>)x(2N+1</a:t>
            </a:r>
            <a:r>
              <a:rPr sz="2550" spc="-585" baseline="4901" dirty="0">
                <a:latin typeface="Times New Roman"/>
                <a:cs typeface="Times New Roman"/>
              </a:rPr>
              <a:t>0</a:t>
            </a:r>
            <a:r>
              <a:rPr sz="3200" i="1" spc="-390" dirty="0">
                <a:latin typeface="Carlito"/>
                <a:cs typeface="Carlito"/>
              </a:rPr>
              <a:t>)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612640" y="3746372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861814" y="3566540"/>
            <a:ext cx="208915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208405" algn="l"/>
              </a:tabLst>
            </a:pPr>
            <a:r>
              <a:rPr sz="3200" spc="-130" dirty="0">
                <a:latin typeface="Arial"/>
                <a:cs typeface="Arial"/>
              </a:rPr>
              <a:t>m</a:t>
            </a:r>
            <a:r>
              <a:rPr sz="3200" spc="-300" dirty="0">
                <a:latin typeface="Arial"/>
                <a:cs typeface="Arial"/>
              </a:rPr>
              <a:t>a</a:t>
            </a:r>
            <a:r>
              <a:rPr sz="3200" spc="110" dirty="0">
                <a:latin typeface="Arial"/>
                <a:cs typeface="Arial"/>
              </a:rPr>
              <a:t>tr</a:t>
            </a:r>
            <a:r>
              <a:rPr sz="3200" spc="-595" dirty="0">
                <a:latin typeface="Arial"/>
                <a:cs typeface="Arial"/>
              </a:rPr>
              <a:t>i</a:t>
            </a:r>
            <a:r>
              <a:rPr sz="975" spc="-7" baseline="98290" dirty="0">
                <a:latin typeface="Symbol"/>
                <a:cs typeface="Symbol"/>
              </a:rPr>
              <a:t></a:t>
            </a:r>
            <a:r>
              <a:rPr sz="975" spc="-89" baseline="98290" dirty="0">
                <a:latin typeface="Times New Roman"/>
                <a:cs typeface="Times New Roman"/>
              </a:rPr>
              <a:t> </a:t>
            </a:r>
            <a:r>
              <a:rPr sz="975" spc="-315" baseline="98290" dirty="0">
                <a:latin typeface="Times New Roman"/>
                <a:cs typeface="Times New Roman"/>
              </a:rPr>
              <a:t>2</a:t>
            </a:r>
            <a:r>
              <a:rPr sz="3200" spc="-1100" dirty="0">
                <a:latin typeface="Arial"/>
                <a:cs typeface="Arial"/>
              </a:rPr>
              <a:t>x</a:t>
            </a:r>
            <a:r>
              <a:rPr sz="975" i="1" spc="-7" baseline="98290" dirty="0">
                <a:latin typeface="Times New Roman"/>
                <a:cs typeface="Times New Roman"/>
              </a:rPr>
              <a:t>N</a:t>
            </a:r>
            <a:r>
              <a:rPr sz="975" i="1" baseline="98290" dirty="0">
                <a:latin typeface="Times New Roman"/>
                <a:cs typeface="Times New Roman"/>
              </a:rPr>
              <a:t>	</a:t>
            </a:r>
            <a:r>
              <a:rPr sz="3200" spc="-114" dirty="0">
                <a:latin typeface="Arial"/>
                <a:cs typeface="Arial"/>
              </a:rPr>
              <a:t>wh</a:t>
            </a:r>
            <a:r>
              <a:rPr sz="3200" spc="-105" dirty="0">
                <a:latin typeface="Arial"/>
                <a:cs typeface="Arial"/>
              </a:rPr>
              <a:t>e</a:t>
            </a:r>
            <a:r>
              <a:rPr sz="975" spc="-547" baseline="98290" dirty="0">
                <a:latin typeface="Symbol"/>
                <a:cs typeface="Symbol"/>
              </a:rPr>
              <a:t></a:t>
            </a:r>
            <a:r>
              <a:rPr sz="3200" spc="-420" dirty="0">
                <a:latin typeface="Arial"/>
                <a:cs typeface="Arial"/>
              </a:rPr>
              <a:t>r</a:t>
            </a:r>
            <a:r>
              <a:rPr sz="975" i="1" spc="-7" baseline="98290" dirty="0">
                <a:latin typeface="Times New Roman"/>
                <a:cs typeface="Times New Roman"/>
              </a:rPr>
              <a:t>N</a:t>
            </a:r>
            <a:endParaRPr sz="975" baseline="9829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42326" y="3566540"/>
            <a:ext cx="227329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95" dirty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39951" y="4045077"/>
            <a:ext cx="3473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185" algn="l"/>
              </a:tabLst>
            </a:pPr>
            <a:r>
              <a:rPr sz="700" spc="-5" dirty="0">
                <a:latin typeface="Times New Roman"/>
                <a:cs typeface="Times New Roman"/>
              </a:rPr>
              <a:t>0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463164" y="4045077"/>
            <a:ext cx="185673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8605" algn="l"/>
                <a:tab pos="1457325" algn="l"/>
                <a:tab pos="1798955" algn="l"/>
              </a:tabLst>
            </a:pP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8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r>
              <a:rPr sz="700" dirty="0">
                <a:latin typeface="Times New Roman"/>
                <a:cs typeface="Times New Roman"/>
              </a:rPr>
              <a:t>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-114" dirty="0">
                <a:latin typeface="Times New Roman"/>
                <a:cs typeface="Times New Roman"/>
              </a:rPr>
              <a:t> </a:t>
            </a:r>
            <a:r>
              <a:rPr sz="700" spc="45" dirty="0">
                <a:latin typeface="Symbol"/>
                <a:cs typeface="Symbol"/>
              </a:rPr>
              <a:t>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r>
              <a:rPr sz="700" dirty="0">
                <a:latin typeface="Times New Roman"/>
                <a:cs typeface="Times New Roman"/>
              </a:rPr>
              <a:t>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7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2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dirty="0">
                <a:latin typeface="Times New Roman"/>
                <a:cs typeface="Times New Roman"/>
              </a:rPr>
              <a:t>	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74309" y="3935348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64122" y="4029836"/>
            <a:ext cx="21780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90" dirty="0">
                <a:latin typeface="Times New Roman"/>
                <a:cs typeface="Times New Roman"/>
              </a:rPr>
              <a:t>...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42784" y="3935348"/>
            <a:ext cx="72580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1190" algn="l"/>
              </a:tabLst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070342" y="3935348"/>
            <a:ext cx="3778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3845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274309" y="4075252"/>
            <a:ext cx="10668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042784" y="4075252"/>
            <a:ext cx="72580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31190" algn="l"/>
              </a:tabLst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070342" y="4081348"/>
            <a:ext cx="37782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3845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42568" y="4170121"/>
            <a:ext cx="579310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2846705" algn="l"/>
              </a:tabLst>
            </a:pPr>
            <a:r>
              <a:rPr sz="3200" i="1" spc="-10" dirty="0">
                <a:latin typeface="Carlito"/>
                <a:cs typeface="Carlito"/>
              </a:rPr>
              <a:t>(</a:t>
            </a:r>
            <a:r>
              <a:rPr sz="3200" i="1" spc="-25" dirty="0">
                <a:latin typeface="Carlito"/>
                <a:cs typeface="Carlito"/>
              </a:rPr>
              <a:t>2</a:t>
            </a:r>
            <a:r>
              <a:rPr sz="3200" i="1" spc="-5" dirty="0">
                <a:latin typeface="Carlito"/>
                <a:cs typeface="Carlito"/>
              </a:rPr>
              <a:t>N+</a:t>
            </a:r>
            <a:r>
              <a:rPr sz="2550" i="1" spc="-1282" baseline="16339" dirty="0">
                <a:latin typeface="Times New Roman"/>
                <a:cs typeface="Times New Roman"/>
              </a:rPr>
              <a:t>p</a:t>
            </a:r>
            <a:r>
              <a:rPr sz="3200" i="1" spc="-570" dirty="0">
                <a:latin typeface="Carlito"/>
                <a:cs typeface="Carlito"/>
              </a:rPr>
              <a:t>1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r>
              <a:rPr sz="700" spc="-70" dirty="0">
                <a:latin typeface="Times New Roman"/>
                <a:cs typeface="Times New Roman"/>
              </a:rPr>
              <a:t> </a:t>
            </a:r>
            <a:r>
              <a:rPr sz="2550" i="1" baseline="16339" dirty="0">
                <a:latin typeface="Times New Roman"/>
                <a:cs typeface="Times New Roman"/>
              </a:rPr>
              <a:t>c</a:t>
            </a:r>
            <a:r>
              <a:rPr sz="2550" i="1" spc="-262" baseline="16339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80" dirty="0">
                <a:latin typeface="Times New Roman"/>
                <a:cs typeface="Times New Roman"/>
              </a:rPr>
              <a:t> </a:t>
            </a:r>
            <a:r>
              <a:rPr sz="3200" i="1" spc="-785" dirty="0">
                <a:latin typeface="Carlito"/>
                <a:cs typeface="Carlito"/>
              </a:rPr>
              <a:t>)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dirty="0">
                <a:latin typeface="Times New Roman"/>
                <a:cs typeface="Times New Roman"/>
              </a:rPr>
              <a:t>   </a:t>
            </a:r>
            <a:r>
              <a:rPr sz="700" i="1" spc="80" dirty="0">
                <a:latin typeface="Times New Roman"/>
                <a:cs typeface="Times New Roman"/>
              </a:rPr>
              <a:t> </a:t>
            </a:r>
            <a:r>
              <a:rPr sz="2550" spc="-757" baseline="16339" dirty="0">
                <a:latin typeface="Symbol"/>
                <a:cs typeface="Symbol"/>
              </a:rPr>
              <a:t></a:t>
            </a:r>
            <a:r>
              <a:rPr sz="3200" spc="90" dirty="0">
                <a:latin typeface="Arial"/>
                <a:cs typeface="Arial"/>
              </a:rPr>
              <a:t>t</a:t>
            </a:r>
            <a:r>
              <a:rPr sz="3200" spc="-245" dirty="0">
                <a:latin typeface="Arial"/>
                <a:cs typeface="Arial"/>
              </a:rPr>
              <a:t>a</a:t>
            </a:r>
            <a:r>
              <a:rPr sz="2550" i="1" spc="-1282" baseline="16339" dirty="0">
                <a:latin typeface="Times New Roman"/>
                <a:cs typeface="Times New Roman"/>
              </a:rPr>
              <a:t>p</a:t>
            </a:r>
            <a:r>
              <a:rPr sz="3200" spc="-660" dirty="0">
                <a:latin typeface="Arial"/>
                <a:cs typeface="Arial"/>
              </a:rPr>
              <a:t>p</a:t>
            </a:r>
            <a:r>
              <a:rPr sz="700" spc="-5" dirty="0">
                <a:latin typeface="Times New Roman"/>
                <a:cs typeface="Times New Roman"/>
              </a:rPr>
              <a:t>0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2550" i="1" baseline="16339" dirty="0">
                <a:latin typeface="Times New Roman"/>
                <a:cs typeface="Times New Roman"/>
              </a:rPr>
              <a:t>c</a:t>
            </a:r>
            <a:r>
              <a:rPr sz="2550" i="1" spc="-262" baseline="16339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90" dirty="0">
                <a:latin typeface="Times New Roman"/>
                <a:cs typeface="Times New Roman"/>
              </a:rPr>
              <a:t> </a:t>
            </a:r>
            <a:r>
              <a:rPr sz="700" i="1" spc="-310" dirty="0">
                <a:latin typeface="Times New Roman"/>
                <a:cs typeface="Times New Roman"/>
              </a:rPr>
              <a:t>n</a:t>
            </a:r>
            <a:r>
              <a:rPr sz="3200" spc="-1095" dirty="0">
                <a:latin typeface="Arial"/>
                <a:cs typeface="Arial"/>
              </a:rPr>
              <a:t>c</a:t>
            </a:r>
            <a:r>
              <a:rPr sz="700" spc="-5" dirty="0">
                <a:latin typeface="Symbol"/>
                <a:cs typeface="Symbol"/>
              </a:rPr>
              <a:t></a:t>
            </a:r>
            <a:r>
              <a:rPr sz="700" spc="-10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1</a:t>
            </a:r>
            <a:r>
              <a:rPr sz="3200" spc="-105" dirty="0">
                <a:latin typeface="Arial"/>
                <a:cs typeface="Arial"/>
              </a:rPr>
              <a:t>o</a:t>
            </a:r>
            <a:r>
              <a:rPr sz="3200" spc="-225" dirty="0">
                <a:latin typeface="Arial"/>
                <a:cs typeface="Arial"/>
              </a:rPr>
              <a:t>e</a:t>
            </a:r>
            <a:r>
              <a:rPr sz="2550" spc="-2985" baseline="16339" dirty="0">
                <a:latin typeface="Times New Roman"/>
                <a:cs typeface="Times New Roman"/>
              </a:rPr>
              <a:t>.</a:t>
            </a:r>
            <a:r>
              <a:rPr sz="2550" baseline="16339" dirty="0">
                <a:latin typeface="Symbol"/>
                <a:cs typeface="Symbol"/>
              </a:rPr>
              <a:t></a:t>
            </a:r>
            <a:r>
              <a:rPr sz="2550" baseline="16339" dirty="0">
                <a:latin typeface="Times New Roman"/>
                <a:cs typeface="Times New Roman"/>
              </a:rPr>
              <a:t>	</a:t>
            </a:r>
            <a:r>
              <a:rPr sz="2550" spc="112" baseline="16339" dirty="0">
                <a:latin typeface="Times New Roman"/>
                <a:cs typeface="Times New Roman"/>
              </a:rPr>
              <a:t>.</a:t>
            </a:r>
            <a:r>
              <a:rPr sz="3200" spc="-770" dirty="0">
                <a:latin typeface="Arial"/>
                <a:cs typeface="Arial"/>
              </a:rPr>
              <a:t>f</a:t>
            </a:r>
            <a:r>
              <a:rPr sz="2550" baseline="16339" dirty="0">
                <a:latin typeface="Times New Roman"/>
                <a:cs typeface="Times New Roman"/>
              </a:rPr>
              <a:t>.</a:t>
            </a:r>
            <a:r>
              <a:rPr sz="2550" spc="-60" baseline="16339" dirty="0">
                <a:latin typeface="Times New Roman"/>
                <a:cs typeface="Times New Roman"/>
              </a:rPr>
              <a:t> </a:t>
            </a:r>
            <a:r>
              <a:rPr sz="2550" spc="-1372" baseline="16339" dirty="0">
                <a:latin typeface="Symbol"/>
                <a:cs typeface="Symbol"/>
              </a:rPr>
              <a:t></a:t>
            </a:r>
            <a:r>
              <a:rPr sz="3200" spc="95" dirty="0">
                <a:latin typeface="Arial"/>
                <a:cs typeface="Arial"/>
              </a:rPr>
              <a:t>f</a:t>
            </a:r>
            <a:r>
              <a:rPr sz="3200" spc="5" dirty="0">
                <a:latin typeface="Arial"/>
                <a:cs typeface="Arial"/>
              </a:rPr>
              <a:t>i</a:t>
            </a:r>
            <a:r>
              <a:rPr sz="3200" spc="-120" dirty="0">
                <a:latin typeface="Arial"/>
                <a:cs typeface="Arial"/>
              </a:rPr>
              <a:t>ci</a:t>
            </a:r>
            <a:r>
              <a:rPr sz="3200" spc="-190" dirty="0">
                <a:latin typeface="Arial"/>
                <a:cs typeface="Arial"/>
              </a:rPr>
              <a:t>e</a:t>
            </a:r>
            <a:r>
              <a:rPr sz="3200" spc="-1785" dirty="0">
                <a:latin typeface="Arial"/>
                <a:cs typeface="Arial"/>
              </a:rPr>
              <a:t>n</a:t>
            </a:r>
            <a:r>
              <a:rPr sz="2550" i="1" baseline="16339" dirty="0">
                <a:latin typeface="Times New Roman"/>
                <a:cs typeface="Times New Roman"/>
              </a:rPr>
              <a:t>p</a:t>
            </a:r>
            <a:r>
              <a:rPr sz="2550" i="1" spc="-232" baseline="16339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2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-2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Symbol"/>
                <a:cs typeface="Symbol"/>
              </a:rPr>
              <a:t></a:t>
            </a:r>
            <a:r>
              <a:rPr sz="700" spc="-10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r>
              <a:rPr sz="700" spc="-70" dirty="0">
                <a:latin typeface="Times New Roman"/>
                <a:cs typeface="Times New Roman"/>
              </a:rPr>
              <a:t> </a:t>
            </a:r>
            <a:r>
              <a:rPr sz="2550" i="1" baseline="16339" dirty="0">
                <a:latin typeface="Times New Roman"/>
                <a:cs typeface="Times New Roman"/>
              </a:rPr>
              <a:t>c</a:t>
            </a:r>
            <a:r>
              <a:rPr sz="2550" i="1" spc="-262" baseline="16339" dirty="0">
                <a:latin typeface="Times New Roman"/>
                <a:cs typeface="Times New Roman"/>
              </a:rPr>
              <a:t> </a:t>
            </a:r>
            <a:r>
              <a:rPr sz="700" i="1" spc="5" dirty="0">
                <a:latin typeface="Times New Roman"/>
                <a:cs typeface="Times New Roman"/>
              </a:rPr>
              <a:t>n</a:t>
            </a:r>
            <a:r>
              <a:rPr sz="3200" spc="190" dirty="0">
                <a:latin typeface="Arial"/>
                <a:cs typeface="Arial"/>
              </a:rPr>
              <a:t>t</a:t>
            </a:r>
            <a:r>
              <a:rPr sz="2550" spc="-1410" baseline="16339" dirty="0">
                <a:latin typeface="Symbol"/>
                <a:cs typeface="Symbol"/>
              </a:rPr>
              <a:t></a:t>
            </a:r>
            <a:r>
              <a:rPr sz="3200" spc="-355" dirty="0">
                <a:latin typeface="Arial"/>
                <a:cs typeface="Arial"/>
              </a:rPr>
              <a:t>s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2550" spc="-675" baseline="16339" dirty="0">
                <a:latin typeface="Times New Roman"/>
                <a:cs typeface="Times New Roman"/>
              </a:rPr>
              <a:t>0</a:t>
            </a:r>
            <a:r>
              <a:rPr sz="3200" spc="-305" dirty="0">
                <a:latin typeface="Arial"/>
                <a:cs typeface="Arial"/>
              </a:rPr>
              <a:t>c</a:t>
            </a:r>
            <a:r>
              <a:rPr sz="3200" spc="-245" dirty="0">
                <a:latin typeface="Arial"/>
                <a:cs typeface="Arial"/>
              </a:rPr>
              <a:t>a</a:t>
            </a:r>
            <a:r>
              <a:rPr sz="3200" spc="-250" dirty="0">
                <a:latin typeface="Arial"/>
                <a:cs typeface="Arial"/>
              </a:rPr>
              <a:t>n</a:t>
            </a:r>
            <a:r>
              <a:rPr sz="2475" baseline="-26936" dirty="0">
                <a:latin typeface="Symbol"/>
                <a:cs typeface="Symbol"/>
              </a:rPr>
              <a:t></a:t>
            </a:r>
            <a:r>
              <a:rPr sz="2475" spc="-352" baseline="-26936" dirty="0">
                <a:latin typeface="Times New Roman"/>
                <a:cs typeface="Times New Roman"/>
              </a:rPr>
              <a:t> </a:t>
            </a:r>
            <a:r>
              <a:rPr sz="3200" spc="-105" dirty="0">
                <a:latin typeface="Arial"/>
                <a:cs typeface="Arial"/>
              </a:rPr>
              <a:t>b</a:t>
            </a:r>
            <a:r>
              <a:rPr sz="3200" spc="-1785" dirty="0">
                <a:latin typeface="Arial"/>
                <a:cs typeface="Arial"/>
              </a:rPr>
              <a:t>e</a:t>
            </a:r>
            <a:r>
              <a:rPr sz="2475" i="1" baseline="-23569" dirty="0">
                <a:latin typeface="Times New Roman"/>
                <a:cs typeface="Times New Roman"/>
              </a:rPr>
              <a:t>p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017384" y="4170121"/>
            <a:ext cx="73596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00" spc="-254" dirty="0">
                <a:latin typeface="Arial"/>
                <a:cs typeface="Arial"/>
              </a:rPr>
              <a:t>solv</a:t>
            </a:r>
            <a:r>
              <a:rPr sz="2475" spc="-382" baseline="-23569" dirty="0">
                <a:latin typeface="Times New Roman"/>
                <a:cs typeface="Times New Roman"/>
              </a:rPr>
              <a:t>...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044942" y="4170121"/>
            <a:ext cx="59690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00" spc="-300" dirty="0">
                <a:latin typeface="Arial"/>
                <a:cs typeface="Arial"/>
              </a:rPr>
              <a:t>ed:</a:t>
            </a:r>
            <a:r>
              <a:rPr sz="2475" i="1" spc="-450" baseline="-23569" dirty="0">
                <a:latin typeface="Times New Roman"/>
                <a:cs typeface="Times New Roman"/>
              </a:rPr>
              <a:t>p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579109" y="5014671"/>
            <a:ext cx="20447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i="1" dirty="0">
                <a:latin typeface="Times New Roman"/>
                <a:cs typeface="Times New Roman"/>
              </a:rPr>
              <a:t>N</a:t>
            </a:r>
            <a:r>
              <a:rPr sz="650" i="1" spc="5" dirty="0">
                <a:latin typeface="Times New Roman"/>
                <a:cs typeface="Times New Roman"/>
              </a:rPr>
              <a:t> </a:t>
            </a:r>
            <a:r>
              <a:rPr sz="650" spc="25" dirty="0">
                <a:latin typeface="Symbol"/>
                <a:cs typeface="Symbol"/>
              </a:rPr>
              <a:t></a:t>
            </a:r>
            <a:r>
              <a:rPr sz="650" spc="2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48909" y="5130800"/>
            <a:ext cx="391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48285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475" i="1" baseline="-30303" dirty="0">
                <a:latin typeface="Times New Roman"/>
                <a:cs typeface="Times New Roman"/>
              </a:rPr>
              <a:t>p</a:t>
            </a:r>
            <a:endParaRPr sz="2475" baseline="-30303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04684" y="5130800"/>
            <a:ext cx="14573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669290" algn="l"/>
              </a:tabLst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spc="345" dirty="0">
                <a:latin typeface="Times New Roman"/>
                <a:cs typeface="Times New Roman"/>
              </a:rPr>
              <a:t> </a:t>
            </a:r>
            <a:r>
              <a:rPr sz="2475" i="1" baseline="-30303" dirty="0">
                <a:latin typeface="Times New Roman"/>
                <a:cs typeface="Times New Roman"/>
              </a:rPr>
              <a:t>c	</a:t>
            </a:r>
            <a:r>
              <a:rPr sz="1650" dirty="0">
                <a:latin typeface="Symbol"/>
                <a:cs typeface="Symbol"/>
              </a:rPr>
              <a:t>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-28619" dirty="0">
                <a:latin typeface="Symbol"/>
                <a:cs typeface="Symbol"/>
              </a:rPr>
              <a:t></a:t>
            </a:r>
            <a:r>
              <a:rPr sz="2475" baseline="-2861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-30303" dirty="0">
                <a:latin typeface="Times New Roman"/>
                <a:cs typeface="Times New Roman"/>
              </a:rPr>
              <a:t>1</a:t>
            </a:r>
            <a:r>
              <a:rPr sz="2475" spc="7" baseline="-3030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633973" y="5392928"/>
            <a:ext cx="806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768465" y="5392928"/>
            <a:ext cx="16002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indent="-79375">
              <a:lnSpc>
                <a:spcPct val="100000"/>
              </a:lnSpc>
              <a:spcBef>
                <a:spcPts val="95"/>
              </a:spcBef>
              <a:buFont typeface="Symbol"/>
              <a:buChar char=""/>
              <a:tabLst>
                <a:tab pos="9207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500366" y="5392928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469260" y="5719368"/>
            <a:ext cx="5816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215" algn="l"/>
              </a:tabLst>
            </a:pP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-4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Symbol"/>
                <a:cs typeface="Symbol"/>
              </a:rPr>
              <a:t></a:t>
            </a:r>
            <a:r>
              <a:rPr sz="700" spc="10" dirty="0">
                <a:latin typeface="Times New Roman"/>
                <a:cs typeface="Times New Roman"/>
              </a:rPr>
              <a:t>1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 </a:t>
            </a:r>
            <a:r>
              <a:rPr sz="700" spc="-5" dirty="0">
                <a:latin typeface="Symbol"/>
                <a:cs typeface="Symbol"/>
              </a:rPr>
              <a:t></a:t>
            </a:r>
            <a:r>
              <a:rPr sz="700" spc="-12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966464" y="5719368"/>
            <a:ext cx="14922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indent="-79375">
              <a:lnSpc>
                <a:spcPct val="100000"/>
              </a:lnSpc>
              <a:spcBef>
                <a:spcPts val="95"/>
              </a:spcBef>
              <a:buFont typeface="Symbol"/>
              <a:buChar char=""/>
              <a:tabLst>
                <a:tab pos="92075" algn="l"/>
              </a:tabLst>
            </a:pPr>
            <a:r>
              <a:rPr sz="700" i="1" spc="-5" dirty="0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496694" y="5334325"/>
            <a:ext cx="3237865" cy="51689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  <a:tabLst>
                <a:tab pos="582295" algn="l"/>
                <a:tab pos="835660" algn="l"/>
                <a:tab pos="1167765" algn="l"/>
                <a:tab pos="1631314" algn="l"/>
                <a:tab pos="2335530" algn="l"/>
                <a:tab pos="2640330" algn="l"/>
                <a:tab pos="2927350" algn="l"/>
              </a:tabLst>
            </a:pPr>
            <a:r>
              <a:rPr sz="1700" i="1" dirty="0">
                <a:latin typeface="Times New Roman"/>
                <a:cs typeface="Times New Roman"/>
              </a:rPr>
              <a:t>p</a:t>
            </a:r>
            <a:r>
              <a:rPr sz="1700" i="1" spc="40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c	</a:t>
            </a:r>
            <a:r>
              <a:rPr sz="170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dirty="0">
                <a:latin typeface="Times New Roman"/>
                <a:cs typeface="Times New Roman"/>
              </a:rPr>
              <a:t>p	c	</a:t>
            </a:r>
            <a:r>
              <a:rPr sz="1700" dirty="0">
                <a:latin typeface="Symbol"/>
                <a:cs typeface="Symbol"/>
              </a:rPr>
              <a:t></a:t>
            </a:r>
            <a:r>
              <a:rPr sz="1700" spc="175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...</a:t>
            </a:r>
            <a:r>
              <a:rPr sz="1700" spc="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dirty="0">
                <a:latin typeface="Times New Roman"/>
                <a:cs typeface="Times New Roman"/>
              </a:rPr>
              <a:t>p	c	</a:t>
            </a:r>
            <a:r>
              <a:rPr sz="1700" dirty="0">
                <a:latin typeface="Symbol"/>
                <a:cs typeface="Symbol"/>
              </a:rPr>
              <a:t>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  <a:spcBef>
                <a:spcPts val="280"/>
              </a:spcBef>
              <a:tabLst>
                <a:tab pos="356870" algn="l"/>
                <a:tab pos="2768600" algn="l"/>
              </a:tabLst>
            </a:pPr>
            <a:r>
              <a:rPr sz="700" i="1" spc="-5" dirty="0">
                <a:latin typeface="Times New Roman"/>
                <a:cs typeface="Times New Roman"/>
              </a:rPr>
              <a:t>n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	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274309" y="5227039"/>
            <a:ext cx="283210" cy="72136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475" baseline="3367" dirty="0">
                <a:latin typeface="Symbol"/>
                <a:cs typeface="Symbol"/>
              </a:rPr>
              <a:t></a:t>
            </a:r>
            <a:r>
              <a:rPr sz="2475" spc="104" baseline="3367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90386" y="4813553"/>
            <a:ext cx="1707514" cy="1135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80"/>
              </a:lnSpc>
              <a:spcBef>
                <a:spcPts val="105"/>
              </a:spcBef>
              <a:tabLst>
                <a:tab pos="658495" algn="l"/>
                <a:tab pos="1164590" algn="l"/>
              </a:tabLst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spc="55" dirty="0">
                <a:latin typeface="Times New Roman"/>
                <a:cs typeface="Times New Roman"/>
              </a:rPr>
              <a:t> </a:t>
            </a:r>
            <a:r>
              <a:rPr sz="2475" i="1" baseline="3367" dirty="0">
                <a:latin typeface="Times New Roman"/>
                <a:cs typeface="Times New Roman"/>
              </a:rPr>
              <a:t>c	</a:t>
            </a:r>
            <a:r>
              <a:rPr sz="1650" dirty="0">
                <a:latin typeface="Symbol"/>
                <a:cs typeface="Symbol"/>
              </a:rPr>
              <a:t>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0</a:t>
            </a:r>
            <a:r>
              <a:rPr sz="2475" spc="-345" baseline="168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  <a:p>
            <a:pPr marL="835660">
              <a:lnSpc>
                <a:spcPts val="580"/>
              </a:lnSpc>
              <a:tabLst>
                <a:tab pos="1594485" algn="l"/>
              </a:tabLst>
            </a:pPr>
            <a:r>
              <a:rPr sz="650" dirty="0">
                <a:latin typeface="Symbol"/>
                <a:cs typeface="Symbol"/>
              </a:rPr>
              <a:t></a:t>
            </a:r>
            <a:r>
              <a:rPr sz="650" spc="125" dirty="0">
                <a:latin typeface="Times New Roman"/>
                <a:cs typeface="Times New Roman"/>
              </a:rPr>
              <a:t> </a:t>
            </a:r>
            <a:r>
              <a:rPr sz="650" i="1" dirty="0">
                <a:latin typeface="Times New Roman"/>
                <a:cs typeface="Times New Roman"/>
              </a:rPr>
              <a:t>N</a:t>
            </a:r>
            <a:r>
              <a:rPr sz="650" i="1" spc="100" dirty="0">
                <a:latin typeface="Times New Roman"/>
                <a:cs typeface="Times New Roman"/>
              </a:rPr>
              <a:t> </a:t>
            </a:r>
            <a:r>
              <a:rPr sz="650" spc="25" dirty="0">
                <a:latin typeface="Symbol"/>
                <a:cs typeface="Symbol"/>
              </a:rPr>
              <a:t></a:t>
            </a:r>
            <a:r>
              <a:rPr sz="650" spc="25" dirty="0">
                <a:latin typeface="Times New Roman"/>
                <a:cs typeface="Times New Roman"/>
              </a:rPr>
              <a:t>1	</a:t>
            </a:r>
            <a:r>
              <a:rPr sz="650" dirty="0">
                <a:latin typeface="Symbol"/>
                <a:cs typeface="Symbol"/>
              </a:rPr>
              <a:t></a:t>
            </a:r>
            <a:r>
              <a:rPr sz="650" spc="-114" dirty="0">
                <a:latin typeface="Times New Roman"/>
                <a:cs typeface="Times New Roman"/>
              </a:rPr>
              <a:t> </a:t>
            </a:r>
            <a:r>
              <a:rPr sz="650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tabLst>
                <a:tab pos="744220" algn="l"/>
              </a:tabLst>
            </a:pPr>
            <a:r>
              <a:rPr sz="1650" spc="60" dirty="0">
                <a:latin typeface="Times New Roman"/>
                <a:cs typeface="Times New Roman"/>
              </a:rPr>
              <a:t>...	</a:t>
            </a: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360"/>
              </a:spcBef>
            </a:pPr>
            <a:r>
              <a:rPr sz="1650" spc="90" dirty="0">
                <a:latin typeface="Times New Roman"/>
                <a:cs typeface="Times New Roman"/>
              </a:rPr>
              <a:t>...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567043" y="5227039"/>
            <a:ext cx="1880870" cy="72136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60"/>
              </a:spcBef>
              <a:tabLst>
                <a:tab pos="612775" algn="l"/>
                <a:tab pos="1027430" algn="l"/>
                <a:tab pos="1298575" algn="l"/>
              </a:tabLst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1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  <a:p>
            <a:pPr marR="22860" algn="r">
              <a:lnSpc>
                <a:spcPct val="100000"/>
              </a:lnSpc>
              <a:spcBef>
                <a:spcPts val="755"/>
              </a:spcBef>
              <a:tabLst>
                <a:tab pos="475615" algn="l"/>
                <a:tab pos="1094740" algn="l"/>
                <a:tab pos="1503045" algn="l"/>
              </a:tabLst>
            </a:pPr>
            <a:r>
              <a:rPr sz="1650" i="1" dirty="0">
                <a:latin typeface="Times New Roman"/>
                <a:cs typeface="Times New Roman"/>
              </a:rPr>
              <a:t>p	</a:t>
            </a:r>
            <a:r>
              <a:rPr sz="2475" baseline="3367" dirty="0">
                <a:latin typeface="Symbol"/>
                <a:cs typeface="Symbol"/>
              </a:rPr>
              <a:t></a:t>
            </a:r>
            <a:r>
              <a:rPr sz="2475" spc="225" baseline="3367" dirty="0">
                <a:latin typeface="Times New Roman"/>
                <a:cs typeface="Times New Roman"/>
              </a:rPr>
              <a:t> </a:t>
            </a:r>
            <a:r>
              <a:rPr sz="2475" baseline="3367" dirty="0">
                <a:latin typeface="Symbol"/>
                <a:cs typeface="Symbol"/>
              </a:rPr>
              <a:t></a:t>
            </a:r>
            <a:r>
              <a:rPr sz="2475" baseline="3367" dirty="0">
                <a:latin typeface="Times New Roman"/>
                <a:cs typeface="Times New Roman"/>
              </a:rPr>
              <a:t>  </a:t>
            </a:r>
            <a:r>
              <a:rPr sz="1650" i="1" dirty="0">
                <a:latin typeface="Times New Roman"/>
                <a:cs typeface="Times New Roman"/>
              </a:rPr>
              <a:t>c	</a:t>
            </a:r>
            <a:r>
              <a:rPr sz="2475" baseline="3367" dirty="0">
                <a:latin typeface="Symbol"/>
                <a:cs typeface="Symbol"/>
              </a:rPr>
              <a:t></a:t>
            </a:r>
            <a:r>
              <a:rPr sz="2475" baseline="3367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</a:t>
            </a:r>
            <a:r>
              <a:rPr sz="2475" spc="-165" baseline="1683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0</a:t>
            </a:r>
            <a:r>
              <a:rPr sz="2475" spc="97" baseline="1683" dirty="0">
                <a:latin typeface="Symbol"/>
                <a:cs typeface="Symbol"/>
              </a:rPr>
              <a:t></a:t>
            </a:r>
            <a:endParaRPr sz="2475" baseline="1683">
              <a:latin typeface="Symbol"/>
              <a:cs typeface="Symbo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579109" y="5859576"/>
            <a:ext cx="20701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</a:t>
            </a:r>
            <a:r>
              <a:rPr sz="650" spc="-8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710553" y="5859576"/>
            <a:ext cx="2921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5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 </a:t>
            </a:r>
            <a:r>
              <a:rPr sz="650" spc="-5" dirty="0">
                <a:latin typeface="Symbol"/>
                <a:cs typeface="Symbol"/>
              </a:rPr>
              <a:t>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500366" y="5859576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5255259" y="5950395"/>
          <a:ext cx="3211830" cy="505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6310"/>
                <a:gridCol w="1270000"/>
                <a:gridCol w="437514"/>
                <a:gridCol w="339725"/>
                <a:gridCol w="207644"/>
              </a:tblGrid>
              <a:tr h="255317">
                <a:tc>
                  <a:txBody>
                    <a:bodyPr/>
                    <a:lstStyle/>
                    <a:p>
                      <a:pPr marL="31750">
                        <a:lnSpc>
                          <a:spcPts val="189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185420" algn="r">
                        <a:lnSpc>
                          <a:spcPts val="189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r>
                        <a:rPr sz="165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ts val="1895"/>
                        </a:lnSpc>
                        <a:spcBef>
                          <a:spcPts val="15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87630" algn="r">
                        <a:lnSpc>
                          <a:spcPts val="1845"/>
                        </a:lnSpc>
                        <a:spcBef>
                          <a:spcPts val="6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ts val="1845"/>
                        </a:lnSpc>
                        <a:spcBef>
                          <a:spcPts val="60"/>
                        </a:spcBef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7620" marB="0"/>
                </a:tc>
              </a:tr>
              <a:tr h="249594">
                <a:tc>
                  <a:txBody>
                    <a:bodyPr/>
                    <a:lstStyle/>
                    <a:p>
                      <a:pPr marL="31750">
                        <a:lnSpc>
                          <a:spcPts val="1864"/>
                        </a:lnSpc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785" algn="r">
                        <a:lnSpc>
                          <a:spcPts val="1864"/>
                        </a:lnSpc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r>
                        <a:rPr sz="165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5575" algn="r">
                        <a:lnSpc>
                          <a:spcPts val="1864"/>
                        </a:lnSpc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ts val="1864"/>
                        </a:lnSpc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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ts val="1864"/>
                        </a:lnSpc>
                      </a:pPr>
                      <a:r>
                        <a:rPr sz="1650" dirty="0">
                          <a:latin typeface="Symbol"/>
                          <a:cs typeface="Symbol"/>
                        </a:rPr>
                        <a:t></a:t>
                      </a:r>
                      <a:endParaRPr sz="165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2" name="object 92"/>
          <p:cNvSpPr txBox="1"/>
          <p:nvPr/>
        </p:nvSpPr>
        <p:spPr>
          <a:xfrm>
            <a:off x="1505838" y="6371945"/>
            <a:ext cx="1750060" cy="32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0"/>
              </a:lnSpc>
              <a:spcBef>
                <a:spcPts val="100"/>
              </a:spcBef>
              <a:tabLst>
                <a:tab pos="307975" algn="l"/>
                <a:tab pos="646430" algn="l"/>
                <a:tab pos="911860" algn="l"/>
                <a:tab pos="1332230" algn="l"/>
              </a:tabLst>
            </a:pPr>
            <a:r>
              <a:rPr sz="1700" i="1" dirty="0">
                <a:latin typeface="Times New Roman"/>
                <a:cs typeface="Times New Roman"/>
              </a:rPr>
              <a:t>p	c	</a:t>
            </a:r>
            <a:r>
              <a:rPr sz="170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dirty="0">
                <a:latin typeface="Times New Roman"/>
                <a:cs typeface="Times New Roman"/>
              </a:rPr>
              <a:t>p	c</a:t>
            </a:r>
            <a:endParaRPr sz="1700">
              <a:latin typeface="Times New Roman"/>
              <a:cs typeface="Times New Roman"/>
            </a:endParaRPr>
          </a:p>
          <a:p>
            <a:pPr marL="173990">
              <a:lnSpc>
                <a:spcPts val="560"/>
              </a:lnSpc>
              <a:tabLst>
                <a:tab pos="414655" algn="l"/>
                <a:tab pos="1073150" algn="l"/>
                <a:tab pos="1484630" algn="l"/>
              </a:tabLst>
            </a:pPr>
            <a:r>
              <a:rPr sz="700" spc="-5" dirty="0">
                <a:latin typeface="Times New Roman"/>
                <a:cs typeface="Times New Roman"/>
              </a:rPr>
              <a:t>2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16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	</a:t>
            </a:r>
            <a:r>
              <a:rPr sz="700" spc="-5" dirty="0">
                <a:latin typeface="Times New Roman"/>
                <a:cs typeface="Times New Roman"/>
              </a:rPr>
              <a:t>2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r>
              <a:rPr sz="700" i="1" spc="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Symbol"/>
                <a:cs typeface="Symbol"/>
              </a:rPr>
              <a:t></a:t>
            </a:r>
            <a:r>
              <a:rPr sz="700" spc="10" dirty="0">
                <a:latin typeface="Times New Roman"/>
                <a:cs typeface="Times New Roman"/>
              </a:rPr>
              <a:t>1	</a:t>
            </a:r>
            <a:r>
              <a:rPr sz="700" spc="-5" dirty="0">
                <a:latin typeface="Symbol"/>
                <a:cs typeface="Symbol"/>
              </a:rPr>
              <a:t>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i="1" spc="-5" dirty="0">
                <a:latin typeface="Times New Roman"/>
                <a:cs typeface="Times New Roman"/>
              </a:rPr>
              <a:t>n </a:t>
            </a:r>
            <a:r>
              <a:rPr sz="700" spc="-5" dirty="0">
                <a:latin typeface="Symbol"/>
                <a:cs typeface="Symbol"/>
              </a:rPr>
              <a:t></a:t>
            </a:r>
            <a:r>
              <a:rPr sz="700" spc="-7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143247" y="6560921"/>
            <a:ext cx="2895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1775" algn="l"/>
              </a:tabLst>
            </a:pPr>
            <a:r>
              <a:rPr sz="700" spc="-5" dirty="0">
                <a:latin typeface="Times New Roman"/>
                <a:cs typeface="Times New Roman"/>
              </a:rPr>
              <a:t>0	</a:t>
            </a:r>
            <a:r>
              <a:rPr sz="700" i="1" spc="-5" dirty="0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298697" y="6371945"/>
            <a:ext cx="152717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5325" algn="l"/>
                <a:tab pos="1183005" algn="l"/>
              </a:tabLst>
            </a:pPr>
            <a:r>
              <a:rPr sz="1700" dirty="0">
                <a:latin typeface="Symbol"/>
                <a:cs typeface="Symbol"/>
              </a:rPr>
              <a:t></a:t>
            </a:r>
            <a:r>
              <a:rPr sz="1700" spc="-114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...</a:t>
            </a:r>
            <a:r>
              <a:rPr sz="1700" spc="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dirty="0">
                <a:latin typeface="Times New Roman"/>
                <a:cs typeface="Times New Roman"/>
              </a:rPr>
              <a:t>p </a:t>
            </a:r>
            <a:r>
              <a:rPr sz="1700" i="1" spc="9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c	</a:t>
            </a:r>
            <a:r>
              <a:rPr sz="1700" dirty="0">
                <a:latin typeface="Symbol"/>
                <a:cs typeface="Symbol"/>
              </a:rPr>
              <a:t></a:t>
            </a:r>
            <a:r>
              <a:rPr sz="1700" spc="30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258053" y="6460337"/>
            <a:ext cx="3524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spc="225" dirty="0">
                <a:latin typeface="Times New Roman"/>
                <a:cs typeface="Times New Roman"/>
              </a:rPr>
              <a:t> </a:t>
            </a:r>
            <a:r>
              <a:rPr sz="2475" i="1" baseline="-5050" dirty="0">
                <a:latin typeface="Times New Roman"/>
                <a:cs typeface="Times New Roman"/>
              </a:rPr>
              <a:t>p</a:t>
            </a:r>
            <a:endParaRPr sz="2475" baseline="-50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073266" y="6481673"/>
            <a:ext cx="21780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90" dirty="0">
                <a:latin typeface="Times New Roman"/>
                <a:cs typeface="Times New Roman"/>
              </a:rPr>
              <a:t>...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692265" y="6481673"/>
            <a:ext cx="1308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p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039229" y="6466433"/>
            <a:ext cx="13995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643890" algn="l"/>
                <a:tab pos="1052830" algn="l"/>
              </a:tabLst>
            </a:pPr>
            <a:r>
              <a:rPr sz="2475" baseline="1683" dirty="0">
                <a:latin typeface="Symbol"/>
                <a:cs typeface="Symbol"/>
              </a:rPr>
              <a:t></a:t>
            </a:r>
            <a:r>
              <a:rPr sz="2475" spc="225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Symbol"/>
                <a:cs typeface="Symbol"/>
              </a:rPr>
              <a:t></a:t>
            </a:r>
            <a:r>
              <a:rPr sz="2475" spc="262" baseline="1683" dirty="0">
                <a:latin typeface="Times New Roman"/>
                <a:cs typeface="Times New Roman"/>
              </a:rPr>
              <a:t> </a:t>
            </a:r>
            <a:r>
              <a:rPr sz="2475" i="1" baseline="-3367" dirty="0">
                <a:latin typeface="Times New Roman"/>
                <a:cs typeface="Times New Roman"/>
              </a:rPr>
              <a:t>c	</a:t>
            </a:r>
            <a:r>
              <a:rPr sz="2475" baseline="1683" dirty="0">
                <a:latin typeface="Symbol"/>
                <a:cs typeface="Symbol"/>
              </a:rPr>
              <a:t>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spc="-90" dirty="0">
                <a:latin typeface="Times New Roman"/>
                <a:cs typeface="Times New Roman"/>
              </a:rPr>
              <a:t> </a:t>
            </a:r>
            <a:r>
              <a:rPr sz="2475" spc="97" baseline="-5050" dirty="0">
                <a:latin typeface="Times New Roman"/>
                <a:cs typeface="Times New Roman"/>
              </a:rPr>
              <a:t>0</a:t>
            </a:r>
            <a:r>
              <a:rPr sz="1650" spc="65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274309" y="6606641"/>
            <a:ext cx="4679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29565" algn="l"/>
              </a:tabLst>
            </a:pPr>
            <a:r>
              <a:rPr sz="2475" baseline="1683" dirty="0">
                <a:latin typeface="Symbol"/>
                <a:cs typeface="Symbol"/>
              </a:rPr>
              <a:t>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r>
              <a:rPr sz="650" dirty="0">
                <a:latin typeface="Times New Roman"/>
                <a:cs typeface="Times New Roman"/>
              </a:rPr>
              <a:t> 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826377" y="6606641"/>
            <a:ext cx="16217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8600" algn="l"/>
                <a:tab pos="673735" algn="l"/>
                <a:tab pos="1256030" algn="l"/>
                <a:tab pos="1527810" algn="l"/>
              </a:tabLst>
            </a:pPr>
            <a:r>
              <a:rPr sz="650" spc="-5" dirty="0">
                <a:latin typeface="Times New Roman"/>
                <a:cs typeface="Times New Roman"/>
              </a:rPr>
              <a:t>0	</a:t>
            </a:r>
            <a:r>
              <a:rPr sz="2475" baseline="1683" dirty="0">
                <a:latin typeface="Symbol"/>
                <a:cs typeface="Symbol"/>
              </a:rPr>
              <a:t></a:t>
            </a:r>
            <a:r>
              <a:rPr sz="2475" spc="225" baseline="1683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Symbol"/>
                <a:cs typeface="Symbol"/>
              </a:rPr>
              <a:t>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650" i="1" spc="-5" dirty="0">
                <a:latin typeface="Times New Roman"/>
                <a:cs typeface="Times New Roman"/>
              </a:rPr>
              <a:t>N</a:t>
            </a:r>
            <a:r>
              <a:rPr sz="650" i="1" dirty="0">
                <a:latin typeface="Times New Roman"/>
                <a:cs typeface="Times New Roman"/>
              </a:rPr>
              <a:t>    </a:t>
            </a:r>
            <a:r>
              <a:rPr sz="650" i="1" spc="75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Symbol"/>
                <a:cs typeface="Symbol"/>
              </a:rPr>
              <a:t>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</a:t>
            </a:r>
            <a:r>
              <a:rPr sz="2475" baseline="1683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</a:t>
            </a:r>
            <a:endParaRPr sz="2475" baseline="1683">
              <a:latin typeface="Symbol"/>
              <a:cs typeface="Symbol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0" y="0"/>
            <a:ext cx="9144000" cy="6855459"/>
            <a:chOff x="0" y="0"/>
            <a:chExt cx="9144000" cy="6855459"/>
          </a:xfrm>
        </p:grpSpPr>
        <p:sp>
          <p:nvSpPr>
            <p:cNvPr id="102" name="object 102"/>
            <p:cNvSpPr/>
            <p:nvPr/>
          </p:nvSpPr>
          <p:spPr>
            <a:xfrm>
              <a:off x="5285740" y="249351"/>
              <a:ext cx="429234" cy="21000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0" y="0"/>
              <a:ext cx="9144000" cy="685495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1453" y="1379409"/>
            <a:ext cx="3573145" cy="4922520"/>
            <a:chOff x="5371453" y="1379409"/>
            <a:chExt cx="3573145" cy="4922520"/>
          </a:xfrm>
        </p:grpSpPr>
        <p:sp>
          <p:nvSpPr>
            <p:cNvPr id="3" name="object 3"/>
            <p:cNvSpPr/>
            <p:nvPr/>
          </p:nvSpPr>
          <p:spPr>
            <a:xfrm>
              <a:off x="5371453" y="1379409"/>
              <a:ext cx="3572671" cy="4669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34707" y="5984201"/>
              <a:ext cx="123825" cy="270510"/>
            </a:xfrm>
            <a:custGeom>
              <a:avLst/>
              <a:gdLst/>
              <a:ahLst/>
              <a:cxnLst/>
              <a:rect l="l" t="t" r="r" b="b"/>
              <a:pathLst>
                <a:path w="123825" h="270510">
                  <a:moveTo>
                    <a:pt x="27177" y="0"/>
                  </a:moveTo>
                  <a:lnTo>
                    <a:pt x="0" y="10071"/>
                  </a:lnTo>
                  <a:lnTo>
                    <a:pt x="96266" y="269989"/>
                  </a:lnTo>
                  <a:lnTo>
                    <a:pt x="123444" y="259930"/>
                  </a:lnTo>
                  <a:lnTo>
                    <a:pt x="271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07529" y="5907785"/>
              <a:ext cx="81406" cy="965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79489" y="5969711"/>
              <a:ext cx="251460" cy="332740"/>
            </a:xfrm>
            <a:custGeom>
              <a:avLst/>
              <a:gdLst/>
              <a:ahLst/>
              <a:cxnLst/>
              <a:rect l="l" t="t" r="r" b="b"/>
              <a:pathLst>
                <a:path w="251459" h="332739">
                  <a:moveTo>
                    <a:pt x="23367" y="0"/>
                  </a:moveTo>
                  <a:lnTo>
                    <a:pt x="0" y="16929"/>
                  </a:lnTo>
                  <a:lnTo>
                    <a:pt x="227964" y="332130"/>
                  </a:lnTo>
                  <a:lnTo>
                    <a:pt x="251332" y="315163"/>
                  </a:lnTo>
                  <a:lnTo>
                    <a:pt x="233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40246" y="5907785"/>
              <a:ext cx="86105" cy="958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89886" y="443306"/>
            <a:ext cx="53625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315" dirty="0"/>
              <a:t>Example </a:t>
            </a:r>
            <a:r>
              <a:rPr sz="4400" spc="-5" dirty="0"/>
              <a:t>of</a:t>
            </a:r>
            <a:r>
              <a:rPr sz="4400" spc="-155" dirty="0"/>
              <a:t> </a:t>
            </a:r>
            <a:r>
              <a:rPr sz="4400" spc="-220" dirty="0"/>
              <a:t>Equalization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510844" y="1403985"/>
            <a:ext cx="6191250" cy="1116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1435" algn="r">
              <a:lnSpc>
                <a:spcPts val="1635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  <a:p>
            <a:pPr marL="382270" marR="30480" indent="-344805">
              <a:lnSpc>
                <a:spcPts val="3379"/>
              </a:lnSpc>
              <a:spcBef>
                <a:spcPts val="215"/>
              </a:spcBef>
              <a:buChar char="•"/>
              <a:tabLst>
                <a:tab pos="382270" algn="l"/>
                <a:tab pos="382905" algn="l"/>
              </a:tabLst>
            </a:pPr>
            <a:r>
              <a:rPr sz="3200" spc="-710" dirty="0">
                <a:latin typeface="Arial"/>
                <a:cs typeface="Arial"/>
              </a:rPr>
              <a:t>R</a:t>
            </a:r>
            <a:r>
              <a:rPr sz="3200" spc="-185" dirty="0">
                <a:latin typeface="Arial"/>
                <a:cs typeface="Arial"/>
              </a:rPr>
              <a:t>ead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185" dirty="0">
                <a:latin typeface="Arial"/>
                <a:cs typeface="Arial"/>
              </a:rPr>
              <a:t>t</a:t>
            </a:r>
            <a:r>
              <a:rPr sz="3200" spc="-155" dirty="0">
                <a:latin typeface="Arial"/>
                <a:cs typeface="Arial"/>
              </a:rPr>
              <a:t>h</a:t>
            </a:r>
            <a:r>
              <a:rPr sz="3200" spc="-150" dirty="0">
                <a:latin typeface="Arial"/>
                <a:cs typeface="Arial"/>
              </a:rPr>
              <a:t>e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455" dirty="0">
                <a:latin typeface="Arial"/>
                <a:cs typeface="Arial"/>
              </a:rPr>
              <a:t>s</a:t>
            </a:r>
            <a:r>
              <a:rPr sz="3200" spc="114" dirty="0">
                <a:latin typeface="Arial"/>
                <a:cs typeface="Arial"/>
              </a:rPr>
              <a:t>t</a:t>
            </a:r>
            <a:r>
              <a:rPr sz="3200" spc="-35" dirty="0">
                <a:latin typeface="Arial"/>
                <a:cs typeface="Arial"/>
              </a:rPr>
              <a:t>o</a:t>
            </a:r>
            <a:r>
              <a:rPr sz="3200" spc="-30" dirty="0">
                <a:latin typeface="Arial"/>
                <a:cs typeface="Arial"/>
              </a:rPr>
              <a:t>r</a:t>
            </a:r>
            <a:r>
              <a:rPr sz="3200" spc="114" dirty="0">
                <a:latin typeface="Arial"/>
                <a:cs typeface="Arial"/>
              </a:rPr>
              <a:t>t</a:t>
            </a:r>
            <a:r>
              <a:rPr sz="3200" spc="-160" dirty="0">
                <a:latin typeface="Arial"/>
                <a:cs typeface="Arial"/>
              </a:rPr>
              <a:t>e</a:t>
            </a:r>
            <a:r>
              <a:rPr sz="3200" spc="-150" dirty="0">
                <a:latin typeface="Arial"/>
                <a:cs typeface="Arial"/>
              </a:rPr>
              <a:t>d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pu</a:t>
            </a:r>
            <a:r>
              <a:rPr sz="3200" spc="5" dirty="0">
                <a:latin typeface="Arial"/>
                <a:cs typeface="Arial"/>
              </a:rPr>
              <a:t>l</a:t>
            </a:r>
            <a:r>
              <a:rPr sz="3200" spc="-360" dirty="0">
                <a:latin typeface="Arial"/>
                <a:cs typeface="Arial"/>
              </a:rPr>
              <a:t>s</a:t>
            </a:r>
            <a:r>
              <a:rPr sz="3200" spc="-195" dirty="0">
                <a:latin typeface="Arial"/>
                <a:cs typeface="Arial"/>
              </a:rPr>
              <a:t>e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v</a:t>
            </a:r>
            <a:r>
              <a:rPr sz="3200" spc="-165" dirty="0">
                <a:latin typeface="Arial"/>
                <a:cs typeface="Arial"/>
              </a:rPr>
              <a:t>a</a:t>
            </a:r>
            <a:r>
              <a:rPr sz="3200" spc="-55" dirty="0">
                <a:latin typeface="Arial"/>
                <a:cs typeface="Arial"/>
              </a:rPr>
              <a:t>l</a:t>
            </a:r>
            <a:r>
              <a:rPr sz="3200" spc="-155" dirty="0">
                <a:latin typeface="Arial"/>
                <a:cs typeface="Arial"/>
              </a:rPr>
              <a:t>u</a:t>
            </a:r>
            <a:r>
              <a:rPr sz="3200" spc="-150" dirty="0">
                <a:latin typeface="Arial"/>
                <a:cs typeface="Arial"/>
              </a:rPr>
              <a:t>e</a:t>
            </a:r>
            <a:r>
              <a:rPr sz="3200" spc="-355" dirty="0">
                <a:latin typeface="Arial"/>
                <a:cs typeface="Arial"/>
              </a:rPr>
              <a:t>s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30" dirty="0">
                <a:latin typeface="Arial"/>
                <a:cs typeface="Arial"/>
              </a:rPr>
              <a:t>i</a:t>
            </a:r>
            <a:r>
              <a:rPr sz="3200" spc="-155" dirty="0">
                <a:latin typeface="Arial"/>
                <a:cs typeface="Arial"/>
              </a:rPr>
              <a:t>n</a:t>
            </a:r>
            <a:r>
              <a:rPr sz="3200" spc="114" dirty="0">
                <a:latin typeface="Arial"/>
                <a:cs typeface="Arial"/>
              </a:rPr>
              <a:t>t</a:t>
            </a:r>
            <a:r>
              <a:rPr sz="3200" spc="-1140" dirty="0">
                <a:latin typeface="Arial"/>
                <a:cs typeface="Arial"/>
              </a:rPr>
              <a:t>o</a:t>
            </a:r>
            <a:r>
              <a:rPr sz="975" spc="-7" baseline="153846" dirty="0">
                <a:latin typeface="Times New Roman"/>
                <a:cs typeface="Times New Roman"/>
              </a:rPr>
              <a:t>0  </a:t>
            </a:r>
            <a:r>
              <a:rPr sz="3200" spc="-60" dirty="0">
                <a:latin typeface="Arial"/>
                <a:cs typeface="Arial"/>
              </a:rPr>
              <a:t>matrix </a:t>
            </a:r>
            <a:r>
              <a:rPr sz="3200" spc="-55" dirty="0">
                <a:latin typeface="Arial"/>
                <a:cs typeface="Arial"/>
              </a:rPr>
              <a:t>from </a:t>
            </a:r>
            <a:r>
              <a:rPr sz="3200" spc="-60" dirty="0">
                <a:latin typeface="Arial"/>
                <a:cs typeface="Arial"/>
              </a:rPr>
              <a:t>fig.</a:t>
            </a:r>
            <a:r>
              <a:rPr sz="3200" spc="-44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(a)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9328" y="2504947"/>
            <a:ext cx="4222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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33670" dirty="0">
                <a:latin typeface="Times New Roman"/>
                <a:cs typeface="Times New Roman"/>
              </a:rPr>
              <a:t>0</a:t>
            </a:r>
            <a:r>
              <a:rPr sz="2475" spc="-412" baseline="336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87119" y="2376932"/>
            <a:ext cx="56515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spc="-480" baseline="-33670" dirty="0">
                <a:latin typeface="Symbol"/>
                <a:cs typeface="Symbol"/>
              </a:rPr>
              <a:t></a:t>
            </a:r>
            <a:r>
              <a:rPr sz="2475" spc="-480" baseline="-52188" dirty="0">
                <a:latin typeface="Symbol"/>
                <a:cs typeface="Symbol"/>
              </a:rPr>
              <a:t></a:t>
            </a:r>
            <a:r>
              <a:rPr sz="2475" spc="-480" baseline="-5218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1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spc="40" dirty="0">
                <a:latin typeface="Times New Roman"/>
                <a:cs typeface="Times New Roman"/>
              </a:rPr>
              <a:t>.0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3582" y="2669540"/>
            <a:ext cx="4686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</a:t>
            </a:r>
            <a:r>
              <a:rPr sz="1650" spc="-27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204" dirty="0">
                <a:latin typeface="Times New Roman"/>
                <a:cs typeface="Times New Roman"/>
              </a:rPr>
              <a:t> </a:t>
            </a:r>
            <a:r>
              <a:rPr sz="1650" spc="40" dirty="0">
                <a:latin typeface="Times New Roman"/>
                <a:cs typeface="Times New Roman"/>
              </a:rPr>
              <a:t>.2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9552" y="2376932"/>
            <a:ext cx="1796414" cy="570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>
              <a:lnSpc>
                <a:spcPts val="1614"/>
              </a:lnSpc>
              <a:spcBef>
                <a:spcPts val="105"/>
              </a:spcBef>
              <a:tabLst>
                <a:tab pos="748665" algn="l"/>
                <a:tab pos="1651000" algn="l"/>
              </a:tabLst>
            </a:pP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.1	</a:t>
            </a:r>
            <a:r>
              <a:rPr sz="1650" dirty="0">
                <a:latin typeface="Times New Roman"/>
                <a:cs typeface="Times New Roman"/>
              </a:rPr>
              <a:t>0 </a:t>
            </a:r>
            <a:r>
              <a:rPr sz="1650" spc="20" dirty="0">
                <a:latin typeface="Times New Roman"/>
                <a:cs typeface="Times New Roman"/>
              </a:rPr>
              <a:t>.0 </a:t>
            </a:r>
            <a:r>
              <a:rPr sz="2475" spc="-284" baseline="-33670" dirty="0">
                <a:latin typeface="Symbol"/>
                <a:cs typeface="Symbol"/>
              </a:rPr>
              <a:t></a:t>
            </a:r>
            <a:r>
              <a:rPr sz="2475" spc="-284" baseline="-52188" dirty="0">
                <a:latin typeface="Symbol"/>
                <a:cs typeface="Symbol"/>
              </a:rPr>
              <a:t></a:t>
            </a:r>
            <a:r>
              <a:rPr sz="2475" spc="-465" baseline="-52188" dirty="0">
                <a:latin typeface="Times New Roman"/>
                <a:cs typeface="Times New Roman"/>
              </a:rPr>
              <a:t> </a:t>
            </a:r>
            <a:r>
              <a:rPr sz="2475" spc="-442" baseline="-52188" dirty="0">
                <a:latin typeface="Symbol"/>
                <a:cs typeface="Symbol"/>
              </a:rPr>
              <a:t></a:t>
            </a:r>
            <a:r>
              <a:rPr sz="2475" spc="-442" baseline="-33670" dirty="0">
                <a:latin typeface="Symbol"/>
                <a:cs typeface="Symbol"/>
              </a:rPr>
              <a:t></a:t>
            </a:r>
            <a:r>
              <a:rPr sz="2475" spc="-442" baseline="-33670" dirty="0">
                <a:latin typeface="Times New Roman"/>
                <a:cs typeface="Times New Roman"/>
              </a:rPr>
              <a:t> </a:t>
            </a:r>
            <a:r>
              <a:rPr sz="2475" spc="-345" baseline="-3367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c	</a:t>
            </a:r>
            <a:r>
              <a:rPr sz="2475" baseline="-52188" dirty="0">
                <a:latin typeface="Symbol"/>
                <a:cs typeface="Symbol"/>
              </a:rPr>
              <a:t></a:t>
            </a:r>
            <a:endParaRPr sz="2475" baseline="-52188">
              <a:latin typeface="Symbol"/>
              <a:cs typeface="Symbol"/>
            </a:endParaRPr>
          </a:p>
          <a:p>
            <a:pPr marR="136525" algn="r">
              <a:lnSpc>
                <a:spcPts val="1150"/>
              </a:lnSpc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5" dirty="0">
                <a:latin typeface="Times New Roman"/>
                <a:cs typeface="Times New Roman"/>
              </a:rPr>
              <a:t> 1</a:t>
            </a:r>
            <a:r>
              <a:rPr sz="650" spc="55" dirty="0">
                <a:latin typeface="Times New Roman"/>
                <a:cs typeface="Times New Roman"/>
              </a:rPr>
              <a:t> </a:t>
            </a:r>
            <a:r>
              <a:rPr sz="2475" spc="-885" baseline="8417" dirty="0">
                <a:latin typeface="Symbol"/>
                <a:cs typeface="Symbol"/>
              </a:rPr>
              <a:t></a:t>
            </a:r>
            <a:endParaRPr sz="2475" baseline="8417">
              <a:latin typeface="Symbol"/>
              <a:cs typeface="Symbol"/>
            </a:endParaRPr>
          </a:p>
          <a:p>
            <a:pPr marL="50800">
              <a:lnSpc>
                <a:spcPts val="1520"/>
              </a:lnSpc>
              <a:tabLst>
                <a:tab pos="758190" algn="l"/>
                <a:tab pos="1395095" algn="l"/>
              </a:tabLst>
            </a:pPr>
            <a:r>
              <a:rPr sz="1650" dirty="0">
                <a:latin typeface="Times New Roman"/>
                <a:cs typeface="Times New Roman"/>
              </a:rPr>
              <a:t>1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.0	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.1	</a:t>
            </a:r>
            <a:r>
              <a:rPr sz="1650" i="1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5967" y="2575052"/>
            <a:ext cx="62992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25252" dirty="0">
                <a:latin typeface="Symbol"/>
                <a:cs typeface="Symbol"/>
              </a:rPr>
              <a:t></a:t>
            </a:r>
            <a:r>
              <a:rPr sz="2475" baseline="-25252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-25252" dirty="0">
                <a:latin typeface="Times New Roman"/>
                <a:cs typeface="Times New Roman"/>
              </a:rPr>
              <a:t>1</a:t>
            </a:r>
            <a:r>
              <a:rPr sz="2475" spc="37" baseline="-25252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4122" y="2501899"/>
            <a:ext cx="188595" cy="304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64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ts val="525"/>
              </a:lnSpc>
            </a:pP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32929" y="2593339"/>
            <a:ext cx="27749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83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  <a:p>
            <a:pPr marL="161925">
              <a:lnSpc>
                <a:spcPts val="690"/>
              </a:lnSpc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9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5690" y="3047441"/>
            <a:ext cx="25590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</a:t>
            </a:r>
            <a:r>
              <a:rPr sz="1650" spc="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5071" y="2974289"/>
            <a:ext cx="27622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650" dirty="0">
                <a:latin typeface="Times New Roman"/>
                <a:cs typeface="Times New Roman"/>
              </a:rPr>
              <a:t>0</a:t>
            </a:r>
            <a:r>
              <a:rPr sz="650" spc="55" dirty="0">
                <a:latin typeface="Times New Roman"/>
                <a:cs typeface="Times New Roman"/>
              </a:rPr>
              <a:t> </a:t>
            </a:r>
            <a:r>
              <a:rPr sz="2475" baseline="-20202" dirty="0">
                <a:latin typeface="Symbol"/>
                <a:cs typeface="Symbol"/>
              </a:rPr>
              <a:t></a:t>
            </a:r>
            <a:endParaRPr sz="2475" baseline="-20202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54141" y="3129737"/>
            <a:ext cx="12827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96692" y="3227578"/>
            <a:ext cx="4806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</a:t>
            </a:r>
            <a:r>
              <a:rPr sz="1650" spc="-1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spc="40" dirty="0">
                <a:latin typeface="Times New Roman"/>
                <a:cs typeface="Times New Roman"/>
              </a:rPr>
              <a:t>.2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4350" y="3270250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87119" y="3047441"/>
            <a:ext cx="586105" cy="4673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735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  <a:p>
            <a:pPr marL="38100">
              <a:lnSpc>
                <a:spcPts val="1735"/>
              </a:lnSpc>
            </a:pPr>
            <a:r>
              <a:rPr sz="1650" spc="-320" dirty="0">
                <a:latin typeface="Symbol"/>
                <a:cs typeface="Symbol"/>
              </a:rPr>
              <a:t></a:t>
            </a:r>
            <a:r>
              <a:rPr sz="2475" spc="-480" baseline="-33670" dirty="0">
                <a:latin typeface="Symbol"/>
                <a:cs typeface="Symbol"/>
              </a:rPr>
              <a:t></a:t>
            </a:r>
            <a:r>
              <a:rPr sz="2475" spc="-480" baseline="-33670" dirty="0">
                <a:latin typeface="Times New Roman"/>
                <a:cs typeface="Times New Roman"/>
              </a:rPr>
              <a:t> </a:t>
            </a:r>
            <a:r>
              <a:rPr sz="2475" baseline="1683" dirty="0">
                <a:latin typeface="Times New Roman"/>
                <a:cs typeface="Times New Roman"/>
              </a:rPr>
              <a:t>0</a:t>
            </a:r>
            <a:r>
              <a:rPr sz="2475" spc="-284" baseline="1683" dirty="0">
                <a:latin typeface="Times New Roman"/>
                <a:cs typeface="Times New Roman"/>
              </a:rPr>
              <a:t> </a:t>
            </a:r>
            <a:r>
              <a:rPr sz="2475" spc="60" baseline="1683" dirty="0">
                <a:latin typeface="Times New Roman"/>
                <a:cs typeface="Times New Roman"/>
              </a:rPr>
              <a:t>.1</a:t>
            </a:r>
            <a:endParaRPr sz="2475" baseline="1683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0471" y="3495801"/>
            <a:ext cx="666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02685" y="3047441"/>
            <a:ext cx="1762125" cy="4673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3180" algn="r">
              <a:lnSpc>
                <a:spcPts val="1735"/>
              </a:lnSpc>
              <a:spcBef>
                <a:spcPts val="105"/>
              </a:spcBef>
              <a:tabLst>
                <a:tab pos="264795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  <a:p>
            <a:pPr marL="50800">
              <a:lnSpc>
                <a:spcPts val="1735"/>
              </a:lnSpc>
              <a:tabLst>
                <a:tab pos="962025" algn="l"/>
                <a:tab pos="1364615" algn="l"/>
              </a:tabLst>
            </a:pPr>
            <a:r>
              <a:rPr sz="2475" baseline="1683" dirty="0">
                <a:latin typeface="Times New Roman"/>
                <a:cs typeface="Times New Roman"/>
              </a:rPr>
              <a:t>1 </a:t>
            </a:r>
            <a:r>
              <a:rPr sz="2475" spc="22" baseline="1683" dirty="0">
                <a:latin typeface="Times New Roman"/>
                <a:cs typeface="Times New Roman"/>
              </a:rPr>
              <a:t>.0 </a:t>
            </a:r>
            <a:r>
              <a:rPr sz="2475" spc="-427" baseline="-33670" dirty="0">
                <a:latin typeface="Symbol"/>
                <a:cs typeface="Symbol"/>
              </a:rPr>
              <a:t></a:t>
            </a:r>
            <a:r>
              <a:rPr sz="1650" spc="-285" dirty="0">
                <a:latin typeface="Symbol"/>
                <a:cs typeface="Symbol"/>
              </a:rPr>
              <a:t></a:t>
            </a:r>
            <a:r>
              <a:rPr sz="1650" spc="-285" dirty="0">
                <a:latin typeface="Times New Roman"/>
                <a:cs typeface="Times New Roman"/>
              </a:rPr>
              <a:t>  </a:t>
            </a:r>
            <a:r>
              <a:rPr sz="1650" spc="-245" dirty="0">
                <a:latin typeface="Times New Roman"/>
                <a:cs typeface="Times New Roman"/>
              </a:rPr>
              <a:t> </a:t>
            </a:r>
            <a:r>
              <a:rPr sz="1650" spc="-295" dirty="0">
                <a:latin typeface="Symbol"/>
                <a:cs typeface="Symbol"/>
              </a:rPr>
              <a:t></a:t>
            </a:r>
            <a:r>
              <a:rPr sz="2475" spc="-442" baseline="-33670" dirty="0">
                <a:latin typeface="Symbol"/>
                <a:cs typeface="Symbol"/>
              </a:rPr>
              <a:t></a:t>
            </a:r>
            <a:r>
              <a:rPr sz="2475" spc="-442" baseline="-33670" dirty="0">
                <a:latin typeface="Times New Roman"/>
                <a:cs typeface="Times New Roman"/>
              </a:rPr>
              <a:t>   </a:t>
            </a:r>
            <a:r>
              <a:rPr sz="2475" spc="-367" baseline="-33670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c	</a:t>
            </a:r>
            <a:r>
              <a:rPr sz="2475" spc="-442" baseline="-33670" dirty="0">
                <a:latin typeface="Symbol"/>
                <a:cs typeface="Symbol"/>
              </a:rPr>
              <a:t></a:t>
            </a:r>
            <a:r>
              <a:rPr sz="1650" spc="-295" dirty="0">
                <a:latin typeface="Symbol"/>
                <a:cs typeface="Symbol"/>
              </a:rPr>
              <a:t></a:t>
            </a:r>
            <a:r>
              <a:rPr sz="1650" spc="-295" dirty="0">
                <a:latin typeface="Times New Roman"/>
                <a:cs typeface="Times New Roman"/>
              </a:rPr>
              <a:t>	</a:t>
            </a:r>
            <a:r>
              <a:rPr sz="1650" spc="-320" dirty="0">
                <a:latin typeface="Symbol"/>
                <a:cs typeface="Symbol"/>
              </a:rPr>
              <a:t></a:t>
            </a:r>
            <a:r>
              <a:rPr sz="2475" spc="-480" baseline="-33670" dirty="0">
                <a:latin typeface="Symbol"/>
                <a:cs typeface="Symbol"/>
              </a:rPr>
              <a:t></a:t>
            </a:r>
            <a:r>
              <a:rPr sz="2475" spc="-480" baseline="-33670" dirty="0">
                <a:latin typeface="Times New Roman"/>
                <a:cs typeface="Times New Roman"/>
              </a:rPr>
              <a:t>  </a:t>
            </a:r>
            <a:r>
              <a:rPr sz="2475" baseline="1683" dirty="0">
                <a:latin typeface="Times New Roman"/>
                <a:cs typeface="Times New Roman"/>
              </a:rPr>
              <a:t>0</a:t>
            </a:r>
            <a:r>
              <a:rPr sz="2475" spc="-127" baseline="1683" dirty="0">
                <a:latin typeface="Times New Roman"/>
                <a:cs typeface="Times New Roman"/>
              </a:rPr>
              <a:t> </a:t>
            </a:r>
            <a:r>
              <a:rPr sz="1650" spc="-310" dirty="0">
                <a:latin typeface="Symbol"/>
                <a:cs typeface="Symbol"/>
              </a:rPr>
              <a:t></a:t>
            </a:r>
            <a:r>
              <a:rPr sz="2475" spc="-465" baseline="-33670" dirty="0">
                <a:latin typeface="Symbol"/>
                <a:cs typeface="Symbol"/>
              </a:rPr>
              <a:t></a:t>
            </a:r>
            <a:endParaRPr sz="2475" baseline="-3367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42201" y="3367786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94601" y="3575050"/>
            <a:ext cx="12446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11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2517" y="4169790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84273" y="4148454"/>
            <a:ext cx="18656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836930" algn="l"/>
              </a:tabLst>
            </a:pPr>
            <a:r>
              <a:rPr sz="2475" baseline="-5050" dirty="0">
                <a:latin typeface="Symbol"/>
                <a:cs typeface="Symbol"/>
              </a:rPr>
              <a:t></a:t>
            </a:r>
            <a:r>
              <a:rPr sz="2475" spc="-247" baseline="-50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c	</a:t>
            </a:r>
            <a:r>
              <a:rPr sz="2475" baseline="-5050" dirty="0">
                <a:latin typeface="Symbol"/>
                <a:cs typeface="Symbol"/>
              </a:rPr>
              <a:t></a:t>
            </a:r>
            <a:r>
              <a:rPr sz="2475" spc="-217" baseline="-505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15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.0</a:t>
            </a:r>
            <a:r>
              <a:rPr sz="1650" spc="-10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9</a:t>
            </a:r>
            <a:r>
              <a:rPr sz="1650" spc="-17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6</a:t>
            </a:r>
            <a:r>
              <a:rPr sz="1650" spc="-80" dirty="0">
                <a:latin typeface="Times New Roman"/>
                <a:cs typeface="Times New Roman"/>
              </a:rPr>
              <a:t> </a:t>
            </a:r>
            <a:r>
              <a:rPr sz="2475" baseline="-5050" dirty="0">
                <a:latin typeface="Symbol"/>
                <a:cs typeface="Symbol"/>
              </a:rPr>
              <a:t></a:t>
            </a:r>
            <a:endParaRPr sz="2475" baseline="-50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60117" y="4380357"/>
            <a:ext cx="12446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5" dirty="0">
                <a:latin typeface="Symbol"/>
                <a:cs typeface="Symbol"/>
              </a:rPr>
              <a:t></a:t>
            </a:r>
            <a:r>
              <a:rPr sz="650" spc="-110" dirty="0">
                <a:latin typeface="Times New Roman"/>
                <a:cs typeface="Times New Roman"/>
              </a:rPr>
              <a:t> </a:t>
            </a:r>
            <a:r>
              <a:rPr sz="650" spc="-5" dirty="0"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96973" y="4453508"/>
            <a:ext cx="94043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27990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spc="55" dirty="0">
                <a:latin typeface="Times New Roman"/>
                <a:cs typeface="Times New Roman"/>
              </a:rPr>
              <a:t> </a:t>
            </a:r>
            <a:r>
              <a:rPr sz="2475" i="1" baseline="-25252" dirty="0">
                <a:latin typeface="Times New Roman"/>
                <a:cs typeface="Times New Roman"/>
              </a:rPr>
              <a:t>c	</a:t>
            </a:r>
            <a:r>
              <a:rPr sz="1650" dirty="0">
                <a:latin typeface="Symbol"/>
                <a:cs typeface="Symbol"/>
              </a:rPr>
              <a:t>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2475" baseline="-25252" dirty="0">
                <a:latin typeface="Symbol"/>
                <a:cs typeface="Symbol"/>
              </a:rPr>
              <a:t></a:t>
            </a:r>
            <a:r>
              <a:rPr sz="2475" spc="345" baseline="-25252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74314" y="4547996"/>
            <a:ext cx="47244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0</a:t>
            </a:r>
            <a:r>
              <a:rPr sz="1650" spc="-20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.9</a:t>
            </a:r>
            <a:r>
              <a:rPr sz="1650" spc="-1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6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23538" y="4453508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62148" y="4679060"/>
            <a:ext cx="2794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650" spc="-5" dirty="0">
                <a:latin typeface="Times New Roman"/>
                <a:cs typeface="Times New Roman"/>
              </a:rPr>
              <a:t>0</a:t>
            </a:r>
            <a:r>
              <a:rPr sz="650" spc="90" dirty="0">
                <a:latin typeface="Times New Roman"/>
                <a:cs typeface="Times New Roman"/>
              </a:rPr>
              <a:t> </a:t>
            </a:r>
            <a:r>
              <a:rPr sz="2475" baseline="-20202" dirty="0">
                <a:latin typeface="Symbol"/>
                <a:cs typeface="Symbol"/>
              </a:rPr>
              <a:t></a:t>
            </a:r>
            <a:endParaRPr sz="2475" baseline="-20202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22373" y="4752213"/>
            <a:ext cx="8928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98830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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23538" y="4752213"/>
            <a:ext cx="10668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22373" y="4932121"/>
            <a:ext cx="18078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2590" algn="l"/>
                <a:tab pos="798830" algn="l"/>
                <a:tab pos="1134110" algn="l"/>
                <a:tab pos="1713230" algn="l"/>
              </a:tabLst>
            </a:pPr>
            <a:r>
              <a:rPr sz="1650" dirty="0">
                <a:latin typeface="Symbol"/>
                <a:cs typeface="Symbol"/>
              </a:rPr>
              <a:t></a:t>
            </a:r>
            <a:r>
              <a:rPr sz="1650" spc="125" dirty="0">
                <a:latin typeface="Times New Roman"/>
                <a:cs typeface="Times New Roman"/>
              </a:rPr>
              <a:t> </a:t>
            </a:r>
            <a:r>
              <a:rPr sz="2475" i="1" baseline="1683" dirty="0">
                <a:latin typeface="Times New Roman"/>
                <a:cs typeface="Times New Roman"/>
              </a:rPr>
              <a:t>c	</a:t>
            </a:r>
            <a:r>
              <a:rPr sz="1650" dirty="0">
                <a:latin typeface="Symbol"/>
                <a:cs typeface="Symbol"/>
              </a:rPr>
              <a:t>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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Times New Roman"/>
                <a:cs typeface="Times New Roman"/>
              </a:rPr>
              <a:t>0</a:t>
            </a:r>
            <a:r>
              <a:rPr sz="2475" spc="-247" baseline="1683" dirty="0">
                <a:latin typeface="Times New Roman"/>
                <a:cs typeface="Times New Roman"/>
              </a:rPr>
              <a:t> </a:t>
            </a:r>
            <a:r>
              <a:rPr sz="2475" spc="60" baseline="1683" dirty="0">
                <a:latin typeface="Times New Roman"/>
                <a:cs typeface="Times New Roman"/>
              </a:rPr>
              <a:t>.</a:t>
            </a:r>
            <a:r>
              <a:rPr sz="2475" baseline="1683" dirty="0">
                <a:latin typeface="Times New Roman"/>
                <a:cs typeface="Times New Roman"/>
              </a:rPr>
              <a:t>2	</a:t>
            </a:r>
            <a:r>
              <a:rPr sz="1650" dirty="0">
                <a:latin typeface="Symbol"/>
                <a:cs typeface="Symbol"/>
              </a:rPr>
              <a:t>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2568" y="5057394"/>
            <a:ext cx="3491229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450465" algn="l"/>
              </a:tabLst>
            </a:pPr>
            <a:r>
              <a:rPr sz="3200" spc="-175" dirty="0">
                <a:latin typeface="Arial"/>
                <a:cs typeface="Arial"/>
              </a:rPr>
              <a:t>a</a:t>
            </a:r>
            <a:r>
              <a:rPr sz="3200" spc="-180" dirty="0">
                <a:latin typeface="Arial"/>
                <a:cs typeface="Arial"/>
              </a:rPr>
              <a:t>n</a:t>
            </a:r>
            <a:r>
              <a:rPr sz="3200" spc="-105" dirty="0">
                <a:latin typeface="Arial"/>
                <a:cs typeface="Arial"/>
              </a:rPr>
              <a:t>d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185" dirty="0">
                <a:latin typeface="Arial"/>
                <a:cs typeface="Arial"/>
              </a:rPr>
              <a:t>t</a:t>
            </a:r>
            <a:r>
              <a:rPr sz="3200" spc="-155" dirty="0">
                <a:latin typeface="Arial"/>
                <a:cs typeface="Arial"/>
              </a:rPr>
              <a:t>h</a:t>
            </a:r>
            <a:r>
              <a:rPr sz="3200" spc="-150" dirty="0">
                <a:latin typeface="Arial"/>
                <a:cs typeface="Arial"/>
              </a:rPr>
              <a:t>e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2475" spc="-780" baseline="37037" dirty="0">
                <a:latin typeface="Symbol"/>
                <a:cs typeface="Symbol"/>
              </a:rPr>
              <a:t></a:t>
            </a:r>
            <a:r>
              <a:rPr sz="3200" spc="-130" dirty="0">
                <a:latin typeface="Arial"/>
                <a:cs typeface="Arial"/>
              </a:rPr>
              <a:t>sol</a:t>
            </a:r>
            <a:r>
              <a:rPr sz="3200" spc="-155" dirty="0">
                <a:latin typeface="Arial"/>
                <a:cs typeface="Arial"/>
              </a:rPr>
              <a:t>u</a:t>
            </a:r>
            <a:r>
              <a:rPr sz="975" spc="-494" baseline="94017" dirty="0">
                <a:latin typeface="Times New Roman"/>
                <a:cs typeface="Times New Roman"/>
              </a:rPr>
              <a:t>1</a:t>
            </a:r>
            <a:r>
              <a:rPr sz="3200" spc="90" dirty="0">
                <a:latin typeface="Arial"/>
                <a:cs typeface="Arial"/>
              </a:rPr>
              <a:t>t</a:t>
            </a:r>
            <a:r>
              <a:rPr sz="2475" baseline="37037" dirty="0">
                <a:latin typeface="Symbol"/>
                <a:cs typeface="Symbol"/>
              </a:rPr>
              <a:t></a:t>
            </a:r>
            <a:r>
              <a:rPr sz="2475" baseline="37037" dirty="0">
                <a:latin typeface="Times New Roman"/>
                <a:cs typeface="Times New Roman"/>
              </a:rPr>
              <a:t>	</a:t>
            </a:r>
            <a:r>
              <a:rPr sz="2475" spc="-450" baseline="37037" dirty="0">
                <a:latin typeface="Symbol"/>
                <a:cs typeface="Symbol"/>
              </a:rPr>
              <a:t></a:t>
            </a:r>
            <a:r>
              <a:rPr sz="3200" spc="25" dirty="0">
                <a:latin typeface="Arial"/>
                <a:cs typeface="Arial"/>
              </a:rPr>
              <a:t>i</a:t>
            </a:r>
            <a:r>
              <a:rPr sz="3200" spc="-105" dirty="0">
                <a:latin typeface="Arial"/>
                <a:cs typeface="Arial"/>
              </a:rPr>
              <a:t>o</a:t>
            </a:r>
            <a:r>
              <a:rPr sz="3200" spc="-100" dirty="0">
                <a:latin typeface="Arial"/>
                <a:cs typeface="Arial"/>
              </a:rPr>
              <a:t>n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30" dirty="0">
                <a:latin typeface="Arial"/>
                <a:cs typeface="Arial"/>
              </a:rPr>
              <a:t>i</a:t>
            </a:r>
            <a:r>
              <a:rPr sz="3200" spc="-380" dirty="0">
                <a:latin typeface="Arial"/>
                <a:cs typeface="Arial"/>
              </a:rPr>
              <a:t>s</a:t>
            </a:r>
            <a:r>
              <a:rPr sz="2475" baseline="37037" dirty="0">
                <a:latin typeface="Symbol"/>
                <a:cs typeface="Symbol"/>
              </a:rPr>
              <a:t></a:t>
            </a:r>
            <a:endParaRPr sz="2475" baseline="37037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55775" y="5703519"/>
            <a:ext cx="304609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C0504D"/>
                </a:solidFill>
                <a:latin typeface="Arial"/>
                <a:cs typeface="Arial"/>
              </a:rPr>
              <a:t>Question: </a:t>
            </a:r>
            <a:r>
              <a:rPr sz="1800" spc="-25" dirty="0">
                <a:solidFill>
                  <a:srgbClr val="C0504D"/>
                </a:solidFill>
                <a:latin typeface="Arial"/>
                <a:cs typeface="Arial"/>
              </a:rPr>
              <a:t>what </a:t>
            </a:r>
            <a:r>
              <a:rPr sz="1800" dirty="0">
                <a:solidFill>
                  <a:srgbClr val="C0504D"/>
                </a:solidFill>
                <a:latin typeface="Arial"/>
                <a:cs typeface="Arial"/>
              </a:rPr>
              <a:t>does these  </a:t>
            </a:r>
            <a:r>
              <a:rPr sz="1800" spc="-5" dirty="0">
                <a:solidFill>
                  <a:srgbClr val="C0504D"/>
                </a:solidFill>
                <a:latin typeface="Arial"/>
                <a:cs typeface="Arial"/>
              </a:rPr>
              <a:t>zeros </a:t>
            </a:r>
            <a:r>
              <a:rPr sz="1800" dirty="0">
                <a:solidFill>
                  <a:srgbClr val="C0504D"/>
                </a:solidFill>
                <a:latin typeface="Arial"/>
                <a:cs typeface="Arial"/>
              </a:rPr>
              <a:t>help </a:t>
            </a:r>
            <a:r>
              <a:rPr sz="1800" spc="5" dirty="0">
                <a:solidFill>
                  <a:srgbClr val="C0504D"/>
                </a:solidFill>
                <a:latin typeface="Arial"/>
                <a:cs typeface="Arial"/>
              </a:rPr>
              <a:t>because </a:t>
            </a:r>
            <a:r>
              <a:rPr sz="1800" dirty="0">
                <a:solidFill>
                  <a:srgbClr val="C0504D"/>
                </a:solidFill>
                <a:latin typeface="Arial"/>
                <a:cs typeface="Arial"/>
              </a:rPr>
              <a:t>they</a:t>
            </a:r>
            <a:r>
              <a:rPr sz="1800" spc="-28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800" spc="-280" dirty="0">
                <a:solidFill>
                  <a:srgbClr val="C0504D"/>
                </a:solidFill>
                <a:latin typeface="Arial"/>
                <a:cs typeface="Arial"/>
              </a:rPr>
              <a:t>don‟t  </a:t>
            </a:r>
            <a:r>
              <a:rPr sz="1800" spc="-10" dirty="0">
                <a:solidFill>
                  <a:srgbClr val="C0504D"/>
                </a:solidFill>
                <a:latin typeface="Arial"/>
                <a:cs typeface="Arial"/>
              </a:rPr>
              <a:t>exist </a:t>
            </a:r>
            <a:r>
              <a:rPr sz="1800" dirty="0">
                <a:solidFill>
                  <a:srgbClr val="C0504D"/>
                </a:solidFill>
                <a:latin typeface="Arial"/>
                <a:cs typeface="Arial"/>
              </a:rPr>
              <a:t>at the sampling</a:t>
            </a:r>
            <a:r>
              <a:rPr sz="1800" spc="-13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504D"/>
                </a:solidFill>
                <a:latin typeface="Arial"/>
                <a:cs typeface="Arial"/>
              </a:rPr>
              <a:t>instant?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29298" y="6289040"/>
            <a:ext cx="210375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Zero </a:t>
            </a:r>
            <a:r>
              <a:rPr sz="2000" dirty="0">
                <a:latin typeface="Arial"/>
                <a:cs typeface="Arial"/>
              </a:rPr>
              <a:t>forced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values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232525" y="5915799"/>
            <a:ext cx="92837" cy="85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0" y="0"/>
            <a:ext cx="9144000" cy="6855459"/>
            <a:chOff x="0" y="0"/>
            <a:chExt cx="9144000" cy="6855459"/>
          </a:xfrm>
        </p:grpSpPr>
        <p:sp>
          <p:nvSpPr>
            <p:cNvPr id="42" name="object 42"/>
            <p:cNvSpPr/>
            <p:nvPr/>
          </p:nvSpPr>
          <p:spPr>
            <a:xfrm>
              <a:off x="6325361" y="5639561"/>
              <a:ext cx="1219200" cy="381000"/>
            </a:xfrm>
            <a:custGeom>
              <a:avLst/>
              <a:gdLst/>
              <a:ahLst/>
              <a:cxnLst/>
              <a:rect l="l" t="t" r="r" b="b"/>
              <a:pathLst>
                <a:path w="1219200" h="381000">
                  <a:moveTo>
                    <a:pt x="0" y="190500"/>
                  </a:moveTo>
                  <a:lnTo>
                    <a:pt x="16128" y="146824"/>
                  </a:lnTo>
                  <a:lnTo>
                    <a:pt x="61975" y="106718"/>
                  </a:lnTo>
                  <a:lnTo>
                    <a:pt x="133858" y="71348"/>
                  </a:lnTo>
                  <a:lnTo>
                    <a:pt x="178562" y="55791"/>
                  </a:lnTo>
                  <a:lnTo>
                    <a:pt x="228345" y="41846"/>
                  </a:lnTo>
                  <a:lnTo>
                    <a:pt x="282829" y="29654"/>
                  </a:lnTo>
                  <a:lnTo>
                    <a:pt x="341503" y="19367"/>
                  </a:lnTo>
                  <a:lnTo>
                    <a:pt x="403987" y="11099"/>
                  </a:lnTo>
                  <a:lnTo>
                    <a:pt x="469772" y="5029"/>
                  </a:lnTo>
                  <a:lnTo>
                    <a:pt x="538480" y="1282"/>
                  </a:lnTo>
                  <a:lnTo>
                    <a:pt x="609599" y="0"/>
                  </a:lnTo>
                  <a:lnTo>
                    <a:pt x="680719" y="1282"/>
                  </a:lnTo>
                  <a:lnTo>
                    <a:pt x="749427" y="5029"/>
                  </a:lnTo>
                  <a:lnTo>
                    <a:pt x="815213" y="11099"/>
                  </a:lnTo>
                  <a:lnTo>
                    <a:pt x="877696" y="19367"/>
                  </a:lnTo>
                  <a:lnTo>
                    <a:pt x="936370" y="29654"/>
                  </a:lnTo>
                  <a:lnTo>
                    <a:pt x="990854" y="41846"/>
                  </a:lnTo>
                  <a:lnTo>
                    <a:pt x="1040638" y="55791"/>
                  </a:lnTo>
                  <a:lnTo>
                    <a:pt x="1085214" y="71348"/>
                  </a:lnTo>
                  <a:lnTo>
                    <a:pt x="1124331" y="88379"/>
                  </a:lnTo>
                  <a:lnTo>
                    <a:pt x="1183639" y="126250"/>
                  </a:lnTo>
                  <a:lnTo>
                    <a:pt x="1215136" y="168287"/>
                  </a:lnTo>
                  <a:lnTo>
                    <a:pt x="1219199" y="190500"/>
                  </a:lnTo>
                  <a:lnTo>
                    <a:pt x="1215136" y="212712"/>
                  </a:lnTo>
                  <a:lnTo>
                    <a:pt x="1183639" y="254749"/>
                  </a:lnTo>
                  <a:lnTo>
                    <a:pt x="1124331" y="292620"/>
                  </a:lnTo>
                  <a:lnTo>
                    <a:pt x="1085214" y="309638"/>
                  </a:lnTo>
                  <a:lnTo>
                    <a:pt x="1040638" y="325196"/>
                  </a:lnTo>
                  <a:lnTo>
                    <a:pt x="990854" y="339140"/>
                  </a:lnTo>
                  <a:lnTo>
                    <a:pt x="936370" y="351332"/>
                  </a:lnTo>
                  <a:lnTo>
                    <a:pt x="877696" y="361632"/>
                  </a:lnTo>
                  <a:lnTo>
                    <a:pt x="815213" y="369887"/>
                  </a:lnTo>
                  <a:lnTo>
                    <a:pt x="749427" y="375970"/>
                  </a:lnTo>
                  <a:lnTo>
                    <a:pt x="680719" y="379717"/>
                  </a:lnTo>
                  <a:lnTo>
                    <a:pt x="609599" y="381000"/>
                  </a:lnTo>
                  <a:lnTo>
                    <a:pt x="538480" y="379717"/>
                  </a:lnTo>
                  <a:lnTo>
                    <a:pt x="469772" y="375970"/>
                  </a:lnTo>
                  <a:lnTo>
                    <a:pt x="403987" y="369887"/>
                  </a:lnTo>
                  <a:lnTo>
                    <a:pt x="341503" y="361632"/>
                  </a:lnTo>
                  <a:lnTo>
                    <a:pt x="282829" y="351332"/>
                  </a:lnTo>
                  <a:lnTo>
                    <a:pt x="228345" y="339140"/>
                  </a:lnTo>
                  <a:lnTo>
                    <a:pt x="178562" y="325196"/>
                  </a:lnTo>
                  <a:lnTo>
                    <a:pt x="133858" y="309638"/>
                  </a:lnTo>
                  <a:lnTo>
                    <a:pt x="94868" y="292620"/>
                  </a:lnTo>
                  <a:lnTo>
                    <a:pt x="35560" y="254749"/>
                  </a:lnTo>
                  <a:lnTo>
                    <a:pt x="4063" y="212712"/>
                  </a:lnTo>
                  <a:lnTo>
                    <a:pt x="0" y="190500"/>
                  </a:lnTo>
                  <a:close/>
                </a:path>
              </a:pathLst>
            </a:custGeom>
            <a:ln w="22860">
              <a:solidFill>
                <a:srgbClr val="66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1348" y="5944361"/>
              <a:ext cx="1290955" cy="243204"/>
            </a:xfrm>
            <a:custGeom>
              <a:avLst/>
              <a:gdLst/>
              <a:ahLst/>
              <a:cxnLst/>
              <a:rect l="l" t="t" r="r" b="b"/>
              <a:pathLst>
                <a:path w="1290954" h="243204">
                  <a:moveTo>
                    <a:pt x="1286002" y="0"/>
                  </a:moveTo>
                  <a:lnTo>
                    <a:pt x="0" y="214325"/>
                  </a:lnTo>
                  <a:lnTo>
                    <a:pt x="4825" y="242874"/>
                  </a:lnTo>
                  <a:lnTo>
                    <a:pt x="1290701" y="28549"/>
                  </a:lnTo>
                  <a:lnTo>
                    <a:pt x="1286002" y="0"/>
                  </a:lnTo>
                  <a:close/>
                </a:path>
              </a:pathLst>
            </a:custGeom>
            <a:solidFill>
              <a:srgbClr val="66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0" y="0"/>
              <a:ext cx="9144000" cy="685495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3000" y="4494276"/>
            <a:ext cx="3049905" cy="1754505"/>
            <a:chOff x="1143000" y="4494276"/>
            <a:chExt cx="3049905" cy="1754505"/>
          </a:xfrm>
        </p:grpSpPr>
        <p:sp>
          <p:nvSpPr>
            <p:cNvPr id="3" name="object 3"/>
            <p:cNvSpPr/>
            <p:nvPr/>
          </p:nvSpPr>
          <p:spPr>
            <a:xfrm>
              <a:off x="1217676" y="4494276"/>
              <a:ext cx="2974848" cy="16794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43000" y="4572000"/>
              <a:ext cx="2971800" cy="1676400"/>
            </a:xfrm>
            <a:custGeom>
              <a:avLst/>
              <a:gdLst/>
              <a:ahLst/>
              <a:cxnLst/>
              <a:rect l="l" t="t" r="r" b="b"/>
              <a:pathLst>
                <a:path w="2971800" h="1676400">
                  <a:moveTo>
                    <a:pt x="2971800" y="0"/>
                  </a:moveTo>
                  <a:lnTo>
                    <a:pt x="0" y="0"/>
                  </a:lnTo>
                  <a:lnTo>
                    <a:pt x="0" y="1676400"/>
                  </a:lnTo>
                  <a:lnTo>
                    <a:pt x="2971800" y="1676400"/>
                  </a:lnTo>
                  <a:lnTo>
                    <a:pt x="2971800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169900" y="1229951"/>
            <a:ext cx="7834786" cy="18549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479554" y="3467187"/>
            <a:ext cx="4664710" cy="2950210"/>
            <a:chOff x="4479554" y="3467187"/>
            <a:chExt cx="4664710" cy="2950210"/>
          </a:xfrm>
        </p:grpSpPr>
        <p:sp>
          <p:nvSpPr>
            <p:cNvPr id="7" name="object 7"/>
            <p:cNvSpPr/>
            <p:nvPr/>
          </p:nvSpPr>
          <p:spPr>
            <a:xfrm>
              <a:off x="4479554" y="3467187"/>
              <a:ext cx="4664445" cy="29499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82362" y="4640452"/>
              <a:ext cx="73278" cy="8470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15255" y="3653027"/>
              <a:ext cx="661670" cy="1013460"/>
            </a:xfrm>
            <a:custGeom>
              <a:avLst/>
              <a:gdLst/>
              <a:ahLst/>
              <a:cxnLst/>
              <a:rect l="l" t="t" r="r" b="b"/>
              <a:pathLst>
                <a:path w="661670" h="1013460">
                  <a:moveTo>
                    <a:pt x="644525" y="0"/>
                  </a:moveTo>
                  <a:lnTo>
                    <a:pt x="0" y="1002665"/>
                  </a:lnTo>
                  <a:lnTo>
                    <a:pt x="16637" y="1013460"/>
                  </a:lnTo>
                  <a:lnTo>
                    <a:pt x="661289" y="10668"/>
                  </a:lnTo>
                  <a:lnTo>
                    <a:pt x="6445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13205" y="172669"/>
            <a:ext cx="6650355" cy="12312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802130" marR="5080" indent="-1790064">
              <a:lnSpc>
                <a:spcPts val="4680"/>
              </a:lnSpc>
              <a:spcBef>
                <a:spcPts val="365"/>
              </a:spcBef>
            </a:pPr>
            <a:r>
              <a:rPr spc="-50" dirty="0"/>
              <a:t>Monitoring </a:t>
            </a:r>
            <a:r>
              <a:rPr spc="-265" dirty="0"/>
              <a:t>Transmission</a:t>
            </a:r>
            <a:r>
              <a:rPr spc="-615" dirty="0"/>
              <a:t> </a:t>
            </a:r>
            <a:r>
              <a:rPr spc="-110" dirty="0"/>
              <a:t>Quality  </a:t>
            </a:r>
            <a:r>
              <a:rPr spc="-175" dirty="0"/>
              <a:t>by </a:t>
            </a:r>
            <a:r>
              <a:rPr spc="-450" dirty="0"/>
              <a:t>Eye</a:t>
            </a:r>
            <a:r>
              <a:rPr spc="-425" dirty="0"/>
              <a:t> </a:t>
            </a:r>
            <a:r>
              <a:rPr spc="-235" dirty="0"/>
              <a:t>Diagram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69949" y="3169003"/>
            <a:ext cx="3254375" cy="312674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Required </a:t>
            </a:r>
            <a:r>
              <a:rPr sz="1800" dirty="0">
                <a:latin typeface="Arial"/>
                <a:cs typeface="Arial"/>
              </a:rPr>
              <a:t>minimum </a:t>
            </a:r>
            <a:r>
              <a:rPr sz="1800" spc="-25" dirty="0">
                <a:latin typeface="Arial"/>
                <a:cs typeface="Arial"/>
              </a:rPr>
              <a:t>bandwidth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is</a:t>
            </a:r>
            <a:endParaRPr sz="1800">
              <a:latin typeface="Arial"/>
              <a:cs typeface="Arial"/>
            </a:endParaRPr>
          </a:p>
          <a:p>
            <a:pPr marL="668020">
              <a:lnSpc>
                <a:spcPts val="1845"/>
              </a:lnSpc>
              <a:spcBef>
                <a:spcPts val="894"/>
              </a:spcBef>
              <a:tabLst>
                <a:tab pos="991235" algn="l"/>
              </a:tabLst>
            </a:pPr>
            <a:r>
              <a:rPr sz="1600" i="1" dirty="0">
                <a:latin typeface="Times New Roman"/>
                <a:cs typeface="Times New Roman"/>
              </a:rPr>
              <a:t>B	</a:t>
            </a:r>
            <a:r>
              <a:rPr sz="1600" dirty="0">
                <a:latin typeface="Symbol"/>
                <a:cs typeface="Symbol"/>
              </a:rPr>
              <a:t>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 </a:t>
            </a:r>
            <a:r>
              <a:rPr sz="1600" dirty="0">
                <a:latin typeface="Times New Roman"/>
                <a:cs typeface="Times New Roman"/>
              </a:rPr>
              <a:t>/</a:t>
            </a:r>
            <a:r>
              <a:rPr sz="1600" spc="-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823594">
              <a:lnSpc>
                <a:spcPts val="705"/>
              </a:lnSpc>
            </a:pPr>
            <a:r>
              <a:rPr sz="650" i="1" spc="-5" dirty="0">
                <a:latin typeface="Times New Roman"/>
                <a:cs typeface="Times New Roman"/>
              </a:rPr>
              <a:t>T</a:t>
            </a: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70" dirty="0">
                <a:latin typeface="Arial"/>
                <a:cs typeface="Arial"/>
              </a:rPr>
              <a:t>Nyqvist‟s </a:t>
            </a:r>
            <a:r>
              <a:rPr sz="1800" spc="5" dirty="0">
                <a:latin typeface="Arial"/>
                <a:cs typeface="Arial"/>
              </a:rPr>
              <a:t>sampling</a:t>
            </a:r>
            <a:r>
              <a:rPr sz="1800" spc="-20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theorem: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Arial"/>
              <a:cs typeface="Arial"/>
            </a:endParaRPr>
          </a:p>
          <a:p>
            <a:pPr marL="165100" marR="283210">
              <a:lnSpc>
                <a:spcPct val="98900"/>
              </a:lnSpc>
            </a:pPr>
            <a:r>
              <a:rPr sz="1800" spc="-5" dirty="0">
                <a:latin typeface="Arial"/>
                <a:cs typeface="Arial"/>
              </a:rPr>
              <a:t>Given </a:t>
            </a:r>
            <a:r>
              <a:rPr sz="1800" dirty="0">
                <a:latin typeface="Arial"/>
                <a:cs typeface="Arial"/>
              </a:rPr>
              <a:t>an ideal LPF </a:t>
            </a:r>
            <a:r>
              <a:rPr sz="1800" spc="-10" dirty="0">
                <a:latin typeface="Arial"/>
                <a:cs typeface="Arial"/>
              </a:rPr>
              <a:t>with </a:t>
            </a:r>
            <a:r>
              <a:rPr sz="1800" dirty="0">
                <a:latin typeface="Arial"/>
                <a:cs typeface="Arial"/>
              </a:rPr>
              <a:t>the  </a:t>
            </a:r>
            <a:r>
              <a:rPr sz="1800" spc="-5" dirty="0">
                <a:latin typeface="Arial"/>
                <a:cs typeface="Arial"/>
              </a:rPr>
              <a:t>bandwidth </a:t>
            </a:r>
            <a:r>
              <a:rPr sz="1800" dirty="0">
                <a:latin typeface="Arial"/>
                <a:cs typeface="Arial"/>
              </a:rPr>
              <a:t>B it is </a:t>
            </a:r>
            <a:r>
              <a:rPr sz="1800" spc="5" dirty="0">
                <a:latin typeface="Arial"/>
                <a:cs typeface="Arial"/>
              </a:rPr>
              <a:t>possible</a:t>
            </a:r>
            <a:r>
              <a:rPr sz="1800" spc="-3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  transmit </a:t>
            </a:r>
            <a:r>
              <a:rPr sz="1800" spc="-5" dirty="0">
                <a:latin typeface="Arial"/>
                <a:cs typeface="Arial"/>
              </a:rPr>
              <a:t>independent  symbols </a:t>
            </a:r>
            <a:r>
              <a:rPr sz="1800" dirty="0">
                <a:latin typeface="Arial"/>
                <a:cs typeface="Arial"/>
              </a:rPr>
              <a:t>at the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rate:</a:t>
            </a:r>
            <a:endParaRPr sz="1800">
              <a:latin typeface="Arial"/>
              <a:cs typeface="Arial"/>
            </a:endParaRPr>
          </a:p>
          <a:p>
            <a:pPr marL="631190">
              <a:lnSpc>
                <a:spcPts val="1845"/>
              </a:lnSpc>
              <a:spcBef>
                <a:spcPts val="685"/>
              </a:spcBef>
              <a:tabLst>
                <a:tab pos="954405" algn="l"/>
              </a:tabLst>
            </a:pPr>
            <a:r>
              <a:rPr sz="1600" i="1" dirty="0">
                <a:latin typeface="Times New Roman"/>
                <a:cs typeface="Times New Roman"/>
              </a:rPr>
              <a:t>B	</a:t>
            </a:r>
            <a:r>
              <a:rPr sz="1600" dirty="0">
                <a:latin typeface="Symbol"/>
                <a:cs typeface="Symbol"/>
              </a:rPr>
              <a:t>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 </a:t>
            </a:r>
            <a:r>
              <a:rPr sz="1600" dirty="0">
                <a:latin typeface="Times New Roman"/>
                <a:cs typeface="Times New Roman"/>
              </a:rPr>
              <a:t>/ 2 </a:t>
            </a:r>
            <a:r>
              <a:rPr sz="1600" dirty="0">
                <a:latin typeface="Symbol"/>
                <a:cs typeface="Symbol"/>
              </a:rPr>
              <a:t></a:t>
            </a:r>
            <a:r>
              <a:rPr sz="1600" dirty="0">
                <a:latin typeface="Times New Roman"/>
                <a:cs typeface="Times New Roman"/>
              </a:rPr>
              <a:t> 1 / ( 2 </a:t>
            </a:r>
            <a:r>
              <a:rPr sz="1600" i="1" dirty="0">
                <a:latin typeface="Times New Roman"/>
                <a:cs typeface="Times New Roman"/>
              </a:rPr>
              <a:t>T</a:t>
            </a:r>
            <a:r>
              <a:rPr sz="1600" i="1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716915">
              <a:lnSpc>
                <a:spcPts val="705"/>
              </a:lnSpc>
              <a:tabLst>
                <a:tab pos="2360295" algn="l"/>
              </a:tabLst>
            </a:pPr>
            <a:r>
              <a:rPr sz="650" i="1" spc="-5" dirty="0">
                <a:latin typeface="Times New Roman"/>
                <a:cs typeface="Times New Roman"/>
              </a:rPr>
              <a:t>T	b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6854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140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535635" y="612724"/>
            <a:ext cx="7965440" cy="519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1625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latin typeface="Arial"/>
                <a:cs typeface="Arial"/>
              </a:rPr>
              <a:t>6.6 </a:t>
            </a:r>
            <a:r>
              <a:rPr sz="2400" spc="-170" dirty="0">
                <a:latin typeface="Arial"/>
                <a:cs typeface="Arial"/>
              </a:rPr>
              <a:t>The </a:t>
            </a:r>
            <a:r>
              <a:rPr sz="2400" spc="-270" dirty="0">
                <a:latin typeface="Arial"/>
                <a:cs typeface="Arial"/>
              </a:rPr>
              <a:t>Eye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Pattern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47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360" dirty="0">
                <a:latin typeface="Arial"/>
                <a:cs typeface="Arial"/>
              </a:rPr>
              <a:t>Eye</a:t>
            </a:r>
            <a:r>
              <a:rPr sz="3000" spc="-22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Pattern</a:t>
            </a:r>
            <a:endParaRPr sz="3000">
              <a:latin typeface="Arial"/>
              <a:cs typeface="Arial"/>
            </a:endParaRPr>
          </a:p>
          <a:p>
            <a:pPr marL="756285" marR="50165" lvl="1" indent="-287020">
              <a:lnSpc>
                <a:spcPct val="803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sz="2600" spc="-240" dirty="0">
                <a:latin typeface="Arial"/>
                <a:cs typeface="Arial"/>
              </a:rPr>
              <a:t>Be </a:t>
            </a:r>
            <a:r>
              <a:rPr sz="2600" spc="-100" dirty="0">
                <a:latin typeface="Arial"/>
                <a:cs typeface="Arial"/>
              </a:rPr>
              <a:t>produced </a:t>
            </a:r>
            <a:r>
              <a:rPr sz="2600" spc="-114" dirty="0">
                <a:latin typeface="Arial"/>
                <a:cs typeface="Arial"/>
              </a:rPr>
              <a:t>by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50" dirty="0">
                <a:latin typeface="Arial"/>
                <a:cs typeface="Arial"/>
              </a:rPr>
              <a:t>synchronized </a:t>
            </a:r>
            <a:r>
              <a:rPr sz="2600" spc="-80" dirty="0">
                <a:latin typeface="Arial"/>
                <a:cs typeface="Arial"/>
              </a:rPr>
              <a:t>superposition </a:t>
            </a:r>
            <a:r>
              <a:rPr sz="2600" spc="-10" dirty="0">
                <a:latin typeface="Arial"/>
                <a:cs typeface="Arial"/>
              </a:rPr>
              <a:t>of  </a:t>
            </a:r>
            <a:r>
              <a:rPr sz="2600" spc="-185" dirty="0">
                <a:latin typeface="Arial"/>
                <a:cs typeface="Arial"/>
              </a:rPr>
              <a:t>successive</a:t>
            </a:r>
            <a:r>
              <a:rPr sz="2600" spc="-235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symbol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intervals</a:t>
            </a:r>
            <a:r>
              <a:rPr sz="2600" spc="-23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the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distorted</a:t>
            </a:r>
            <a:r>
              <a:rPr sz="2600" spc="-220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waveform  </a:t>
            </a:r>
            <a:r>
              <a:rPr sz="2600" spc="-110" dirty="0">
                <a:latin typeface="Arial"/>
                <a:cs typeface="Arial"/>
              </a:rPr>
              <a:t>appearing </a:t>
            </a:r>
            <a:r>
              <a:rPr sz="2600" spc="-55" dirty="0">
                <a:latin typeface="Arial"/>
                <a:cs typeface="Arial"/>
              </a:rPr>
              <a:t>at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0" dirty="0">
                <a:latin typeface="Arial"/>
                <a:cs typeface="Arial"/>
              </a:rPr>
              <a:t>output of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60" dirty="0">
                <a:latin typeface="Arial"/>
                <a:cs typeface="Arial"/>
              </a:rPr>
              <a:t>receive-filter </a:t>
            </a:r>
            <a:r>
              <a:rPr sz="2600" spc="-15" dirty="0">
                <a:latin typeface="Arial"/>
                <a:cs typeface="Arial"/>
              </a:rPr>
              <a:t>prior </a:t>
            </a:r>
            <a:r>
              <a:rPr sz="2600" spc="15" dirty="0">
                <a:latin typeface="Arial"/>
                <a:cs typeface="Arial"/>
              </a:rPr>
              <a:t>to  </a:t>
            </a:r>
            <a:r>
              <a:rPr sz="2600" spc="-75" dirty="0">
                <a:latin typeface="Arial"/>
                <a:cs typeface="Arial"/>
              </a:rPr>
              <a:t>thresholding</a:t>
            </a:r>
            <a:endParaRPr sz="2600">
              <a:latin typeface="Arial"/>
              <a:cs typeface="Arial"/>
            </a:endParaRPr>
          </a:p>
          <a:p>
            <a:pPr marL="756285" marR="487680" lvl="1" indent="-287020">
              <a:lnSpc>
                <a:spcPts val="25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600" spc="-145" dirty="0">
                <a:latin typeface="Arial"/>
                <a:cs typeface="Arial"/>
              </a:rPr>
              <a:t>From an </a:t>
            </a:r>
            <a:r>
              <a:rPr sz="2600" spc="-105" dirty="0">
                <a:latin typeface="Arial"/>
                <a:cs typeface="Arial"/>
              </a:rPr>
              <a:t>experimental perspective, </a:t>
            </a:r>
            <a:r>
              <a:rPr sz="2600" spc="-35" dirty="0">
                <a:latin typeface="Arial"/>
                <a:cs typeface="Arial"/>
              </a:rPr>
              <a:t>the </a:t>
            </a:r>
            <a:r>
              <a:rPr sz="2600" spc="-180" dirty="0">
                <a:latin typeface="Arial"/>
                <a:cs typeface="Arial"/>
              </a:rPr>
              <a:t>eye</a:t>
            </a:r>
            <a:r>
              <a:rPr sz="2600" spc="-41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pattern  </a:t>
            </a:r>
            <a:r>
              <a:rPr sz="2600" spc="-105" dirty="0">
                <a:latin typeface="Arial"/>
                <a:cs typeface="Arial"/>
              </a:rPr>
              <a:t>offers </a:t>
            </a:r>
            <a:r>
              <a:rPr sz="2600" dirty="0">
                <a:latin typeface="Arial"/>
                <a:cs typeface="Arial"/>
              </a:rPr>
              <a:t>two </a:t>
            </a:r>
            <a:r>
              <a:rPr sz="2600" spc="-95" dirty="0">
                <a:latin typeface="Arial"/>
                <a:cs typeface="Arial"/>
              </a:rPr>
              <a:t>compelling</a:t>
            </a:r>
            <a:r>
              <a:rPr sz="2600" spc="-455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virtues</a:t>
            </a:r>
            <a:endParaRPr sz="2600">
              <a:latin typeface="Arial"/>
              <a:cs typeface="Arial"/>
            </a:endParaRPr>
          </a:p>
          <a:p>
            <a:pPr marL="1155700" lvl="2" indent="-229235">
              <a:lnSpc>
                <a:spcPts val="2625"/>
              </a:lnSpc>
              <a:buChar char="•"/>
              <a:tabLst>
                <a:tab pos="1155700" algn="l"/>
                <a:tab pos="1156335" algn="l"/>
              </a:tabLst>
            </a:pPr>
            <a:r>
              <a:rPr sz="2200" spc="-155" dirty="0">
                <a:latin typeface="Arial"/>
                <a:cs typeface="Arial"/>
              </a:rPr>
              <a:t>The </a:t>
            </a:r>
            <a:r>
              <a:rPr sz="2200" spc="-55" dirty="0">
                <a:latin typeface="Arial"/>
                <a:cs typeface="Arial"/>
              </a:rPr>
              <a:t>simplicity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33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generation</a:t>
            </a:r>
            <a:endParaRPr sz="2200">
              <a:latin typeface="Arial"/>
              <a:cs typeface="Arial"/>
            </a:endParaRPr>
          </a:p>
          <a:p>
            <a:pPr marL="1155700" marR="5080" lvl="2" indent="-228600">
              <a:lnSpc>
                <a:spcPct val="80000"/>
              </a:lnSpc>
              <a:spcBef>
                <a:spcPts val="55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200" spc="-160" dirty="0">
                <a:latin typeface="Arial"/>
                <a:cs typeface="Arial"/>
              </a:rPr>
              <a:t>The </a:t>
            </a:r>
            <a:r>
              <a:rPr sz="2200" spc="-70" dirty="0">
                <a:latin typeface="Arial"/>
                <a:cs typeface="Arial"/>
              </a:rPr>
              <a:t>provision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95" dirty="0">
                <a:latin typeface="Arial"/>
                <a:cs typeface="Arial"/>
              </a:rPr>
              <a:t>great </a:t>
            </a:r>
            <a:r>
              <a:rPr sz="2200" spc="-90" dirty="0">
                <a:latin typeface="Arial"/>
                <a:cs typeface="Arial"/>
              </a:rPr>
              <a:t>deal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45" dirty="0">
                <a:latin typeface="Arial"/>
                <a:cs typeface="Arial"/>
              </a:rPr>
              <a:t>insightful </a:t>
            </a:r>
            <a:r>
              <a:rPr sz="2200" spc="-35" dirty="0">
                <a:latin typeface="Arial"/>
                <a:cs typeface="Arial"/>
              </a:rPr>
              <a:t>information </a:t>
            </a:r>
            <a:r>
              <a:rPr sz="2200" spc="-50" dirty="0">
                <a:latin typeface="Arial"/>
                <a:cs typeface="Arial"/>
              </a:rPr>
              <a:t>about 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characteristics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data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transmission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35" dirty="0">
                <a:latin typeface="Arial"/>
                <a:cs typeface="Arial"/>
              </a:rPr>
              <a:t>system,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hence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its  </a:t>
            </a:r>
            <a:r>
              <a:rPr sz="2200" spc="-50" dirty="0">
                <a:latin typeface="Arial"/>
                <a:cs typeface="Arial"/>
              </a:rPr>
              <a:t>wide </a:t>
            </a:r>
            <a:r>
              <a:rPr sz="2200" spc="-150" dirty="0">
                <a:latin typeface="Arial"/>
                <a:cs typeface="Arial"/>
              </a:rPr>
              <a:t>use </a:t>
            </a:r>
            <a:r>
              <a:rPr sz="2200" spc="-204" dirty="0">
                <a:latin typeface="Arial"/>
                <a:cs typeface="Arial"/>
              </a:rPr>
              <a:t>as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90" dirty="0">
                <a:latin typeface="Arial"/>
                <a:cs typeface="Arial"/>
              </a:rPr>
              <a:t>visual </a:t>
            </a:r>
            <a:r>
              <a:rPr sz="2200" spc="-70" dirty="0">
                <a:latin typeface="Arial"/>
                <a:cs typeface="Arial"/>
              </a:rPr>
              <a:t>indicator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45" dirty="0">
                <a:latin typeface="Arial"/>
                <a:cs typeface="Arial"/>
              </a:rPr>
              <a:t>how </a:t>
            </a:r>
            <a:r>
              <a:rPr sz="2200" spc="-30" dirty="0">
                <a:latin typeface="Arial"/>
                <a:cs typeface="Arial"/>
              </a:rPr>
              <a:t>well </a:t>
            </a:r>
            <a:r>
              <a:rPr sz="2200" spc="-10" dirty="0">
                <a:latin typeface="Arial"/>
                <a:cs typeface="Arial"/>
              </a:rPr>
              <a:t>or </a:t>
            </a:r>
            <a:r>
              <a:rPr sz="2200" spc="-40" dirty="0">
                <a:latin typeface="Arial"/>
                <a:cs typeface="Arial"/>
              </a:rPr>
              <a:t>poorly </a:t>
            </a:r>
            <a:r>
              <a:rPr sz="2200" spc="-170" dirty="0">
                <a:latin typeface="Arial"/>
                <a:cs typeface="Arial"/>
              </a:rPr>
              <a:t>a </a:t>
            </a:r>
            <a:r>
              <a:rPr sz="2200" spc="-100" dirty="0">
                <a:latin typeface="Arial"/>
                <a:cs typeface="Arial"/>
              </a:rPr>
              <a:t>data  </a:t>
            </a:r>
            <a:r>
              <a:rPr sz="2200" spc="-95" dirty="0">
                <a:latin typeface="Arial"/>
                <a:cs typeface="Arial"/>
              </a:rPr>
              <a:t>transmission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system</a:t>
            </a:r>
            <a:r>
              <a:rPr sz="2200" spc="-16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performs</a:t>
            </a:r>
            <a:r>
              <a:rPr sz="2200" spc="-22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task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transporting</a:t>
            </a:r>
            <a:r>
              <a:rPr sz="2200" spc="-235" dirty="0">
                <a:latin typeface="Arial"/>
                <a:cs typeface="Arial"/>
              </a:rPr>
              <a:t> </a:t>
            </a:r>
            <a:r>
              <a:rPr sz="2200" spc="-170" dirty="0">
                <a:latin typeface="Arial"/>
                <a:cs typeface="Arial"/>
              </a:rPr>
              <a:t>a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data  </a:t>
            </a:r>
            <a:r>
              <a:rPr sz="2200" spc="-130" dirty="0">
                <a:latin typeface="Arial"/>
                <a:cs typeface="Arial"/>
              </a:rPr>
              <a:t>sequence </a:t>
            </a:r>
            <a:r>
              <a:rPr sz="2200" spc="-145" dirty="0">
                <a:latin typeface="Arial"/>
                <a:cs typeface="Arial"/>
              </a:rPr>
              <a:t>across </a:t>
            </a:r>
            <a:r>
              <a:rPr sz="2200" spc="-165" dirty="0">
                <a:latin typeface="Arial"/>
                <a:cs typeface="Arial"/>
              </a:rPr>
              <a:t>a </a:t>
            </a:r>
            <a:r>
              <a:rPr sz="2200" spc="-135" dirty="0">
                <a:latin typeface="Arial"/>
                <a:cs typeface="Arial"/>
              </a:rPr>
              <a:t>physical</a:t>
            </a:r>
            <a:r>
              <a:rPr sz="2200" spc="-26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channel.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46009" y="5583682"/>
            <a:ext cx="1381760" cy="732155"/>
            <a:chOff x="7446009" y="5583682"/>
            <a:chExt cx="1381760" cy="732155"/>
          </a:xfrm>
        </p:grpSpPr>
        <p:sp>
          <p:nvSpPr>
            <p:cNvPr id="3" name="object 3"/>
            <p:cNvSpPr/>
            <p:nvPr/>
          </p:nvSpPr>
          <p:spPr>
            <a:xfrm>
              <a:off x="7666227" y="5590032"/>
              <a:ext cx="1155065" cy="719455"/>
            </a:xfrm>
            <a:custGeom>
              <a:avLst/>
              <a:gdLst/>
              <a:ahLst/>
              <a:cxnLst/>
              <a:rect l="l" t="t" r="r" b="b"/>
              <a:pathLst>
                <a:path w="1155065" h="719454">
                  <a:moveTo>
                    <a:pt x="852931" y="0"/>
                  </a:moveTo>
                  <a:lnTo>
                    <a:pt x="852931" y="158788"/>
                  </a:lnTo>
                  <a:lnTo>
                    <a:pt x="0" y="158788"/>
                  </a:lnTo>
                  <a:lnTo>
                    <a:pt x="0" y="560539"/>
                  </a:lnTo>
                  <a:lnTo>
                    <a:pt x="852931" y="560539"/>
                  </a:lnTo>
                  <a:lnTo>
                    <a:pt x="852931" y="719328"/>
                  </a:lnTo>
                  <a:lnTo>
                    <a:pt x="1154683" y="359664"/>
                  </a:lnTo>
                  <a:lnTo>
                    <a:pt x="85293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80629" y="5748820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51"/>
                  </a:lnTo>
                </a:path>
              </a:pathLst>
            </a:custGeom>
            <a:ln w="85534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73695" y="5748820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51"/>
                  </a:lnTo>
                </a:path>
              </a:pathLst>
            </a:custGeom>
            <a:ln w="42767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52359" y="5590032"/>
              <a:ext cx="1369060" cy="719455"/>
            </a:xfrm>
            <a:custGeom>
              <a:avLst/>
              <a:gdLst/>
              <a:ahLst/>
              <a:cxnLst/>
              <a:rect l="l" t="t" r="r" b="b"/>
              <a:pathLst>
                <a:path w="1369059" h="719454">
                  <a:moveTo>
                    <a:pt x="1066800" y="0"/>
                  </a:moveTo>
                  <a:lnTo>
                    <a:pt x="1066800" y="158788"/>
                  </a:lnTo>
                  <a:lnTo>
                    <a:pt x="213868" y="158788"/>
                  </a:lnTo>
                  <a:lnTo>
                    <a:pt x="213868" y="560539"/>
                  </a:lnTo>
                  <a:lnTo>
                    <a:pt x="1066800" y="560539"/>
                  </a:lnTo>
                  <a:lnTo>
                    <a:pt x="1066800" y="719328"/>
                  </a:lnTo>
                  <a:lnTo>
                    <a:pt x="1368552" y="359664"/>
                  </a:lnTo>
                  <a:lnTo>
                    <a:pt x="1066800" y="0"/>
                  </a:lnTo>
                  <a:close/>
                </a:path>
                <a:path w="1369059" h="719454">
                  <a:moveTo>
                    <a:pt x="85471" y="560539"/>
                  </a:moveTo>
                  <a:lnTo>
                    <a:pt x="171004" y="560539"/>
                  </a:lnTo>
                  <a:lnTo>
                    <a:pt x="171004" y="158788"/>
                  </a:lnTo>
                  <a:lnTo>
                    <a:pt x="85471" y="158788"/>
                  </a:lnTo>
                  <a:lnTo>
                    <a:pt x="85471" y="560539"/>
                  </a:lnTo>
                  <a:close/>
                </a:path>
                <a:path w="1369059" h="719454">
                  <a:moveTo>
                    <a:pt x="0" y="560539"/>
                  </a:moveTo>
                  <a:lnTo>
                    <a:pt x="42767" y="560539"/>
                  </a:lnTo>
                  <a:lnTo>
                    <a:pt x="42767" y="158788"/>
                  </a:lnTo>
                  <a:lnTo>
                    <a:pt x="0" y="158788"/>
                  </a:lnTo>
                  <a:lnTo>
                    <a:pt x="0" y="56053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635" y="1479366"/>
            <a:ext cx="7983855" cy="46050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7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35" dirty="0">
                <a:latin typeface="Arial"/>
                <a:cs typeface="Arial"/>
              </a:rPr>
              <a:t>Timing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195" dirty="0">
                <a:latin typeface="Arial"/>
                <a:cs typeface="Arial"/>
              </a:rPr>
              <a:t>Features</a:t>
            </a:r>
            <a:endParaRPr sz="3000">
              <a:latin typeface="Arial"/>
              <a:cs typeface="Arial"/>
            </a:endParaRPr>
          </a:p>
          <a:p>
            <a:pPr marL="756285" marR="1002665" lvl="1" indent="-287020">
              <a:lnSpc>
                <a:spcPts val="2810"/>
              </a:lnSpc>
              <a:spcBef>
                <a:spcPts val="750"/>
              </a:spcBef>
              <a:buChar char="–"/>
              <a:tabLst>
                <a:tab pos="756920" algn="l"/>
              </a:tabLst>
            </a:pPr>
            <a:r>
              <a:rPr sz="2600" spc="-140" dirty="0">
                <a:latin typeface="Arial"/>
                <a:cs typeface="Arial"/>
              </a:rPr>
              <a:t>Three</a:t>
            </a:r>
            <a:r>
              <a:rPr sz="2600" spc="-254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timing</a:t>
            </a:r>
            <a:r>
              <a:rPr sz="2600" spc="-114" dirty="0">
                <a:latin typeface="Arial"/>
                <a:cs typeface="Arial"/>
              </a:rPr>
              <a:t> features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pertaining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to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binary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20" dirty="0">
                <a:latin typeface="Arial"/>
                <a:cs typeface="Arial"/>
              </a:rPr>
              <a:t>data  </a:t>
            </a:r>
            <a:r>
              <a:rPr sz="2600" spc="-105" dirty="0">
                <a:latin typeface="Arial"/>
                <a:cs typeface="Arial"/>
              </a:rPr>
              <a:t>transmission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170" dirty="0">
                <a:latin typeface="Arial"/>
                <a:cs typeface="Arial"/>
              </a:rPr>
              <a:t>system,</a:t>
            </a:r>
            <a:endParaRPr sz="2600">
              <a:latin typeface="Arial"/>
              <a:cs typeface="Arial"/>
            </a:endParaRPr>
          </a:p>
          <a:p>
            <a:pPr marL="1155700" marR="52069" lvl="2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200" spc="-60" dirty="0">
                <a:latin typeface="Arial"/>
                <a:cs typeface="Arial"/>
              </a:rPr>
              <a:t>Optimum </a:t>
            </a:r>
            <a:r>
              <a:rPr sz="2200" spc="-100" dirty="0">
                <a:latin typeface="Arial"/>
                <a:cs typeface="Arial"/>
              </a:rPr>
              <a:t>sampling </a:t>
            </a:r>
            <a:r>
              <a:rPr sz="2200" spc="-10" dirty="0">
                <a:latin typeface="Arial"/>
                <a:cs typeface="Arial"/>
              </a:rPr>
              <a:t>time </a:t>
            </a:r>
            <a:r>
              <a:rPr sz="2200" spc="-25" dirty="0">
                <a:latin typeface="Arial"/>
                <a:cs typeface="Arial"/>
              </a:rPr>
              <a:t>: </a:t>
            </a:r>
            <a:r>
              <a:rPr sz="2200" spc="-160" dirty="0">
                <a:latin typeface="Arial"/>
                <a:cs typeface="Arial"/>
              </a:rPr>
              <a:t>The </a:t>
            </a:r>
            <a:r>
              <a:rPr sz="2200" dirty="0">
                <a:latin typeface="Arial"/>
                <a:cs typeface="Arial"/>
              </a:rPr>
              <a:t>width </a:t>
            </a:r>
            <a:r>
              <a:rPr sz="2200" spc="5" dirty="0">
                <a:latin typeface="Arial"/>
                <a:cs typeface="Arial"/>
              </a:rPr>
              <a:t>of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150" dirty="0">
                <a:latin typeface="Arial"/>
                <a:cs typeface="Arial"/>
              </a:rPr>
              <a:t>eye </a:t>
            </a:r>
            <a:r>
              <a:rPr sz="2200" spc="-85" dirty="0">
                <a:latin typeface="Arial"/>
                <a:cs typeface="Arial"/>
              </a:rPr>
              <a:t>opening  defines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time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interval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over</a:t>
            </a:r>
            <a:r>
              <a:rPr sz="2200" spc="-20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distorted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binary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waveform  </a:t>
            </a:r>
            <a:r>
              <a:rPr sz="2200" spc="-100" dirty="0">
                <a:latin typeface="Arial"/>
                <a:cs typeface="Arial"/>
              </a:rPr>
              <a:t>appearing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at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output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of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receive-filter</a:t>
            </a:r>
            <a:endParaRPr sz="2200">
              <a:latin typeface="Arial"/>
              <a:cs typeface="Arial"/>
            </a:endParaRPr>
          </a:p>
          <a:p>
            <a:pPr marL="1155700" marR="43815" lvl="2" indent="-228600">
              <a:lnSpc>
                <a:spcPct val="91000"/>
              </a:lnSpc>
              <a:spcBef>
                <a:spcPts val="60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200" spc="-140" dirty="0">
                <a:latin typeface="Arial"/>
                <a:cs typeface="Arial"/>
              </a:rPr>
              <a:t>Zero-crossing </a:t>
            </a:r>
            <a:r>
              <a:rPr sz="2200" spc="10" dirty="0">
                <a:latin typeface="Arial"/>
                <a:cs typeface="Arial"/>
              </a:rPr>
              <a:t>jitter </a:t>
            </a:r>
            <a:r>
              <a:rPr sz="2200" spc="-20" dirty="0">
                <a:latin typeface="Arial"/>
                <a:cs typeface="Arial"/>
              </a:rPr>
              <a:t>: </a:t>
            </a:r>
            <a:r>
              <a:rPr sz="2200" spc="-25" dirty="0">
                <a:latin typeface="Arial"/>
                <a:cs typeface="Arial"/>
              </a:rPr>
              <a:t>in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50" dirty="0">
                <a:latin typeface="Arial"/>
                <a:cs typeface="Arial"/>
              </a:rPr>
              <a:t>receive-filter </a:t>
            </a:r>
            <a:r>
              <a:rPr sz="2200" spc="-10" dirty="0">
                <a:latin typeface="Arial"/>
                <a:cs typeface="Arial"/>
              </a:rPr>
              <a:t>output, </a:t>
            </a:r>
            <a:r>
              <a:rPr sz="2200" spc="-35" dirty="0">
                <a:latin typeface="Arial"/>
                <a:cs typeface="Arial"/>
              </a:rPr>
              <a:t>there </a:t>
            </a:r>
            <a:r>
              <a:rPr sz="2200" spc="10" dirty="0">
                <a:latin typeface="Arial"/>
                <a:cs typeface="Arial"/>
              </a:rPr>
              <a:t>will  </a:t>
            </a:r>
            <a:r>
              <a:rPr sz="2200" spc="-150" dirty="0">
                <a:latin typeface="Arial"/>
                <a:cs typeface="Arial"/>
              </a:rPr>
              <a:t>always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be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irregularities</a:t>
            </a:r>
            <a:r>
              <a:rPr sz="2200" spc="-22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in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140" dirty="0">
                <a:latin typeface="Arial"/>
                <a:cs typeface="Arial"/>
              </a:rPr>
              <a:t>zero-crossings,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which,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give</a:t>
            </a:r>
            <a:r>
              <a:rPr sz="2200" spc="-170" dirty="0">
                <a:latin typeface="Arial"/>
                <a:cs typeface="Arial"/>
              </a:rPr>
              <a:t> </a:t>
            </a:r>
            <a:r>
              <a:rPr sz="2200" spc="-80" dirty="0">
                <a:latin typeface="Arial"/>
                <a:cs typeface="Arial"/>
              </a:rPr>
              <a:t>rise  </a:t>
            </a:r>
            <a:r>
              <a:rPr sz="2200" spc="10" dirty="0">
                <a:latin typeface="Arial"/>
                <a:cs typeface="Arial"/>
              </a:rPr>
              <a:t>to</a:t>
            </a:r>
            <a:r>
              <a:rPr sz="2200" spc="-175" dirty="0">
                <a:latin typeface="Arial"/>
                <a:cs typeface="Arial"/>
              </a:rPr>
              <a:t> </a:t>
            </a:r>
            <a:r>
              <a:rPr sz="2200" spc="10" dirty="0">
                <a:latin typeface="Arial"/>
                <a:cs typeface="Arial"/>
              </a:rPr>
              <a:t>jitter</a:t>
            </a:r>
            <a:r>
              <a:rPr sz="2200" spc="-135" dirty="0">
                <a:latin typeface="Arial"/>
                <a:cs typeface="Arial"/>
              </a:rPr>
              <a:t> </a:t>
            </a:r>
            <a:r>
              <a:rPr sz="2200" spc="-105" dirty="0">
                <a:latin typeface="Arial"/>
                <a:cs typeface="Arial"/>
              </a:rPr>
              <a:t>and</a:t>
            </a:r>
            <a:r>
              <a:rPr sz="2200" spc="-19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therefore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non-optimum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100" dirty="0">
                <a:latin typeface="Arial"/>
                <a:cs typeface="Arial"/>
              </a:rPr>
              <a:t>sampling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times</a:t>
            </a:r>
            <a:endParaRPr sz="2200">
              <a:latin typeface="Arial"/>
              <a:cs typeface="Arial"/>
            </a:endParaRPr>
          </a:p>
          <a:p>
            <a:pPr marL="1155700" marR="136525" lvl="2" indent="-228600">
              <a:lnSpc>
                <a:spcPts val="2400"/>
              </a:lnSpc>
              <a:spcBef>
                <a:spcPts val="54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200" spc="-95" dirty="0">
                <a:latin typeface="Arial"/>
                <a:cs typeface="Arial"/>
              </a:rPr>
              <a:t>Timing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55" dirty="0">
                <a:latin typeface="Arial"/>
                <a:cs typeface="Arial"/>
              </a:rPr>
              <a:t>sensitivity</a:t>
            </a:r>
            <a:r>
              <a:rPr sz="2200" spc="-21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: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This</a:t>
            </a:r>
            <a:r>
              <a:rPr sz="2200" spc="-18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sensitivity</a:t>
            </a:r>
            <a:r>
              <a:rPr sz="2200" spc="-195" dirty="0">
                <a:latin typeface="Arial"/>
                <a:cs typeface="Arial"/>
              </a:rPr>
              <a:t> </a:t>
            </a:r>
            <a:r>
              <a:rPr sz="2200" spc="-110" dirty="0">
                <a:latin typeface="Arial"/>
                <a:cs typeface="Arial"/>
              </a:rPr>
              <a:t>is</a:t>
            </a:r>
            <a:r>
              <a:rPr sz="2200" spc="-120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determined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by</a:t>
            </a:r>
            <a:r>
              <a:rPr sz="2200" spc="-14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the</a:t>
            </a:r>
            <a:r>
              <a:rPr sz="2200" spc="-125" dirty="0">
                <a:latin typeface="Arial"/>
                <a:cs typeface="Arial"/>
              </a:rPr>
              <a:t> </a:t>
            </a:r>
            <a:r>
              <a:rPr sz="2200" spc="-75" dirty="0">
                <a:latin typeface="Arial"/>
                <a:cs typeface="Arial"/>
              </a:rPr>
              <a:t>rate  </a:t>
            </a:r>
            <a:r>
              <a:rPr sz="2200" spc="-45" dirty="0">
                <a:latin typeface="Arial"/>
                <a:cs typeface="Arial"/>
              </a:rPr>
              <a:t>at </a:t>
            </a:r>
            <a:r>
              <a:rPr sz="2200" spc="-60" dirty="0">
                <a:latin typeface="Arial"/>
                <a:cs typeface="Arial"/>
              </a:rPr>
              <a:t>which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150" dirty="0">
                <a:latin typeface="Arial"/>
                <a:cs typeface="Arial"/>
              </a:rPr>
              <a:t>eye </a:t>
            </a:r>
            <a:r>
              <a:rPr sz="2200" spc="-50" dirty="0">
                <a:latin typeface="Arial"/>
                <a:cs typeface="Arial"/>
              </a:rPr>
              <a:t>pattern </a:t>
            </a:r>
            <a:r>
              <a:rPr sz="2200" spc="-110" dirty="0">
                <a:latin typeface="Arial"/>
                <a:cs typeface="Arial"/>
              </a:rPr>
              <a:t>is closed </a:t>
            </a:r>
            <a:r>
              <a:rPr sz="2200" spc="-204" dirty="0">
                <a:latin typeface="Arial"/>
                <a:cs typeface="Arial"/>
              </a:rPr>
              <a:t>as </a:t>
            </a:r>
            <a:r>
              <a:rPr sz="2200" spc="-20" dirty="0">
                <a:latin typeface="Arial"/>
                <a:cs typeface="Arial"/>
              </a:rPr>
              <a:t>the </a:t>
            </a:r>
            <a:r>
              <a:rPr sz="2200" spc="-100" dirty="0">
                <a:latin typeface="Arial"/>
                <a:cs typeface="Arial"/>
              </a:rPr>
              <a:t>sampling </a:t>
            </a:r>
            <a:r>
              <a:rPr sz="2200" spc="-10" dirty="0">
                <a:latin typeface="Arial"/>
                <a:cs typeface="Arial"/>
              </a:rPr>
              <a:t>time </a:t>
            </a:r>
            <a:r>
              <a:rPr sz="2200" spc="-110" dirty="0">
                <a:latin typeface="Arial"/>
                <a:cs typeface="Arial"/>
              </a:rPr>
              <a:t>is  </a:t>
            </a:r>
            <a:r>
              <a:rPr sz="2200" spc="-80" dirty="0">
                <a:latin typeface="Arial"/>
                <a:cs typeface="Arial"/>
              </a:rPr>
              <a:t>varied.</a:t>
            </a:r>
            <a:endParaRPr sz="2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90"/>
              </a:spcBef>
            </a:pPr>
            <a:r>
              <a:rPr sz="1800" b="1" spc="-10" dirty="0">
                <a:latin typeface="Carlito"/>
                <a:cs typeface="Carlito"/>
              </a:rPr>
              <a:t>Fig.</a:t>
            </a:r>
            <a:r>
              <a:rPr sz="1800" b="1" spc="-22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6.5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141</a:t>
            </a:fld>
            <a:endParaRPr spc="-6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027" y="612724"/>
            <a:ext cx="841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Fig</a:t>
            </a:r>
            <a:r>
              <a:rPr sz="2400" spc="-114" dirty="0"/>
              <a:t>.</a:t>
            </a:r>
            <a:r>
              <a:rPr sz="2400" spc="-100" dirty="0"/>
              <a:t>6.5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798309" y="182626"/>
            <a:ext cx="1020444" cy="732155"/>
            <a:chOff x="6798309" y="182626"/>
            <a:chExt cx="1020444" cy="732155"/>
          </a:xfrm>
        </p:grpSpPr>
        <p:sp>
          <p:nvSpPr>
            <p:cNvPr id="4" name="object 4"/>
            <p:cNvSpPr/>
            <p:nvPr/>
          </p:nvSpPr>
          <p:spPr>
            <a:xfrm>
              <a:off x="6804659" y="188976"/>
              <a:ext cx="850265" cy="719455"/>
            </a:xfrm>
            <a:custGeom>
              <a:avLst/>
              <a:gdLst/>
              <a:ahLst/>
              <a:cxnLst/>
              <a:rect l="l" t="t" r="r" b="b"/>
              <a:pathLst>
                <a:path w="850265" h="719455">
                  <a:moveTo>
                    <a:pt x="410464" y="0"/>
                  </a:moveTo>
                  <a:lnTo>
                    <a:pt x="0" y="359663"/>
                  </a:lnTo>
                  <a:lnTo>
                    <a:pt x="410464" y="719327"/>
                  </a:lnTo>
                  <a:lnTo>
                    <a:pt x="410464" y="592327"/>
                  </a:lnTo>
                  <a:lnTo>
                    <a:pt x="850011" y="592327"/>
                  </a:lnTo>
                  <a:lnTo>
                    <a:pt x="850011" y="127000"/>
                  </a:lnTo>
                  <a:lnTo>
                    <a:pt x="410464" y="127000"/>
                  </a:lnTo>
                  <a:lnTo>
                    <a:pt x="4104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1753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6296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627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3147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04659" y="188976"/>
              <a:ext cx="1007744" cy="719455"/>
            </a:xfrm>
            <a:custGeom>
              <a:avLst/>
              <a:gdLst/>
              <a:ahLst/>
              <a:cxnLst/>
              <a:rect l="l" t="t" r="r" b="b"/>
              <a:pathLst>
                <a:path w="1007745" h="719455">
                  <a:moveTo>
                    <a:pt x="410464" y="0"/>
                  </a:moveTo>
                  <a:lnTo>
                    <a:pt x="410464" y="127000"/>
                  </a:lnTo>
                  <a:lnTo>
                    <a:pt x="850011" y="127000"/>
                  </a:lnTo>
                  <a:lnTo>
                    <a:pt x="850011" y="592327"/>
                  </a:lnTo>
                  <a:lnTo>
                    <a:pt x="410464" y="592327"/>
                  </a:lnTo>
                  <a:lnTo>
                    <a:pt x="410464" y="719327"/>
                  </a:lnTo>
                  <a:lnTo>
                    <a:pt x="0" y="359663"/>
                  </a:lnTo>
                  <a:lnTo>
                    <a:pt x="410464" y="0"/>
                  </a:lnTo>
                  <a:close/>
                </a:path>
                <a:path w="1007745" h="719455">
                  <a:moveTo>
                    <a:pt x="881380" y="592327"/>
                  </a:moveTo>
                  <a:lnTo>
                    <a:pt x="944340" y="592327"/>
                  </a:lnTo>
                  <a:lnTo>
                    <a:pt x="944340" y="127025"/>
                  </a:lnTo>
                  <a:lnTo>
                    <a:pt x="881380" y="127025"/>
                  </a:lnTo>
                  <a:lnTo>
                    <a:pt x="881380" y="592327"/>
                  </a:lnTo>
                  <a:close/>
                </a:path>
                <a:path w="1007745" h="719455">
                  <a:moveTo>
                    <a:pt x="975868" y="592327"/>
                  </a:moveTo>
                  <a:lnTo>
                    <a:pt x="1007348" y="592327"/>
                  </a:lnTo>
                  <a:lnTo>
                    <a:pt x="1007348" y="127025"/>
                  </a:lnTo>
                  <a:lnTo>
                    <a:pt x="975868" y="127025"/>
                  </a:lnTo>
                  <a:lnTo>
                    <a:pt x="975868" y="5923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30542" y="368553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k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0454" y="182626"/>
            <a:ext cx="947419" cy="732155"/>
            <a:chOff x="7950454" y="182626"/>
            <a:chExt cx="947419" cy="732155"/>
          </a:xfrm>
        </p:grpSpPr>
        <p:sp>
          <p:nvSpPr>
            <p:cNvPr id="10" name="object 10"/>
            <p:cNvSpPr/>
            <p:nvPr/>
          </p:nvSpPr>
          <p:spPr>
            <a:xfrm>
              <a:off x="8102727" y="188976"/>
              <a:ext cx="788670" cy="719455"/>
            </a:xfrm>
            <a:custGeom>
              <a:avLst/>
              <a:gdLst/>
              <a:ahLst/>
              <a:cxnLst/>
              <a:rect l="l" t="t" r="r" b="b"/>
              <a:pathLst>
                <a:path w="788670" h="719455">
                  <a:moveTo>
                    <a:pt x="350520" y="0"/>
                  </a:moveTo>
                  <a:lnTo>
                    <a:pt x="350520" y="120650"/>
                  </a:lnTo>
                  <a:lnTo>
                    <a:pt x="0" y="120650"/>
                  </a:lnTo>
                  <a:lnTo>
                    <a:pt x="0" y="598677"/>
                  </a:lnTo>
                  <a:lnTo>
                    <a:pt x="350520" y="598677"/>
                  </a:lnTo>
                  <a:lnTo>
                    <a:pt x="350520" y="719327"/>
                  </a:lnTo>
                  <a:lnTo>
                    <a:pt x="788289" y="359663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44434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58388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1409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29193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6804" y="188976"/>
              <a:ext cx="934719" cy="719455"/>
            </a:xfrm>
            <a:custGeom>
              <a:avLst/>
              <a:gdLst/>
              <a:ahLst/>
              <a:cxnLst/>
              <a:rect l="l" t="t" r="r" b="b"/>
              <a:pathLst>
                <a:path w="934720" h="719455">
                  <a:moveTo>
                    <a:pt x="496443" y="0"/>
                  </a:moveTo>
                  <a:lnTo>
                    <a:pt x="496443" y="120650"/>
                  </a:lnTo>
                  <a:lnTo>
                    <a:pt x="145923" y="120650"/>
                  </a:lnTo>
                  <a:lnTo>
                    <a:pt x="145923" y="598677"/>
                  </a:lnTo>
                  <a:lnTo>
                    <a:pt x="496443" y="598677"/>
                  </a:lnTo>
                  <a:lnTo>
                    <a:pt x="496443" y="719327"/>
                  </a:lnTo>
                  <a:lnTo>
                    <a:pt x="934212" y="359663"/>
                  </a:lnTo>
                  <a:lnTo>
                    <a:pt x="496443" y="0"/>
                  </a:lnTo>
                  <a:close/>
                </a:path>
                <a:path w="934720" h="719455">
                  <a:moveTo>
                    <a:pt x="58420" y="598677"/>
                  </a:moveTo>
                  <a:lnTo>
                    <a:pt x="116808" y="598677"/>
                  </a:lnTo>
                  <a:lnTo>
                    <a:pt x="116808" y="120726"/>
                  </a:lnTo>
                  <a:lnTo>
                    <a:pt x="58420" y="120726"/>
                  </a:lnTo>
                  <a:lnTo>
                    <a:pt x="58420" y="598677"/>
                  </a:lnTo>
                  <a:close/>
                </a:path>
                <a:path w="934720" h="719455">
                  <a:moveTo>
                    <a:pt x="0" y="598677"/>
                  </a:moveTo>
                  <a:lnTo>
                    <a:pt x="29193" y="598677"/>
                  </a:lnTo>
                  <a:lnTo>
                    <a:pt x="29193" y="120726"/>
                  </a:lnTo>
                  <a:lnTo>
                    <a:pt x="0" y="120726"/>
                  </a:lnTo>
                  <a:lnTo>
                    <a:pt x="0" y="598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18475" y="368553"/>
            <a:ext cx="466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spc="-45" dirty="0">
                <a:latin typeface="Carlito"/>
                <a:cs typeface="Carlito"/>
              </a:rPr>
              <a:t>e</a:t>
            </a:r>
            <a:r>
              <a:rPr sz="1800" b="1" spc="-15" dirty="0">
                <a:latin typeface="Carlito"/>
                <a:cs typeface="Carlito"/>
              </a:rPr>
              <a:t>xt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9808" y="908303"/>
            <a:ext cx="7642859" cy="5417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142</a:t>
            </a:fld>
            <a:endParaRPr spc="-6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46009" y="5583682"/>
            <a:ext cx="1381760" cy="732155"/>
            <a:chOff x="7446009" y="5583682"/>
            <a:chExt cx="1381760" cy="732155"/>
          </a:xfrm>
        </p:grpSpPr>
        <p:sp>
          <p:nvSpPr>
            <p:cNvPr id="3" name="object 3"/>
            <p:cNvSpPr/>
            <p:nvPr/>
          </p:nvSpPr>
          <p:spPr>
            <a:xfrm>
              <a:off x="7666227" y="5590032"/>
              <a:ext cx="1155065" cy="719455"/>
            </a:xfrm>
            <a:custGeom>
              <a:avLst/>
              <a:gdLst/>
              <a:ahLst/>
              <a:cxnLst/>
              <a:rect l="l" t="t" r="r" b="b"/>
              <a:pathLst>
                <a:path w="1155065" h="719454">
                  <a:moveTo>
                    <a:pt x="852931" y="0"/>
                  </a:moveTo>
                  <a:lnTo>
                    <a:pt x="852931" y="158788"/>
                  </a:lnTo>
                  <a:lnTo>
                    <a:pt x="0" y="158788"/>
                  </a:lnTo>
                  <a:lnTo>
                    <a:pt x="0" y="560539"/>
                  </a:lnTo>
                  <a:lnTo>
                    <a:pt x="852931" y="560539"/>
                  </a:lnTo>
                  <a:lnTo>
                    <a:pt x="852931" y="719328"/>
                  </a:lnTo>
                  <a:lnTo>
                    <a:pt x="1154683" y="359664"/>
                  </a:lnTo>
                  <a:lnTo>
                    <a:pt x="85293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80629" y="5748820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51"/>
                  </a:lnTo>
                </a:path>
              </a:pathLst>
            </a:custGeom>
            <a:ln w="85534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73695" y="5748820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51"/>
                  </a:lnTo>
                </a:path>
              </a:pathLst>
            </a:custGeom>
            <a:ln w="42767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52359" y="5590032"/>
              <a:ext cx="1369060" cy="719455"/>
            </a:xfrm>
            <a:custGeom>
              <a:avLst/>
              <a:gdLst/>
              <a:ahLst/>
              <a:cxnLst/>
              <a:rect l="l" t="t" r="r" b="b"/>
              <a:pathLst>
                <a:path w="1369059" h="719454">
                  <a:moveTo>
                    <a:pt x="1066800" y="0"/>
                  </a:moveTo>
                  <a:lnTo>
                    <a:pt x="1066800" y="158788"/>
                  </a:lnTo>
                  <a:lnTo>
                    <a:pt x="213868" y="158788"/>
                  </a:lnTo>
                  <a:lnTo>
                    <a:pt x="213868" y="560539"/>
                  </a:lnTo>
                  <a:lnTo>
                    <a:pt x="1066800" y="560539"/>
                  </a:lnTo>
                  <a:lnTo>
                    <a:pt x="1066800" y="719328"/>
                  </a:lnTo>
                  <a:lnTo>
                    <a:pt x="1368552" y="359664"/>
                  </a:lnTo>
                  <a:lnTo>
                    <a:pt x="1066800" y="0"/>
                  </a:lnTo>
                  <a:close/>
                </a:path>
                <a:path w="1369059" h="719454">
                  <a:moveTo>
                    <a:pt x="85471" y="560539"/>
                  </a:moveTo>
                  <a:lnTo>
                    <a:pt x="171004" y="560539"/>
                  </a:lnTo>
                  <a:lnTo>
                    <a:pt x="171004" y="158788"/>
                  </a:lnTo>
                  <a:lnTo>
                    <a:pt x="85471" y="158788"/>
                  </a:lnTo>
                  <a:lnTo>
                    <a:pt x="85471" y="560539"/>
                  </a:lnTo>
                  <a:close/>
                </a:path>
                <a:path w="1369059" h="719454">
                  <a:moveTo>
                    <a:pt x="0" y="560539"/>
                  </a:moveTo>
                  <a:lnTo>
                    <a:pt x="42767" y="560539"/>
                  </a:lnTo>
                  <a:lnTo>
                    <a:pt x="42767" y="158788"/>
                  </a:lnTo>
                  <a:lnTo>
                    <a:pt x="0" y="158788"/>
                  </a:lnTo>
                  <a:lnTo>
                    <a:pt x="0" y="56053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635" y="1517091"/>
            <a:ext cx="7983855" cy="455993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356870" marR="1849120" indent="-344805">
              <a:lnSpc>
                <a:spcPts val="3700"/>
              </a:lnSpc>
              <a:spcBef>
                <a:spcPts val="33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35" dirty="0">
                <a:latin typeface="Arial"/>
                <a:cs typeface="Arial"/>
              </a:rPr>
              <a:t>The </a:t>
            </a:r>
            <a:r>
              <a:rPr sz="3200" spc="-310" dirty="0">
                <a:latin typeface="Arial"/>
                <a:cs typeface="Arial"/>
              </a:rPr>
              <a:t>Peak </a:t>
            </a:r>
            <a:r>
              <a:rPr sz="3200" spc="-85" dirty="0">
                <a:latin typeface="Arial"/>
                <a:cs typeface="Arial"/>
              </a:rPr>
              <a:t>Distortion </a:t>
            </a:r>
            <a:r>
              <a:rPr sz="3200" spc="-30" dirty="0">
                <a:latin typeface="Arial"/>
                <a:cs typeface="Arial"/>
              </a:rPr>
              <a:t>for </a:t>
            </a:r>
            <a:r>
              <a:rPr sz="3200" spc="-125" dirty="0">
                <a:latin typeface="Arial"/>
                <a:cs typeface="Arial"/>
              </a:rPr>
              <a:t>Intersymbol  </a:t>
            </a:r>
            <a:r>
              <a:rPr sz="3200" spc="-120" dirty="0">
                <a:latin typeface="Arial"/>
                <a:cs typeface="Arial"/>
              </a:rPr>
              <a:t>Interference</a:t>
            </a:r>
            <a:endParaRPr sz="3200">
              <a:latin typeface="Arial"/>
              <a:cs typeface="Arial"/>
            </a:endParaRPr>
          </a:p>
          <a:p>
            <a:pPr marL="756285" marR="220345" lvl="1" indent="-287020">
              <a:lnSpc>
                <a:spcPts val="3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85" dirty="0">
                <a:latin typeface="Arial"/>
                <a:cs typeface="Arial"/>
              </a:rPr>
              <a:t>In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85" dirty="0">
                <a:latin typeface="Arial"/>
                <a:cs typeface="Arial"/>
              </a:rPr>
              <a:t>absence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channel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noise,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85" dirty="0">
                <a:latin typeface="Arial"/>
                <a:cs typeface="Arial"/>
              </a:rPr>
              <a:t>eye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opening  </a:t>
            </a:r>
            <a:r>
              <a:rPr sz="2800" spc="-210" dirty="0">
                <a:latin typeface="Arial"/>
                <a:cs typeface="Arial"/>
              </a:rPr>
              <a:t>assumes </a:t>
            </a:r>
            <a:r>
              <a:rPr sz="2800" spc="15" dirty="0">
                <a:latin typeface="Arial"/>
                <a:cs typeface="Arial"/>
              </a:rPr>
              <a:t>two </a:t>
            </a:r>
            <a:r>
              <a:rPr sz="2800" spc="-120" dirty="0">
                <a:latin typeface="Arial"/>
                <a:cs typeface="Arial"/>
              </a:rPr>
              <a:t>extreme</a:t>
            </a:r>
            <a:r>
              <a:rPr sz="2800" spc="-355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values</a:t>
            </a:r>
            <a:endParaRPr sz="2800">
              <a:latin typeface="Arial"/>
              <a:cs typeface="Arial"/>
            </a:endParaRPr>
          </a:p>
          <a:p>
            <a:pPr marL="1155700" marR="575945" lvl="2" indent="-228600">
              <a:lnSpc>
                <a:spcPts val="262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spc="-145" dirty="0">
                <a:latin typeface="Arial"/>
                <a:cs typeface="Arial"/>
              </a:rPr>
              <a:t>An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eye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opening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unity,</a:t>
            </a:r>
            <a:r>
              <a:rPr sz="2400" spc="-28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which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corresponds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to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zero  </a:t>
            </a:r>
            <a:r>
              <a:rPr sz="2400" spc="-90" dirty="0">
                <a:latin typeface="Arial"/>
                <a:cs typeface="Arial"/>
              </a:rPr>
              <a:t>intersymbol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interference</a:t>
            </a:r>
            <a:endParaRPr sz="2400">
              <a:latin typeface="Arial"/>
              <a:cs typeface="Arial"/>
            </a:endParaRPr>
          </a:p>
          <a:p>
            <a:pPr marL="1155700" marR="36195" lvl="2" indent="-228600">
              <a:lnSpc>
                <a:spcPct val="90000"/>
              </a:lnSpc>
              <a:spcBef>
                <a:spcPts val="464"/>
              </a:spcBef>
              <a:buChar char="•"/>
              <a:tabLst>
                <a:tab pos="1156335" algn="l"/>
              </a:tabLst>
            </a:pPr>
            <a:r>
              <a:rPr sz="2400" spc="-145" dirty="0">
                <a:latin typeface="Arial"/>
                <a:cs typeface="Arial"/>
              </a:rPr>
              <a:t>An </a:t>
            </a:r>
            <a:r>
              <a:rPr sz="2400" spc="-150" dirty="0">
                <a:latin typeface="Arial"/>
                <a:cs typeface="Arial"/>
              </a:rPr>
              <a:t>eye </a:t>
            </a:r>
            <a:r>
              <a:rPr sz="2400" spc="-85" dirty="0">
                <a:latin typeface="Arial"/>
                <a:cs typeface="Arial"/>
              </a:rPr>
              <a:t>opening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45" dirty="0">
                <a:latin typeface="Arial"/>
                <a:cs typeface="Arial"/>
              </a:rPr>
              <a:t>zero,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114" dirty="0">
                <a:latin typeface="Arial"/>
                <a:cs typeface="Arial"/>
              </a:rPr>
              <a:t>corresponds </a:t>
            </a:r>
            <a:r>
              <a:rPr sz="2400" spc="25" dirty="0">
                <a:latin typeface="Arial"/>
                <a:cs typeface="Arial"/>
              </a:rPr>
              <a:t>to </a:t>
            </a:r>
            <a:r>
              <a:rPr sz="2400" spc="-185" dirty="0">
                <a:latin typeface="Arial"/>
                <a:cs typeface="Arial"/>
              </a:rPr>
              <a:t>a  </a:t>
            </a:r>
            <a:r>
              <a:rPr sz="2400" spc="-75" dirty="0">
                <a:latin typeface="Arial"/>
                <a:cs typeface="Arial"/>
              </a:rPr>
              <a:t>completely </a:t>
            </a:r>
            <a:r>
              <a:rPr sz="2400" spc="-120" dirty="0">
                <a:latin typeface="Arial"/>
                <a:cs typeface="Arial"/>
              </a:rPr>
              <a:t>closed </a:t>
            </a:r>
            <a:r>
              <a:rPr sz="2400" spc="-165" dirty="0">
                <a:latin typeface="Arial"/>
                <a:cs typeface="Arial"/>
              </a:rPr>
              <a:t>eye </a:t>
            </a:r>
            <a:r>
              <a:rPr sz="2400" spc="-50" dirty="0">
                <a:latin typeface="Arial"/>
                <a:cs typeface="Arial"/>
              </a:rPr>
              <a:t>pattern; </a:t>
            </a:r>
            <a:r>
              <a:rPr sz="2400" spc="-45" dirty="0">
                <a:latin typeface="Arial"/>
                <a:cs typeface="Arial"/>
              </a:rPr>
              <a:t>this </a:t>
            </a:r>
            <a:r>
              <a:rPr sz="2400" spc="-140" dirty="0">
                <a:latin typeface="Arial"/>
                <a:cs typeface="Arial"/>
              </a:rPr>
              <a:t>second </a:t>
            </a:r>
            <a:r>
              <a:rPr sz="2400" spc="-80" dirty="0">
                <a:latin typeface="Arial"/>
                <a:cs typeface="Arial"/>
              </a:rPr>
              <a:t>extreme  </a:t>
            </a:r>
            <a:r>
              <a:rPr sz="2400" spc="-204" dirty="0">
                <a:latin typeface="Arial"/>
                <a:cs typeface="Arial"/>
              </a:rPr>
              <a:t>case </a:t>
            </a:r>
            <a:r>
              <a:rPr sz="2400" spc="-135" dirty="0">
                <a:latin typeface="Arial"/>
                <a:cs typeface="Arial"/>
              </a:rPr>
              <a:t>occurs </a:t>
            </a:r>
            <a:r>
              <a:rPr sz="2400" spc="-80" dirty="0">
                <a:latin typeface="Arial"/>
                <a:cs typeface="Arial"/>
              </a:rPr>
              <a:t>when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effect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42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intersymbol </a:t>
            </a:r>
            <a:r>
              <a:rPr sz="2400" spc="-85" dirty="0">
                <a:latin typeface="Arial"/>
                <a:cs typeface="Arial"/>
              </a:rPr>
              <a:t>interference 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60" dirty="0">
                <a:latin typeface="Arial"/>
                <a:cs typeface="Arial"/>
              </a:rPr>
              <a:t>severe </a:t>
            </a:r>
            <a:r>
              <a:rPr sz="2400" spc="-105" dirty="0">
                <a:latin typeface="Arial"/>
                <a:cs typeface="Arial"/>
              </a:rPr>
              <a:t>enough </a:t>
            </a:r>
            <a:r>
              <a:rPr sz="2400" spc="-20" dirty="0">
                <a:latin typeface="Arial"/>
                <a:cs typeface="Arial"/>
              </a:rPr>
              <a:t>for </a:t>
            </a:r>
            <a:r>
              <a:rPr sz="2400" spc="-145" dirty="0">
                <a:latin typeface="Arial"/>
                <a:cs typeface="Arial"/>
              </a:rPr>
              <a:t>some </a:t>
            </a:r>
            <a:r>
              <a:rPr sz="2400" spc="-65" dirty="0">
                <a:latin typeface="Arial"/>
                <a:cs typeface="Arial"/>
              </a:rPr>
              <a:t>upper </a:t>
            </a:r>
            <a:r>
              <a:rPr sz="2400" spc="-110" dirty="0">
                <a:latin typeface="Arial"/>
                <a:cs typeface="Arial"/>
              </a:rPr>
              <a:t>traces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50" dirty="0">
                <a:latin typeface="Arial"/>
                <a:cs typeface="Arial"/>
              </a:rPr>
              <a:t>eye  </a:t>
            </a:r>
            <a:r>
              <a:rPr sz="2400" spc="-50" dirty="0">
                <a:latin typeface="Arial"/>
                <a:cs typeface="Arial"/>
              </a:rPr>
              <a:t>pattern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cross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its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lower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traces.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ts val="2135"/>
              </a:lnSpc>
            </a:pPr>
            <a:r>
              <a:rPr sz="1800" b="1" spc="-10" dirty="0">
                <a:latin typeface="Carlito"/>
                <a:cs typeface="Carlito"/>
              </a:rPr>
              <a:t>Fig.</a:t>
            </a:r>
            <a:r>
              <a:rPr sz="1800" b="1" spc="-22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6.6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143</a:t>
            </a:fld>
            <a:endParaRPr spc="-6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027" y="612724"/>
            <a:ext cx="841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Fig</a:t>
            </a:r>
            <a:r>
              <a:rPr sz="2400" spc="-114" dirty="0"/>
              <a:t>.</a:t>
            </a:r>
            <a:r>
              <a:rPr sz="2400" spc="-100" dirty="0"/>
              <a:t>6.6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798309" y="182626"/>
            <a:ext cx="1020444" cy="732155"/>
            <a:chOff x="6798309" y="182626"/>
            <a:chExt cx="1020444" cy="732155"/>
          </a:xfrm>
        </p:grpSpPr>
        <p:sp>
          <p:nvSpPr>
            <p:cNvPr id="4" name="object 4"/>
            <p:cNvSpPr/>
            <p:nvPr/>
          </p:nvSpPr>
          <p:spPr>
            <a:xfrm>
              <a:off x="6804659" y="188976"/>
              <a:ext cx="850265" cy="719455"/>
            </a:xfrm>
            <a:custGeom>
              <a:avLst/>
              <a:gdLst/>
              <a:ahLst/>
              <a:cxnLst/>
              <a:rect l="l" t="t" r="r" b="b"/>
              <a:pathLst>
                <a:path w="850265" h="719455">
                  <a:moveTo>
                    <a:pt x="410464" y="0"/>
                  </a:moveTo>
                  <a:lnTo>
                    <a:pt x="0" y="359663"/>
                  </a:lnTo>
                  <a:lnTo>
                    <a:pt x="410464" y="719327"/>
                  </a:lnTo>
                  <a:lnTo>
                    <a:pt x="410464" y="592327"/>
                  </a:lnTo>
                  <a:lnTo>
                    <a:pt x="850011" y="592327"/>
                  </a:lnTo>
                  <a:lnTo>
                    <a:pt x="850011" y="127000"/>
                  </a:lnTo>
                  <a:lnTo>
                    <a:pt x="410464" y="127000"/>
                  </a:lnTo>
                  <a:lnTo>
                    <a:pt x="4104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1753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6296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627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3147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04659" y="188976"/>
              <a:ext cx="1007744" cy="719455"/>
            </a:xfrm>
            <a:custGeom>
              <a:avLst/>
              <a:gdLst/>
              <a:ahLst/>
              <a:cxnLst/>
              <a:rect l="l" t="t" r="r" b="b"/>
              <a:pathLst>
                <a:path w="1007745" h="719455">
                  <a:moveTo>
                    <a:pt x="410464" y="0"/>
                  </a:moveTo>
                  <a:lnTo>
                    <a:pt x="410464" y="127000"/>
                  </a:lnTo>
                  <a:lnTo>
                    <a:pt x="850011" y="127000"/>
                  </a:lnTo>
                  <a:lnTo>
                    <a:pt x="850011" y="592327"/>
                  </a:lnTo>
                  <a:lnTo>
                    <a:pt x="410464" y="592327"/>
                  </a:lnTo>
                  <a:lnTo>
                    <a:pt x="410464" y="719327"/>
                  </a:lnTo>
                  <a:lnTo>
                    <a:pt x="0" y="359663"/>
                  </a:lnTo>
                  <a:lnTo>
                    <a:pt x="410464" y="0"/>
                  </a:lnTo>
                  <a:close/>
                </a:path>
                <a:path w="1007745" h="719455">
                  <a:moveTo>
                    <a:pt x="881380" y="592327"/>
                  </a:moveTo>
                  <a:lnTo>
                    <a:pt x="944340" y="592327"/>
                  </a:lnTo>
                  <a:lnTo>
                    <a:pt x="944340" y="127025"/>
                  </a:lnTo>
                  <a:lnTo>
                    <a:pt x="881380" y="127025"/>
                  </a:lnTo>
                  <a:lnTo>
                    <a:pt x="881380" y="592327"/>
                  </a:lnTo>
                  <a:close/>
                </a:path>
                <a:path w="1007745" h="719455">
                  <a:moveTo>
                    <a:pt x="975868" y="592327"/>
                  </a:moveTo>
                  <a:lnTo>
                    <a:pt x="1007348" y="592327"/>
                  </a:lnTo>
                  <a:lnTo>
                    <a:pt x="1007348" y="127025"/>
                  </a:lnTo>
                  <a:lnTo>
                    <a:pt x="975868" y="127025"/>
                  </a:lnTo>
                  <a:lnTo>
                    <a:pt x="975868" y="5923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30542" y="368553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k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0454" y="182626"/>
            <a:ext cx="947419" cy="732155"/>
            <a:chOff x="7950454" y="182626"/>
            <a:chExt cx="947419" cy="732155"/>
          </a:xfrm>
        </p:grpSpPr>
        <p:sp>
          <p:nvSpPr>
            <p:cNvPr id="10" name="object 10"/>
            <p:cNvSpPr/>
            <p:nvPr/>
          </p:nvSpPr>
          <p:spPr>
            <a:xfrm>
              <a:off x="8102727" y="188976"/>
              <a:ext cx="788670" cy="719455"/>
            </a:xfrm>
            <a:custGeom>
              <a:avLst/>
              <a:gdLst/>
              <a:ahLst/>
              <a:cxnLst/>
              <a:rect l="l" t="t" r="r" b="b"/>
              <a:pathLst>
                <a:path w="788670" h="719455">
                  <a:moveTo>
                    <a:pt x="350520" y="0"/>
                  </a:moveTo>
                  <a:lnTo>
                    <a:pt x="350520" y="120650"/>
                  </a:lnTo>
                  <a:lnTo>
                    <a:pt x="0" y="120650"/>
                  </a:lnTo>
                  <a:lnTo>
                    <a:pt x="0" y="598677"/>
                  </a:lnTo>
                  <a:lnTo>
                    <a:pt x="350520" y="598677"/>
                  </a:lnTo>
                  <a:lnTo>
                    <a:pt x="350520" y="719327"/>
                  </a:lnTo>
                  <a:lnTo>
                    <a:pt x="788289" y="359663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44434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58388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1409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29193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6804" y="188976"/>
              <a:ext cx="934719" cy="719455"/>
            </a:xfrm>
            <a:custGeom>
              <a:avLst/>
              <a:gdLst/>
              <a:ahLst/>
              <a:cxnLst/>
              <a:rect l="l" t="t" r="r" b="b"/>
              <a:pathLst>
                <a:path w="934720" h="719455">
                  <a:moveTo>
                    <a:pt x="496443" y="0"/>
                  </a:moveTo>
                  <a:lnTo>
                    <a:pt x="496443" y="120650"/>
                  </a:lnTo>
                  <a:lnTo>
                    <a:pt x="145923" y="120650"/>
                  </a:lnTo>
                  <a:lnTo>
                    <a:pt x="145923" y="598677"/>
                  </a:lnTo>
                  <a:lnTo>
                    <a:pt x="496443" y="598677"/>
                  </a:lnTo>
                  <a:lnTo>
                    <a:pt x="496443" y="719327"/>
                  </a:lnTo>
                  <a:lnTo>
                    <a:pt x="934212" y="359663"/>
                  </a:lnTo>
                  <a:lnTo>
                    <a:pt x="496443" y="0"/>
                  </a:lnTo>
                  <a:close/>
                </a:path>
                <a:path w="934720" h="719455">
                  <a:moveTo>
                    <a:pt x="58420" y="598677"/>
                  </a:moveTo>
                  <a:lnTo>
                    <a:pt x="116808" y="598677"/>
                  </a:lnTo>
                  <a:lnTo>
                    <a:pt x="116808" y="120726"/>
                  </a:lnTo>
                  <a:lnTo>
                    <a:pt x="58420" y="120726"/>
                  </a:lnTo>
                  <a:lnTo>
                    <a:pt x="58420" y="598677"/>
                  </a:lnTo>
                  <a:close/>
                </a:path>
                <a:path w="934720" h="719455">
                  <a:moveTo>
                    <a:pt x="0" y="598677"/>
                  </a:moveTo>
                  <a:lnTo>
                    <a:pt x="29193" y="598677"/>
                  </a:lnTo>
                  <a:lnTo>
                    <a:pt x="29193" y="120726"/>
                  </a:lnTo>
                  <a:lnTo>
                    <a:pt x="0" y="120726"/>
                  </a:lnTo>
                  <a:lnTo>
                    <a:pt x="0" y="598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18475" y="368553"/>
            <a:ext cx="466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spc="-45" dirty="0">
                <a:latin typeface="Carlito"/>
                <a:cs typeface="Carlito"/>
              </a:rPr>
              <a:t>e</a:t>
            </a:r>
            <a:r>
              <a:rPr sz="1800" b="1" spc="-15" dirty="0">
                <a:latin typeface="Carlito"/>
                <a:cs typeface="Carlito"/>
              </a:rPr>
              <a:t>xt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7200" y="1688592"/>
            <a:ext cx="8194580" cy="3477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144</a:t>
            </a:fld>
            <a:endParaRPr spc="-6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6116" y="926314"/>
            <a:ext cx="7195184" cy="119507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60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105" dirty="0">
                <a:latin typeface="Arial"/>
                <a:cs typeface="Arial"/>
              </a:rPr>
              <a:t>Noise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margin</a:t>
            </a:r>
            <a:endParaRPr sz="18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45" dirty="0">
                <a:latin typeface="Arial"/>
                <a:cs typeface="Arial"/>
              </a:rPr>
              <a:t>In </a:t>
            </a:r>
            <a:r>
              <a:rPr sz="1600" spc="-120" dirty="0">
                <a:latin typeface="Arial"/>
                <a:cs typeface="Arial"/>
              </a:rPr>
              <a:t>a </a:t>
            </a:r>
            <a:r>
              <a:rPr sz="1600" spc="-80" dirty="0">
                <a:latin typeface="Arial"/>
                <a:cs typeface="Arial"/>
              </a:rPr>
              <a:t>noisy</a:t>
            </a:r>
            <a:r>
              <a:rPr sz="1600" spc="-225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environment,</a:t>
            </a:r>
            <a:endParaRPr sz="16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09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extent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14" dirty="0">
                <a:latin typeface="Arial"/>
                <a:cs typeface="Arial"/>
              </a:rPr>
              <a:t>eye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opening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at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optimum</a:t>
            </a:r>
            <a:r>
              <a:rPr sz="1600" spc="-15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sampling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time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provides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120" dirty="0">
                <a:latin typeface="Arial"/>
                <a:cs typeface="Arial"/>
              </a:rPr>
              <a:t>a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measure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697865">
              <a:lnSpc>
                <a:spcPct val="100000"/>
              </a:lnSpc>
            </a:pP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75" dirty="0">
                <a:latin typeface="Arial"/>
                <a:cs typeface="Arial"/>
              </a:rPr>
              <a:t>operating </a:t>
            </a:r>
            <a:r>
              <a:rPr sz="1600" spc="-60" dirty="0">
                <a:latin typeface="Arial"/>
                <a:cs typeface="Arial"/>
              </a:rPr>
              <a:t>margin over </a:t>
            </a:r>
            <a:r>
              <a:rPr sz="1600" spc="-45" dirty="0">
                <a:latin typeface="Arial"/>
                <a:cs typeface="Arial"/>
              </a:rPr>
              <a:t>additive</a:t>
            </a:r>
            <a:r>
              <a:rPr sz="1600" spc="-345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channel noise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0933" y="2259838"/>
            <a:ext cx="3300095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  <a:tabLst>
                <a:tab pos="536575" algn="l"/>
                <a:tab pos="1365885" algn="l"/>
                <a:tab pos="2710815" algn="l"/>
              </a:tabLst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Eye	</a:t>
            </a:r>
            <a:r>
              <a:rPr sz="1500" spc="25" dirty="0">
                <a:latin typeface="Times New Roman"/>
                <a:cs typeface="Times New Roman"/>
              </a:rPr>
              <a:t>opening	</a:t>
            </a:r>
            <a:r>
              <a:rPr sz="1500" dirty="0">
                <a:latin typeface="Times New Roman"/>
                <a:cs typeface="Times New Roman"/>
              </a:rPr>
              <a:t>) 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1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28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D	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6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1500" spc="40" dirty="0">
                <a:latin typeface="Times New Roman"/>
                <a:cs typeface="Times New Roman"/>
              </a:rPr>
              <a:t>.34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 marL="2198370">
              <a:lnSpc>
                <a:spcPts val="770"/>
              </a:lnSpc>
            </a:pPr>
            <a:r>
              <a:rPr sz="750" spc="-5" dirty="0">
                <a:latin typeface="Times New Roman"/>
                <a:cs typeface="Times New Roman"/>
              </a:rPr>
              <a:t>peak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46009" y="2054098"/>
            <a:ext cx="1381760" cy="732155"/>
            <a:chOff x="7446009" y="2054098"/>
            <a:chExt cx="1381760" cy="732155"/>
          </a:xfrm>
        </p:grpSpPr>
        <p:sp>
          <p:nvSpPr>
            <p:cNvPr id="5" name="object 5"/>
            <p:cNvSpPr/>
            <p:nvPr/>
          </p:nvSpPr>
          <p:spPr>
            <a:xfrm>
              <a:off x="7666227" y="2060448"/>
              <a:ext cx="1155065" cy="719455"/>
            </a:xfrm>
            <a:custGeom>
              <a:avLst/>
              <a:gdLst/>
              <a:ahLst/>
              <a:cxnLst/>
              <a:rect l="l" t="t" r="r" b="b"/>
              <a:pathLst>
                <a:path w="1155065" h="719455">
                  <a:moveTo>
                    <a:pt x="852931" y="0"/>
                  </a:moveTo>
                  <a:lnTo>
                    <a:pt x="852931" y="158750"/>
                  </a:lnTo>
                  <a:lnTo>
                    <a:pt x="0" y="158750"/>
                  </a:lnTo>
                  <a:lnTo>
                    <a:pt x="0" y="560577"/>
                  </a:lnTo>
                  <a:lnTo>
                    <a:pt x="852931" y="560577"/>
                  </a:lnTo>
                  <a:lnTo>
                    <a:pt x="852931" y="719327"/>
                  </a:lnTo>
                  <a:lnTo>
                    <a:pt x="1154683" y="359663"/>
                  </a:lnTo>
                  <a:lnTo>
                    <a:pt x="85293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80629" y="2219325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5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85534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73695" y="2219325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5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42767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52359" y="2060448"/>
              <a:ext cx="1369060" cy="719455"/>
            </a:xfrm>
            <a:custGeom>
              <a:avLst/>
              <a:gdLst/>
              <a:ahLst/>
              <a:cxnLst/>
              <a:rect l="l" t="t" r="r" b="b"/>
              <a:pathLst>
                <a:path w="1369059" h="719455">
                  <a:moveTo>
                    <a:pt x="1066800" y="0"/>
                  </a:moveTo>
                  <a:lnTo>
                    <a:pt x="1066800" y="158750"/>
                  </a:lnTo>
                  <a:lnTo>
                    <a:pt x="213868" y="158750"/>
                  </a:lnTo>
                  <a:lnTo>
                    <a:pt x="213868" y="560577"/>
                  </a:lnTo>
                  <a:lnTo>
                    <a:pt x="1066800" y="560577"/>
                  </a:lnTo>
                  <a:lnTo>
                    <a:pt x="1066800" y="719327"/>
                  </a:lnTo>
                  <a:lnTo>
                    <a:pt x="1368552" y="359663"/>
                  </a:lnTo>
                  <a:lnTo>
                    <a:pt x="1066800" y="0"/>
                  </a:lnTo>
                  <a:close/>
                </a:path>
                <a:path w="1369059" h="719455">
                  <a:moveTo>
                    <a:pt x="85471" y="560577"/>
                  </a:moveTo>
                  <a:lnTo>
                    <a:pt x="171004" y="560577"/>
                  </a:lnTo>
                  <a:lnTo>
                    <a:pt x="171004" y="158826"/>
                  </a:lnTo>
                  <a:lnTo>
                    <a:pt x="85471" y="158826"/>
                  </a:lnTo>
                  <a:lnTo>
                    <a:pt x="85471" y="560577"/>
                  </a:lnTo>
                  <a:close/>
                </a:path>
                <a:path w="1369059" h="719455">
                  <a:moveTo>
                    <a:pt x="0" y="560577"/>
                  </a:moveTo>
                  <a:lnTo>
                    <a:pt x="42767" y="560577"/>
                  </a:lnTo>
                  <a:lnTo>
                    <a:pt x="42767" y="158826"/>
                  </a:lnTo>
                  <a:lnTo>
                    <a:pt x="0" y="158826"/>
                  </a:lnTo>
                  <a:lnTo>
                    <a:pt x="0" y="5605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12405" y="2241550"/>
            <a:ext cx="68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Fig.</a:t>
            </a:r>
            <a:r>
              <a:rPr sz="1800" b="1" spc="-180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6.7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82467" y="5880760"/>
            <a:ext cx="295910" cy="196215"/>
          </a:xfrm>
          <a:custGeom>
            <a:avLst/>
            <a:gdLst/>
            <a:ahLst/>
            <a:cxnLst/>
            <a:rect l="l" t="t" r="r" b="b"/>
            <a:pathLst>
              <a:path w="295910" h="196214">
                <a:moveTo>
                  <a:pt x="0" y="139928"/>
                </a:moveTo>
                <a:lnTo>
                  <a:pt x="29971" y="123659"/>
                </a:lnTo>
              </a:path>
              <a:path w="295910" h="196214">
                <a:moveTo>
                  <a:pt x="29971" y="126136"/>
                </a:moveTo>
                <a:lnTo>
                  <a:pt x="73532" y="195745"/>
                </a:lnTo>
              </a:path>
              <a:path w="295910" h="196214">
                <a:moveTo>
                  <a:pt x="76200" y="195745"/>
                </a:moveTo>
                <a:lnTo>
                  <a:pt x="128015" y="0"/>
                </a:lnTo>
              </a:path>
              <a:path w="295910" h="196214">
                <a:moveTo>
                  <a:pt x="128015" y="0"/>
                </a:moveTo>
                <a:lnTo>
                  <a:pt x="29578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36116" y="2671116"/>
            <a:ext cx="5307330" cy="950594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55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210" dirty="0">
                <a:latin typeface="Arial"/>
                <a:cs typeface="Arial"/>
              </a:rPr>
              <a:t>Eye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opening</a:t>
            </a:r>
            <a:endParaRPr sz="18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15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135" dirty="0">
                <a:latin typeface="Arial"/>
                <a:cs typeface="Arial"/>
              </a:rPr>
              <a:t>Plays </a:t>
            </a:r>
            <a:r>
              <a:rPr sz="1600" spc="-85" dirty="0">
                <a:latin typeface="Arial"/>
                <a:cs typeface="Arial"/>
              </a:rPr>
              <a:t>an </a:t>
            </a:r>
            <a:r>
              <a:rPr sz="1600" spc="-20" dirty="0">
                <a:latin typeface="Arial"/>
                <a:cs typeface="Arial"/>
              </a:rPr>
              <a:t>important </a:t>
            </a:r>
            <a:r>
              <a:rPr sz="1600" spc="-55" dirty="0">
                <a:latin typeface="Arial"/>
                <a:cs typeface="Arial"/>
              </a:rPr>
              <a:t>role </a:t>
            </a:r>
            <a:r>
              <a:rPr sz="1600" spc="-20" dirty="0">
                <a:latin typeface="Arial"/>
                <a:cs typeface="Arial"/>
              </a:rPr>
              <a:t>in</a:t>
            </a:r>
            <a:r>
              <a:rPr sz="1600" spc="-280" dirty="0">
                <a:latin typeface="Arial"/>
                <a:cs typeface="Arial"/>
              </a:rPr>
              <a:t> </a:t>
            </a:r>
            <a:r>
              <a:rPr sz="1600" spc="-125" dirty="0">
                <a:latin typeface="Arial"/>
                <a:cs typeface="Arial"/>
              </a:rPr>
              <a:t>assessing </a:t>
            </a:r>
            <a:r>
              <a:rPr sz="1600" spc="-120" dirty="0">
                <a:latin typeface="Arial"/>
                <a:cs typeface="Arial"/>
              </a:rPr>
              <a:t>system </a:t>
            </a:r>
            <a:r>
              <a:rPr sz="1600" spc="-55" dirty="0">
                <a:latin typeface="Arial"/>
                <a:cs typeface="Arial"/>
              </a:rPr>
              <a:t>performance</a:t>
            </a:r>
            <a:endParaRPr sz="1600">
              <a:latin typeface="Arial"/>
              <a:cs typeface="Arial"/>
            </a:endParaRPr>
          </a:p>
          <a:p>
            <a:pPr marL="697865" lvl="1" indent="-229235">
              <a:lnSpc>
                <a:spcPct val="100000"/>
              </a:lnSpc>
              <a:spcBef>
                <a:spcPts val="409"/>
              </a:spcBef>
              <a:buChar char="•"/>
              <a:tabLst>
                <a:tab pos="697865" algn="l"/>
                <a:tab pos="698500" algn="l"/>
              </a:tabLst>
            </a:pPr>
            <a:r>
              <a:rPr sz="1600" spc="-95" dirty="0">
                <a:latin typeface="Arial"/>
                <a:cs typeface="Arial"/>
              </a:rPr>
              <a:t>Specifies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70" dirty="0">
                <a:latin typeface="Arial"/>
                <a:cs typeface="Arial"/>
              </a:rPr>
              <a:t>smallest</a:t>
            </a:r>
            <a:r>
              <a:rPr sz="1600" spc="-370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possible </a:t>
            </a:r>
            <a:r>
              <a:rPr sz="1600" spc="-75" dirty="0">
                <a:latin typeface="Arial"/>
                <a:cs typeface="Arial"/>
              </a:rPr>
              <a:t>noise </a:t>
            </a:r>
            <a:r>
              <a:rPr sz="1600" spc="-60" dirty="0">
                <a:latin typeface="Arial"/>
                <a:cs typeface="Arial"/>
              </a:rPr>
              <a:t>margin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145</a:t>
            </a:fld>
            <a:endParaRPr spc="-60" dirty="0"/>
          </a:p>
        </p:txBody>
      </p:sp>
      <p:sp>
        <p:nvSpPr>
          <p:cNvPr id="12" name="object 12"/>
          <p:cNvSpPr txBox="1"/>
          <p:nvPr/>
        </p:nvSpPr>
        <p:spPr>
          <a:xfrm>
            <a:off x="1493266" y="4212092"/>
            <a:ext cx="6795770" cy="14497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05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120" dirty="0">
                <a:latin typeface="Arial"/>
                <a:cs typeface="Arial"/>
              </a:rPr>
              <a:t>Zero </a:t>
            </a:r>
            <a:r>
              <a:rPr sz="1600" spc="-85" dirty="0">
                <a:latin typeface="Arial"/>
                <a:cs typeface="Arial"/>
              </a:rPr>
              <a:t>peak </a:t>
            </a:r>
            <a:r>
              <a:rPr sz="1600" spc="-25" dirty="0">
                <a:latin typeface="Arial"/>
                <a:cs typeface="Arial"/>
              </a:rPr>
              <a:t>distortion </a:t>
            </a:r>
            <a:r>
              <a:rPr sz="1600" spc="-45" dirty="0">
                <a:latin typeface="Arial"/>
                <a:cs typeface="Arial"/>
              </a:rPr>
              <a:t>, which </a:t>
            </a:r>
            <a:r>
              <a:rPr sz="1600" spc="-110" dirty="0">
                <a:latin typeface="Arial"/>
                <a:cs typeface="Arial"/>
              </a:rPr>
              <a:t>occurs </a:t>
            </a:r>
            <a:r>
              <a:rPr sz="1600" spc="-50" dirty="0">
                <a:latin typeface="Arial"/>
                <a:cs typeface="Arial"/>
              </a:rPr>
              <a:t>when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325" dirty="0">
                <a:latin typeface="Arial"/>
                <a:cs typeface="Arial"/>
              </a:rPr>
              <a:t> </a:t>
            </a:r>
            <a:r>
              <a:rPr sz="1600" spc="-114" dirty="0">
                <a:latin typeface="Arial"/>
                <a:cs typeface="Arial"/>
              </a:rPr>
              <a:t>eye </a:t>
            </a:r>
            <a:r>
              <a:rPr sz="1600" spc="-65" dirty="0">
                <a:latin typeface="Arial"/>
                <a:cs typeface="Arial"/>
              </a:rPr>
              <a:t>opening </a:t>
            </a:r>
            <a:r>
              <a:rPr sz="1600" spc="-85" dirty="0">
                <a:latin typeface="Arial"/>
                <a:cs typeface="Arial"/>
              </a:rPr>
              <a:t>is </a:t>
            </a:r>
            <a:r>
              <a:rPr sz="1600" spc="-20" dirty="0">
                <a:latin typeface="Arial"/>
                <a:cs typeface="Arial"/>
              </a:rPr>
              <a:t>unity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35" dirty="0">
                <a:latin typeface="Arial"/>
                <a:cs typeface="Arial"/>
              </a:rPr>
              <a:t>Unity </a:t>
            </a:r>
            <a:r>
              <a:rPr sz="1600" spc="-90" dirty="0">
                <a:latin typeface="Arial"/>
                <a:cs typeface="Arial"/>
              </a:rPr>
              <a:t>peak </a:t>
            </a:r>
            <a:r>
              <a:rPr sz="1600" spc="-30" dirty="0">
                <a:latin typeface="Arial"/>
                <a:cs typeface="Arial"/>
              </a:rPr>
              <a:t>distortion, </a:t>
            </a:r>
            <a:r>
              <a:rPr sz="1600" spc="-50" dirty="0">
                <a:latin typeface="Arial"/>
                <a:cs typeface="Arial"/>
              </a:rPr>
              <a:t>which </a:t>
            </a:r>
            <a:r>
              <a:rPr sz="1600" spc="-114" dirty="0">
                <a:latin typeface="Arial"/>
                <a:cs typeface="Arial"/>
              </a:rPr>
              <a:t>occurs </a:t>
            </a:r>
            <a:r>
              <a:rPr sz="1600" spc="-55" dirty="0">
                <a:latin typeface="Arial"/>
                <a:cs typeface="Arial"/>
              </a:rPr>
              <a:t>when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120" dirty="0">
                <a:latin typeface="Arial"/>
                <a:cs typeface="Arial"/>
              </a:rPr>
              <a:t>eye </a:t>
            </a:r>
            <a:r>
              <a:rPr sz="1600" spc="-35" dirty="0">
                <a:latin typeface="Arial"/>
                <a:cs typeface="Arial"/>
              </a:rPr>
              <a:t>pattern</a:t>
            </a:r>
            <a:r>
              <a:rPr sz="1600" spc="-35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 </a:t>
            </a:r>
            <a:r>
              <a:rPr sz="1600" spc="-55" dirty="0">
                <a:latin typeface="Arial"/>
                <a:cs typeface="Arial"/>
              </a:rPr>
              <a:t>completely </a:t>
            </a:r>
            <a:r>
              <a:rPr sz="1600" spc="-80" dirty="0">
                <a:latin typeface="Arial"/>
                <a:cs typeface="Arial"/>
              </a:rPr>
              <a:t>closed.</a:t>
            </a:r>
            <a:endParaRPr sz="160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110" dirty="0">
                <a:latin typeface="Arial"/>
                <a:cs typeface="Arial"/>
              </a:rPr>
              <a:t>The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idealized</a:t>
            </a:r>
            <a:r>
              <a:rPr sz="1600" spc="-15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signal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component</a:t>
            </a:r>
            <a:r>
              <a:rPr sz="1600" spc="-1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of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receive-filter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output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is </a:t>
            </a:r>
            <a:r>
              <a:rPr sz="1600" spc="-50" dirty="0">
                <a:latin typeface="Arial"/>
                <a:cs typeface="Arial"/>
              </a:rPr>
              <a:t>defined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by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first  </a:t>
            </a:r>
            <a:r>
              <a:rPr sz="1600" spc="-20" dirty="0">
                <a:latin typeface="Arial"/>
                <a:cs typeface="Arial"/>
              </a:rPr>
              <a:t>term </a:t>
            </a:r>
            <a:r>
              <a:rPr sz="1600" spc="-25" dirty="0">
                <a:latin typeface="Arial"/>
                <a:cs typeface="Arial"/>
              </a:rPr>
              <a:t>in </a:t>
            </a:r>
            <a:r>
              <a:rPr sz="1600" spc="-150" dirty="0">
                <a:latin typeface="Arial"/>
                <a:cs typeface="Arial"/>
              </a:rPr>
              <a:t>Eq.</a:t>
            </a:r>
            <a:r>
              <a:rPr sz="1600" spc="-28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(6.10)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110" dirty="0">
                <a:latin typeface="Arial"/>
                <a:cs typeface="Arial"/>
              </a:rPr>
              <a:t>The </a:t>
            </a:r>
            <a:r>
              <a:rPr sz="1600" spc="-70" dirty="0">
                <a:latin typeface="Arial"/>
                <a:cs typeface="Arial"/>
              </a:rPr>
              <a:t>intersymbol </a:t>
            </a:r>
            <a:r>
              <a:rPr sz="1600" spc="-65" dirty="0">
                <a:latin typeface="Arial"/>
                <a:cs typeface="Arial"/>
              </a:rPr>
              <a:t>interference </a:t>
            </a:r>
            <a:r>
              <a:rPr sz="1600" spc="-85" dirty="0">
                <a:latin typeface="Arial"/>
                <a:cs typeface="Arial"/>
              </a:rPr>
              <a:t>is </a:t>
            </a:r>
            <a:r>
              <a:rPr sz="1600" spc="-50" dirty="0">
                <a:latin typeface="Arial"/>
                <a:cs typeface="Arial"/>
              </a:rPr>
              <a:t>defined </a:t>
            </a:r>
            <a:r>
              <a:rPr sz="1600" spc="-65" dirty="0">
                <a:latin typeface="Arial"/>
                <a:cs typeface="Arial"/>
              </a:rPr>
              <a:t>by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spc="-100" dirty="0">
                <a:latin typeface="Arial"/>
                <a:cs typeface="Arial"/>
              </a:rPr>
              <a:t>second</a:t>
            </a:r>
            <a:r>
              <a:rPr sz="1600" spc="-24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term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63367" y="5701995"/>
            <a:ext cx="3999229" cy="6934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1605">
              <a:lnSpc>
                <a:spcPts val="1050"/>
              </a:lnSpc>
              <a:spcBef>
                <a:spcPts val="90"/>
              </a:spcBef>
              <a:tabLst>
                <a:tab pos="827405" algn="l"/>
                <a:tab pos="1095375" algn="l"/>
              </a:tabLst>
            </a:pPr>
            <a:r>
              <a:rPr sz="600" i="1" dirty="0">
                <a:latin typeface="Times New Roman"/>
                <a:cs typeface="Times New Roman"/>
              </a:rPr>
              <a:t>i	i	</a:t>
            </a:r>
            <a:r>
              <a:rPr sz="2050" spc="-825" dirty="0">
                <a:latin typeface="Symbol"/>
                <a:cs typeface="Symbol"/>
              </a:rPr>
              <a:t></a:t>
            </a:r>
            <a:endParaRPr sz="2050">
              <a:latin typeface="Symbol"/>
              <a:cs typeface="Symbol"/>
            </a:endParaRPr>
          </a:p>
          <a:p>
            <a:pPr marR="1581150" algn="ctr">
              <a:lnSpc>
                <a:spcPts val="355"/>
              </a:lnSpc>
            </a:pPr>
            <a:r>
              <a:rPr sz="600" dirty="0">
                <a:latin typeface="Symbol"/>
                <a:cs typeface="Symbol"/>
              </a:rPr>
              <a:t></a:t>
            </a:r>
            <a:endParaRPr sz="6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10"/>
              </a:spcBef>
              <a:tabLst>
                <a:tab pos="241935" algn="l"/>
                <a:tab pos="568325" algn="l"/>
                <a:tab pos="1360805" algn="l"/>
                <a:tab pos="2120900" algn="l"/>
                <a:tab pos="3471545" algn="l"/>
              </a:tabLst>
            </a:pPr>
            <a:r>
              <a:rPr sz="1250" i="1" spc="-5" dirty="0">
                <a:latin typeface="Times New Roman"/>
                <a:cs typeface="Times New Roman"/>
              </a:rPr>
              <a:t>y	</a:t>
            </a:r>
            <a:r>
              <a:rPr sz="1250" spc="-5" dirty="0">
                <a:latin typeface="Symbol"/>
                <a:cs typeface="Symbol"/>
              </a:rPr>
              <a:t></a:t>
            </a:r>
            <a:r>
              <a:rPr sz="1250" spc="-5" dirty="0">
                <a:latin typeface="Times New Roman"/>
                <a:cs typeface="Times New Roman"/>
              </a:rPr>
              <a:t>	</a:t>
            </a:r>
            <a:r>
              <a:rPr sz="1250" i="1" spc="-5" dirty="0">
                <a:latin typeface="Times New Roman"/>
                <a:cs typeface="Times New Roman"/>
              </a:rPr>
              <a:t>E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a  </a:t>
            </a:r>
            <a:r>
              <a:rPr sz="1250" i="1" spc="3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</a:t>
            </a:r>
            <a:r>
              <a:rPr sz="1250" spc="-5" dirty="0">
                <a:latin typeface="Times New Roman"/>
                <a:cs typeface="Times New Roman"/>
              </a:rPr>
              <a:t>	</a:t>
            </a:r>
            <a:r>
              <a:rPr sz="1250" i="1" spc="-5" dirty="0">
                <a:latin typeface="Times New Roman"/>
                <a:cs typeface="Times New Roman"/>
              </a:rPr>
              <a:t>a </a:t>
            </a:r>
            <a:r>
              <a:rPr sz="900" i="1" baseline="74074" dirty="0">
                <a:latin typeface="Times New Roman"/>
                <a:cs typeface="Times New Roman"/>
              </a:rPr>
              <a:t>k   </a:t>
            </a:r>
            <a:r>
              <a:rPr sz="1250" i="1" spc="-5" dirty="0">
                <a:latin typeface="Times New Roman"/>
                <a:cs typeface="Times New Roman"/>
              </a:rPr>
              <a:t>p </a:t>
            </a:r>
            <a:r>
              <a:rPr sz="900" i="1" baseline="74074" dirty="0">
                <a:latin typeface="Times New Roman"/>
                <a:cs typeface="Times New Roman"/>
              </a:rPr>
              <a:t>i </a:t>
            </a:r>
            <a:r>
              <a:rPr sz="900" baseline="74074" dirty="0">
                <a:latin typeface="Symbol"/>
                <a:cs typeface="Symbol"/>
              </a:rPr>
              <a:t></a:t>
            </a:r>
            <a:r>
              <a:rPr sz="900" spc="-142" baseline="74074" dirty="0">
                <a:latin typeface="Times New Roman"/>
                <a:cs typeface="Times New Roman"/>
              </a:rPr>
              <a:t> </a:t>
            </a:r>
            <a:r>
              <a:rPr sz="900" i="1" baseline="74074" dirty="0">
                <a:latin typeface="Times New Roman"/>
                <a:cs typeface="Times New Roman"/>
              </a:rPr>
              <a:t>k </a:t>
            </a:r>
            <a:r>
              <a:rPr sz="900" i="1" spc="202" baseline="74074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,	</a:t>
            </a:r>
            <a:r>
              <a:rPr sz="1875" i="1" spc="-7" baseline="4444" dirty="0">
                <a:latin typeface="Times New Roman"/>
                <a:cs typeface="Times New Roman"/>
              </a:rPr>
              <a:t>i </a:t>
            </a:r>
            <a:r>
              <a:rPr sz="1875" spc="-7" baseline="4444" dirty="0">
                <a:latin typeface="Symbol"/>
                <a:cs typeface="Symbol"/>
              </a:rPr>
              <a:t></a:t>
            </a:r>
            <a:r>
              <a:rPr sz="1875" spc="-7" baseline="4444" dirty="0">
                <a:latin typeface="Times New Roman"/>
                <a:cs typeface="Times New Roman"/>
              </a:rPr>
              <a:t> 0 , </a:t>
            </a:r>
            <a:r>
              <a:rPr sz="1875" spc="-7" baseline="4444" dirty="0">
                <a:latin typeface="Symbol"/>
                <a:cs typeface="Symbol"/>
              </a:rPr>
              <a:t></a:t>
            </a:r>
            <a:r>
              <a:rPr sz="1875" spc="-7" baseline="4444" dirty="0">
                <a:latin typeface="Times New Roman"/>
                <a:cs typeface="Times New Roman"/>
              </a:rPr>
              <a:t> </a:t>
            </a:r>
            <a:r>
              <a:rPr sz="1875" spc="7" baseline="4444" dirty="0">
                <a:latin typeface="Times New Roman"/>
                <a:cs typeface="Times New Roman"/>
              </a:rPr>
              <a:t>1,</a:t>
            </a:r>
            <a:r>
              <a:rPr sz="1875" spc="315" baseline="4444" dirty="0">
                <a:latin typeface="Times New Roman"/>
                <a:cs typeface="Times New Roman"/>
              </a:rPr>
              <a:t> </a:t>
            </a:r>
            <a:r>
              <a:rPr sz="1875" spc="75" baseline="4444" dirty="0">
                <a:latin typeface="Symbol"/>
                <a:cs typeface="Symbol"/>
              </a:rPr>
              <a:t></a:t>
            </a:r>
            <a:r>
              <a:rPr sz="1875" spc="75" baseline="4444" dirty="0">
                <a:latin typeface="Times New Roman"/>
                <a:cs typeface="Times New Roman"/>
              </a:rPr>
              <a:t>2</a:t>
            </a:r>
            <a:r>
              <a:rPr sz="1875" spc="-179" baseline="4444" dirty="0">
                <a:latin typeface="Times New Roman"/>
                <a:cs typeface="Times New Roman"/>
              </a:rPr>
              <a:t> </a:t>
            </a:r>
            <a:r>
              <a:rPr sz="1875" spc="-7" baseline="4444" dirty="0">
                <a:latin typeface="Times New Roman"/>
                <a:cs typeface="Times New Roman"/>
              </a:rPr>
              <a:t>,...	( </a:t>
            </a:r>
            <a:r>
              <a:rPr sz="1875" spc="37" baseline="4444" dirty="0">
                <a:latin typeface="Times New Roman"/>
                <a:cs typeface="Times New Roman"/>
              </a:rPr>
              <a:t>6.10</a:t>
            </a:r>
            <a:r>
              <a:rPr sz="1875" spc="52" baseline="4444" dirty="0">
                <a:latin typeface="Times New Roman"/>
                <a:cs typeface="Times New Roman"/>
              </a:rPr>
              <a:t> </a:t>
            </a:r>
            <a:r>
              <a:rPr sz="1875" spc="-7" baseline="4444" dirty="0">
                <a:latin typeface="Times New Roman"/>
                <a:cs typeface="Times New Roman"/>
              </a:rPr>
              <a:t>)</a:t>
            </a:r>
            <a:endParaRPr sz="1875" baseline="4444">
              <a:latin typeface="Times New Roman"/>
              <a:cs typeface="Times New Roman"/>
            </a:endParaRPr>
          </a:p>
          <a:p>
            <a:pPr marR="1604010" algn="ctr">
              <a:lnSpc>
                <a:spcPct val="100000"/>
              </a:lnSpc>
              <a:spcBef>
                <a:spcPts val="590"/>
              </a:spcBef>
            </a:pPr>
            <a:r>
              <a:rPr sz="600" i="1" dirty="0">
                <a:latin typeface="Times New Roman"/>
                <a:cs typeface="Times New Roman"/>
              </a:rPr>
              <a:t>k</a:t>
            </a:r>
            <a:r>
              <a:rPr sz="600" i="1" spc="5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Symbol"/>
                <a:cs typeface="Symbol"/>
              </a:rPr>
              <a:t></a:t>
            </a:r>
            <a:r>
              <a:rPr sz="600" dirty="0">
                <a:latin typeface="Times New Roman"/>
                <a:cs typeface="Times New Roman"/>
              </a:rPr>
              <a:t> </a:t>
            </a:r>
            <a:r>
              <a:rPr sz="600" spc="-20" dirty="0">
                <a:latin typeface="Symbol"/>
                <a:cs typeface="Symbol"/>
              </a:rPr>
              <a:t></a:t>
            </a:r>
            <a:endParaRPr sz="600">
              <a:latin typeface="Symbol"/>
              <a:cs typeface="Symbol"/>
            </a:endParaRPr>
          </a:p>
          <a:p>
            <a:pPr marL="1083310">
              <a:lnSpc>
                <a:spcPct val="100000"/>
              </a:lnSpc>
              <a:spcBef>
                <a:spcPts val="120"/>
              </a:spcBef>
            </a:pPr>
            <a:r>
              <a:rPr sz="600" i="1" dirty="0">
                <a:latin typeface="Times New Roman"/>
                <a:cs typeface="Times New Roman"/>
              </a:rPr>
              <a:t>k</a:t>
            </a:r>
            <a:r>
              <a:rPr sz="600" i="1" spc="5" dirty="0">
                <a:latin typeface="Times New Roman"/>
                <a:cs typeface="Times New Roman"/>
              </a:rPr>
              <a:t> </a:t>
            </a:r>
            <a:r>
              <a:rPr sz="600" dirty="0">
                <a:latin typeface="Symbol"/>
                <a:cs typeface="Symbol"/>
              </a:rPr>
              <a:t></a:t>
            </a:r>
            <a:r>
              <a:rPr sz="6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027" y="612724"/>
            <a:ext cx="841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Fig</a:t>
            </a:r>
            <a:r>
              <a:rPr sz="2400" spc="-114" dirty="0"/>
              <a:t>.</a:t>
            </a:r>
            <a:r>
              <a:rPr sz="2400" spc="-100" dirty="0"/>
              <a:t>6.7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798309" y="182626"/>
            <a:ext cx="1020444" cy="732155"/>
            <a:chOff x="6798309" y="182626"/>
            <a:chExt cx="1020444" cy="732155"/>
          </a:xfrm>
        </p:grpSpPr>
        <p:sp>
          <p:nvSpPr>
            <p:cNvPr id="4" name="object 4"/>
            <p:cNvSpPr/>
            <p:nvPr/>
          </p:nvSpPr>
          <p:spPr>
            <a:xfrm>
              <a:off x="6804659" y="188976"/>
              <a:ext cx="850265" cy="719455"/>
            </a:xfrm>
            <a:custGeom>
              <a:avLst/>
              <a:gdLst/>
              <a:ahLst/>
              <a:cxnLst/>
              <a:rect l="l" t="t" r="r" b="b"/>
              <a:pathLst>
                <a:path w="850265" h="719455">
                  <a:moveTo>
                    <a:pt x="410464" y="0"/>
                  </a:moveTo>
                  <a:lnTo>
                    <a:pt x="0" y="359663"/>
                  </a:lnTo>
                  <a:lnTo>
                    <a:pt x="410464" y="719327"/>
                  </a:lnTo>
                  <a:lnTo>
                    <a:pt x="410464" y="592327"/>
                  </a:lnTo>
                  <a:lnTo>
                    <a:pt x="850011" y="592327"/>
                  </a:lnTo>
                  <a:lnTo>
                    <a:pt x="850011" y="127000"/>
                  </a:lnTo>
                  <a:lnTo>
                    <a:pt x="410464" y="127000"/>
                  </a:lnTo>
                  <a:lnTo>
                    <a:pt x="4104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1753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6296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627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3147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04659" y="188976"/>
              <a:ext cx="1007744" cy="719455"/>
            </a:xfrm>
            <a:custGeom>
              <a:avLst/>
              <a:gdLst/>
              <a:ahLst/>
              <a:cxnLst/>
              <a:rect l="l" t="t" r="r" b="b"/>
              <a:pathLst>
                <a:path w="1007745" h="719455">
                  <a:moveTo>
                    <a:pt x="410464" y="0"/>
                  </a:moveTo>
                  <a:lnTo>
                    <a:pt x="410464" y="127000"/>
                  </a:lnTo>
                  <a:lnTo>
                    <a:pt x="850011" y="127000"/>
                  </a:lnTo>
                  <a:lnTo>
                    <a:pt x="850011" y="592327"/>
                  </a:lnTo>
                  <a:lnTo>
                    <a:pt x="410464" y="592327"/>
                  </a:lnTo>
                  <a:lnTo>
                    <a:pt x="410464" y="719327"/>
                  </a:lnTo>
                  <a:lnTo>
                    <a:pt x="0" y="359663"/>
                  </a:lnTo>
                  <a:lnTo>
                    <a:pt x="410464" y="0"/>
                  </a:lnTo>
                  <a:close/>
                </a:path>
                <a:path w="1007745" h="719455">
                  <a:moveTo>
                    <a:pt x="881380" y="592327"/>
                  </a:moveTo>
                  <a:lnTo>
                    <a:pt x="944340" y="592327"/>
                  </a:lnTo>
                  <a:lnTo>
                    <a:pt x="944340" y="127025"/>
                  </a:lnTo>
                  <a:lnTo>
                    <a:pt x="881380" y="127025"/>
                  </a:lnTo>
                  <a:lnTo>
                    <a:pt x="881380" y="592327"/>
                  </a:lnTo>
                  <a:close/>
                </a:path>
                <a:path w="1007745" h="719455">
                  <a:moveTo>
                    <a:pt x="975868" y="592327"/>
                  </a:moveTo>
                  <a:lnTo>
                    <a:pt x="1007348" y="592327"/>
                  </a:lnTo>
                  <a:lnTo>
                    <a:pt x="1007348" y="127025"/>
                  </a:lnTo>
                  <a:lnTo>
                    <a:pt x="975868" y="127025"/>
                  </a:lnTo>
                  <a:lnTo>
                    <a:pt x="975868" y="5923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30542" y="368553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k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0454" y="182626"/>
            <a:ext cx="947419" cy="732155"/>
            <a:chOff x="7950454" y="182626"/>
            <a:chExt cx="947419" cy="732155"/>
          </a:xfrm>
        </p:grpSpPr>
        <p:sp>
          <p:nvSpPr>
            <p:cNvPr id="10" name="object 10"/>
            <p:cNvSpPr/>
            <p:nvPr/>
          </p:nvSpPr>
          <p:spPr>
            <a:xfrm>
              <a:off x="8102727" y="188976"/>
              <a:ext cx="788670" cy="719455"/>
            </a:xfrm>
            <a:custGeom>
              <a:avLst/>
              <a:gdLst/>
              <a:ahLst/>
              <a:cxnLst/>
              <a:rect l="l" t="t" r="r" b="b"/>
              <a:pathLst>
                <a:path w="788670" h="719455">
                  <a:moveTo>
                    <a:pt x="350520" y="0"/>
                  </a:moveTo>
                  <a:lnTo>
                    <a:pt x="350520" y="120650"/>
                  </a:lnTo>
                  <a:lnTo>
                    <a:pt x="0" y="120650"/>
                  </a:lnTo>
                  <a:lnTo>
                    <a:pt x="0" y="598677"/>
                  </a:lnTo>
                  <a:lnTo>
                    <a:pt x="350520" y="598677"/>
                  </a:lnTo>
                  <a:lnTo>
                    <a:pt x="350520" y="719327"/>
                  </a:lnTo>
                  <a:lnTo>
                    <a:pt x="788289" y="359663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44434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58388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1409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29193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6804" y="188976"/>
              <a:ext cx="934719" cy="719455"/>
            </a:xfrm>
            <a:custGeom>
              <a:avLst/>
              <a:gdLst/>
              <a:ahLst/>
              <a:cxnLst/>
              <a:rect l="l" t="t" r="r" b="b"/>
              <a:pathLst>
                <a:path w="934720" h="719455">
                  <a:moveTo>
                    <a:pt x="496443" y="0"/>
                  </a:moveTo>
                  <a:lnTo>
                    <a:pt x="496443" y="120650"/>
                  </a:lnTo>
                  <a:lnTo>
                    <a:pt x="145923" y="120650"/>
                  </a:lnTo>
                  <a:lnTo>
                    <a:pt x="145923" y="598677"/>
                  </a:lnTo>
                  <a:lnTo>
                    <a:pt x="496443" y="598677"/>
                  </a:lnTo>
                  <a:lnTo>
                    <a:pt x="496443" y="719327"/>
                  </a:lnTo>
                  <a:lnTo>
                    <a:pt x="934212" y="359663"/>
                  </a:lnTo>
                  <a:lnTo>
                    <a:pt x="496443" y="0"/>
                  </a:lnTo>
                  <a:close/>
                </a:path>
                <a:path w="934720" h="719455">
                  <a:moveTo>
                    <a:pt x="58420" y="598677"/>
                  </a:moveTo>
                  <a:lnTo>
                    <a:pt x="116808" y="598677"/>
                  </a:lnTo>
                  <a:lnTo>
                    <a:pt x="116808" y="120726"/>
                  </a:lnTo>
                  <a:lnTo>
                    <a:pt x="58420" y="120726"/>
                  </a:lnTo>
                  <a:lnTo>
                    <a:pt x="58420" y="598677"/>
                  </a:lnTo>
                  <a:close/>
                </a:path>
                <a:path w="934720" h="719455">
                  <a:moveTo>
                    <a:pt x="0" y="598677"/>
                  </a:moveTo>
                  <a:lnTo>
                    <a:pt x="29193" y="598677"/>
                  </a:lnTo>
                  <a:lnTo>
                    <a:pt x="29193" y="120726"/>
                  </a:lnTo>
                  <a:lnTo>
                    <a:pt x="0" y="120726"/>
                  </a:lnTo>
                  <a:lnTo>
                    <a:pt x="0" y="598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18475" y="368553"/>
            <a:ext cx="466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spc="-45" dirty="0">
                <a:latin typeface="Carlito"/>
                <a:cs typeface="Carlito"/>
              </a:rPr>
              <a:t>e</a:t>
            </a:r>
            <a:r>
              <a:rPr sz="1800" b="1" spc="-15" dirty="0">
                <a:latin typeface="Carlito"/>
                <a:cs typeface="Carlito"/>
              </a:rPr>
              <a:t>xt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0433" y="1969007"/>
            <a:ext cx="8128904" cy="2927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146</a:t>
            </a:fld>
            <a:endParaRPr spc="-6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3550742"/>
            <a:ext cx="7884159" cy="2012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245" dirty="0">
                <a:latin typeface="Arial"/>
                <a:cs typeface="Arial"/>
              </a:rPr>
              <a:t>Eye </a:t>
            </a:r>
            <a:r>
              <a:rPr sz="2200" spc="-50" dirty="0">
                <a:latin typeface="Arial"/>
                <a:cs typeface="Arial"/>
              </a:rPr>
              <a:t>pattern </a:t>
            </a:r>
            <a:r>
              <a:rPr sz="2200" spc="-20" dirty="0">
                <a:latin typeface="Arial"/>
                <a:cs typeface="Arial"/>
              </a:rPr>
              <a:t>for </a:t>
            </a:r>
            <a:r>
              <a:rPr sz="2200" spc="-50" dirty="0">
                <a:latin typeface="Arial"/>
                <a:cs typeface="Arial"/>
              </a:rPr>
              <a:t>M-ary</a:t>
            </a:r>
            <a:r>
              <a:rPr sz="2200" spc="-315" dirty="0">
                <a:latin typeface="Arial"/>
                <a:cs typeface="Arial"/>
              </a:rPr>
              <a:t> </a:t>
            </a:r>
            <a:r>
              <a:rPr sz="2200" spc="-150" dirty="0">
                <a:latin typeface="Arial"/>
                <a:cs typeface="Arial"/>
              </a:rPr>
              <a:t>Transmission</a:t>
            </a:r>
            <a:endParaRPr sz="2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5" dirty="0">
                <a:latin typeface="Arial"/>
                <a:cs typeface="Arial"/>
              </a:rPr>
              <a:t>M-ary </a:t>
            </a:r>
            <a:r>
              <a:rPr sz="2000" spc="-95" dirty="0">
                <a:latin typeface="Arial"/>
                <a:cs typeface="Arial"/>
              </a:rPr>
              <a:t>data </a:t>
            </a:r>
            <a:r>
              <a:rPr sz="2000" spc="-85" dirty="0">
                <a:latin typeface="Arial"/>
                <a:cs typeface="Arial"/>
              </a:rPr>
              <a:t>transmission </a:t>
            </a:r>
            <a:r>
              <a:rPr sz="2000" spc="-145" dirty="0">
                <a:latin typeface="Arial"/>
                <a:cs typeface="Arial"/>
              </a:rPr>
              <a:t>system </a:t>
            </a:r>
            <a:r>
              <a:rPr sz="2000" spc="-165" dirty="0">
                <a:latin typeface="Arial"/>
                <a:cs typeface="Arial"/>
              </a:rPr>
              <a:t>uses </a:t>
            </a:r>
            <a:r>
              <a:rPr sz="2000" spc="35" dirty="0">
                <a:latin typeface="Arial"/>
                <a:cs typeface="Arial"/>
              </a:rPr>
              <a:t>M </a:t>
            </a:r>
            <a:r>
              <a:rPr sz="2000" spc="-100" dirty="0">
                <a:latin typeface="Arial"/>
                <a:cs typeface="Arial"/>
              </a:rPr>
              <a:t>encoded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symbols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160"/>
              </a:lnSpc>
              <a:spcBef>
                <a:spcPts val="7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135" dirty="0">
                <a:latin typeface="Arial"/>
                <a:cs typeface="Arial"/>
              </a:rPr>
              <a:t>eye </a:t>
            </a:r>
            <a:r>
              <a:rPr sz="2000" spc="-35" dirty="0">
                <a:latin typeface="Arial"/>
                <a:cs typeface="Arial"/>
              </a:rPr>
              <a:t>pattern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114" dirty="0">
                <a:latin typeface="Arial"/>
                <a:cs typeface="Arial"/>
              </a:rPr>
              <a:t>an </a:t>
            </a:r>
            <a:r>
              <a:rPr sz="2000" spc="-55" dirty="0">
                <a:latin typeface="Arial"/>
                <a:cs typeface="Arial"/>
              </a:rPr>
              <a:t>M-ary </a:t>
            </a:r>
            <a:r>
              <a:rPr sz="2000" spc="-95" dirty="0">
                <a:latin typeface="Arial"/>
                <a:cs typeface="Arial"/>
              </a:rPr>
              <a:t>data </a:t>
            </a:r>
            <a:r>
              <a:rPr sz="2000" spc="-85" dirty="0">
                <a:latin typeface="Arial"/>
                <a:cs typeface="Arial"/>
              </a:rPr>
              <a:t>transmission </a:t>
            </a:r>
            <a:r>
              <a:rPr sz="2000" spc="-150" dirty="0">
                <a:latin typeface="Arial"/>
                <a:cs typeface="Arial"/>
              </a:rPr>
              <a:t>system </a:t>
            </a:r>
            <a:r>
              <a:rPr sz="2000" spc="-85" dirty="0">
                <a:latin typeface="Arial"/>
                <a:cs typeface="Arial"/>
              </a:rPr>
              <a:t>contains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(M-1)</a:t>
            </a:r>
            <a:endParaRPr sz="2000">
              <a:latin typeface="Arial"/>
              <a:cs typeface="Arial"/>
            </a:endParaRPr>
          </a:p>
          <a:p>
            <a:pPr marL="756285">
              <a:lnSpc>
                <a:spcPts val="2160"/>
              </a:lnSpc>
            </a:pPr>
            <a:r>
              <a:rPr sz="2000" spc="-135" dirty="0">
                <a:latin typeface="Arial"/>
                <a:cs typeface="Arial"/>
              </a:rPr>
              <a:t>eye </a:t>
            </a:r>
            <a:r>
              <a:rPr sz="2000" spc="-95" dirty="0">
                <a:latin typeface="Arial"/>
                <a:cs typeface="Arial"/>
              </a:rPr>
              <a:t>openings </a:t>
            </a:r>
            <a:r>
              <a:rPr sz="2000" spc="-140" dirty="0">
                <a:latin typeface="Arial"/>
                <a:cs typeface="Arial"/>
              </a:rPr>
              <a:t>stacked </a:t>
            </a:r>
            <a:r>
              <a:rPr sz="2000" spc="-55" dirty="0">
                <a:latin typeface="Arial"/>
                <a:cs typeface="Arial"/>
              </a:rPr>
              <a:t>vertically </a:t>
            </a:r>
            <a:r>
              <a:rPr sz="2000" spc="-80" dirty="0">
                <a:latin typeface="Arial"/>
                <a:cs typeface="Arial"/>
              </a:rPr>
              <a:t>one </a:t>
            </a:r>
            <a:r>
              <a:rPr sz="2000" spc="-65" dirty="0">
                <a:latin typeface="Arial"/>
                <a:cs typeface="Arial"/>
              </a:rPr>
              <a:t>on </a:t>
            </a:r>
            <a:r>
              <a:rPr sz="2000" spc="-15" dirty="0">
                <a:latin typeface="Arial"/>
                <a:cs typeface="Arial"/>
              </a:rPr>
              <a:t>top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4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0" dirty="0">
                <a:latin typeface="Arial"/>
                <a:cs typeface="Arial"/>
              </a:rPr>
              <a:t>other.</a:t>
            </a:r>
            <a:endParaRPr sz="2000">
              <a:latin typeface="Arial"/>
              <a:cs typeface="Arial"/>
            </a:endParaRPr>
          </a:p>
          <a:p>
            <a:pPr marL="756285" marR="29209" lvl="1" indent="-287020">
              <a:lnSpc>
                <a:spcPct val="791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25" dirty="0">
                <a:latin typeface="Arial"/>
                <a:cs typeface="Arial"/>
              </a:rPr>
              <a:t>It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is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often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possible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find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asymmetries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eye </a:t>
            </a:r>
            <a:r>
              <a:rPr sz="2000" spc="-35" dirty="0">
                <a:latin typeface="Arial"/>
                <a:cs typeface="Arial"/>
              </a:rPr>
              <a:t>pattern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an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M-ary  </a:t>
            </a:r>
            <a:r>
              <a:rPr sz="2000" spc="-85" dirty="0">
                <a:latin typeface="Arial"/>
                <a:cs typeface="Arial"/>
              </a:rPr>
              <a:t>data-transmission </a:t>
            </a:r>
            <a:r>
              <a:rPr sz="2000" spc="-145" dirty="0">
                <a:latin typeface="Arial"/>
                <a:cs typeface="Arial"/>
              </a:rPr>
              <a:t>system, </a:t>
            </a:r>
            <a:r>
              <a:rPr sz="2000" spc="-65" dirty="0">
                <a:latin typeface="Arial"/>
                <a:cs typeface="Arial"/>
              </a:rPr>
              <a:t>which </a:t>
            </a:r>
            <a:r>
              <a:rPr sz="2000" spc="-95" dirty="0">
                <a:latin typeface="Arial"/>
                <a:cs typeface="Arial"/>
              </a:rPr>
              <a:t>are </a:t>
            </a:r>
            <a:r>
              <a:rPr sz="2000" spc="-140" dirty="0">
                <a:latin typeface="Arial"/>
                <a:cs typeface="Arial"/>
              </a:rPr>
              <a:t>caused </a:t>
            </a:r>
            <a:r>
              <a:rPr sz="2000" spc="-80" dirty="0">
                <a:latin typeface="Arial"/>
                <a:cs typeface="Arial"/>
              </a:rPr>
              <a:t>by </a:t>
            </a:r>
            <a:r>
              <a:rPr sz="2000" spc="-50" dirty="0">
                <a:latin typeface="Arial"/>
                <a:cs typeface="Arial"/>
              </a:rPr>
              <a:t>nonlinearities </a:t>
            </a:r>
            <a:r>
              <a:rPr sz="2000" spc="-30" dirty="0">
                <a:latin typeface="Arial"/>
                <a:cs typeface="Arial"/>
              </a:rPr>
              <a:t>in </a:t>
            </a:r>
            <a:r>
              <a:rPr sz="2000" spc="-25" dirty="0">
                <a:latin typeface="Arial"/>
                <a:cs typeface="Arial"/>
              </a:rPr>
              <a:t>the  </a:t>
            </a:r>
            <a:r>
              <a:rPr sz="2000" spc="-70" dirty="0">
                <a:latin typeface="Arial"/>
                <a:cs typeface="Arial"/>
              </a:rPr>
              <a:t>communication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channel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other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parts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38039" y="1167383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4">
                <a:moveTo>
                  <a:pt x="0" y="0"/>
                </a:moveTo>
                <a:lnTo>
                  <a:pt x="0" y="2863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51042" y="1167383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4">
                <a:moveTo>
                  <a:pt x="0" y="0"/>
                </a:moveTo>
                <a:lnTo>
                  <a:pt x="0" y="2863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98263" y="1003553"/>
            <a:ext cx="9334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Symbol"/>
                <a:cs typeface="Symbol"/>
              </a:rPr>
              <a:t></a:t>
            </a:r>
            <a:endParaRPr sz="750">
              <a:latin typeface="Symbol"/>
              <a:cs typeface="Symbo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09570" y="1054684"/>
            <a:ext cx="213487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1224915" algn="l"/>
              </a:tabLst>
            </a:pP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Maximum	</a:t>
            </a:r>
            <a:r>
              <a:rPr sz="1500" spc="-5" dirty="0">
                <a:latin typeface="Times New Roman"/>
                <a:cs typeface="Times New Roman"/>
              </a:rPr>
              <a:t>ISI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165" dirty="0">
                <a:latin typeface="Times New Roman"/>
                <a:cs typeface="Times New Roman"/>
              </a:rPr>
              <a:t> </a:t>
            </a:r>
            <a:r>
              <a:rPr sz="3525" baseline="-9456" dirty="0">
                <a:latin typeface="Symbol"/>
                <a:cs typeface="Symbol"/>
              </a:rPr>
              <a:t></a:t>
            </a:r>
            <a:endParaRPr sz="3525" baseline="-9456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54803" y="1209293"/>
            <a:ext cx="35623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50" i="1" spc="75" baseline="14814" dirty="0">
                <a:latin typeface="Times New Roman"/>
                <a:cs typeface="Times New Roman"/>
              </a:rPr>
              <a:t>p</a:t>
            </a:r>
            <a:r>
              <a:rPr sz="750" i="1" spc="50" dirty="0">
                <a:latin typeface="Times New Roman"/>
                <a:cs typeface="Times New Roman"/>
              </a:rPr>
              <a:t>i </a:t>
            </a:r>
            <a:r>
              <a:rPr sz="750" spc="-5" dirty="0">
                <a:latin typeface="Symbol"/>
                <a:cs typeface="Symbol"/>
              </a:rPr>
              <a:t></a:t>
            </a:r>
            <a:r>
              <a:rPr sz="750" spc="-90" dirty="0">
                <a:latin typeface="Times New Roman"/>
                <a:cs typeface="Times New Roman"/>
              </a:rPr>
              <a:t> </a:t>
            </a:r>
            <a:r>
              <a:rPr sz="750" i="1" spc="-5" dirty="0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8013" y="1953514"/>
            <a:ext cx="0" cy="287020"/>
          </a:xfrm>
          <a:custGeom>
            <a:avLst/>
            <a:gdLst/>
            <a:ahLst/>
            <a:cxnLst/>
            <a:rect l="l" t="t" r="r" b="b"/>
            <a:pathLst>
              <a:path h="287019">
                <a:moveTo>
                  <a:pt x="0" y="0"/>
                </a:moveTo>
                <a:lnTo>
                  <a:pt x="0" y="2865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80763" y="1953514"/>
            <a:ext cx="0" cy="287020"/>
          </a:xfrm>
          <a:custGeom>
            <a:avLst/>
            <a:gdLst/>
            <a:ahLst/>
            <a:cxnLst/>
            <a:rect l="l" t="t" r="r" b="b"/>
            <a:pathLst>
              <a:path h="287019">
                <a:moveTo>
                  <a:pt x="0" y="0"/>
                </a:moveTo>
                <a:lnTo>
                  <a:pt x="0" y="2865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60265" y="2672460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63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81980" y="2672460"/>
            <a:ext cx="0" cy="286385"/>
          </a:xfrm>
          <a:custGeom>
            <a:avLst/>
            <a:gdLst/>
            <a:ahLst/>
            <a:cxnLst/>
            <a:rect l="l" t="t" r="r" b="b"/>
            <a:pathLst>
              <a:path h="286385">
                <a:moveTo>
                  <a:pt x="0" y="0"/>
                </a:moveTo>
                <a:lnTo>
                  <a:pt x="0" y="2863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425821" y="2667965"/>
            <a:ext cx="59944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spc="35" dirty="0">
                <a:latin typeface="Times New Roman"/>
                <a:cs typeface="Times New Roman"/>
              </a:rPr>
              <a:t>6.35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147</a:t>
            </a:fld>
            <a:endParaRPr spc="-60" dirty="0"/>
          </a:p>
        </p:txBody>
      </p:sp>
      <p:sp>
        <p:nvSpPr>
          <p:cNvPr id="13" name="object 13"/>
          <p:cNvSpPr txBox="1"/>
          <p:nvPr/>
        </p:nvSpPr>
        <p:spPr>
          <a:xfrm>
            <a:off x="3052952" y="1789938"/>
            <a:ext cx="2085975" cy="147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226060" algn="ctr">
              <a:lnSpc>
                <a:spcPts val="860"/>
              </a:lnSpc>
              <a:spcBef>
                <a:spcPts val="90"/>
              </a:spcBef>
            </a:pPr>
            <a:r>
              <a:rPr sz="750" spc="-5" dirty="0">
                <a:latin typeface="Symbol"/>
                <a:cs typeface="Symbol"/>
              </a:rPr>
              <a:t></a:t>
            </a:r>
            <a:endParaRPr sz="750">
              <a:latin typeface="Symbol"/>
              <a:cs typeface="Symbol"/>
            </a:endParaRPr>
          </a:p>
          <a:p>
            <a:pPr marL="224154">
              <a:lnSpc>
                <a:spcPts val="1345"/>
              </a:lnSpc>
              <a:spcBef>
                <a:spcPts val="5"/>
              </a:spcBef>
              <a:tabLst>
                <a:tab pos="788670" algn="l"/>
                <a:tab pos="1288415" algn="l"/>
              </a:tabLst>
            </a:pPr>
            <a:r>
              <a:rPr sz="750" spc="-5" dirty="0">
                <a:latin typeface="Times New Roman"/>
                <a:cs typeface="Times New Roman"/>
              </a:rPr>
              <a:t>peak	</a:t>
            </a:r>
            <a:r>
              <a:rPr sz="2400" dirty="0">
                <a:latin typeface="Symbol"/>
                <a:cs typeface="Symbol"/>
              </a:rPr>
              <a:t>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750" i="1" spc="-5" dirty="0">
                <a:latin typeface="Times New Roman"/>
                <a:cs typeface="Times New Roman"/>
              </a:rPr>
              <a:t>i </a:t>
            </a:r>
            <a:r>
              <a:rPr sz="750" spc="-5" dirty="0">
                <a:latin typeface="Symbol"/>
                <a:cs typeface="Symbol"/>
              </a:rPr>
              <a:t>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i="1" spc="-5" dirty="0">
                <a:latin typeface="Times New Roman"/>
                <a:cs typeface="Times New Roman"/>
              </a:rPr>
              <a:t>k</a:t>
            </a:r>
            <a:endParaRPr sz="750">
              <a:latin typeface="Times New Roman"/>
              <a:cs typeface="Times New Roman"/>
            </a:endParaRPr>
          </a:p>
          <a:p>
            <a:pPr marL="50800">
              <a:lnSpc>
                <a:spcPts val="885"/>
              </a:lnSpc>
              <a:tabLst>
                <a:tab pos="577850" algn="l"/>
                <a:tab pos="1169670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D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p</a:t>
            </a:r>
            <a:endParaRPr sz="1500">
              <a:latin typeface="Times New Roman"/>
              <a:cs typeface="Times New Roman"/>
            </a:endParaRPr>
          </a:p>
          <a:p>
            <a:pPr marR="247015" algn="ctr">
              <a:lnSpc>
                <a:spcPct val="100000"/>
              </a:lnSpc>
              <a:spcBef>
                <a:spcPts val="775"/>
              </a:spcBef>
            </a:pPr>
            <a:r>
              <a:rPr sz="750" i="1" spc="-5" dirty="0">
                <a:latin typeface="Times New Roman"/>
                <a:cs typeface="Times New Roman"/>
              </a:rPr>
              <a:t>k  </a:t>
            </a:r>
            <a:r>
              <a:rPr sz="750" spc="-5" dirty="0">
                <a:latin typeface="Symbol"/>
                <a:cs typeface="Symbol"/>
              </a:rPr>
              <a:t></a:t>
            </a:r>
            <a:r>
              <a:rPr sz="750" spc="-155" dirty="0">
                <a:latin typeface="Times New Roman"/>
                <a:cs typeface="Times New Roman"/>
              </a:rPr>
              <a:t> </a:t>
            </a:r>
            <a:r>
              <a:rPr sz="750" spc="-30" dirty="0">
                <a:latin typeface="Symbol"/>
                <a:cs typeface="Symbol"/>
              </a:rPr>
              <a:t></a:t>
            </a:r>
            <a:endParaRPr sz="750">
              <a:latin typeface="Symbol"/>
              <a:cs typeface="Symbol"/>
            </a:endParaRPr>
          </a:p>
          <a:p>
            <a:pPr marR="241300" algn="ctr">
              <a:lnSpc>
                <a:spcPts val="730"/>
              </a:lnSpc>
              <a:spcBef>
                <a:spcPts val="685"/>
              </a:spcBef>
            </a:pPr>
            <a:r>
              <a:rPr sz="750" spc="-5" dirty="0">
                <a:latin typeface="Symbol"/>
                <a:cs typeface="Symbol"/>
              </a:rPr>
              <a:t></a:t>
            </a:r>
            <a:endParaRPr sz="750">
              <a:latin typeface="Symbol"/>
              <a:cs typeface="Symbol"/>
            </a:endParaRPr>
          </a:p>
          <a:p>
            <a:pPr marL="570230">
              <a:lnSpc>
                <a:spcPts val="2710"/>
              </a:lnSpc>
              <a:tabLst>
                <a:tab pos="1162050" algn="l"/>
              </a:tabLst>
            </a:pP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3600" baseline="-9259" dirty="0">
                <a:latin typeface="Symbol"/>
                <a:cs typeface="Symbol"/>
              </a:rPr>
              <a:t></a:t>
            </a:r>
            <a:r>
              <a:rPr sz="3600" baseline="-9259" dirty="0">
                <a:latin typeface="Times New Roman"/>
                <a:cs typeface="Times New Roman"/>
              </a:rPr>
              <a:t>	</a:t>
            </a:r>
            <a:r>
              <a:rPr sz="1500" i="1" spc="5" dirty="0">
                <a:latin typeface="Times New Roman"/>
                <a:cs typeface="Times New Roman"/>
              </a:rPr>
              <a:t>p</a:t>
            </a:r>
            <a:r>
              <a:rPr sz="1500" i="1" spc="-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k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)</a:t>
            </a:r>
            <a:r>
              <a:rPr sz="1500" i="1" spc="15" dirty="0">
                <a:latin typeface="Times New Roman"/>
                <a:cs typeface="Times New Roman"/>
              </a:rPr>
              <a:t>T</a:t>
            </a:r>
            <a:r>
              <a:rPr sz="1500" i="1" spc="-100" dirty="0">
                <a:latin typeface="Times New Roman"/>
                <a:cs typeface="Times New Roman"/>
              </a:rPr>
              <a:t> </a:t>
            </a:r>
            <a:r>
              <a:rPr sz="1125" i="1" spc="-7" baseline="-29629" dirty="0">
                <a:latin typeface="Times New Roman"/>
                <a:cs typeface="Times New Roman"/>
              </a:rPr>
              <a:t>b</a:t>
            </a:r>
            <a:endParaRPr sz="1125" baseline="-29629">
              <a:latin typeface="Times New Roman"/>
              <a:cs typeface="Times New Roman"/>
            </a:endParaRPr>
          </a:p>
          <a:p>
            <a:pPr marR="256540" algn="ctr">
              <a:lnSpc>
                <a:spcPct val="100000"/>
              </a:lnSpc>
              <a:spcBef>
                <a:spcPts val="665"/>
              </a:spcBef>
            </a:pPr>
            <a:r>
              <a:rPr sz="750" i="1" spc="-5" dirty="0">
                <a:latin typeface="Times New Roman"/>
                <a:cs typeface="Times New Roman"/>
              </a:rPr>
              <a:t>k </a:t>
            </a:r>
            <a:r>
              <a:rPr sz="750" spc="-5" dirty="0">
                <a:latin typeface="Symbol"/>
                <a:cs typeface="Symbol"/>
              </a:rPr>
              <a:t></a:t>
            </a:r>
            <a:r>
              <a:rPr sz="750" spc="-160" dirty="0">
                <a:latin typeface="Times New Roman"/>
                <a:cs typeface="Times New Roman"/>
              </a:rPr>
              <a:t> </a:t>
            </a:r>
            <a:r>
              <a:rPr sz="750" spc="-30" dirty="0">
                <a:latin typeface="Symbol"/>
                <a:cs typeface="Symbol"/>
              </a:rPr>
              <a:t></a:t>
            </a:r>
            <a:endParaRPr sz="750">
              <a:latin typeface="Symbol"/>
              <a:cs typeface="Symbol"/>
            </a:endParaRPr>
          </a:p>
          <a:p>
            <a:pPr marR="263525" algn="ctr">
              <a:lnSpc>
                <a:spcPct val="100000"/>
              </a:lnSpc>
              <a:spcBef>
                <a:spcPts val="85"/>
              </a:spcBef>
            </a:pPr>
            <a:r>
              <a:rPr sz="750" i="1" spc="-5" dirty="0">
                <a:latin typeface="Times New Roman"/>
                <a:cs typeface="Times New Roman"/>
              </a:rPr>
              <a:t>k </a:t>
            </a:r>
            <a:r>
              <a:rPr sz="750" spc="-5" dirty="0">
                <a:latin typeface="Symbol"/>
                <a:cs typeface="Symbol"/>
              </a:rPr>
              <a:t></a:t>
            </a:r>
            <a:r>
              <a:rPr sz="750" spc="-160" dirty="0">
                <a:latin typeface="Times New Roman"/>
                <a:cs typeface="Times New Roman"/>
              </a:rPr>
              <a:t> </a:t>
            </a: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8567" y="1479361"/>
            <a:ext cx="306705" cy="2819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10"/>
              </a:spcBef>
            </a:pPr>
            <a:r>
              <a:rPr sz="750" i="1" spc="-5" dirty="0">
                <a:latin typeface="Times New Roman"/>
                <a:cs typeface="Times New Roman"/>
              </a:rPr>
              <a:t>m </a:t>
            </a:r>
            <a:r>
              <a:rPr sz="750" spc="-5" dirty="0">
                <a:latin typeface="Symbol"/>
                <a:cs typeface="Symbol"/>
              </a:rPr>
              <a:t></a:t>
            </a:r>
            <a:r>
              <a:rPr sz="750" spc="-120" dirty="0">
                <a:latin typeface="Times New Roman"/>
                <a:cs typeface="Times New Roman"/>
              </a:rPr>
              <a:t> </a:t>
            </a:r>
            <a:r>
              <a:rPr sz="750" spc="-35" dirty="0">
                <a:latin typeface="Symbol"/>
                <a:cs typeface="Symbol"/>
              </a:rPr>
              <a:t></a:t>
            </a:r>
            <a:endParaRPr sz="7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i="1" spc="-5" dirty="0">
                <a:latin typeface="Times New Roman"/>
                <a:cs typeface="Times New Roman"/>
              </a:rPr>
              <a:t>k </a:t>
            </a:r>
            <a:r>
              <a:rPr sz="750" spc="-5" dirty="0">
                <a:latin typeface="Symbol"/>
                <a:cs typeface="Symbol"/>
              </a:rPr>
              <a:t></a:t>
            </a:r>
            <a:r>
              <a:rPr sz="750" spc="-80" dirty="0">
                <a:latin typeface="Times New Roman"/>
                <a:cs typeface="Times New Roman"/>
              </a:rPr>
              <a:t> </a:t>
            </a:r>
            <a:r>
              <a:rPr sz="750" i="1" spc="-5" dirty="0">
                <a:latin typeface="Times New Roman"/>
                <a:cs typeface="Times New Roman"/>
              </a:rPr>
              <a:t>i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8200" rIns="0" bIns="0" rtlCol="0">
            <a:spAutoFit/>
          </a:bodyPr>
          <a:lstStyle/>
          <a:p>
            <a:pPr marL="551180" algn="ctr">
              <a:lnSpc>
                <a:spcPct val="100000"/>
              </a:lnSpc>
              <a:spcBef>
                <a:spcPts val="110"/>
              </a:spcBef>
            </a:pPr>
            <a:r>
              <a:rPr sz="2200" spc="-90" dirty="0"/>
              <a:t>6.7</a:t>
            </a:r>
            <a:r>
              <a:rPr sz="2200" spc="-175" dirty="0"/>
              <a:t> </a:t>
            </a:r>
            <a:r>
              <a:rPr sz="2200" spc="-85" dirty="0"/>
              <a:t>Computer</a:t>
            </a:r>
            <a:r>
              <a:rPr sz="2200" spc="-225" dirty="0"/>
              <a:t> </a:t>
            </a:r>
            <a:r>
              <a:rPr sz="2200" spc="-90" dirty="0"/>
              <a:t>Experiment</a:t>
            </a:r>
            <a:r>
              <a:rPr sz="2200" spc="-204" dirty="0"/>
              <a:t> </a:t>
            </a:r>
            <a:r>
              <a:rPr sz="2200" spc="-20" dirty="0"/>
              <a:t>:</a:t>
            </a:r>
            <a:r>
              <a:rPr sz="2200" spc="-125" dirty="0"/>
              <a:t> </a:t>
            </a:r>
            <a:r>
              <a:rPr sz="2200" spc="-220" dirty="0"/>
              <a:t>Eye</a:t>
            </a:r>
            <a:r>
              <a:rPr sz="2200" spc="-195" dirty="0"/>
              <a:t> </a:t>
            </a:r>
            <a:r>
              <a:rPr sz="2200" spc="-130" dirty="0"/>
              <a:t>Diagrams</a:t>
            </a:r>
            <a:r>
              <a:rPr sz="2200" spc="-225" dirty="0"/>
              <a:t> </a:t>
            </a:r>
            <a:r>
              <a:rPr sz="2200" spc="-5" dirty="0"/>
              <a:t>for</a:t>
            </a:r>
            <a:r>
              <a:rPr sz="2200" spc="-155" dirty="0"/>
              <a:t> </a:t>
            </a:r>
            <a:r>
              <a:rPr sz="2200" spc="-95" dirty="0"/>
              <a:t>Binary</a:t>
            </a:r>
            <a:r>
              <a:rPr sz="2200" spc="-50" dirty="0"/>
              <a:t> </a:t>
            </a:r>
            <a:r>
              <a:rPr sz="2200" spc="-105" dirty="0"/>
              <a:t>and</a:t>
            </a:r>
            <a:endParaRPr sz="2200"/>
          </a:p>
          <a:p>
            <a:pPr marL="554990" algn="ctr">
              <a:lnSpc>
                <a:spcPct val="100000"/>
              </a:lnSpc>
            </a:pPr>
            <a:r>
              <a:rPr sz="2200" spc="-85" dirty="0"/>
              <a:t>Quanternary</a:t>
            </a:r>
            <a:r>
              <a:rPr sz="2200" spc="-229" dirty="0"/>
              <a:t> </a:t>
            </a:r>
            <a:r>
              <a:rPr sz="2200" spc="-175" dirty="0"/>
              <a:t>Systems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921511" y="2935300"/>
            <a:ext cx="106616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90" dirty="0">
                <a:latin typeface="Arial"/>
                <a:cs typeface="Arial"/>
              </a:rPr>
              <a:t>c</a:t>
            </a:r>
            <a:r>
              <a:rPr sz="2000" spc="-60" dirty="0">
                <a:latin typeface="Arial"/>
                <a:cs typeface="Arial"/>
              </a:rPr>
              <a:t>ond</a:t>
            </a:r>
            <a:r>
              <a:rPr sz="2000" dirty="0">
                <a:latin typeface="Arial"/>
                <a:cs typeface="Arial"/>
              </a:rPr>
              <a:t>itio</a:t>
            </a:r>
            <a:r>
              <a:rPr sz="2000" spc="15" dirty="0">
                <a:latin typeface="Arial"/>
                <a:cs typeface="Arial"/>
              </a:rPr>
              <a:t>n</a:t>
            </a:r>
            <a:r>
              <a:rPr sz="2000" spc="-5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19161" y="1406397"/>
            <a:ext cx="1379855" cy="732155"/>
            <a:chOff x="7519161" y="1406397"/>
            <a:chExt cx="1379855" cy="732155"/>
          </a:xfrm>
        </p:grpSpPr>
        <p:sp>
          <p:nvSpPr>
            <p:cNvPr id="5" name="object 5"/>
            <p:cNvSpPr/>
            <p:nvPr/>
          </p:nvSpPr>
          <p:spPr>
            <a:xfrm>
              <a:off x="7739125" y="1412747"/>
              <a:ext cx="1153795" cy="719455"/>
            </a:xfrm>
            <a:custGeom>
              <a:avLst/>
              <a:gdLst/>
              <a:ahLst/>
              <a:cxnLst/>
              <a:rect l="l" t="t" r="r" b="b"/>
              <a:pathLst>
                <a:path w="1153795" h="719455">
                  <a:moveTo>
                    <a:pt x="851916" y="0"/>
                  </a:moveTo>
                  <a:lnTo>
                    <a:pt x="851916" y="158750"/>
                  </a:lnTo>
                  <a:lnTo>
                    <a:pt x="0" y="158750"/>
                  </a:lnTo>
                  <a:lnTo>
                    <a:pt x="0" y="560577"/>
                  </a:lnTo>
                  <a:lnTo>
                    <a:pt x="851916" y="560577"/>
                  </a:lnTo>
                  <a:lnTo>
                    <a:pt x="851916" y="719327"/>
                  </a:lnTo>
                  <a:lnTo>
                    <a:pt x="1153414" y="359663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53654" y="1571624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5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8543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46847" y="1571624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5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4272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25511" y="1412747"/>
              <a:ext cx="1367155" cy="719455"/>
            </a:xfrm>
            <a:custGeom>
              <a:avLst/>
              <a:gdLst/>
              <a:ahLst/>
              <a:cxnLst/>
              <a:rect l="l" t="t" r="r" b="b"/>
              <a:pathLst>
                <a:path w="1367154" h="719455">
                  <a:moveTo>
                    <a:pt x="1065530" y="0"/>
                  </a:moveTo>
                  <a:lnTo>
                    <a:pt x="1065530" y="158750"/>
                  </a:lnTo>
                  <a:lnTo>
                    <a:pt x="213614" y="158750"/>
                  </a:lnTo>
                  <a:lnTo>
                    <a:pt x="213614" y="560577"/>
                  </a:lnTo>
                  <a:lnTo>
                    <a:pt x="1065530" y="560577"/>
                  </a:lnTo>
                  <a:lnTo>
                    <a:pt x="1065530" y="719327"/>
                  </a:lnTo>
                  <a:lnTo>
                    <a:pt x="1367028" y="359663"/>
                  </a:lnTo>
                  <a:lnTo>
                    <a:pt x="1065530" y="0"/>
                  </a:lnTo>
                  <a:close/>
                </a:path>
                <a:path w="1367154" h="719455">
                  <a:moveTo>
                    <a:pt x="85471" y="560577"/>
                  </a:moveTo>
                  <a:lnTo>
                    <a:pt x="170910" y="560577"/>
                  </a:lnTo>
                  <a:lnTo>
                    <a:pt x="170910" y="158826"/>
                  </a:lnTo>
                  <a:lnTo>
                    <a:pt x="85471" y="158826"/>
                  </a:lnTo>
                  <a:lnTo>
                    <a:pt x="85471" y="560577"/>
                  </a:lnTo>
                  <a:close/>
                </a:path>
                <a:path w="1367154" h="719455">
                  <a:moveTo>
                    <a:pt x="0" y="560577"/>
                  </a:moveTo>
                  <a:lnTo>
                    <a:pt x="42720" y="560577"/>
                  </a:lnTo>
                  <a:lnTo>
                    <a:pt x="42720" y="158826"/>
                  </a:lnTo>
                  <a:lnTo>
                    <a:pt x="0" y="158826"/>
                  </a:lnTo>
                  <a:lnTo>
                    <a:pt x="0" y="5605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8612" y="983742"/>
            <a:ext cx="8014334" cy="19818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1017269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40" dirty="0">
                <a:latin typeface="Arial"/>
                <a:cs typeface="Arial"/>
              </a:rPr>
              <a:t>Fig. </a:t>
            </a:r>
            <a:r>
              <a:rPr sz="2000" spc="-90" dirty="0">
                <a:latin typeface="Arial"/>
                <a:cs typeface="Arial"/>
              </a:rPr>
              <a:t>6.8(a)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75" dirty="0">
                <a:latin typeface="Arial"/>
                <a:cs typeface="Arial"/>
              </a:rPr>
              <a:t>6.8(b) </a:t>
            </a:r>
            <a:r>
              <a:rPr sz="2000" spc="-95" dirty="0">
                <a:latin typeface="Arial"/>
                <a:cs typeface="Arial"/>
              </a:rPr>
              <a:t>show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35" dirty="0">
                <a:latin typeface="Arial"/>
                <a:cs typeface="Arial"/>
              </a:rPr>
              <a:t>eye </a:t>
            </a:r>
            <a:r>
              <a:rPr sz="2000" spc="-110" dirty="0">
                <a:latin typeface="Arial"/>
                <a:cs typeface="Arial"/>
              </a:rPr>
              <a:t>diagrams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114" dirty="0">
                <a:latin typeface="Arial"/>
                <a:cs typeface="Arial"/>
              </a:rPr>
              <a:t>baseband</a:t>
            </a:r>
            <a:r>
              <a:rPr sz="2000" spc="-285" dirty="0">
                <a:latin typeface="Arial"/>
                <a:cs typeface="Arial"/>
              </a:rPr>
              <a:t> </a:t>
            </a:r>
            <a:r>
              <a:rPr sz="2000" spc="-229" dirty="0">
                <a:latin typeface="Arial"/>
                <a:cs typeface="Arial"/>
              </a:rPr>
              <a:t>PAM  </a:t>
            </a:r>
            <a:r>
              <a:rPr sz="2000" spc="-85" dirty="0">
                <a:latin typeface="Arial"/>
                <a:cs typeface="Arial"/>
              </a:rPr>
              <a:t>transmission </a:t>
            </a:r>
            <a:r>
              <a:rPr sz="2000" spc="-150" dirty="0">
                <a:latin typeface="Arial"/>
                <a:cs typeface="Arial"/>
              </a:rPr>
              <a:t>system </a:t>
            </a:r>
            <a:r>
              <a:rPr sz="2000" spc="-105" dirty="0">
                <a:latin typeface="Arial"/>
                <a:cs typeface="Arial"/>
              </a:rPr>
              <a:t>using </a:t>
            </a:r>
            <a:r>
              <a:rPr sz="2000" spc="-85" dirty="0">
                <a:latin typeface="Arial"/>
                <a:cs typeface="Arial"/>
              </a:rPr>
              <a:t>M=2 </a:t>
            </a:r>
            <a:r>
              <a:rPr sz="2000" spc="-95" dirty="0">
                <a:latin typeface="Arial"/>
                <a:cs typeface="Arial"/>
              </a:rPr>
              <a:t>and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M=4.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ts val="2145"/>
              </a:lnSpc>
            </a:pPr>
            <a:r>
              <a:rPr sz="1800" b="1" spc="-10" dirty="0">
                <a:latin typeface="Carlito"/>
                <a:cs typeface="Carlito"/>
              </a:rPr>
              <a:t>Fig.</a:t>
            </a:r>
            <a:r>
              <a:rPr sz="1800" b="1" spc="-22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6.8</a:t>
            </a:r>
            <a:endParaRPr sz="1800">
              <a:latin typeface="Carlito"/>
              <a:cs typeface="Carlito"/>
            </a:endParaRPr>
          </a:p>
          <a:p>
            <a:pPr marL="356870" marR="1225550" indent="-344805">
              <a:lnSpc>
                <a:spcPct val="100000"/>
              </a:lnSpc>
              <a:spcBef>
                <a:spcPts val="1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40" dirty="0">
                <a:latin typeface="Arial"/>
                <a:cs typeface="Arial"/>
              </a:rPr>
              <a:t>Fig. </a:t>
            </a:r>
            <a:r>
              <a:rPr sz="2000" spc="-90" dirty="0">
                <a:latin typeface="Arial"/>
                <a:cs typeface="Arial"/>
              </a:rPr>
              <a:t>6.9(a)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75" dirty="0">
                <a:latin typeface="Arial"/>
                <a:cs typeface="Arial"/>
              </a:rPr>
              <a:t>6.9(b) </a:t>
            </a:r>
            <a:r>
              <a:rPr sz="2000" spc="-95" dirty="0">
                <a:latin typeface="Arial"/>
                <a:cs typeface="Arial"/>
              </a:rPr>
              <a:t>show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50" dirty="0">
                <a:latin typeface="Arial"/>
                <a:cs typeface="Arial"/>
              </a:rPr>
              <a:t>eye </a:t>
            </a:r>
            <a:r>
              <a:rPr sz="2000" spc="-110" dirty="0">
                <a:latin typeface="Arial"/>
                <a:cs typeface="Arial"/>
              </a:rPr>
              <a:t>diagrams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90" dirty="0">
                <a:latin typeface="Arial"/>
                <a:cs typeface="Arial"/>
              </a:rPr>
              <a:t>these </a:t>
            </a:r>
            <a:r>
              <a:rPr sz="2000" spc="-5" dirty="0">
                <a:latin typeface="Arial"/>
                <a:cs typeface="Arial"/>
              </a:rPr>
              <a:t>two  </a:t>
            </a:r>
            <a:r>
              <a:rPr sz="2000" spc="-105" dirty="0">
                <a:latin typeface="Arial"/>
                <a:cs typeface="Arial"/>
              </a:rPr>
              <a:t>baseband-pulse </a:t>
            </a:r>
            <a:r>
              <a:rPr sz="2000" spc="-85" dirty="0">
                <a:latin typeface="Arial"/>
                <a:cs typeface="Arial"/>
              </a:rPr>
              <a:t>transmission </a:t>
            </a:r>
            <a:r>
              <a:rPr sz="2000" spc="-165" dirty="0">
                <a:latin typeface="Arial"/>
                <a:cs typeface="Arial"/>
              </a:rPr>
              <a:t>systems </a:t>
            </a:r>
            <a:r>
              <a:rPr sz="2000" spc="-105" dirty="0">
                <a:latin typeface="Arial"/>
                <a:cs typeface="Arial"/>
              </a:rPr>
              <a:t>using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50" dirty="0">
                <a:latin typeface="Arial"/>
                <a:cs typeface="Arial"/>
              </a:rPr>
              <a:t>same </a:t>
            </a:r>
            <a:r>
              <a:rPr sz="2000" spc="-145" dirty="0">
                <a:latin typeface="Arial"/>
                <a:cs typeface="Arial"/>
              </a:rPr>
              <a:t>system  </a:t>
            </a:r>
            <a:r>
              <a:rPr sz="2000" spc="-110" dirty="0">
                <a:latin typeface="Arial"/>
                <a:cs typeface="Arial"/>
              </a:rPr>
              <a:t>parameters </a:t>
            </a:r>
            <a:r>
              <a:rPr sz="2000" spc="-190" dirty="0">
                <a:latin typeface="Arial"/>
                <a:cs typeface="Arial"/>
              </a:rPr>
              <a:t>as </a:t>
            </a:r>
            <a:r>
              <a:rPr sz="2000" spc="-90" dirty="0">
                <a:latin typeface="Arial"/>
                <a:cs typeface="Arial"/>
              </a:rPr>
              <a:t>before, </a:t>
            </a:r>
            <a:r>
              <a:rPr sz="2000" spc="-5" dirty="0">
                <a:latin typeface="Arial"/>
                <a:cs typeface="Arial"/>
              </a:rPr>
              <a:t>but </a:t>
            </a:r>
            <a:r>
              <a:rPr sz="2000" spc="-40" dirty="0">
                <a:latin typeface="Arial"/>
                <a:cs typeface="Arial"/>
              </a:rPr>
              <a:t>this </a:t>
            </a:r>
            <a:r>
              <a:rPr sz="2000" spc="-20" dirty="0">
                <a:latin typeface="Arial"/>
                <a:cs typeface="Arial"/>
              </a:rPr>
              <a:t>time </a:t>
            </a:r>
            <a:r>
              <a:rPr sz="2000" spc="-60" dirty="0">
                <a:latin typeface="Arial"/>
                <a:cs typeface="Arial"/>
              </a:rPr>
              <a:t>under </a:t>
            </a:r>
            <a:r>
              <a:rPr sz="2000" spc="-160" dirty="0">
                <a:latin typeface="Arial"/>
                <a:cs typeface="Arial"/>
              </a:rPr>
              <a:t>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bandwidth-limited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519161" y="3277870"/>
            <a:ext cx="1379855" cy="732155"/>
            <a:chOff x="7519161" y="3277870"/>
            <a:chExt cx="1379855" cy="732155"/>
          </a:xfrm>
        </p:grpSpPr>
        <p:sp>
          <p:nvSpPr>
            <p:cNvPr id="11" name="object 11"/>
            <p:cNvSpPr/>
            <p:nvPr/>
          </p:nvSpPr>
          <p:spPr>
            <a:xfrm>
              <a:off x="7739125" y="3284220"/>
              <a:ext cx="1153795" cy="719455"/>
            </a:xfrm>
            <a:custGeom>
              <a:avLst/>
              <a:gdLst/>
              <a:ahLst/>
              <a:cxnLst/>
              <a:rect l="l" t="t" r="r" b="b"/>
              <a:pathLst>
                <a:path w="1153795" h="719454">
                  <a:moveTo>
                    <a:pt x="851916" y="0"/>
                  </a:moveTo>
                  <a:lnTo>
                    <a:pt x="851916" y="158750"/>
                  </a:lnTo>
                  <a:lnTo>
                    <a:pt x="0" y="158750"/>
                  </a:lnTo>
                  <a:lnTo>
                    <a:pt x="0" y="560577"/>
                  </a:lnTo>
                  <a:lnTo>
                    <a:pt x="851916" y="560577"/>
                  </a:lnTo>
                  <a:lnTo>
                    <a:pt x="851916" y="719327"/>
                  </a:lnTo>
                  <a:lnTo>
                    <a:pt x="1153414" y="359663"/>
                  </a:lnTo>
                  <a:lnTo>
                    <a:pt x="85191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53654" y="3443097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8543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46847" y="3443097"/>
              <a:ext cx="0" cy="401955"/>
            </a:xfrm>
            <a:custGeom>
              <a:avLst/>
              <a:gdLst/>
              <a:ahLst/>
              <a:cxnLst/>
              <a:rect l="l" t="t" r="r" b="b"/>
              <a:pathLst>
                <a:path h="401954">
                  <a:moveTo>
                    <a:pt x="0" y="0"/>
                  </a:moveTo>
                  <a:lnTo>
                    <a:pt x="0" y="401700"/>
                  </a:lnTo>
                </a:path>
              </a:pathLst>
            </a:custGeom>
            <a:ln w="4272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25511" y="3284220"/>
              <a:ext cx="1367155" cy="719455"/>
            </a:xfrm>
            <a:custGeom>
              <a:avLst/>
              <a:gdLst/>
              <a:ahLst/>
              <a:cxnLst/>
              <a:rect l="l" t="t" r="r" b="b"/>
              <a:pathLst>
                <a:path w="1367154" h="719454">
                  <a:moveTo>
                    <a:pt x="1065530" y="0"/>
                  </a:moveTo>
                  <a:lnTo>
                    <a:pt x="1065530" y="158750"/>
                  </a:lnTo>
                  <a:lnTo>
                    <a:pt x="213614" y="158750"/>
                  </a:lnTo>
                  <a:lnTo>
                    <a:pt x="213614" y="560577"/>
                  </a:lnTo>
                  <a:lnTo>
                    <a:pt x="1065530" y="560577"/>
                  </a:lnTo>
                  <a:lnTo>
                    <a:pt x="1065530" y="719327"/>
                  </a:lnTo>
                  <a:lnTo>
                    <a:pt x="1367028" y="359663"/>
                  </a:lnTo>
                  <a:lnTo>
                    <a:pt x="1065530" y="0"/>
                  </a:lnTo>
                  <a:close/>
                </a:path>
                <a:path w="1367154" h="719454">
                  <a:moveTo>
                    <a:pt x="85471" y="560577"/>
                  </a:moveTo>
                  <a:lnTo>
                    <a:pt x="170910" y="560577"/>
                  </a:lnTo>
                  <a:lnTo>
                    <a:pt x="170910" y="158826"/>
                  </a:lnTo>
                  <a:lnTo>
                    <a:pt x="85471" y="158826"/>
                  </a:lnTo>
                  <a:lnTo>
                    <a:pt x="85471" y="560577"/>
                  </a:lnTo>
                  <a:close/>
                </a:path>
                <a:path w="1367154" h="719454">
                  <a:moveTo>
                    <a:pt x="0" y="560577"/>
                  </a:moveTo>
                  <a:lnTo>
                    <a:pt x="42720" y="560577"/>
                  </a:lnTo>
                  <a:lnTo>
                    <a:pt x="42720" y="158826"/>
                  </a:lnTo>
                  <a:lnTo>
                    <a:pt x="0" y="158826"/>
                  </a:lnTo>
                  <a:lnTo>
                    <a:pt x="0" y="5605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885556" y="3466033"/>
            <a:ext cx="6838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Fig.</a:t>
            </a:r>
            <a:r>
              <a:rPr sz="1800" b="1" spc="-17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6.9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05175" y="3266821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23919" y="3266821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82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99890" y="3410839"/>
            <a:ext cx="1259840" cy="0"/>
          </a:xfrm>
          <a:custGeom>
            <a:avLst/>
            <a:gdLst/>
            <a:ahLst/>
            <a:cxnLst/>
            <a:rect l="l" t="t" r="r" b="b"/>
            <a:pathLst>
              <a:path w="1259839">
                <a:moveTo>
                  <a:pt x="0" y="0"/>
                </a:moveTo>
                <a:lnTo>
                  <a:pt x="12598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045709" y="3624453"/>
            <a:ext cx="73025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148</a:t>
            </a:fld>
            <a:endParaRPr spc="-60" dirty="0"/>
          </a:p>
        </p:txBody>
      </p:sp>
      <p:sp>
        <p:nvSpPr>
          <p:cNvPr id="20" name="object 20"/>
          <p:cNvSpPr txBox="1"/>
          <p:nvPr/>
        </p:nvSpPr>
        <p:spPr>
          <a:xfrm>
            <a:off x="5114290" y="3344926"/>
            <a:ext cx="30099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250" baseline="-25925" dirty="0">
                <a:latin typeface="Times New Roman"/>
                <a:cs typeface="Times New Roman"/>
              </a:rPr>
              <a:t>)</a:t>
            </a:r>
            <a:r>
              <a:rPr sz="2250" spc="-330" baseline="-2592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2 </a:t>
            </a:r>
            <a:r>
              <a:rPr sz="750" i="1" spc="-5" dirty="0">
                <a:latin typeface="Times New Roman"/>
                <a:cs typeface="Times New Roman"/>
              </a:rPr>
              <a:t>N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54626" y="3105658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69155" y="3462985"/>
            <a:ext cx="70104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spc="5" dirty="0">
                <a:latin typeface="Times New Roman"/>
                <a:cs typeface="Times New Roman"/>
              </a:rPr>
              <a:t>1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dirty="0">
                <a:latin typeface="Times New Roman"/>
                <a:cs typeface="Times New Roman"/>
              </a:rPr>
              <a:t>/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23590" y="3266694"/>
            <a:ext cx="6254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H </a:t>
            </a:r>
            <a:r>
              <a:rPr sz="1500" dirty="0">
                <a:latin typeface="Times New Roman"/>
                <a:cs typeface="Times New Roman"/>
              </a:rPr>
              <a:t>(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dirty="0">
                <a:latin typeface="Times New Roman"/>
                <a:cs typeface="Times New Roman"/>
              </a:rPr>
              <a:t>)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40784" y="4245355"/>
            <a:ext cx="1447800" cy="6083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6395" algn="l"/>
                <a:tab pos="1064260" algn="l"/>
              </a:tabLst>
            </a:pPr>
            <a:r>
              <a:rPr sz="1450" spc="-30" dirty="0">
                <a:latin typeface="Times New Roman"/>
                <a:cs typeface="Times New Roman"/>
              </a:rPr>
              <a:t>f</a:t>
            </a:r>
            <a:r>
              <a:rPr sz="1450" spc="-5" dirty="0">
                <a:latin typeface="Times New Roman"/>
                <a:cs typeface="Times New Roman"/>
              </a:rPr>
              <a:t>or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Times New Roman"/>
                <a:cs typeface="Times New Roman"/>
              </a:rPr>
              <a:t>b</a:t>
            </a:r>
            <a:r>
              <a:rPr sz="1450" dirty="0">
                <a:latin typeface="Times New Roman"/>
                <a:cs typeface="Times New Roman"/>
              </a:rPr>
              <a:t>i</a:t>
            </a:r>
            <a:r>
              <a:rPr sz="1450" spc="-80" dirty="0">
                <a:latin typeface="Times New Roman"/>
                <a:cs typeface="Times New Roman"/>
              </a:rPr>
              <a:t>n</a:t>
            </a:r>
            <a:r>
              <a:rPr sz="1450" spc="25" dirty="0">
                <a:latin typeface="Times New Roman"/>
                <a:cs typeface="Times New Roman"/>
              </a:rPr>
              <a:t>a</a:t>
            </a:r>
            <a:r>
              <a:rPr sz="1450" spc="-30" dirty="0">
                <a:latin typeface="Times New Roman"/>
                <a:cs typeface="Times New Roman"/>
              </a:rPr>
              <a:t>r</a:t>
            </a:r>
            <a:r>
              <a:rPr sz="1450" spc="-5" dirty="0">
                <a:latin typeface="Times New Roman"/>
                <a:cs typeface="Times New Roman"/>
              </a:rPr>
              <a:t>y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spc="-190" dirty="0">
                <a:latin typeface="Times New Roman"/>
                <a:cs typeface="Times New Roman"/>
              </a:rPr>
              <a:t>P</a:t>
            </a:r>
            <a:r>
              <a:rPr sz="1450" spc="-40" dirty="0">
                <a:latin typeface="Times New Roman"/>
                <a:cs typeface="Times New Roman"/>
              </a:rPr>
              <a:t>A</a:t>
            </a:r>
            <a:r>
              <a:rPr sz="1450" spc="-10" dirty="0">
                <a:latin typeface="Times New Roman"/>
                <a:cs typeface="Times New Roman"/>
              </a:rPr>
              <a:t>M</a:t>
            </a:r>
            <a:endParaRPr sz="145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1115"/>
              </a:spcBef>
              <a:tabLst>
                <a:tab pos="384175" algn="l"/>
              </a:tabLst>
            </a:pPr>
            <a:r>
              <a:rPr sz="1450" spc="-5" dirty="0">
                <a:latin typeface="Times New Roman"/>
                <a:cs typeface="Times New Roman"/>
              </a:rPr>
              <a:t>for	4 </a:t>
            </a:r>
            <a:r>
              <a:rPr sz="1450" spc="-10" dirty="0">
                <a:latin typeface="Symbol"/>
                <a:cs typeface="Symbol"/>
              </a:rPr>
              <a:t></a:t>
            </a:r>
            <a:r>
              <a:rPr sz="1450" spc="100" dirty="0">
                <a:latin typeface="Times New Roman"/>
                <a:cs typeface="Times New Roman"/>
              </a:rPr>
              <a:t> </a:t>
            </a:r>
            <a:r>
              <a:rPr sz="1450" spc="-65" dirty="0">
                <a:latin typeface="Times New Roman"/>
                <a:cs typeface="Times New Roman"/>
              </a:rPr>
              <a:t>PAM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45917" y="4217923"/>
            <a:ext cx="986790" cy="690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30"/>
              </a:lnSpc>
              <a:spcBef>
                <a:spcPts val="90"/>
              </a:spcBef>
              <a:tabLst>
                <a:tab pos="247650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f	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 </a:t>
            </a:r>
            <a:r>
              <a:rPr sz="1450" spc="30" dirty="0">
                <a:latin typeface="Times New Roman"/>
                <a:cs typeface="Times New Roman"/>
              </a:rPr>
              <a:t>.6</a:t>
            </a:r>
            <a:r>
              <a:rPr sz="1450" spc="135" dirty="0">
                <a:latin typeface="Times New Roman"/>
                <a:cs typeface="Times New Roman"/>
              </a:rPr>
              <a:t> </a:t>
            </a:r>
            <a:r>
              <a:rPr sz="1450" i="1" spc="-20" dirty="0">
                <a:latin typeface="Times New Roman"/>
                <a:cs typeface="Times New Roman"/>
              </a:rPr>
              <a:t>Hz</a:t>
            </a:r>
            <a:endParaRPr sz="1450">
              <a:latin typeface="Times New Roman"/>
              <a:cs typeface="Times New Roman"/>
            </a:endParaRPr>
          </a:p>
          <a:p>
            <a:pPr marL="97790">
              <a:lnSpc>
                <a:spcPts val="730"/>
              </a:lnSpc>
            </a:pPr>
            <a:r>
              <a:rPr sz="700" spc="-5" dirty="0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  <a:p>
            <a:pPr marL="40005">
              <a:lnSpc>
                <a:spcPts val="1605"/>
              </a:lnSpc>
              <a:spcBef>
                <a:spcPts val="520"/>
              </a:spcBef>
              <a:tabLst>
                <a:tab pos="274955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f	</a:t>
            </a:r>
            <a:r>
              <a:rPr sz="1450" spc="-5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0 </a:t>
            </a:r>
            <a:r>
              <a:rPr sz="1450" spc="30" dirty="0">
                <a:latin typeface="Times New Roman"/>
                <a:cs typeface="Times New Roman"/>
              </a:rPr>
              <a:t>.3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Hz</a:t>
            </a:r>
            <a:endParaRPr sz="1450">
              <a:latin typeface="Times New Roman"/>
              <a:cs typeface="Times New Roman"/>
            </a:endParaRPr>
          </a:p>
          <a:p>
            <a:pPr marL="125730">
              <a:lnSpc>
                <a:spcPts val="765"/>
              </a:lnSpc>
            </a:pPr>
            <a:r>
              <a:rPr sz="750" spc="-5" dirty="0">
                <a:latin typeface="Times New Roman"/>
                <a:cs typeface="Times New Roman"/>
              </a:rPr>
              <a:t>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6100" y="4248403"/>
            <a:ext cx="1108075" cy="6051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90"/>
              </a:spcBef>
              <a:buAutoNum type="arabicPlain"/>
              <a:tabLst>
                <a:tab pos="140970" algn="l"/>
              </a:tabLst>
            </a:pPr>
            <a:r>
              <a:rPr sz="1450" spc="-5" dirty="0">
                <a:latin typeface="Times New Roman"/>
                <a:cs typeface="Times New Roman"/>
              </a:rPr>
              <a:t>. </a:t>
            </a:r>
            <a:r>
              <a:rPr sz="1450" i="1" spc="-10" dirty="0">
                <a:latin typeface="Times New Roman"/>
                <a:cs typeface="Times New Roman"/>
              </a:rPr>
              <a:t>N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3 ,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and</a:t>
            </a:r>
            <a:endParaRPr sz="1450">
              <a:latin typeface="Times New Roman"/>
              <a:cs typeface="Times New Roman"/>
            </a:endParaRPr>
          </a:p>
          <a:p>
            <a:pPr marL="167640" indent="-128270">
              <a:lnSpc>
                <a:spcPct val="100000"/>
              </a:lnSpc>
              <a:spcBef>
                <a:spcPts val="1090"/>
              </a:spcBef>
              <a:buAutoNum type="arabicPlain"/>
              <a:tabLst>
                <a:tab pos="168275" algn="l"/>
              </a:tabLst>
            </a:pPr>
            <a:r>
              <a:rPr sz="1450" spc="-5" dirty="0">
                <a:latin typeface="Times New Roman"/>
                <a:cs typeface="Times New Roman"/>
              </a:rPr>
              <a:t>. </a:t>
            </a:r>
            <a:r>
              <a:rPr sz="1450" i="1" spc="-10" dirty="0">
                <a:latin typeface="Times New Roman"/>
                <a:cs typeface="Times New Roman"/>
              </a:rPr>
              <a:t>N </a:t>
            </a:r>
            <a:r>
              <a:rPr sz="1450" spc="-10" dirty="0">
                <a:latin typeface="Symbol"/>
                <a:cs typeface="Symbol"/>
              </a:rPr>
              <a:t>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3 ,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and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17673" y="5209794"/>
            <a:ext cx="2519680" cy="337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0"/>
              </a:spcBef>
              <a:tabLst>
                <a:tab pos="329565" algn="l"/>
              </a:tabLst>
            </a:pPr>
            <a:r>
              <a:rPr sz="1500" i="1" spc="5" dirty="0">
                <a:latin typeface="Times New Roman"/>
                <a:cs typeface="Times New Roman"/>
              </a:rPr>
              <a:t>B	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0 </a:t>
            </a:r>
            <a:r>
              <a:rPr sz="1500" spc="25" dirty="0">
                <a:latin typeface="Times New Roman"/>
                <a:cs typeface="Times New Roman"/>
              </a:rPr>
              <a:t>.5 </a:t>
            </a:r>
            <a:r>
              <a:rPr sz="1500" spc="5" dirty="0">
                <a:latin typeface="Times New Roman"/>
                <a:cs typeface="Times New Roman"/>
              </a:rPr>
              <a:t>(1 </a:t>
            </a:r>
            <a:r>
              <a:rPr sz="1500" spc="5" dirty="0">
                <a:latin typeface="Symbol"/>
                <a:cs typeface="Symbol"/>
              </a:rPr>
              <a:t></a:t>
            </a:r>
            <a:r>
              <a:rPr sz="1500" spc="5" dirty="0">
                <a:latin typeface="Times New Roman"/>
                <a:cs typeface="Times New Roman"/>
              </a:rPr>
              <a:t> 0 </a:t>
            </a:r>
            <a:r>
              <a:rPr sz="1500" spc="25" dirty="0">
                <a:latin typeface="Times New Roman"/>
                <a:cs typeface="Times New Roman"/>
              </a:rPr>
              <a:t>.5 </a:t>
            </a:r>
            <a:r>
              <a:rPr sz="1500" dirty="0">
                <a:latin typeface="Times New Roman"/>
                <a:cs typeface="Times New Roman"/>
              </a:rPr>
              <a:t>)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5" dirty="0">
                <a:latin typeface="Times New Roman"/>
                <a:cs typeface="Times New Roman"/>
              </a:rPr>
              <a:t> 0 </a:t>
            </a:r>
            <a:r>
              <a:rPr sz="1500" spc="20" dirty="0">
                <a:latin typeface="Times New Roman"/>
                <a:cs typeface="Times New Roman"/>
              </a:rPr>
              <a:t>.75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Times New Roman"/>
                <a:cs typeface="Times New Roman"/>
              </a:rPr>
              <a:t>Hz</a:t>
            </a:r>
            <a:endParaRPr sz="1500">
              <a:latin typeface="Times New Roman"/>
              <a:cs typeface="Times New Roman"/>
            </a:endParaRPr>
          </a:p>
          <a:p>
            <a:pPr marL="155575">
              <a:lnSpc>
                <a:spcPts val="770"/>
              </a:lnSpc>
            </a:pPr>
            <a:r>
              <a:rPr sz="750" i="1" spc="-5" dirty="0">
                <a:latin typeface="Times New Roman"/>
                <a:cs typeface="Times New Roman"/>
              </a:rPr>
              <a:t>T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027" y="612724"/>
            <a:ext cx="841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Fig</a:t>
            </a:r>
            <a:r>
              <a:rPr sz="2400" spc="-114" dirty="0"/>
              <a:t>.</a:t>
            </a:r>
            <a:r>
              <a:rPr sz="2400" spc="-100" dirty="0"/>
              <a:t>6.8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798309" y="182626"/>
            <a:ext cx="1020444" cy="732155"/>
            <a:chOff x="6798309" y="182626"/>
            <a:chExt cx="1020444" cy="732155"/>
          </a:xfrm>
        </p:grpSpPr>
        <p:sp>
          <p:nvSpPr>
            <p:cNvPr id="4" name="object 4"/>
            <p:cNvSpPr/>
            <p:nvPr/>
          </p:nvSpPr>
          <p:spPr>
            <a:xfrm>
              <a:off x="6804659" y="188976"/>
              <a:ext cx="850265" cy="719455"/>
            </a:xfrm>
            <a:custGeom>
              <a:avLst/>
              <a:gdLst/>
              <a:ahLst/>
              <a:cxnLst/>
              <a:rect l="l" t="t" r="r" b="b"/>
              <a:pathLst>
                <a:path w="850265" h="719455">
                  <a:moveTo>
                    <a:pt x="410464" y="0"/>
                  </a:moveTo>
                  <a:lnTo>
                    <a:pt x="0" y="359663"/>
                  </a:lnTo>
                  <a:lnTo>
                    <a:pt x="410464" y="719327"/>
                  </a:lnTo>
                  <a:lnTo>
                    <a:pt x="410464" y="592327"/>
                  </a:lnTo>
                  <a:lnTo>
                    <a:pt x="850011" y="592327"/>
                  </a:lnTo>
                  <a:lnTo>
                    <a:pt x="850011" y="127000"/>
                  </a:lnTo>
                  <a:lnTo>
                    <a:pt x="410464" y="127000"/>
                  </a:lnTo>
                  <a:lnTo>
                    <a:pt x="4104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1753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6296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627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3147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04659" y="188976"/>
              <a:ext cx="1007744" cy="719455"/>
            </a:xfrm>
            <a:custGeom>
              <a:avLst/>
              <a:gdLst/>
              <a:ahLst/>
              <a:cxnLst/>
              <a:rect l="l" t="t" r="r" b="b"/>
              <a:pathLst>
                <a:path w="1007745" h="719455">
                  <a:moveTo>
                    <a:pt x="410464" y="0"/>
                  </a:moveTo>
                  <a:lnTo>
                    <a:pt x="410464" y="127000"/>
                  </a:lnTo>
                  <a:lnTo>
                    <a:pt x="850011" y="127000"/>
                  </a:lnTo>
                  <a:lnTo>
                    <a:pt x="850011" y="592327"/>
                  </a:lnTo>
                  <a:lnTo>
                    <a:pt x="410464" y="592327"/>
                  </a:lnTo>
                  <a:lnTo>
                    <a:pt x="410464" y="719327"/>
                  </a:lnTo>
                  <a:lnTo>
                    <a:pt x="0" y="359663"/>
                  </a:lnTo>
                  <a:lnTo>
                    <a:pt x="410464" y="0"/>
                  </a:lnTo>
                  <a:close/>
                </a:path>
                <a:path w="1007745" h="719455">
                  <a:moveTo>
                    <a:pt x="881380" y="592327"/>
                  </a:moveTo>
                  <a:lnTo>
                    <a:pt x="944340" y="592327"/>
                  </a:lnTo>
                  <a:lnTo>
                    <a:pt x="944340" y="127025"/>
                  </a:lnTo>
                  <a:lnTo>
                    <a:pt x="881380" y="127025"/>
                  </a:lnTo>
                  <a:lnTo>
                    <a:pt x="881380" y="592327"/>
                  </a:lnTo>
                  <a:close/>
                </a:path>
                <a:path w="1007745" h="719455">
                  <a:moveTo>
                    <a:pt x="975868" y="592327"/>
                  </a:moveTo>
                  <a:lnTo>
                    <a:pt x="1007348" y="592327"/>
                  </a:lnTo>
                  <a:lnTo>
                    <a:pt x="1007348" y="127025"/>
                  </a:lnTo>
                  <a:lnTo>
                    <a:pt x="975868" y="127025"/>
                  </a:lnTo>
                  <a:lnTo>
                    <a:pt x="975868" y="5923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30542" y="368553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k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0454" y="182626"/>
            <a:ext cx="947419" cy="732155"/>
            <a:chOff x="7950454" y="182626"/>
            <a:chExt cx="947419" cy="732155"/>
          </a:xfrm>
        </p:grpSpPr>
        <p:sp>
          <p:nvSpPr>
            <p:cNvPr id="10" name="object 10"/>
            <p:cNvSpPr/>
            <p:nvPr/>
          </p:nvSpPr>
          <p:spPr>
            <a:xfrm>
              <a:off x="8102727" y="188976"/>
              <a:ext cx="788670" cy="719455"/>
            </a:xfrm>
            <a:custGeom>
              <a:avLst/>
              <a:gdLst/>
              <a:ahLst/>
              <a:cxnLst/>
              <a:rect l="l" t="t" r="r" b="b"/>
              <a:pathLst>
                <a:path w="788670" h="719455">
                  <a:moveTo>
                    <a:pt x="350520" y="0"/>
                  </a:moveTo>
                  <a:lnTo>
                    <a:pt x="350520" y="120650"/>
                  </a:lnTo>
                  <a:lnTo>
                    <a:pt x="0" y="120650"/>
                  </a:lnTo>
                  <a:lnTo>
                    <a:pt x="0" y="598677"/>
                  </a:lnTo>
                  <a:lnTo>
                    <a:pt x="350520" y="598677"/>
                  </a:lnTo>
                  <a:lnTo>
                    <a:pt x="350520" y="719327"/>
                  </a:lnTo>
                  <a:lnTo>
                    <a:pt x="788289" y="359663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44434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58388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1409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29193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6804" y="188976"/>
              <a:ext cx="934719" cy="719455"/>
            </a:xfrm>
            <a:custGeom>
              <a:avLst/>
              <a:gdLst/>
              <a:ahLst/>
              <a:cxnLst/>
              <a:rect l="l" t="t" r="r" b="b"/>
              <a:pathLst>
                <a:path w="934720" h="719455">
                  <a:moveTo>
                    <a:pt x="496443" y="0"/>
                  </a:moveTo>
                  <a:lnTo>
                    <a:pt x="496443" y="120650"/>
                  </a:lnTo>
                  <a:lnTo>
                    <a:pt x="145923" y="120650"/>
                  </a:lnTo>
                  <a:lnTo>
                    <a:pt x="145923" y="598677"/>
                  </a:lnTo>
                  <a:lnTo>
                    <a:pt x="496443" y="598677"/>
                  </a:lnTo>
                  <a:lnTo>
                    <a:pt x="496443" y="719327"/>
                  </a:lnTo>
                  <a:lnTo>
                    <a:pt x="934212" y="359663"/>
                  </a:lnTo>
                  <a:lnTo>
                    <a:pt x="496443" y="0"/>
                  </a:lnTo>
                  <a:close/>
                </a:path>
                <a:path w="934720" h="719455">
                  <a:moveTo>
                    <a:pt x="58420" y="598677"/>
                  </a:moveTo>
                  <a:lnTo>
                    <a:pt x="116808" y="598677"/>
                  </a:lnTo>
                  <a:lnTo>
                    <a:pt x="116808" y="120726"/>
                  </a:lnTo>
                  <a:lnTo>
                    <a:pt x="58420" y="120726"/>
                  </a:lnTo>
                  <a:lnTo>
                    <a:pt x="58420" y="598677"/>
                  </a:lnTo>
                  <a:close/>
                </a:path>
                <a:path w="934720" h="719455">
                  <a:moveTo>
                    <a:pt x="0" y="598677"/>
                  </a:moveTo>
                  <a:lnTo>
                    <a:pt x="29193" y="598677"/>
                  </a:lnTo>
                  <a:lnTo>
                    <a:pt x="29193" y="120726"/>
                  </a:lnTo>
                  <a:lnTo>
                    <a:pt x="0" y="120726"/>
                  </a:lnTo>
                  <a:lnTo>
                    <a:pt x="0" y="598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18475" y="368553"/>
            <a:ext cx="466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spc="-45" dirty="0">
                <a:latin typeface="Carlito"/>
                <a:cs typeface="Carlito"/>
              </a:rPr>
              <a:t>e</a:t>
            </a:r>
            <a:r>
              <a:rPr sz="1800" b="1" spc="-15" dirty="0">
                <a:latin typeface="Carlito"/>
                <a:cs typeface="Carlito"/>
              </a:rPr>
              <a:t>xt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25267" y="908303"/>
            <a:ext cx="4093463" cy="5606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149</a:t>
            </a:fld>
            <a:endParaRPr spc="-6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027" y="612724"/>
            <a:ext cx="841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5" dirty="0"/>
              <a:t>Fig</a:t>
            </a:r>
            <a:r>
              <a:rPr sz="2400" spc="-114" dirty="0"/>
              <a:t>.</a:t>
            </a:r>
            <a:r>
              <a:rPr sz="2400" spc="-100" dirty="0"/>
              <a:t>6.9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798309" y="182626"/>
            <a:ext cx="1020444" cy="732155"/>
            <a:chOff x="6798309" y="182626"/>
            <a:chExt cx="1020444" cy="732155"/>
          </a:xfrm>
        </p:grpSpPr>
        <p:sp>
          <p:nvSpPr>
            <p:cNvPr id="4" name="object 4"/>
            <p:cNvSpPr/>
            <p:nvPr/>
          </p:nvSpPr>
          <p:spPr>
            <a:xfrm>
              <a:off x="6804659" y="188976"/>
              <a:ext cx="850265" cy="719455"/>
            </a:xfrm>
            <a:custGeom>
              <a:avLst/>
              <a:gdLst/>
              <a:ahLst/>
              <a:cxnLst/>
              <a:rect l="l" t="t" r="r" b="b"/>
              <a:pathLst>
                <a:path w="850265" h="719455">
                  <a:moveTo>
                    <a:pt x="410464" y="0"/>
                  </a:moveTo>
                  <a:lnTo>
                    <a:pt x="0" y="359663"/>
                  </a:lnTo>
                  <a:lnTo>
                    <a:pt x="410464" y="719327"/>
                  </a:lnTo>
                  <a:lnTo>
                    <a:pt x="410464" y="592327"/>
                  </a:lnTo>
                  <a:lnTo>
                    <a:pt x="850011" y="592327"/>
                  </a:lnTo>
                  <a:lnTo>
                    <a:pt x="850011" y="127000"/>
                  </a:lnTo>
                  <a:lnTo>
                    <a:pt x="410464" y="127000"/>
                  </a:lnTo>
                  <a:lnTo>
                    <a:pt x="4104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1753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62960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6275" y="315976"/>
              <a:ext cx="0" cy="465455"/>
            </a:xfrm>
            <a:custGeom>
              <a:avLst/>
              <a:gdLst/>
              <a:ahLst/>
              <a:cxnLst/>
              <a:rect l="l" t="t" r="r" b="b"/>
              <a:pathLst>
                <a:path h="465455">
                  <a:moveTo>
                    <a:pt x="0" y="0"/>
                  </a:moveTo>
                  <a:lnTo>
                    <a:pt x="0" y="465327"/>
                  </a:lnTo>
                </a:path>
              </a:pathLst>
            </a:custGeom>
            <a:ln w="31479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04659" y="188976"/>
              <a:ext cx="1007744" cy="719455"/>
            </a:xfrm>
            <a:custGeom>
              <a:avLst/>
              <a:gdLst/>
              <a:ahLst/>
              <a:cxnLst/>
              <a:rect l="l" t="t" r="r" b="b"/>
              <a:pathLst>
                <a:path w="1007745" h="719455">
                  <a:moveTo>
                    <a:pt x="410464" y="0"/>
                  </a:moveTo>
                  <a:lnTo>
                    <a:pt x="410464" y="127000"/>
                  </a:lnTo>
                  <a:lnTo>
                    <a:pt x="850011" y="127000"/>
                  </a:lnTo>
                  <a:lnTo>
                    <a:pt x="850011" y="592327"/>
                  </a:lnTo>
                  <a:lnTo>
                    <a:pt x="410464" y="592327"/>
                  </a:lnTo>
                  <a:lnTo>
                    <a:pt x="410464" y="719327"/>
                  </a:lnTo>
                  <a:lnTo>
                    <a:pt x="0" y="359663"/>
                  </a:lnTo>
                  <a:lnTo>
                    <a:pt x="410464" y="0"/>
                  </a:lnTo>
                  <a:close/>
                </a:path>
                <a:path w="1007745" h="719455">
                  <a:moveTo>
                    <a:pt x="881380" y="592327"/>
                  </a:moveTo>
                  <a:lnTo>
                    <a:pt x="944340" y="592327"/>
                  </a:lnTo>
                  <a:lnTo>
                    <a:pt x="944340" y="127025"/>
                  </a:lnTo>
                  <a:lnTo>
                    <a:pt x="881380" y="127025"/>
                  </a:lnTo>
                  <a:lnTo>
                    <a:pt x="881380" y="592327"/>
                  </a:lnTo>
                  <a:close/>
                </a:path>
                <a:path w="1007745" h="719455">
                  <a:moveTo>
                    <a:pt x="975868" y="592327"/>
                  </a:moveTo>
                  <a:lnTo>
                    <a:pt x="1007348" y="592327"/>
                  </a:lnTo>
                  <a:lnTo>
                    <a:pt x="1007348" y="127025"/>
                  </a:lnTo>
                  <a:lnTo>
                    <a:pt x="975868" y="127025"/>
                  </a:lnTo>
                  <a:lnTo>
                    <a:pt x="975868" y="5923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30542" y="368553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k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50454" y="182626"/>
            <a:ext cx="947419" cy="732155"/>
            <a:chOff x="7950454" y="182626"/>
            <a:chExt cx="947419" cy="732155"/>
          </a:xfrm>
        </p:grpSpPr>
        <p:sp>
          <p:nvSpPr>
            <p:cNvPr id="10" name="object 10"/>
            <p:cNvSpPr/>
            <p:nvPr/>
          </p:nvSpPr>
          <p:spPr>
            <a:xfrm>
              <a:off x="8102727" y="188976"/>
              <a:ext cx="788670" cy="719455"/>
            </a:xfrm>
            <a:custGeom>
              <a:avLst/>
              <a:gdLst/>
              <a:ahLst/>
              <a:cxnLst/>
              <a:rect l="l" t="t" r="r" b="b"/>
              <a:pathLst>
                <a:path w="788670" h="719455">
                  <a:moveTo>
                    <a:pt x="350520" y="0"/>
                  </a:moveTo>
                  <a:lnTo>
                    <a:pt x="350520" y="120650"/>
                  </a:lnTo>
                  <a:lnTo>
                    <a:pt x="0" y="120650"/>
                  </a:lnTo>
                  <a:lnTo>
                    <a:pt x="0" y="598677"/>
                  </a:lnTo>
                  <a:lnTo>
                    <a:pt x="350520" y="598677"/>
                  </a:lnTo>
                  <a:lnTo>
                    <a:pt x="350520" y="719327"/>
                  </a:lnTo>
                  <a:lnTo>
                    <a:pt x="788289" y="359663"/>
                  </a:lnTo>
                  <a:lnTo>
                    <a:pt x="3505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44434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58388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1409" y="309753"/>
              <a:ext cx="0" cy="478155"/>
            </a:xfrm>
            <a:custGeom>
              <a:avLst/>
              <a:gdLst/>
              <a:ahLst/>
              <a:cxnLst/>
              <a:rect l="l" t="t" r="r" b="b"/>
              <a:pathLst>
                <a:path h="478155">
                  <a:moveTo>
                    <a:pt x="0" y="0"/>
                  </a:moveTo>
                  <a:lnTo>
                    <a:pt x="0" y="477900"/>
                  </a:lnTo>
                </a:path>
              </a:pathLst>
            </a:custGeom>
            <a:ln w="29193">
              <a:solidFill>
                <a:srgbClr val="FF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6804" y="188976"/>
              <a:ext cx="934719" cy="719455"/>
            </a:xfrm>
            <a:custGeom>
              <a:avLst/>
              <a:gdLst/>
              <a:ahLst/>
              <a:cxnLst/>
              <a:rect l="l" t="t" r="r" b="b"/>
              <a:pathLst>
                <a:path w="934720" h="719455">
                  <a:moveTo>
                    <a:pt x="496443" y="0"/>
                  </a:moveTo>
                  <a:lnTo>
                    <a:pt x="496443" y="120650"/>
                  </a:lnTo>
                  <a:lnTo>
                    <a:pt x="145923" y="120650"/>
                  </a:lnTo>
                  <a:lnTo>
                    <a:pt x="145923" y="598677"/>
                  </a:lnTo>
                  <a:lnTo>
                    <a:pt x="496443" y="598677"/>
                  </a:lnTo>
                  <a:lnTo>
                    <a:pt x="496443" y="719327"/>
                  </a:lnTo>
                  <a:lnTo>
                    <a:pt x="934212" y="359663"/>
                  </a:lnTo>
                  <a:lnTo>
                    <a:pt x="496443" y="0"/>
                  </a:lnTo>
                  <a:close/>
                </a:path>
                <a:path w="934720" h="719455">
                  <a:moveTo>
                    <a:pt x="58420" y="598677"/>
                  </a:moveTo>
                  <a:lnTo>
                    <a:pt x="116808" y="598677"/>
                  </a:lnTo>
                  <a:lnTo>
                    <a:pt x="116808" y="120726"/>
                  </a:lnTo>
                  <a:lnTo>
                    <a:pt x="58420" y="120726"/>
                  </a:lnTo>
                  <a:lnTo>
                    <a:pt x="58420" y="598677"/>
                  </a:lnTo>
                  <a:close/>
                </a:path>
                <a:path w="934720" h="719455">
                  <a:moveTo>
                    <a:pt x="0" y="598677"/>
                  </a:moveTo>
                  <a:lnTo>
                    <a:pt x="29193" y="598677"/>
                  </a:lnTo>
                  <a:lnTo>
                    <a:pt x="29193" y="120726"/>
                  </a:lnTo>
                  <a:lnTo>
                    <a:pt x="0" y="120726"/>
                  </a:lnTo>
                  <a:lnTo>
                    <a:pt x="0" y="5986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18475" y="368553"/>
            <a:ext cx="466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spc="-45" dirty="0">
                <a:latin typeface="Carlito"/>
                <a:cs typeface="Carlito"/>
              </a:rPr>
              <a:t>e</a:t>
            </a:r>
            <a:r>
              <a:rPr sz="1800" b="1" spc="-15" dirty="0">
                <a:latin typeface="Carlito"/>
                <a:cs typeface="Carlito"/>
              </a:rPr>
              <a:t>xt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10967" y="981455"/>
            <a:ext cx="4322063" cy="5533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60" dirty="0"/>
              <a:t>150</a:t>
            </a:fld>
            <a:endParaRPr spc="-60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5282" y="611200"/>
            <a:ext cx="28575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In</a:t>
            </a:r>
            <a:r>
              <a:rPr sz="4400" spc="-20" dirty="0"/>
              <a:t>t</a:t>
            </a:r>
            <a:r>
              <a:rPr sz="4400" spc="-25" dirty="0"/>
              <a:t>r</a:t>
            </a:r>
            <a:r>
              <a:rPr sz="4400" spc="-30" dirty="0"/>
              <a:t>o</a:t>
            </a:r>
            <a:r>
              <a:rPr sz="4400" spc="-220" dirty="0"/>
              <a:t>du</a:t>
            </a:r>
            <a:r>
              <a:rPr sz="4400" spc="-215" dirty="0"/>
              <a:t>c</a:t>
            </a:r>
            <a:r>
              <a:rPr sz="4400" dirty="0"/>
              <a:t>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64235" y="1626104"/>
            <a:ext cx="7836534" cy="3957954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95" dirty="0">
                <a:latin typeface="Arial"/>
                <a:cs typeface="Arial"/>
              </a:rPr>
              <a:t>What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i="1" spc="-10" dirty="0">
                <a:solidFill>
                  <a:srgbClr val="0000FF"/>
                </a:solidFill>
                <a:latin typeface="Carlito"/>
                <a:cs typeface="Carlito"/>
              </a:rPr>
              <a:t>information </a:t>
            </a:r>
            <a:r>
              <a:rPr sz="3200" i="1" dirty="0">
                <a:solidFill>
                  <a:srgbClr val="0000FF"/>
                </a:solidFill>
                <a:latin typeface="Carlito"/>
                <a:cs typeface="Carlito"/>
              </a:rPr>
              <a:t>theory</a:t>
            </a:r>
            <a:r>
              <a:rPr sz="3200" i="1" spc="-14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3200" spc="-300" dirty="0"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55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10" dirty="0">
                <a:latin typeface="Carlito"/>
                <a:cs typeface="Carlito"/>
              </a:rPr>
              <a:t>Information </a:t>
            </a:r>
            <a:r>
              <a:rPr sz="2400" i="1" dirty="0">
                <a:latin typeface="Carlito"/>
                <a:cs typeface="Carlito"/>
              </a:rPr>
              <a:t>theory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05" dirty="0">
                <a:latin typeface="Arial"/>
                <a:cs typeface="Arial"/>
              </a:rPr>
              <a:t>needed </a:t>
            </a:r>
            <a:r>
              <a:rPr sz="2400" spc="10" dirty="0">
                <a:latin typeface="Arial"/>
                <a:cs typeface="Arial"/>
              </a:rPr>
              <a:t>to </a:t>
            </a:r>
            <a:r>
              <a:rPr sz="2400" spc="-100" dirty="0">
                <a:latin typeface="Arial"/>
                <a:cs typeface="Arial"/>
              </a:rPr>
              <a:t>enable </a:t>
            </a:r>
            <a:r>
              <a:rPr sz="2400" spc="-25" dirty="0">
                <a:latin typeface="Arial"/>
                <a:cs typeface="Arial"/>
              </a:rPr>
              <a:t>the  </a:t>
            </a:r>
            <a:r>
              <a:rPr sz="2400" spc="-85" dirty="0">
                <a:latin typeface="Arial"/>
                <a:cs typeface="Arial"/>
              </a:rPr>
              <a:t>communication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65" dirty="0">
                <a:latin typeface="Arial"/>
                <a:cs typeface="Arial"/>
              </a:rPr>
              <a:t>system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carry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information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(signals)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from  </a:t>
            </a:r>
            <a:r>
              <a:rPr sz="2400" spc="-110" dirty="0">
                <a:latin typeface="Arial"/>
                <a:cs typeface="Arial"/>
              </a:rPr>
              <a:t>sender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receiver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over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a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communication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channel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2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60" dirty="0">
                <a:latin typeface="Arial"/>
                <a:cs typeface="Arial"/>
              </a:rPr>
              <a:t>it</a:t>
            </a:r>
            <a:r>
              <a:rPr sz="2000" spc="-42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deals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70" dirty="0">
                <a:latin typeface="Arial"/>
                <a:cs typeface="Arial"/>
              </a:rPr>
              <a:t>mathematical </a:t>
            </a:r>
            <a:r>
              <a:rPr sz="2000" spc="-60" dirty="0">
                <a:latin typeface="Arial"/>
                <a:cs typeface="Arial"/>
              </a:rPr>
              <a:t>modelling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114" dirty="0">
                <a:latin typeface="Arial"/>
                <a:cs typeface="Arial"/>
              </a:rPr>
              <a:t>analysis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16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</a:pPr>
            <a:r>
              <a:rPr sz="2000" spc="-70" dirty="0">
                <a:latin typeface="Arial"/>
                <a:cs typeface="Arial"/>
              </a:rPr>
              <a:t>communication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50" dirty="0">
                <a:latin typeface="Arial"/>
                <a:cs typeface="Arial"/>
              </a:rPr>
              <a:t>system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05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spc="-35" dirty="0">
                <a:latin typeface="Arial"/>
                <a:cs typeface="Arial"/>
              </a:rPr>
              <a:t>its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major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task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is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answer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questions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i="1" spc="-5" dirty="0">
                <a:latin typeface="Carlito"/>
                <a:cs typeface="Carlito"/>
              </a:rPr>
              <a:t>signal</a:t>
            </a:r>
            <a:r>
              <a:rPr sz="2000" i="1" spc="-15" dirty="0">
                <a:latin typeface="Carlito"/>
                <a:cs typeface="Carlito"/>
              </a:rPr>
              <a:t> </a:t>
            </a:r>
            <a:r>
              <a:rPr sz="2000" i="1" spc="-10" dirty="0">
                <a:latin typeface="Carlito"/>
                <a:cs typeface="Carlito"/>
              </a:rPr>
              <a:t>compression</a:t>
            </a:r>
            <a:endParaRPr sz="2000">
              <a:latin typeface="Carlito"/>
              <a:cs typeface="Carlito"/>
            </a:endParaRPr>
          </a:p>
          <a:p>
            <a:pPr marL="1155700">
              <a:lnSpc>
                <a:spcPct val="100000"/>
              </a:lnSpc>
            </a:pPr>
            <a:r>
              <a:rPr sz="2000" spc="-95" dirty="0">
                <a:latin typeface="Arial"/>
                <a:cs typeface="Arial"/>
              </a:rPr>
              <a:t>and </a:t>
            </a:r>
            <a:r>
              <a:rPr sz="2000" i="1" spc="-10" dirty="0">
                <a:latin typeface="Carlito"/>
                <a:cs typeface="Carlito"/>
              </a:rPr>
              <a:t>transfer</a:t>
            </a:r>
            <a:r>
              <a:rPr sz="2000" i="1" spc="-95" dirty="0">
                <a:latin typeface="Carlito"/>
                <a:cs typeface="Carlito"/>
              </a:rPr>
              <a:t> </a:t>
            </a:r>
            <a:r>
              <a:rPr sz="2000" i="1" spc="-15" dirty="0">
                <a:latin typeface="Carlito"/>
                <a:cs typeface="Carlito"/>
              </a:rPr>
              <a:t>rate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60"/>
              </a:spcBef>
              <a:buChar char="–"/>
              <a:tabLst>
                <a:tab pos="756920" algn="l"/>
              </a:tabLst>
            </a:pPr>
            <a:r>
              <a:rPr sz="2400" spc="-170" dirty="0">
                <a:latin typeface="Arial"/>
                <a:cs typeface="Arial"/>
              </a:rPr>
              <a:t>Those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answers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can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found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solved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by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i="1" spc="-10" dirty="0">
                <a:latin typeface="Carlito"/>
                <a:cs typeface="Carlito"/>
              </a:rPr>
              <a:t>entropy</a:t>
            </a:r>
            <a:r>
              <a:rPr sz="2400" i="1" spc="15" dirty="0">
                <a:latin typeface="Carlito"/>
                <a:cs typeface="Carlito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2400" i="1" spc="-10" dirty="0">
                <a:latin typeface="Carlito"/>
                <a:cs typeface="Carlito"/>
              </a:rPr>
              <a:t>channel</a:t>
            </a:r>
            <a:r>
              <a:rPr sz="2400" i="1" spc="-35" dirty="0">
                <a:latin typeface="Carlito"/>
                <a:cs typeface="Carlito"/>
              </a:rPr>
              <a:t> </a:t>
            </a:r>
            <a:r>
              <a:rPr sz="2400" i="1" spc="-10" dirty="0">
                <a:latin typeface="Carlito"/>
                <a:cs typeface="Carlito"/>
              </a:rPr>
              <a:t>capacity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2966" y="611200"/>
            <a:ext cx="17938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85" dirty="0"/>
              <a:t>Entropy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64235" y="1736851"/>
            <a:ext cx="7853045" cy="3512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87375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i="1" spc="-40" dirty="0">
                <a:solidFill>
                  <a:srgbClr val="0000FF"/>
                </a:solidFill>
                <a:latin typeface="Carlito"/>
                <a:cs typeface="Carlito"/>
              </a:rPr>
              <a:t>Entropy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90" dirty="0">
                <a:latin typeface="Arial"/>
                <a:cs typeface="Arial"/>
              </a:rPr>
              <a:t>defined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95" dirty="0">
                <a:latin typeface="Arial"/>
                <a:cs typeface="Arial"/>
              </a:rPr>
              <a:t>terms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46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probabilistic  </a:t>
            </a:r>
            <a:r>
              <a:rPr sz="3200" spc="-114" dirty="0">
                <a:latin typeface="Arial"/>
                <a:cs typeface="Arial"/>
              </a:rPr>
              <a:t>behaviour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170" dirty="0">
                <a:latin typeface="Arial"/>
                <a:cs typeface="Arial"/>
              </a:rPr>
              <a:t>source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420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information</a:t>
            </a:r>
            <a:endParaRPr sz="3200">
              <a:latin typeface="Arial"/>
              <a:cs typeface="Arial"/>
            </a:endParaRPr>
          </a:p>
          <a:p>
            <a:pPr marL="356870" marR="5080" indent="-344805">
              <a:lnSpc>
                <a:spcPct val="100000"/>
              </a:lnSpc>
              <a:spcBef>
                <a:spcPts val="80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95" dirty="0">
                <a:latin typeface="Arial"/>
                <a:cs typeface="Arial"/>
              </a:rPr>
              <a:t>In </a:t>
            </a:r>
            <a:r>
              <a:rPr sz="3200" spc="-65" dirty="0">
                <a:latin typeface="Arial"/>
                <a:cs typeface="Arial"/>
              </a:rPr>
              <a:t>information </a:t>
            </a:r>
            <a:r>
              <a:rPr sz="3200" spc="-55" dirty="0">
                <a:latin typeface="Arial"/>
                <a:cs typeface="Arial"/>
              </a:rPr>
              <a:t>theory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95" dirty="0">
                <a:latin typeface="Arial"/>
                <a:cs typeface="Arial"/>
              </a:rPr>
              <a:t>source </a:t>
            </a:r>
            <a:r>
              <a:rPr sz="3200" spc="-10" dirty="0">
                <a:latin typeface="Arial"/>
                <a:cs typeface="Arial"/>
              </a:rPr>
              <a:t>output </a:t>
            </a:r>
            <a:r>
              <a:rPr sz="3200" spc="-170" dirty="0">
                <a:latin typeface="Arial"/>
                <a:cs typeface="Arial"/>
              </a:rPr>
              <a:t>are  </a:t>
            </a:r>
            <a:r>
              <a:rPr sz="3200" spc="-140" dirty="0">
                <a:latin typeface="Arial"/>
                <a:cs typeface="Arial"/>
              </a:rPr>
              <a:t>discrete random variables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215" dirty="0">
                <a:latin typeface="Arial"/>
                <a:cs typeface="Arial"/>
              </a:rPr>
              <a:t>have </a:t>
            </a:r>
            <a:r>
              <a:rPr sz="3200" spc="-250" dirty="0">
                <a:latin typeface="Arial"/>
                <a:cs typeface="Arial"/>
              </a:rPr>
              <a:t>a </a:t>
            </a:r>
            <a:r>
              <a:rPr sz="3200" spc="-85" dirty="0">
                <a:latin typeface="Arial"/>
                <a:cs typeface="Arial"/>
              </a:rPr>
              <a:t>certain  </a:t>
            </a:r>
            <a:r>
              <a:rPr sz="3200" spc="-120" dirty="0">
                <a:latin typeface="Arial"/>
                <a:cs typeface="Arial"/>
              </a:rPr>
              <a:t>fixed </a:t>
            </a:r>
            <a:r>
              <a:rPr sz="3200" spc="-20" dirty="0">
                <a:latin typeface="Arial"/>
                <a:cs typeface="Arial"/>
              </a:rPr>
              <a:t>finite </a:t>
            </a:r>
            <a:r>
              <a:rPr sz="3200" spc="-105" dirty="0">
                <a:latin typeface="Arial"/>
                <a:cs typeface="Arial"/>
              </a:rPr>
              <a:t>alphabet </a:t>
            </a:r>
            <a:r>
              <a:rPr sz="3200" spc="20" dirty="0">
                <a:latin typeface="Arial"/>
                <a:cs typeface="Arial"/>
              </a:rPr>
              <a:t>with </a:t>
            </a:r>
            <a:r>
              <a:rPr sz="3200" spc="-90" dirty="0">
                <a:latin typeface="Arial"/>
                <a:cs typeface="Arial"/>
              </a:rPr>
              <a:t>certain</a:t>
            </a:r>
            <a:r>
              <a:rPr sz="3200" spc="-600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probabilities</a:t>
            </a:r>
            <a:endParaRPr sz="3200">
              <a:latin typeface="Arial"/>
              <a:cs typeface="Arial"/>
            </a:endParaRPr>
          </a:p>
          <a:p>
            <a:pPr marL="756285" marR="46990" indent="-287020">
              <a:lnSpc>
                <a:spcPts val="3340"/>
              </a:lnSpc>
              <a:spcBef>
                <a:spcPts val="89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i="1" spc="-15" dirty="0">
                <a:latin typeface="Carlito"/>
                <a:cs typeface="Carlito"/>
              </a:rPr>
              <a:t>Entropy </a:t>
            </a:r>
            <a:r>
              <a:rPr sz="2800" i="1" dirty="0">
                <a:latin typeface="Carlito"/>
                <a:cs typeface="Carlito"/>
              </a:rPr>
              <a:t>is an </a:t>
            </a:r>
            <a:r>
              <a:rPr sz="2800" i="1" spc="-5" dirty="0">
                <a:latin typeface="Carlito"/>
                <a:cs typeface="Carlito"/>
              </a:rPr>
              <a:t>average </a:t>
            </a:r>
            <a:r>
              <a:rPr sz="2800" i="1" spc="-10" dirty="0">
                <a:latin typeface="Carlito"/>
                <a:cs typeface="Carlito"/>
              </a:rPr>
              <a:t>information </a:t>
            </a:r>
            <a:r>
              <a:rPr sz="2800" i="1" spc="-35" dirty="0">
                <a:latin typeface="Carlito"/>
                <a:cs typeface="Carlito"/>
              </a:rPr>
              <a:t>content </a:t>
            </a:r>
            <a:r>
              <a:rPr sz="2800" i="1" spc="-25" dirty="0">
                <a:latin typeface="Carlito"/>
                <a:cs typeface="Carlito"/>
              </a:rPr>
              <a:t>for</a:t>
            </a:r>
            <a:r>
              <a:rPr sz="2800" i="1" spc="-400" dirty="0">
                <a:latin typeface="Carlito"/>
                <a:cs typeface="Carlito"/>
              </a:rPr>
              <a:t> </a:t>
            </a:r>
            <a:r>
              <a:rPr sz="2800" i="1" dirty="0">
                <a:latin typeface="Carlito"/>
                <a:cs typeface="Carlito"/>
              </a:rPr>
              <a:t>the  given </a:t>
            </a:r>
            <a:r>
              <a:rPr sz="2800" i="1" spc="-5" dirty="0">
                <a:latin typeface="Carlito"/>
                <a:cs typeface="Carlito"/>
              </a:rPr>
              <a:t>source</a:t>
            </a:r>
            <a:r>
              <a:rPr sz="2800" i="1" spc="-220" dirty="0">
                <a:latin typeface="Carlito"/>
                <a:cs typeface="Carlito"/>
              </a:rPr>
              <a:t> </a:t>
            </a:r>
            <a:r>
              <a:rPr sz="2800" i="1" spc="-25" dirty="0">
                <a:latin typeface="Carlito"/>
                <a:cs typeface="Carlito"/>
              </a:rPr>
              <a:t>symbol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68666" y="5686513"/>
            <a:ext cx="483870" cy="0"/>
          </a:xfrm>
          <a:custGeom>
            <a:avLst/>
            <a:gdLst/>
            <a:ahLst/>
            <a:cxnLst/>
            <a:rect l="l" t="t" r="r" b="b"/>
            <a:pathLst>
              <a:path w="483870">
                <a:moveTo>
                  <a:pt x="0" y="0"/>
                </a:moveTo>
                <a:lnTo>
                  <a:pt x="483869" y="0"/>
                </a:lnTo>
              </a:path>
            </a:pathLst>
          </a:custGeom>
          <a:ln w="176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95666" y="5205806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2861" y="5784900"/>
            <a:ext cx="3530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p</a:t>
            </a:r>
            <a:r>
              <a:rPr sz="2400" i="1" spc="-300" dirty="0">
                <a:latin typeface="Times New Roman"/>
                <a:cs typeface="Times New Roman"/>
              </a:rPr>
              <a:t> </a:t>
            </a:r>
            <a:r>
              <a:rPr sz="2100" i="1" spc="-7" baseline="-25793" dirty="0">
                <a:latin typeface="Times New Roman"/>
                <a:cs typeface="Times New Roman"/>
              </a:rPr>
              <a:t>k</a:t>
            </a:r>
            <a:endParaRPr sz="2100" baseline="-25793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93002" y="5465165"/>
            <a:ext cx="2021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499109" algn="l"/>
                <a:tab pos="1054100" algn="l"/>
                <a:tab pos="1880870" algn="l"/>
              </a:tabLst>
            </a:pPr>
            <a:r>
              <a:rPr sz="2400" i="1" dirty="0">
                <a:latin typeface="Times New Roman"/>
                <a:cs typeface="Times New Roman"/>
              </a:rPr>
              <a:t>p</a:t>
            </a:r>
            <a:r>
              <a:rPr sz="2400" i="1" spc="-145" dirty="0">
                <a:latin typeface="Times New Roman"/>
                <a:cs typeface="Times New Roman"/>
              </a:rPr>
              <a:t> </a:t>
            </a:r>
            <a:r>
              <a:rPr sz="2100" i="1" spc="-7" baseline="-25793" dirty="0">
                <a:latin typeface="Times New Roman"/>
                <a:cs typeface="Times New Roman"/>
              </a:rPr>
              <a:t>k	</a:t>
            </a:r>
            <a:r>
              <a:rPr sz="2400" spc="-15" dirty="0">
                <a:latin typeface="Times New Roman"/>
                <a:cs typeface="Times New Roman"/>
              </a:rPr>
              <a:t>log	</a:t>
            </a:r>
            <a:r>
              <a:rPr sz="2100" spc="-7" baseline="-25793" dirty="0">
                <a:latin typeface="Times New Roman"/>
                <a:cs typeface="Times New Roman"/>
              </a:rPr>
              <a:t>2</a:t>
            </a:r>
            <a:r>
              <a:rPr sz="2100" spc="225" baseline="-2579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	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10989" y="5144211"/>
            <a:ext cx="1866264" cy="1086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7640">
              <a:lnSpc>
                <a:spcPts val="1515"/>
              </a:lnSpc>
              <a:spcBef>
                <a:spcPts val="95"/>
              </a:spcBef>
            </a:pPr>
            <a:r>
              <a:rPr sz="1400" i="1" spc="-5" dirty="0">
                <a:latin typeface="Times New Roman"/>
                <a:cs typeface="Times New Roman"/>
              </a:rPr>
              <a:t>K </a:t>
            </a:r>
            <a:r>
              <a:rPr sz="1400" spc="-5" dirty="0">
                <a:latin typeface="Symbol"/>
                <a:cs typeface="Symbol"/>
              </a:rPr>
              <a:t>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ts val="4155"/>
              </a:lnSpc>
              <a:tabLst>
                <a:tab pos="394335" algn="l"/>
                <a:tab pos="1071245" algn="l"/>
                <a:tab pos="1391285" algn="l"/>
              </a:tabLst>
            </a:pPr>
            <a:r>
              <a:rPr sz="2400" i="1" spc="-5" dirty="0">
                <a:latin typeface="Times New Roman"/>
                <a:cs typeface="Times New Roman"/>
              </a:rPr>
              <a:t>H	</a:t>
            </a:r>
            <a:r>
              <a:rPr sz="2400" spc="-40" dirty="0">
                <a:latin typeface="Times New Roman"/>
                <a:cs typeface="Times New Roman"/>
              </a:rPr>
              <a:t>(</a:t>
            </a:r>
            <a:r>
              <a:rPr sz="2400" spc="-40" dirty="0">
                <a:latin typeface="Symbol"/>
                <a:cs typeface="Symbol"/>
              </a:rPr>
              <a:t></a:t>
            </a:r>
            <a:r>
              <a:rPr sz="2400" spc="-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)	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5400" baseline="-9259" dirty="0">
                <a:latin typeface="Symbol"/>
                <a:cs typeface="Symbol"/>
              </a:rPr>
              <a:t></a:t>
            </a:r>
            <a:endParaRPr sz="5400" baseline="-9259">
              <a:latin typeface="Symbol"/>
              <a:cs typeface="Symbol"/>
            </a:endParaRPr>
          </a:p>
          <a:p>
            <a:pPr marL="1443355">
              <a:lnSpc>
                <a:spcPct val="100000"/>
              </a:lnSpc>
              <a:spcBef>
                <a:spcPts val="1000"/>
              </a:spcBef>
            </a:pPr>
            <a:r>
              <a:rPr sz="1400" i="1" spc="-5" dirty="0">
                <a:latin typeface="Times New Roman"/>
                <a:cs typeface="Times New Roman"/>
              </a:rPr>
              <a:t>k </a:t>
            </a:r>
            <a:r>
              <a:rPr sz="1400" spc="-5" dirty="0">
                <a:latin typeface="Symbol"/>
                <a:cs typeface="Symbol"/>
              </a:rPr>
              <a:t>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2088" y="611200"/>
            <a:ext cx="41598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80" dirty="0"/>
              <a:t>Entropy</a:t>
            </a:r>
            <a:r>
              <a:rPr sz="4400" spc="-330" dirty="0"/>
              <a:t> </a:t>
            </a:r>
            <a:r>
              <a:rPr sz="4400" spc="-215" dirty="0"/>
              <a:t>(example)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64235" y="1700606"/>
            <a:ext cx="3667125" cy="423227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6870" marR="45085" indent="-344805" algn="just">
              <a:lnSpc>
                <a:spcPts val="3479"/>
              </a:lnSpc>
              <a:spcBef>
                <a:spcPts val="509"/>
              </a:spcBef>
              <a:buChar char="•"/>
              <a:tabLst>
                <a:tab pos="357505" algn="l"/>
              </a:tabLst>
            </a:pPr>
            <a:r>
              <a:rPr sz="3200" spc="-145" dirty="0">
                <a:latin typeface="Arial"/>
                <a:cs typeface="Arial"/>
              </a:rPr>
              <a:t>Entropy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35" dirty="0">
                <a:latin typeface="Arial"/>
                <a:cs typeface="Arial"/>
              </a:rPr>
              <a:t>Binary  Memoryless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225" dirty="0">
                <a:latin typeface="Arial"/>
                <a:cs typeface="Arial"/>
              </a:rPr>
              <a:t>Source</a:t>
            </a:r>
            <a:endParaRPr sz="3200">
              <a:latin typeface="Arial"/>
              <a:cs typeface="Arial"/>
            </a:endParaRPr>
          </a:p>
          <a:p>
            <a:pPr marL="356870" marR="5080" indent="-344805" algn="just">
              <a:lnSpc>
                <a:spcPct val="90000"/>
              </a:lnSpc>
              <a:spcBef>
                <a:spcPts val="665"/>
              </a:spcBef>
              <a:buChar char="•"/>
              <a:tabLst>
                <a:tab pos="357505" algn="l"/>
              </a:tabLst>
            </a:pPr>
            <a:r>
              <a:rPr sz="3200" spc="-140" dirty="0">
                <a:latin typeface="Arial"/>
                <a:cs typeface="Arial"/>
              </a:rPr>
              <a:t>Binary </a:t>
            </a:r>
            <a:r>
              <a:rPr sz="3200" spc="-150" dirty="0">
                <a:latin typeface="Arial"/>
                <a:cs typeface="Arial"/>
              </a:rPr>
              <a:t>memoryless  </a:t>
            </a:r>
            <a:r>
              <a:rPr sz="3200" spc="-170" dirty="0">
                <a:latin typeface="Arial"/>
                <a:cs typeface="Arial"/>
              </a:rPr>
              <a:t>source </a:t>
            </a:r>
            <a:r>
              <a:rPr sz="3200" spc="-240" dirty="0">
                <a:latin typeface="Arial"/>
                <a:cs typeface="Arial"/>
              </a:rPr>
              <a:t>has </a:t>
            </a:r>
            <a:r>
              <a:rPr sz="3200" spc="-180" dirty="0">
                <a:latin typeface="Arial"/>
                <a:cs typeface="Arial"/>
              </a:rPr>
              <a:t>symbols  </a:t>
            </a:r>
            <a:r>
              <a:rPr sz="3200" spc="-165" dirty="0">
                <a:latin typeface="Arial"/>
                <a:cs typeface="Arial"/>
              </a:rPr>
              <a:t>0 </a:t>
            </a:r>
            <a:r>
              <a:rPr sz="3200" spc="-155" dirty="0">
                <a:latin typeface="Arial"/>
                <a:cs typeface="Arial"/>
              </a:rPr>
              <a:t>and </a:t>
            </a:r>
            <a:r>
              <a:rPr sz="3200" spc="-165" dirty="0">
                <a:latin typeface="Arial"/>
                <a:cs typeface="Arial"/>
              </a:rPr>
              <a:t>1 </a:t>
            </a:r>
            <a:r>
              <a:rPr sz="3200" spc="-95" dirty="0">
                <a:latin typeface="Arial"/>
                <a:cs typeface="Arial"/>
              </a:rPr>
              <a:t>which </a:t>
            </a:r>
            <a:r>
              <a:rPr sz="3200" spc="-204" dirty="0">
                <a:latin typeface="Arial"/>
                <a:cs typeface="Arial"/>
              </a:rPr>
              <a:t>have  </a:t>
            </a:r>
            <a:r>
              <a:rPr sz="3200" spc="-80" dirty="0">
                <a:latin typeface="Arial"/>
                <a:cs typeface="Arial"/>
              </a:rPr>
              <a:t>probabilities </a:t>
            </a:r>
            <a:r>
              <a:rPr sz="3200" spc="-135" dirty="0">
                <a:latin typeface="Arial"/>
                <a:cs typeface="Arial"/>
              </a:rPr>
              <a:t>p0 </a:t>
            </a:r>
            <a:r>
              <a:rPr sz="3200" spc="-155" dirty="0">
                <a:latin typeface="Arial"/>
                <a:cs typeface="Arial"/>
              </a:rPr>
              <a:t>and  </a:t>
            </a:r>
            <a:r>
              <a:rPr sz="3200" spc="-135" dirty="0">
                <a:latin typeface="Arial"/>
                <a:cs typeface="Arial"/>
              </a:rPr>
              <a:t>p1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(1-p0)</a:t>
            </a:r>
            <a:endParaRPr sz="3200">
              <a:latin typeface="Arial"/>
              <a:cs typeface="Arial"/>
            </a:endParaRPr>
          </a:p>
          <a:p>
            <a:pPr marL="356870" marR="259715" indent="-344805" algn="just">
              <a:lnSpc>
                <a:spcPts val="3510"/>
              </a:lnSpc>
              <a:spcBef>
                <a:spcPts val="850"/>
              </a:spcBef>
              <a:buChar char="•"/>
              <a:tabLst>
                <a:tab pos="357505" algn="l"/>
              </a:tabLst>
            </a:pPr>
            <a:r>
              <a:rPr sz="3200" spc="-155" dirty="0">
                <a:latin typeface="Arial"/>
                <a:cs typeface="Arial"/>
              </a:rPr>
              <a:t>Count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00" dirty="0">
                <a:latin typeface="Arial"/>
                <a:cs typeface="Arial"/>
              </a:rPr>
              <a:t>entropy  </a:t>
            </a:r>
            <a:r>
              <a:rPr sz="3200" spc="-305" dirty="0">
                <a:latin typeface="Arial"/>
                <a:cs typeface="Arial"/>
              </a:rPr>
              <a:t>as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50" dirty="0">
                <a:latin typeface="Arial"/>
                <a:cs typeface="Arial"/>
              </a:rPr>
              <a:t>function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18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p0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7473315" cy="4787900"/>
            <a:chOff x="1518411" y="1391919"/>
            <a:chExt cx="7473315" cy="478790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200" y="1828800"/>
              <a:ext cx="4343400" cy="4351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4420" y="611200"/>
            <a:ext cx="54419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Source </a:t>
            </a:r>
            <a:r>
              <a:rPr sz="4400" spc="-265" dirty="0"/>
              <a:t>Coding</a:t>
            </a:r>
            <a:r>
              <a:rPr sz="4400" spc="-350" dirty="0"/>
              <a:t> </a:t>
            </a:r>
            <a:r>
              <a:rPr sz="4400" spc="-210" dirty="0"/>
              <a:t>Theorem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298194" y="1736851"/>
            <a:ext cx="6323330" cy="3079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66675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i="1" spc="-15" dirty="0">
                <a:solidFill>
                  <a:srgbClr val="0000FF"/>
                </a:solidFill>
                <a:latin typeface="Carlito"/>
                <a:cs typeface="Carlito"/>
              </a:rPr>
              <a:t>Source coding </a:t>
            </a:r>
            <a:r>
              <a:rPr sz="3200" spc="-204" dirty="0">
                <a:latin typeface="Arial"/>
                <a:cs typeface="Arial"/>
              </a:rPr>
              <a:t>means </a:t>
            </a:r>
            <a:r>
              <a:rPr sz="3200" spc="-180" dirty="0">
                <a:latin typeface="Arial"/>
                <a:cs typeface="Arial"/>
              </a:rPr>
              <a:t>an </a:t>
            </a:r>
            <a:r>
              <a:rPr sz="3200" spc="-105" dirty="0">
                <a:latin typeface="Arial"/>
                <a:cs typeface="Arial"/>
              </a:rPr>
              <a:t>effective  </a:t>
            </a:r>
            <a:r>
              <a:rPr sz="3200" spc="-114" dirty="0">
                <a:latin typeface="Arial"/>
                <a:cs typeface="Arial"/>
              </a:rPr>
              <a:t>representation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40" dirty="0">
                <a:latin typeface="Arial"/>
                <a:cs typeface="Arial"/>
              </a:rPr>
              <a:t>data </a:t>
            </a:r>
            <a:r>
              <a:rPr sz="3200" spc="-160" dirty="0">
                <a:latin typeface="Arial"/>
                <a:cs typeface="Arial"/>
              </a:rPr>
              <a:t>generated</a:t>
            </a:r>
            <a:r>
              <a:rPr sz="3200" spc="-330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by  </a:t>
            </a:r>
            <a:r>
              <a:rPr sz="3200" spc="-250" dirty="0">
                <a:latin typeface="Arial"/>
                <a:cs typeface="Arial"/>
              </a:rPr>
              <a:t>a </a:t>
            </a:r>
            <a:r>
              <a:rPr sz="3200" spc="-140" dirty="0">
                <a:latin typeface="Arial"/>
                <a:cs typeface="Arial"/>
              </a:rPr>
              <a:t>discrete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source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45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i="1" spc="-10" dirty="0">
                <a:latin typeface="Carlito"/>
                <a:cs typeface="Carlito"/>
              </a:rPr>
              <a:t>representation </a:t>
            </a:r>
            <a:r>
              <a:rPr sz="2800" i="1" spc="-15" dirty="0">
                <a:latin typeface="Carlito"/>
                <a:cs typeface="Carlito"/>
              </a:rPr>
              <a:t>by </a:t>
            </a:r>
            <a:r>
              <a:rPr sz="2800" i="1" spc="-5" dirty="0">
                <a:latin typeface="Carlito"/>
                <a:cs typeface="Carlito"/>
              </a:rPr>
              <a:t>source</a:t>
            </a:r>
            <a:r>
              <a:rPr sz="2800" i="1" spc="-315" dirty="0">
                <a:latin typeface="Carlito"/>
                <a:cs typeface="Carlito"/>
              </a:rPr>
              <a:t> </a:t>
            </a:r>
            <a:r>
              <a:rPr sz="2800" i="1" spc="-5" dirty="0">
                <a:latin typeface="Carlito"/>
                <a:cs typeface="Carlito"/>
              </a:rPr>
              <a:t>encoder</a:t>
            </a:r>
            <a:endParaRPr sz="2800">
              <a:latin typeface="Carlito"/>
              <a:cs typeface="Carlito"/>
            </a:endParaRPr>
          </a:p>
          <a:p>
            <a:pPr marL="356870" marR="5080" indent="-344805">
              <a:lnSpc>
                <a:spcPct val="100000"/>
              </a:lnSpc>
              <a:spcBef>
                <a:spcPts val="75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5" dirty="0">
                <a:latin typeface="Arial"/>
                <a:cs typeface="Arial"/>
              </a:rPr>
              <a:t>statistics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0" dirty="0">
                <a:latin typeface="Arial"/>
                <a:cs typeface="Arial"/>
              </a:rPr>
              <a:t>source </a:t>
            </a:r>
            <a:r>
              <a:rPr sz="3200" spc="-135" dirty="0">
                <a:latin typeface="Arial"/>
                <a:cs typeface="Arial"/>
              </a:rPr>
              <a:t>must </a:t>
            </a:r>
            <a:r>
              <a:rPr sz="3200" spc="-150" dirty="0">
                <a:latin typeface="Arial"/>
                <a:cs typeface="Arial"/>
              </a:rPr>
              <a:t>be  </a:t>
            </a:r>
            <a:r>
              <a:rPr sz="3200" spc="-105" dirty="0">
                <a:latin typeface="Arial"/>
                <a:cs typeface="Arial"/>
              </a:rPr>
              <a:t>known </a:t>
            </a:r>
            <a:r>
              <a:rPr sz="3200" spc="-145" dirty="0">
                <a:latin typeface="Arial"/>
                <a:cs typeface="Arial"/>
              </a:rPr>
              <a:t>(e.g. </a:t>
            </a:r>
            <a:r>
              <a:rPr sz="3200" spc="55" dirty="0">
                <a:latin typeface="Arial"/>
                <a:cs typeface="Arial"/>
              </a:rPr>
              <a:t>if </a:t>
            </a:r>
            <a:r>
              <a:rPr sz="3200" spc="-145" dirty="0">
                <a:latin typeface="Arial"/>
                <a:cs typeface="Arial"/>
              </a:rPr>
              <a:t>coding </a:t>
            </a:r>
            <a:r>
              <a:rPr sz="3200" spc="-45" dirty="0">
                <a:latin typeface="Arial"/>
                <a:cs typeface="Arial"/>
              </a:rPr>
              <a:t>priorities</a:t>
            </a:r>
            <a:r>
              <a:rPr sz="3200" spc="-51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exist)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6107430" cy="4074160"/>
            <a:chOff x="1518411" y="1391919"/>
            <a:chExt cx="6107430" cy="407416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6388" y="611200"/>
            <a:ext cx="39401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Data</a:t>
            </a:r>
            <a:r>
              <a:rPr sz="4400" spc="-360" dirty="0"/>
              <a:t> </a:t>
            </a:r>
            <a:r>
              <a:rPr sz="4400" spc="-195" dirty="0"/>
              <a:t>Compaction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298194" y="1739264"/>
            <a:ext cx="6405880" cy="4265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179705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i="1" spc="-30" dirty="0">
                <a:solidFill>
                  <a:srgbClr val="0000FF"/>
                </a:solidFill>
                <a:latin typeface="Carlito"/>
                <a:cs typeface="Carlito"/>
              </a:rPr>
              <a:t>Data </a:t>
            </a:r>
            <a:r>
              <a:rPr sz="2800" i="1" spc="-10" dirty="0">
                <a:solidFill>
                  <a:srgbClr val="0000FF"/>
                </a:solidFill>
                <a:latin typeface="Carlito"/>
                <a:cs typeface="Carlito"/>
              </a:rPr>
              <a:t>compaction </a:t>
            </a:r>
            <a:r>
              <a:rPr sz="2800" spc="-130" dirty="0">
                <a:latin typeface="Arial"/>
                <a:cs typeface="Arial"/>
              </a:rPr>
              <a:t>(a.k.a </a:t>
            </a:r>
            <a:r>
              <a:rPr sz="2800" spc="-175" dirty="0">
                <a:latin typeface="Arial"/>
                <a:cs typeface="Arial"/>
              </a:rPr>
              <a:t>lossless </a:t>
            </a:r>
            <a:r>
              <a:rPr sz="2800" spc="-125" dirty="0">
                <a:latin typeface="Arial"/>
                <a:cs typeface="Arial"/>
              </a:rPr>
              <a:t>data  </a:t>
            </a:r>
            <a:r>
              <a:rPr sz="2800" spc="-150" dirty="0">
                <a:latin typeface="Arial"/>
                <a:cs typeface="Arial"/>
              </a:rPr>
              <a:t>compression) </a:t>
            </a:r>
            <a:r>
              <a:rPr sz="2800" spc="-180" dirty="0">
                <a:latin typeface="Arial"/>
                <a:cs typeface="Arial"/>
              </a:rPr>
              <a:t>means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10" dirty="0">
                <a:latin typeface="Arial"/>
                <a:cs typeface="Arial"/>
              </a:rPr>
              <a:t>we </a:t>
            </a:r>
            <a:r>
              <a:rPr sz="2800" spc="15" dirty="0">
                <a:latin typeface="Arial"/>
                <a:cs typeface="Arial"/>
              </a:rPr>
              <a:t>will</a:t>
            </a:r>
            <a:r>
              <a:rPr sz="2800" spc="-459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remove  </a:t>
            </a:r>
            <a:r>
              <a:rPr sz="2800" spc="-105" dirty="0">
                <a:latin typeface="Arial"/>
                <a:cs typeface="Arial"/>
              </a:rPr>
              <a:t>redundant </a:t>
            </a:r>
            <a:r>
              <a:rPr sz="2800" spc="-60" dirty="0">
                <a:latin typeface="Arial"/>
                <a:cs typeface="Arial"/>
              </a:rPr>
              <a:t>information </a:t>
            </a:r>
            <a:r>
              <a:rPr sz="2800" spc="-40" dirty="0">
                <a:latin typeface="Arial"/>
                <a:cs typeface="Arial"/>
              </a:rPr>
              <a:t>from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40" dirty="0">
                <a:latin typeface="Arial"/>
                <a:cs typeface="Arial"/>
              </a:rPr>
              <a:t>signal  </a:t>
            </a:r>
            <a:r>
              <a:rPr sz="2800" spc="-10" dirty="0">
                <a:latin typeface="Arial"/>
                <a:cs typeface="Arial"/>
              </a:rPr>
              <a:t>prior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transmission</a:t>
            </a:r>
            <a:endParaRPr sz="2800">
              <a:latin typeface="Arial"/>
              <a:cs typeface="Arial"/>
            </a:endParaRPr>
          </a:p>
          <a:p>
            <a:pPr marL="756285" marR="5080" indent="-287020">
              <a:lnSpc>
                <a:spcPct val="100000"/>
              </a:lnSpc>
              <a:spcBef>
                <a:spcPts val="650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i="1" spc="-10" dirty="0">
                <a:latin typeface="Carlito"/>
                <a:cs typeface="Carlito"/>
              </a:rPr>
              <a:t>basically </a:t>
            </a:r>
            <a:r>
              <a:rPr sz="2400" i="1" spc="-5" dirty="0">
                <a:latin typeface="Carlito"/>
                <a:cs typeface="Carlito"/>
              </a:rPr>
              <a:t>this </a:t>
            </a:r>
            <a:r>
              <a:rPr sz="2400" i="1" dirty="0">
                <a:latin typeface="Carlito"/>
                <a:cs typeface="Carlito"/>
              </a:rPr>
              <a:t>is </a:t>
            </a:r>
            <a:r>
              <a:rPr sz="2400" i="1" spc="-5" dirty="0">
                <a:latin typeface="Carlito"/>
                <a:cs typeface="Carlito"/>
              </a:rPr>
              <a:t>achieved </a:t>
            </a:r>
            <a:r>
              <a:rPr sz="2400" i="1" spc="-10" dirty="0">
                <a:latin typeface="Carlito"/>
                <a:cs typeface="Carlito"/>
              </a:rPr>
              <a:t>by assigning short  </a:t>
            </a:r>
            <a:r>
              <a:rPr sz="2400" i="1" spc="-5" dirty="0">
                <a:latin typeface="Carlito"/>
                <a:cs typeface="Carlito"/>
              </a:rPr>
              <a:t>descriptions </a:t>
            </a:r>
            <a:r>
              <a:rPr sz="2400" i="1" spc="-20" dirty="0">
                <a:latin typeface="Carlito"/>
                <a:cs typeface="Carlito"/>
              </a:rPr>
              <a:t>to </a:t>
            </a:r>
            <a:r>
              <a:rPr sz="2400" i="1" spc="-5" dirty="0">
                <a:latin typeface="Carlito"/>
                <a:cs typeface="Carlito"/>
              </a:rPr>
              <a:t>the </a:t>
            </a:r>
            <a:r>
              <a:rPr sz="2400" i="1" spc="-10" dirty="0">
                <a:latin typeface="Carlito"/>
                <a:cs typeface="Carlito"/>
              </a:rPr>
              <a:t>most frequent outcomes</a:t>
            </a:r>
            <a:r>
              <a:rPr sz="2400" i="1" spc="-235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of  the </a:t>
            </a:r>
            <a:r>
              <a:rPr sz="2400" i="1" spc="-10" dirty="0">
                <a:latin typeface="Carlito"/>
                <a:cs typeface="Carlito"/>
              </a:rPr>
              <a:t>source output and </a:t>
            </a:r>
            <a:r>
              <a:rPr sz="2400" i="1" spc="-5" dirty="0">
                <a:latin typeface="Carlito"/>
                <a:cs typeface="Carlito"/>
              </a:rPr>
              <a:t>vice</a:t>
            </a:r>
            <a:r>
              <a:rPr sz="2400" i="1" spc="-20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versa</a:t>
            </a:r>
            <a:endParaRPr sz="2400">
              <a:latin typeface="Carlito"/>
              <a:cs typeface="Carlito"/>
            </a:endParaRPr>
          </a:p>
          <a:p>
            <a:pPr marL="356870" marR="364490" indent="-344805">
              <a:lnSpc>
                <a:spcPct val="100000"/>
              </a:lnSpc>
              <a:spcBef>
                <a:spcPts val="56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55" dirty="0">
                <a:latin typeface="Arial"/>
                <a:cs typeface="Arial"/>
              </a:rPr>
              <a:t>Source-coding </a:t>
            </a:r>
            <a:r>
              <a:rPr sz="2800" spc="-200" dirty="0">
                <a:latin typeface="Arial"/>
                <a:cs typeface="Arial"/>
              </a:rPr>
              <a:t>schemes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spc="-145" dirty="0">
                <a:latin typeface="Arial"/>
                <a:cs typeface="Arial"/>
              </a:rPr>
              <a:t>are </a:t>
            </a:r>
            <a:r>
              <a:rPr sz="2800" spc="-165" dirty="0">
                <a:latin typeface="Arial"/>
                <a:cs typeface="Arial"/>
              </a:rPr>
              <a:t>used</a:t>
            </a:r>
            <a:r>
              <a:rPr sz="2800" spc="-53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  </a:t>
            </a:r>
            <a:r>
              <a:rPr sz="2800" spc="-125" dirty="0">
                <a:latin typeface="Arial"/>
                <a:cs typeface="Arial"/>
              </a:rPr>
              <a:t>data </a:t>
            </a:r>
            <a:r>
              <a:rPr sz="2800" spc="-95" dirty="0">
                <a:latin typeface="Arial"/>
                <a:cs typeface="Arial"/>
              </a:rPr>
              <a:t>compaction </a:t>
            </a:r>
            <a:r>
              <a:rPr sz="2800" spc="-145" dirty="0">
                <a:latin typeface="Arial"/>
                <a:cs typeface="Arial"/>
              </a:rPr>
              <a:t>are </a:t>
            </a:r>
            <a:r>
              <a:rPr sz="2800" spc="-130" dirty="0">
                <a:latin typeface="Arial"/>
                <a:cs typeface="Arial"/>
              </a:rPr>
              <a:t>e.g. </a:t>
            </a:r>
            <a:r>
              <a:rPr sz="2800" spc="-85" dirty="0">
                <a:latin typeface="Arial"/>
                <a:cs typeface="Arial"/>
              </a:rPr>
              <a:t>prefix </a:t>
            </a:r>
            <a:r>
              <a:rPr sz="2800" spc="-114" dirty="0">
                <a:latin typeface="Arial"/>
                <a:cs typeface="Arial"/>
              </a:rPr>
              <a:t>coding,  </a:t>
            </a:r>
            <a:r>
              <a:rPr sz="2800" spc="-90" dirty="0">
                <a:latin typeface="Arial"/>
                <a:cs typeface="Arial"/>
              </a:rPr>
              <a:t>huffman </a:t>
            </a:r>
            <a:r>
              <a:rPr sz="2800" spc="-114" dirty="0">
                <a:latin typeface="Arial"/>
                <a:cs typeface="Arial"/>
              </a:rPr>
              <a:t>coding,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lempel-ziv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6107430" cy="4074160"/>
            <a:chOff x="1518411" y="1391919"/>
            <a:chExt cx="6107430" cy="407416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3149" y="611200"/>
            <a:ext cx="59778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Data </a:t>
            </a:r>
            <a:r>
              <a:rPr sz="4400" spc="-195" dirty="0"/>
              <a:t>Compaction</a:t>
            </a:r>
            <a:r>
              <a:rPr sz="4400" spc="-335" dirty="0"/>
              <a:t> </a:t>
            </a:r>
            <a:r>
              <a:rPr sz="4400" spc="-229" dirty="0"/>
              <a:t>example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298194" y="1736851"/>
            <a:ext cx="6912609" cy="4028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i="1" dirty="0">
                <a:solidFill>
                  <a:srgbClr val="0000FF"/>
                </a:solidFill>
                <a:latin typeface="Carlito"/>
                <a:cs typeface="Carlito"/>
              </a:rPr>
              <a:t>Prefix </a:t>
            </a:r>
            <a:r>
              <a:rPr sz="3200" i="1" spc="-15" dirty="0">
                <a:solidFill>
                  <a:srgbClr val="0000FF"/>
                </a:solidFill>
                <a:latin typeface="Carlito"/>
                <a:cs typeface="Carlito"/>
              </a:rPr>
              <a:t>coding </a:t>
            </a:r>
            <a:r>
              <a:rPr sz="3200" spc="-235" dirty="0">
                <a:latin typeface="Arial"/>
                <a:cs typeface="Arial"/>
              </a:rPr>
              <a:t>has </a:t>
            </a:r>
            <a:r>
              <a:rPr sz="3200" spc="-180" dirty="0">
                <a:latin typeface="Arial"/>
                <a:cs typeface="Arial"/>
              </a:rPr>
              <a:t>an </a:t>
            </a:r>
            <a:r>
              <a:rPr sz="3200" spc="-35" dirty="0">
                <a:latin typeface="Arial"/>
                <a:cs typeface="Arial"/>
              </a:rPr>
              <a:t>important </a:t>
            </a:r>
            <a:r>
              <a:rPr sz="3200" spc="-105" dirty="0">
                <a:latin typeface="Arial"/>
                <a:cs typeface="Arial"/>
              </a:rPr>
              <a:t>feature 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100" dirty="0">
                <a:latin typeface="Arial"/>
                <a:cs typeface="Arial"/>
              </a:rPr>
              <a:t>it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210" dirty="0">
                <a:latin typeface="Arial"/>
                <a:cs typeface="Arial"/>
              </a:rPr>
              <a:t>always </a:t>
            </a:r>
            <a:r>
              <a:rPr sz="3200" spc="-95" dirty="0">
                <a:latin typeface="Arial"/>
                <a:cs typeface="Arial"/>
              </a:rPr>
              <a:t>uniquely</a:t>
            </a:r>
            <a:r>
              <a:rPr sz="3200" spc="-66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decodable </a:t>
            </a:r>
            <a:r>
              <a:rPr sz="3200" spc="-155" dirty="0">
                <a:latin typeface="Arial"/>
                <a:cs typeface="Arial"/>
              </a:rPr>
              <a:t>and  </a:t>
            </a:r>
            <a:r>
              <a:rPr sz="3200" spc="105" dirty="0">
                <a:latin typeface="Arial"/>
                <a:cs typeface="Arial"/>
              </a:rPr>
              <a:t>it </a:t>
            </a:r>
            <a:r>
              <a:rPr sz="3200" spc="-170" dirty="0">
                <a:latin typeface="Arial"/>
                <a:cs typeface="Arial"/>
              </a:rPr>
              <a:t>also </a:t>
            </a:r>
            <a:r>
              <a:rPr sz="3200" spc="-135" dirty="0">
                <a:latin typeface="Arial"/>
                <a:cs typeface="Arial"/>
              </a:rPr>
              <a:t>satisfies </a:t>
            </a:r>
            <a:r>
              <a:rPr sz="3200" spc="-95" dirty="0">
                <a:latin typeface="Arial"/>
                <a:cs typeface="Arial"/>
              </a:rPr>
              <a:t>Kraft-McMillan </a:t>
            </a:r>
            <a:r>
              <a:rPr sz="3200" spc="-215" dirty="0">
                <a:latin typeface="Arial"/>
                <a:cs typeface="Arial"/>
              </a:rPr>
              <a:t>(see  </a:t>
            </a:r>
            <a:r>
              <a:rPr sz="3200" spc="-95" dirty="0">
                <a:latin typeface="Arial"/>
                <a:cs typeface="Arial"/>
              </a:rPr>
              <a:t>formula </a:t>
            </a:r>
            <a:r>
              <a:rPr sz="3200" spc="-155" dirty="0">
                <a:latin typeface="Arial"/>
                <a:cs typeface="Arial"/>
              </a:rPr>
              <a:t>10.22 </a:t>
            </a:r>
            <a:r>
              <a:rPr sz="3200" spc="-95" dirty="0">
                <a:latin typeface="Arial"/>
                <a:cs typeface="Arial"/>
              </a:rPr>
              <a:t>p. </a:t>
            </a:r>
            <a:r>
              <a:rPr sz="3200" spc="-160" dirty="0">
                <a:latin typeface="Arial"/>
                <a:cs typeface="Arial"/>
              </a:rPr>
              <a:t>624) </a:t>
            </a:r>
            <a:r>
              <a:rPr sz="3200" spc="-65" dirty="0">
                <a:latin typeface="Arial"/>
                <a:cs typeface="Arial"/>
              </a:rPr>
              <a:t>inequality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term</a:t>
            </a:r>
            <a:endParaRPr sz="3200">
              <a:latin typeface="Arial"/>
              <a:cs typeface="Arial"/>
            </a:endParaRPr>
          </a:p>
          <a:p>
            <a:pPr marL="356870" marR="167005" indent="-344805">
              <a:lnSpc>
                <a:spcPct val="100000"/>
              </a:lnSpc>
              <a:spcBef>
                <a:spcPts val="80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60" dirty="0">
                <a:latin typeface="Arial"/>
                <a:cs typeface="Arial"/>
              </a:rPr>
              <a:t>Prefix </a:t>
            </a:r>
            <a:r>
              <a:rPr sz="3200" spc="-210" dirty="0">
                <a:latin typeface="Arial"/>
                <a:cs typeface="Arial"/>
              </a:rPr>
              <a:t>codes </a:t>
            </a:r>
            <a:r>
              <a:rPr sz="3200" spc="-215" dirty="0">
                <a:latin typeface="Arial"/>
                <a:cs typeface="Arial"/>
              </a:rPr>
              <a:t>can </a:t>
            </a:r>
            <a:r>
              <a:rPr sz="3200" spc="-170" dirty="0">
                <a:latin typeface="Arial"/>
                <a:cs typeface="Arial"/>
              </a:rPr>
              <a:t>also </a:t>
            </a:r>
            <a:r>
              <a:rPr sz="3200" spc="-150" dirty="0">
                <a:latin typeface="Arial"/>
                <a:cs typeface="Arial"/>
              </a:rPr>
              <a:t>be </a:t>
            </a:r>
            <a:r>
              <a:rPr sz="3200" spc="-110" dirty="0">
                <a:latin typeface="Arial"/>
                <a:cs typeface="Arial"/>
              </a:rPr>
              <a:t>referred </a:t>
            </a:r>
            <a:r>
              <a:rPr sz="3200" spc="20" dirty="0">
                <a:latin typeface="Arial"/>
                <a:cs typeface="Arial"/>
              </a:rPr>
              <a:t>to </a:t>
            </a:r>
            <a:r>
              <a:rPr sz="3200" spc="-305" dirty="0">
                <a:latin typeface="Arial"/>
                <a:cs typeface="Arial"/>
              </a:rPr>
              <a:t>as  </a:t>
            </a:r>
            <a:r>
              <a:rPr sz="3200" spc="-150" dirty="0">
                <a:latin typeface="Arial"/>
                <a:cs typeface="Arial"/>
              </a:rPr>
              <a:t>instantaneous </a:t>
            </a:r>
            <a:r>
              <a:rPr sz="3200" spc="-190" dirty="0">
                <a:latin typeface="Arial"/>
                <a:cs typeface="Arial"/>
              </a:rPr>
              <a:t>codes, </a:t>
            </a:r>
            <a:r>
              <a:rPr sz="3200" spc="-150" dirty="0">
                <a:latin typeface="Arial"/>
                <a:cs typeface="Arial"/>
              </a:rPr>
              <a:t>meaning </a:t>
            </a:r>
            <a:r>
              <a:rPr sz="3200" spc="-5" dirty="0">
                <a:latin typeface="Arial"/>
                <a:cs typeface="Arial"/>
              </a:rPr>
              <a:t>that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the  </a:t>
            </a:r>
            <a:r>
              <a:rPr sz="3200" spc="-145" dirty="0">
                <a:latin typeface="Arial"/>
                <a:cs typeface="Arial"/>
              </a:rPr>
              <a:t>decoding </a:t>
            </a:r>
            <a:r>
              <a:rPr sz="3200" spc="-200" dirty="0">
                <a:latin typeface="Arial"/>
                <a:cs typeface="Arial"/>
              </a:rPr>
              <a:t>process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60" dirty="0">
                <a:latin typeface="Arial"/>
                <a:cs typeface="Arial"/>
              </a:rPr>
              <a:t>achieved  </a:t>
            </a:r>
            <a:r>
              <a:rPr sz="3200" spc="-90" dirty="0">
                <a:latin typeface="Arial"/>
                <a:cs typeface="Arial"/>
              </a:rPr>
              <a:t>immediately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6107430" cy="4074160"/>
            <a:chOff x="1518411" y="1391919"/>
            <a:chExt cx="6107430" cy="407416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3149" y="611200"/>
            <a:ext cx="59778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Data </a:t>
            </a:r>
            <a:r>
              <a:rPr sz="4400" spc="-195" dirty="0"/>
              <a:t>Compaction</a:t>
            </a:r>
            <a:r>
              <a:rPr sz="4400" spc="-335" dirty="0"/>
              <a:t> </a:t>
            </a:r>
            <a:r>
              <a:rPr sz="4400" spc="-229" dirty="0"/>
              <a:t>example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30835" y="1965401"/>
            <a:ext cx="4183379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95" dirty="0">
                <a:latin typeface="Arial"/>
                <a:cs typeface="Arial"/>
              </a:rPr>
              <a:t>In </a:t>
            </a:r>
            <a:r>
              <a:rPr sz="3200" i="1" spc="-10" dirty="0">
                <a:solidFill>
                  <a:srgbClr val="0000FF"/>
                </a:solidFill>
                <a:latin typeface="Carlito"/>
                <a:cs typeface="Carlito"/>
              </a:rPr>
              <a:t>Huffman </a:t>
            </a:r>
            <a:r>
              <a:rPr sz="3200" i="1" spc="-15" dirty="0">
                <a:solidFill>
                  <a:srgbClr val="0000FF"/>
                </a:solidFill>
                <a:latin typeface="Carlito"/>
                <a:cs typeface="Carlito"/>
              </a:rPr>
              <a:t>coding </a:t>
            </a:r>
            <a:r>
              <a:rPr sz="3200" spc="10" dirty="0">
                <a:latin typeface="Arial"/>
                <a:cs typeface="Arial"/>
              </a:rPr>
              <a:t>to  </a:t>
            </a:r>
            <a:r>
              <a:rPr sz="3200" spc="-200" dirty="0">
                <a:latin typeface="Arial"/>
                <a:cs typeface="Arial"/>
              </a:rPr>
              <a:t>each </a:t>
            </a:r>
            <a:r>
              <a:rPr sz="3200" spc="-150" dirty="0">
                <a:latin typeface="Arial"/>
                <a:cs typeface="Arial"/>
              </a:rPr>
              <a:t>symbol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145" dirty="0">
                <a:latin typeface="Arial"/>
                <a:cs typeface="Arial"/>
              </a:rPr>
              <a:t>given  </a:t>
            </a:r>
            <a:r>
              <a:rPr sz="3200" spc="-105" dirty="0">
                <a:latin typeface="Arial"/>
                <a:cs typeface="Arial"/>
              </a:rPr>
              <a:t>alphabet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200" dirty="0">
                <a:latin typeface="Arial"/>
                <a:cs typeface="Arial"/>
              </a:rPr>
              <a:t>assigned </a:t>
            </a:r>
            <a:r>
              <a:rPr sz="3200" spc="-254" dirty="0">
                <a:latin typeface="Arial"/>
                <a:cs typeface="Arial"/>
              </a:rPr>
              <a:t>a  </a:t>
            </a:r>
            <a:r>
              <a:rPr sz="3200" spc="-190" dirty="0">
                <a:latin typeface="Arial"/>
                <a:cs typeface="Arial"/>
              </a:rPr>
              <a:t>sequence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60" dirty="0">
                <a:latin typeface="Arial"/>
                <a:cs typeface="Arial"/>
              </a:rPr>
              <a:t>bits</a:t>
            </a:r>
            <a:r>
              <a:rPr sz="3200" spc="-42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accor-  </a:t>
            </a:r>
            <a:r>
              <a:rPr sz="3200" spc="-120" dirty="0">
                <a:latin typeface="Arial"/>
                <a:cs typeface="Arial"/>
              </a:rPr>
              <a:t>ding </a:t>
            </a:r>
            <a:r>
              <a:rPr sz="3200" spc="20" dirty="0">
                <a:latin typeface="Arial"/>
                <a:cs typeface="Arial"/>
              </a:rPr>
              <a:t>to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50" dirty="0">
                <a:latin typeface="Arial"/>
                <a:cs typeface="Arial"/>
              </a:rPr>
              <a:t>symbol  </a:t>
            </a:r>
            <a:r>
              <a:rPr sz="3200" spc="-55" dirty="0">
                <a:latin typeface="Arial"/>
                <a:cs typeface="Arial"/>
              </a:rPr>
              <a:t>probability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7168515" cy="4446905"/>
            <a:chOff x="1518411" y="1391919"/>
            <a:chExt cx="7168515" cy="4446905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43400" y="1905000"/>
              <a:ext cx="4343400" cy="3933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3149" y="611200"/>
            <a:ext cx="59778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Data </a:t>
            </a:r>
            <a:r>
              <a:rPr sz="4400" spc="-195" dirty="0"/>
              <a:t>Compaction</a:t>
            </a:r>
            <a:r>
              <a:rPr sz="4400" spc="-335" dirty="0"/>
              <a:t> </a:t>
            </a:r>
            <a:r>
              <a:rPr sz="4400" spc="-229" dirty="0"/>
              <a:t>example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644" y="1929206"/>
            <a:ext cx="6934834" cy="324485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3695" marR="85725" indent="-341630" algn="just">
              <a:lnSpc>
                <a:spcPct val="91000"/>
              </a:lnSpc>
              <a:spcBef>
                <a:spcPts val="440"/>
              </a:spcBef>
              <a:buChar char="•"/>
              <a:tabLst>
                <a:tab pos="354330" algn="l"/>
              </a:tabLst>
            </a:pPr>
            <a:r>
              <a:rPr sz="3200" spc="-90" dirty="0">
                <a:latin typeface="Arial"/>
                <a:cs typeface="Arial"/>
              </a:rPr>
              <a:t>In </a:t>
            </a:r>
            <a:r>
              <a:rPr sz="3200" i="1" spc="-5" dirty="0">
                <a:solidFill>
                  <a:srgbClr val="0000FF"/>
                </a:solidFill>
                <a:latin typeface="Carlito"/>
                <a:cs typeface="Carlito"/>
              </a:rPr>
              <a:t>Lempel-Ziv </a:t>
            </a:r>
            <a:r>
              <a:rPr sz="3200" i="1" spc="-25" dirty="0">
                <a:solidFill>
                  <a:srgbClr val="0000FF"/>
                </a:solidFill>
                <a:latin typeface="Carlito"/>
                <a:cs typeface="Carlito"/>
              </a:rPr>
              <a:t>coding </a:t>
            </a:r>
            <a:r>
              <a:rPr sz="3200" spc="-100" dirty="0">
                <a:latin typeface="Arial"/>
                <a:cs typeface="Arial"/>
              </a:rPr>
              <a:t>no </a:t>
            </a:r>
            <a:r>
              <a:rPr sz="3200" spc="-80" dirty="0">
                <a:latin typeface="Arial"/>
                <a:cs typeface="Arial"/>
              </a:rPr>
              <a:t>probabilities </a:t>
            </a:r>
            <a:r>
              <a:rPr sz="3200" spc="-10" dirty="0">
                <a:latin typeface="Arial"/>
                <a:cs typeface="Arial"/>
              </a:rPr>
              <a:t>of 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0" dirty="0">
                <a:latin typeface="Arial"/>
                <a:cs typeface="Arial"/>
              </a:rPr>
              <a:t>source </a:t>
            </a:r>
            <a:r>
              <a:rPr sz="3200" spc="-180" dirty="0">
                <a:latin typeface="Arial"/>
                <a:cs typeface="Arial"/>
              </a:rPr>
              <a:t>symbols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145" dirty="0">
                <a:latin typeface="Arial"/>
                <a:cs typeface="Arial"/>
              </a:rPr>
              <a:t>needed, </a:t>
            </a:r>
            <a:r>
              <a:rPr sz="3200" spc="-95" dirty="0">
                <a:latin typeface="Arial"/>
                <a:cs typeface="Arial"/>
              </a:rPr>
              <a:t>which </a:t>
            </a:r>
            <a:r>
              <a:rPr sz="3200" spc="-155" dirty="0">
                <a:latin typeface="Arial"/>
                <a:cs typeface="Arial"/>
              </a:rPr>
              <a:t>is  </a:t>
            </a:r>
            <a:r>
              <a:rPr sz="3200" spc="-100" dirty="0">
                <a:latin typeface="Arial"/>
                <a:cs typeface="Arial"/>
              </a:rPr>
              <a:t>actually </a:t>
            </a:r>
            <a:r>
              <a:rPr sz="3200" spc="-114" dirty="0">
                <a:latin typeface="Arial"/>
                <a:cs typeface="Arial"/>
              </a:rPr>
              <a:t>most </a:t>
            </a:r>
            <a:r>
              <a:rPr sz="3200" spc="-35" dirty="0">
                <a:latin typeface="Arial"/>
                <a:cs typeface="Arial"/>
              </a:rPr>
              <a:t>often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500" dirty="0">
                <a:latin typeface="Arial"/>
                <a:cs typeface="Arial"/>
              </a:rPr>
              <a:t> </a:t>
            </a:r>
            <a:r>
              <a:rPr sz="3200" spc="-27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 marL="353695" marR="5080" indent="-341630">
              <a:lnSpc>
                <a:spcPct val="90000"/>
              </a:lnSpc>
              <a:spcBef>
                <a:spcPts val="70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455" dirty="0">
                <a:latin typeface="Arial"/>
                <a:cs typeface="Arial"/>
              </a:rPr>
              <a:t>LZ </a:t>
            </a:r>
            <a:r>
              <a:rPr sz="3200" spc="-65" dirty="0">
                <a:latin typeface="Arial"/>
                <a:cs typeface="Arial"/>
              </a:rPr>
              <a:t>algorithm </a:t>
            </a:r>
            <a:r>
              <a:rPr sz="3200" spc="-235" dirty="0">
                <a:latin typeface="Arial"/>
                <a:cs typeface="Arial"/>
              </a:rPr>
              <a:t>parses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0" dirty="0">
                <a:latin typeface="Arial"/>
                <a:cs typeface="Arial"/>
              </a:rPr>
              <a:t>source </a:t>
            </a:r>
            <a:r>
              <a:rPr sz="3200" spc="-140" dirty="0">
                <a:latin typeface="Arial"/>
                <a:cs typeface="Arial"/>
              </a:rPr>
              <a:t>data  </a:t>
            </a:r>
            <a:r>
              <a:rPr sz="3200" spc="-155" dirty="0">
                <a:latin typeface="Arial"/>
                <a:cs typeface="Arial"/>
              </a:rPr>
              <a:t>stream </a:t>
            </a:r>
            <a:r>
              <a:rPr sz="3200" spc="-25" dirty="0">
                <a:latin typeface="Arial"/>
                <a:cs typeface="Arial"/>
              </a:rPr>
              <a:t>into </a:t>
            </a:r>
            <a:r>
              <a:rPr sz="3200" spc="-185" dirty="0">
                <a:latin typeface="Arial"/>
                <a:cs typeface="Arial"/>
              </a:rPr>
              <a:t>segments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170" dirty="0">
                <a:latin typeface="Arial"/>
                <a:cs typeface="Arial"/>
              </a:rPr>
              <a:t>are </a:t>
            </a:r>
            <a:r>
              <a:rPr sz="3200" spc="-40" dirty="0">
                <a:latin typeface="Arial"/>
                <a:cs typeface="Arial"/>
              </a:rPr>
              <a:t>the  </a:t>
            </a:r>
            <a:r>
              <a:rPr sz="3200" spc="-120" dirty="0">
                <a:latin typeface="Arial"/>
                <a:cs typeface="Arial"/>
              </a:rPr>
              <a:t>shortest </a:t>
            </a:r>
            <a:r>
              <a:rPr sz="3200" spc="-210" dirty="0">
                <a:latin typeface="Arial"/>
                <a:cs typeface="Arial"/>
              </a:rPr>
              <a:t>subsequences </a:t>
            </a:r>
            <a:r>
              <a:rPr sz="3200" spc="-10" dirty="0">
                <a:latin typeface="Arial"/>
                <a:cs typeface="Arial"/>
              </a:rPr>
              <a:t>not </a:t>
            </a:r>
            <a:r>
              <a:rPr sz="3200" spc="-135" dirty="0">
                <a:latin typeface="Arial"/>
                <a:cs typeface="Arial"/>
              </a:rPr>
              <a:t>encountered  </a:t>
            </a:r>
            <a:r>
              <a:rPr sz="3200" spc="-114" dirty="0">
                <a:latin typeface="Arial"/>
                <a:cs typeface="Arial"/>
              </a:rPr>
              <a:t>previously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6107430" cy="4074160"/>
            <a:chOff x="1518411" y="1391919"/>
            <a:chExt cx="6107430" cy="407416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3302" y="611200"/>
            <a:ext cx="69767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10" dirty="0"/>
              <a:t>Discrete </a:t>
            </a:r>
            <a:r>
              <a:rPr sz="4400" spc="-185" dirty="0"/>
              <a:t>Memoryless</a:t>
            </a:r>
            <a:r>
              <a:rPr sz="4400" spc="-210" dirty="0"/>
              <a:t> </a:t>
            </a:r>
            <a:r>
              <a:rPr sz="4400" spc="-295" dirty="0"/>
              <a:t>Channels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644" y="1928317"/>
            <a:ext cx="6963409" cy="406146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3695" marR="259079" indent="-341630">
              <a:lnSpc>
                <a:spcPct val="89300"/>
              </a:lnSpc>
              <a:spcBef>
                <a:spcPts val="470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245" dirty="0">
                <a:latin typeface="Arial"/>
                <a:cs typeface="Arial"/>
              </a:rPr>
              <a:t>A </a:t>
            </a:r>
            <a:r>
              <a:rPr sz="2800" i="1" spc="-25" dirty="0">
                <a:solidFill>
                  <a:srgbClr val="0000FF"/>
                </a:solidFill>
                <a:latin typeface="Carlito"/>
                <a:cs typeface="Carlito"/>
              </a:rPr>
              <a:t>discrete </a:t>
            </a:r>
            <a:r>
              <a:rPr sz="2800" i="1" spc="-5" dirty="0">
                <a:solidFill>
                  <a:srgbClr val="0000FF"/>
                </a:solidFill>
                <a:latin typeface="Carlito"/>
                <a:cs typeface="Carlito"/>
              </a:rPr>
              <a:t>memoryless </a:t>
            </a:r>
            <a:r>
              <a:rPr sz="2800" i="1" dirty="0">
                <a:solidFill>
                  <a:srgbClr val="0000FF"/>
                </a:solidFill>
                <a:latin typeface="Carlito"/>
                <a:cs typeface="Carlito"/>
              </a:rPr>
              <a:t>channel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statistical  </a:t>
            </a:r>
            <a:r>
              <a:rPr sz="2800" spc="-85" dirty="0">
                <a:latin typeface="Arial"/>
                <a:cs typeface="Arial"/>
              </a:rPr>
              <a:t>model </a:t>
            </a:r>
            <a:r>
              <a:rPr sz="2800" spc="20" dirty="0">
                <a:latin typeface="Arial"/>
                <a:cs typeface="Arial"/>
              </a:rPr>
              <a:t>with </a:t>
            </a:r>
            <a:r>
              <a:rPr sz="2800" spc="-150" dirty="0">
                <a:latin typeface="Arial"/>
                <a:cs typeface="Arial"/>
              </a:rPr>
              <a:t>an </a:t>
            </a:r>
            <a:r>
              <a:rPr sz="2800" spc="-20" dirty="0">
                <a:latin typeface="Arial"/>
                <a:cs typeface="Arial"/>
              </a:rPr>
              <a:t>input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09" dirty="0">
                <a:latin typeface="Arial"/>
                <a:cs typeface="Arial"/>
              </a:rPr>
              <a:t>X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10" dirty="0">
                <a:latin typeface="Arial"/>
                <a:cs typeface="Arial"/>
              </a:rPr>
              <a:t>output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545" dirty="0">
                <a:latin typeface="Arial"/>
                <a:cs typeface="Arial"/>
              </a:rPr>
              <a:t>Y,  </a:t>
            </a:r>
            <a:r>
              <a:rPr sz="2800" spc="-80" dirty="0">
                <a:latin typeface="Arial"/>
                <a:cs typeface="Arial"/>
              </a:rPr>
              <a:t>which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45" dirty="0">
                <a:latin typeface="Arial"/>
                <a:cs typeface="Arial"/>
              </a:rPr>
              <a:t>noisy </a:t>
            </a:r>
            <a:r>
              <a:rPr sz="2800" spc="-130" dirty="0">
                <a:latin typeface="Arial"/>
                <a:cs typeface="Arial"/>
              </a:rPr>
              <a:t>version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415" dirty="0">
                <a:latin typeface="Arial"/>
                <a:cs typeface="Arial"/>
              </a:rPr>
              <a:t>X </a:t>
            </a:r>
            <a:r>
              <a:rPr sz="2800" spc="-125" dirty="0">
                <a:latin typeface="Arial"/>
                <a:cs typeface="Arial"/>
              </a:rPr>
              <a:t>(here </a:t>
            </a:r>
            <a:r>
              <a:rPr sz="2800" spc="-30" dirty="0">
                <a:latin typeface="Arial"/>
                <a:cs typeface="Arial"/>
              </a:rPr>
              <a:t>both </a:t>
            </a:r>
            <a:r>
              <a:rPr sz="2800" spc="-145" dirty="0">
                <a:latin typeface="Arial"/>
                <a:cs typeface="Arial"/>
              </a:rPr>
              <a:t>are  </a:t>
            </a:r>
            <a:r>
              <a:rPr sz="2800" spc="-114" dirty="0">
                <a:latin typeface="Arial"/>
                <a:cs typeface="Arial"/>
              </a:rPr>
              <a:t>random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variables)</a:t>
            </a:r>
            <a:endParaRPr sz="2800">
              <a:latin typeface="Arial"/>
              <a:cs typeface="Arial"/>
            </a:endParaRPr>
          </a:p>
          <a:p>
            <a:pPr marL="353695" marR="5080" indent="-341630">
              <a:lnSpc>
                <a:spcPts val="3000"/>
              </a:lnSpc>
              <a:spcBef>
                <a:spcPts val="735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85" dirty="0">
                <a:latin typeface="Arial"/>
                <a:cs typeface="Arial"/>
              </a:rPr>
              <a:t>In</a:t>
            </a:r>
            <a:r>
              <a:rPr sz="2800" spc="-175" dirty="0">
                <a:latin typeface="Arial"/>
                <a:cs typeface="Arial"/>
              </a:rPr>
              <a:t> each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time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slot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channel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accepts </a:t>
            </a:r>
            <a:r>
              <a:rPr sz="2800" spc="-150" dirty="0">
                <a:latin typeface="Arial"/>
                <a:cs typeface="Arial"/>
              </a:rPr>
              <a:t>an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input  </a:t>
            </a:r>
            <a:r>
              <a:rPr sz="2800" spc="-145" dirty="0">
                <a:latin typeface="Arial"/>
                <a:cs typeface="Arial"/>
              </a:rPr>
              <a:t>symbol </a:t>
            </a:r>
            <a:r>
              <a:rPr sz="2800" spc="-409" dirty="0">
                <a:latin typeface="Arial"/>
                <a:cs typeface="Arial"/>
              </a:rPr>
              <a:t>X </a:t>
            </a:r>
            <a:r>
              <a:rPr sz="2800" spc="-120" dirty="0">
                <a:latin typeface="Arial"/>
                <a:cs typeface="Arial"/>
              </a:rPr>
              <a:t>selected </a:t>
            </a:r>
            <a:r>
              <a:rPr sz="2800" spc="-40" dirty="0">
                <a:latin typeface="Arial"/>
                <a:cs typeface="Arial"/>
              </a:rPr>
              <a:t>from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25" dirty="0">
                <a:latin typeface="Arial"/>
                <a:cs typeface="Arial"/>
              </a:rPr>
              <a:t>given</a:t>
            </a:r>
            <a:r>
              <a:rPr sz="2800" spc="-59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alphabet</a:t>
            </a:r>
            <a:endParaRPr sz="2800">
              <a:latin typeface="Arial"/>
              <a:cs typeface="Arial"/>
            </a:endParaRPr>
          </a:p>
          <a:p>
            <a:pPr marL="353695" marR="55244" indent="-341630">
              <a:lnSpc>
                <a:spcPct val="90000"/>
              </a:lnSpc>
              <a:spcBef>
                <a:spcPts val="565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240" dirty="0">
                <a:latin typeface="Arial"/>
                <a:cs typeface="Arial"/>
              </a:rPr>
              <a:t>We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30" dirty="0">
                <a:latin typeface="Arial"/>
                <a:cs typeface="Arial"/>
              </a:rPr>
              <a:t>create </a:t>
            </a:r>
            <a:r>
              <a:rPr sz="2800" spc="-125" dirty="0">
                <a:latin typeface="Arial"/>
                <a:cs typeface="Arial"/>
              </a:rPr>
              <a:t>channel </a:t>
            </a:r>
            <a:r>
              <a:rPr sz="2800" spc="-50" dirty="0">
                <a:latin typeface="Arial"/>
                <a:cs typeface="Arial"/>
              </a:rPr>
              <a:t>matrix </a:t>
            </a:r>
            <a:r>
              <a:rPr sz="2800" spc="-5" dirty="0">
                <a:latin typeface="Arial"/>
                <a:cs typeface="Arial"/>
              </a:rPr>
              <a:t>that  </a:t>
            </a:r>
            <a:r>
              <a:rPr sz="2800" spc="-130" dirty="0">
                <a:latin typeface="Arial"/>
                <a:cs typeface="Arial"/>
              </a:rPr>
              <a:t>corresponds </a:t>
            </a:r>
            <a:r>
              <a:rPr sz="2800" spc="-105" dirty="0">
                <a:latin typeface="Arial"/>
                <a:cs typeface="Arial"/>
              </a:rPr>
              <a:t>fixed </a:t>
            </a:r>
            <a:r>
              <a:rPr sz="2800" spc="-125" dirty="0">
                <a:latin typeface="Arial"/>
                <a:cs typeface="Arial"/>
              </a:rPr>
              <a:t>channel </a:t>
            </a:r>
            <a:r>
              <a:rPr sz="2800" spc="-70" dirty="0">
                <a:latin typeface="Arial"/>
                <a:cs typeface="Arial"/>
              </a:rPr>
              <a:t>inputs </a:t>
            </a:r>
            <a:r>
              <a:rPr sz="2800" spc="-135" dirty="0">
                <a:latin typeface="Arial"/>
                <a:cs typeface="Arial"/>
              </a:rPr>
              <a:t>and</a:t>
            </a:r>
            <a:r>
              <a:rPr sz="2800" spc="-56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outputs 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110" dirty="0">
                <a:latin typeface="Arial"/>
                <a:cs typeface="Arial"/>
              </a:rPr>
              <a:t>we </a:t>
            </a:r>
            <a:r>
              <a:rPr sz="2800" spc="-185" dirty="0">
                <a:latin typeface="Arial"/>
                <a:cs typeface="Arial"/>
              </a:rPr>
              <a:t>can </a:t>
            </a:r>
            <a:r>
              <a:rPr sz="2800" spc="-195" dirty="0">
                <a:latin typeface="Arial"/>
                <a:cs typeface="Arial"/>
              </a:rPr>
              <a:t>assume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85" dirty="0">
                <a:latin typeface="Arial"/>
                <a:cs typeface="Arial"/>
              </a:rPr>
              <a:t>probabilities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35" dirty="0">
                <a:latin typeface="Arial"/>
                <a:cs typeface="Arial"/>
              </a:rPr>
              <a:t>the  </a:t>
            </a:r>
            <a:r>
              <a:rPr sz="2800" spc="-170" dirty="0">
                <a:latin typeface="Arial"/>
                <a:cs typeface="Arial"/>
              </a:rPr>
              <a:t>symbols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18411" y="1391919"/>
            <a:ext cx="6107430" cy="4074160"/>
            <a:chOff x="1518411" y="1391919"/>
            <a:chExt cx="6107430" cy="4074160"/>
          </a:xfrm>
        </p:grpSpPr>
        <p:sp>
          <p:nvSpPr>
            <p:cNvPr id="5" name="object 5"/>
            <p:cNvSpPr/>
            <p:nvPr/>
          </p:nvSpPr>
          <p:spPr>
            <a:xfrm>
              <a:off x="1534667" y="1408175"/>
              <a:ext cx="320420" cy="243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1" y="1398269"/>
              <a:ext cx="6094730" cy="4061460"/>
            </a:xfrm>
            <a:custGeom>
              <a:avLst/>
              <a:gdLst/>
              <a:ahLst/>
              <a:cxnLst/>
              <a:rect l="l" t="t" r="r" b="b"/>
              <a:pathLst>
                <a:path w="6094730" h="4061460">
                  <a:moveTo>
                    <a:pt x="0" y="0"/>
                  </a:moveTo>
                  <a:lnTo>
                    <a:pt x="6094476" y="0"/>
                  </a:lnTo>
                </a:path>
                <a:path w="6094730" h="4061460">
                  <a:moveTo>
                    <a:pt x="0" y="0"/>
                  </a:moveTo>
                  <a:lnTo>
                    <a:pt x="0" y="4061459"/>
                  </a:lnTo>
                </a:path>
                <a:path w="6094730" h="4061460">
                  <a:moveTo>
                    <a:pt x="0" y="4061459"/>
                  </a:moveTo>
                  <a:lnTo>
                    <a:pt x="6094476" y="4061459"/>
                  </a:lnTo>
                </a:path>
                <a:path w="6094730" h="4061460">
                  <a:moveTo>
                    <a:pt x="6094476" y="4061459"/>
                  </a:moveTo>
                  <a:lnTo>
                    <a:pt x="609447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3302" y="611200"/>
            <a:ext cx="69615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25" dirty="0"/>
              <a:t>Discrete </a:t>
            </a:r>
            <a:r>
              <a:rPr sz="4400" spc="-180" dirty="0"/>
              <a:t>Memoryless</a:t>
            </a:r>
            <a:r>
              <a:rPr sz="4400" spc="-245" dirty="0"/>
              <a:t> </a:t>
            </a:r>
            <a:r>
              <a:rPr sz="4400" spc="-295" dirty="0"/>
              <a:t>Channels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89201"/>
            <a:ext cx="638810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5770" indent="-433070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Char char="•"/>
              <a:tabLst>
                <a:tab pos="445134" algn="l"/>
                <a:tab pos="445770" algn="l"/>
              </a:tabLst>
            </a:pPr>
            <a:r>
              <a:rPr sz="3200" spc="-229" dirty="0">
                <a:solidFill>
                  <a:srgbClr val="FF0000"/>
                </a:solidFill>
                <a:latin typeface="Arial"/>
                <a:cs typeface="Arial"/>
              </a:rPr>
              <a:t>Example </a:t>
            </a:r>
            <a:r>
              <a:rPr sz="3200" spc="-35" dirty="0">
                <a:latin typeface="Arial"/>
                <a:cs typeface="Arial"/>
              </a:rPr>
              <a:t>: </a:t>
            </a:r>
            <a:r>
              <a:rPr sz="3200" spc="-140" dirty="0">
                <a:latin typeface="Arial"/>
                <a:cs typeface="Arial"/>
              </a:rPr>
              <a:t>Binary </a:t>
            </a:r>
            <a:r>
              <a:rPr sz="3200" spc="-114" dirty="0">
                <a:latin typeface="Arial"/>
                <a:cs typeface="Arial"/>
              </a:rPr>
              <a:t>symmetric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channel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05032" y="2663301"/>
            <a:ext cx="5399851" cy="3467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3338" y="611200"/>
            <a:ext cx="44742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/>
              <a:t>Mutual</a:t>
            </a:r>
            <a:r>
              <a:rPr sz="4400" spc="-310" dirty="0"/>
              <a:t> </a:t>
            </a:r>
            <a:r>
              <a:rPr sz="4400" spc="-85" dirty="0"/>
              <a:t>Information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52117"/>
            <a:ext cx="6982459" cy="391350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3695" marR="212090" indent="-341630">
              <a:lnSpc>
                <a:spcPts val="3000"/>
              </a:lnSpc>
              <a:spcBef>
                <a:spcPts val="509"/>
              </a:spcBef>
              <a:buClr>
                <a:srgbClr val="000000"/>
              </a:buClr>
              <a:buFont typeface="Arial"/>
              <a:buChar char="•"/>
              <a:tabLst>
                <a:tab pos="353695" algn="l"/>
                <a:tab pos="354330" algn="l"/>
              </a:tabLst>
            </a:pPr>
            <a:r>
              <a:rPr sz="2800" i="1" dirty="0">
                <a:solidFill>
                  <a:srgbClr val="0000FF"/>
                </a:solidFill>
                <a:latin typeface="Carlito"/>
                <a:cs typeface="Carlito"/>
              </a:rPr>
              <a:t>Mutual </a:t>
            </a:r>
            <a:r>
              <a:rPr sz="2800" i="1" spc="-5" dirty="0">
                <a:solidFill>
                  <a:srgbClr val="0000FF"/>
                </a:solidFill>
                <a:latin typeface="Carlito"/>
                <a:cs typeface="Carlito"/>
              </a:rPr>
              <a:t>information </a:t>
            </a:r>
            <a:r>
              <a:rPr sz="2800" spc="-220" dirty="0">
                <a:latin typeface="Arial"/>
                <a:cs typeface="Arial"/>
              </a:rPr>
              <a:t>uses </a:t>
            </a:r>
            <a:r>
              <a:rPr sz="2800" spc="-60" dirty="0">
                <a:latin typeface="Arial"/>
                <a:cs typeface="Arial"/>
              </a:rPr>
              <a:t>conditional</a:t>
            </a:r>
            <a:r>
              <a:rPr sz="2800" spc="-509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entropy 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85" dirty="0">
                <a:latin typeface="Arial"/>
                <a:cs typeface="Arial"/>
              </a:rPr>
              <a:t> </a:t>
            </a:r>
            <a:r>
              <a:rPr sz="2800" i="1" dirty="0">
                <a:latin typeface="Carlito"/>
                <a:cs typeface="Carlito"/>
              </a:rPr>
              <a:t>X </a:t>
            </a:r>
            <a:r>
              <a:rPr sz="2800" spc="-120" dirty="0">
                <a:latin typeface="Arial"/>
                <a:cs typeface="Arial"/>
              </a:rPr>
              <a:t>selected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80" dirty="0">
                <a:latin typeface="Arial"/>
                <a:cs typeface="Arial"/>
              </a:rPr>
              <a:t>known </a:t>
            </a:r>
            <a:r>
              <a:rPr sz="2800" spc="-90" dirty="0">
                <a:latin typeface="Arial"/>
                <a:cs typeface="Arial"/>
              </a:rPr>
              <a:t>alphabet</a:t>
            </a:r>
            <a:endParaRPr sz="2800">
              <a:latin typeface="Arial"/>
              <a:cs typeface="Arial"/>
            </a:endParaRPr>
          </a:p>
          <a:p>
            <a:pPr marL="756285" marR="817880" lvl="1" indent="-287020">
              <a:lnSpc>
                <a:spcPts val="2590"/>
              </a:lnSpc>
              <a:spcBef>
                <a:spcPts val="64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5" dirty="0">
                <a:latin typeface="Carlito"/>
                <a:cs typeface="Carlito"/>
              </a:rPr>
              <a:t>conditional entropy means </a:t>
            </a:r>
            <a:r>
              <a:rPr sz="2400" i="1" dirty="0">
                <a:latin typeface="Carlito"/>
                <a:cs typeface="Carlito"/>
              </a:rPr>
              <a:t>the </a:t>
            </a:r>
            <a:r>
              <a:rPr sz="2400" i="1" spc="-10" dirty="0">
                <a:latin typeface="Carlito"/>
                <a:cs typeface="Carlito"/>
              </a:rPr>
              <a:t>uncertainty  </a:t>
            </a:r>
            <a:r>
              <a:rPr sz="2400" i="1" spc="-5" dirty="0">
                <a:latin typeface="Carlito"/>
                <a:cs typeface="Carlito"/>
              </a:rPr>
              <a:t>remaining </a:t>
            </a:r>
            <a:r>
              <a:rPr sz="2400" i="1" spc="-10" dirty="0">
                <a:latin typeface="Carlito"/>
                <a:cs typeface="Carlito"/>
              </a:rPr>
              <a:t>about </a:t>
            </a:r>
            <a:r>
              <a:rPr sz="2400" i="1" dirty="0">
                <a:latin typeface="Carlito"/>
                <a:cs typeface="Carlito"/>
              </a:rPr>
              <a:t>the </a:t>
            </a:r>
            <a:r>
              <a:rPr sz="2400" i="1" spc="-5" dirty="0">
                <a:latin typeface="Carlito"/>
                <a:cs typeface="Carlito"/>
              </a:rPr>
              <a:t>channel input after</a:t>
            </a:r>
            <a:r>
              <a:rPr sz="2400" i="1" spc="-125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the  </a:t>
            </a:r>
            <a:r>
              <a:rPr sz="2400" i="1" spc="-5" dirty="0">
                <a:latin typeface="Carlito"/>
                <a:cs typeface="Carlito"/>
              </a:rPr>
              <a:t>channel output </a:t>
            </a:r>
            <a:r>
              <a:rPr sz="2400" i="1" spc="-10" dirty="0">
                <a:latin typeface="Carlito"/>
                <a:cs typeface="Carlito"/>
              </a:rPr>
              <a:t>has </a:t>
            </a:r>
            <a:r>
              <a:rPr sz="2400" i="1" dirty="0">
                <a:latin typeface="Carlito"/>
                <a:cs typeface="Carlito"/>
              </a:rPr>
              <a:t>been</a:t>
            </a:r>
            <a:r>
              <a:rPr sz="2400" i="1" spc="-55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observed</a:t>
            </a:r>
            <a:endParaRPr sz="2400">
              <a:latin typeface="Carlito"/>
              <a:cs typeface="Carlito"/>
            </a:endParaRPr>
          </a:p>
          <a:p>
            <a:pPr marL="354330" indent="-341630">
              <a:lnSpc>
                <a:spcPct val="100000"/>
              </a:lnSpc>
              <a:spcBef>
                <a:spcPts val="245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25" dirty="0">
                <a:latin typeface="Arial"/>
                <a:cs typeface="Arial"/>
              </a:rPr>
              <a:t>Mutual </a:t>
            </a:r>
            <a:r>
              <a:rPr sz="2800" spc="-55" dirty="0">
                <a:latin typeface="Arial"/>
                <a:cs typeface="Arial"/>
              </a:rPr>
              <a:t>information </a:t>
            </a:r>
            <a:r>
              <a:rPr sz="2800" spc="-204" dirty="0">
                <a:latin typeface="Arial"/>
                <a:cs typeface="Arial"/>
              </a:rPr>
              <a:t>has </a:t>
            </a:r>
            <a:r>
              <a:rPr sz="2800" spc="-165" dirty="0">
                <a:latin typeface="Arial"/>
                <a:cs typeface="Arial"/>
              </a:rPr>
              <a:t>several </a:t>
            </a:r>
            <a:r>
              <a:rPr sz="2800" spc="-90" dirty="0">
                <a:latin typeface="Arial"/>
                <a:cs typeface="Arial"/>
              </a:rPr>
              <a:t>properties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25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10" dirty="0">
                <a:latin typeface="Carlito"/>
                <a:cs typeface="Carlito"/>
              </a:rPr>
              <a:t>symmetric</a:t>
            </a:r>
            <a:r>
              <a:rPr sz="2400" i="1" spc="-120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channel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5" dirty="0">
                <a:latin typeface="Carlito"/>
                <a:cs typeface="Carlito"/>
              </a:rPr>
              <a:t>always</a:t>
            </a:r>
            <a:r>
              <a:rPr sz="2400" i="1" spc="-50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nonnegative</a:t>
            </a:r>
            <a:endParaRPr sz="2400">
              <a:latin typeface="Carlito"/>
              <a:cs typeface="Carlito"/>
            </a:endParaRPr>
          </a:p>
          <a:p>
            <a:pPr marL="756285" marR="5080" lvl="1" indent="-287020">
              <a:lnSpc>
                <a:spcPts val="262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dirty="0">
                <a:latin typeface="Carlito"/>
                <a:cs typeface="Carlito"/>
              </a:rPr>
              <a:t>relation </a:t>
            </a:r>
            <a:r>
              <a:rPr sz="2400" i="1" spc="-20" dirty="0">
                <a:latin typeface="Carlito"/>
                <a:cs typeface="Carlito"/>
              </a:rPr>
              <a:t>to </a:t>
            </a:r>
            <a:r>
              <a:rPr sz="2400" i="1" dirty="0">
                <a:latin typeface="Carlito"/>
                <a:cs typeface="Carlito"/>
              </a:rPr>
              <a:t>the </a:t>
            </a:r>
            <a:r>
              <a:rPr sz="2400" i="1" spc="-10" dirty="0">
                <a:latin typeface="Carlito"/>
                <a:cs typeface="Carlito"/>
              </a:rPr>
              <a:t>joint </a:t>
            </a:r>
            <a:r>
              <a:rPr sz="2400" i="1" spc="-5" dirty="0">
                <a:latin typeface="Carlito"/>
                <a:cs typeface="Carlito"/>
              </a:rPr>
              <a:t>entropy of </a:t>
            </a:r>
            <a:r>
              <a:rPr sz="2400" i="1" dirty="0">
                <a:latin typeface="Carlito"/>
                <a:cs typeface="Carlito"/>
              </a:rPr>
              <a:t>a </a:t>
            </a:r>
            <a:r>
              <a:rPr sz="2400" i="1" spc="-5" dirty="0">
                <a:latin typeface="Carlito"/>
                <a:cs typeface="Carlito"/>
              </a:rPr>
              <a:t>channel input</a:t>
            </a:r>
            <a:r>
              <a:rPr sz="2400" i="1" spc="-210" dirty="0">
                <a:latin typeface="Carlito"/>
                <a:cs typeface="Carlito"/>
              </a:rPr>
              <a:t> </a:t>
            </a:r>
            <a:r>
              <a:rPr sz="2400" i="1" spc="-10" dirty="0">
                <a:latin typeface="Carlito"/>
                <a:cs typeface="Carlito"/>
              </a:rPr>
              <a:t>and  </a:t>
            </a:r>
            <a:r>
              <a:rPr sz="2400" i="1" spc="-5" dirty="0">
                <a:latin typeface="Carlito"/>
                <a:cs typeface="Carlito"/>
              </a:rPr>
              <a:t>channel</a:t>
            </a:r>
            <a:r>
              <a:rPr sz="2400" i="1" spc="-35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output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3338" y="611200"/>
            <a:ext cx="44742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/>
              <a:t>Mutual</a:t>
            </a:r>
            <a:r>
              <a:rPr sz="4400" spc="-310" dirty="0"/>
              <a:t> </a:t>
            </a:r>
            <a:r>
              <a:rPr sz="4400" spc="-85" dirty="0"/>
              <a:t>Information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382141" y="1821827"/>
            <a:ext cx="4621427" cy="443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3338" y="611200"/>
            <a:ext cx="44742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/>
              <a:t>Mutual</a:t>
            </a:r>
            <a:r>
              <a:rPr sz="4400" spc="-310" dirty="0"/>
              <a:t> </a:t>
            </a:r>
            <a:r>
              <a:rPr sz="4400" spc="-85" dirty="0"/>
              <a:t>Information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91664"/>
            <a:ext cx="6921500" cy="3797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3695" marR="111125" indent="-341630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Char char="•"/>
              <a:tabLst>
                <a:tab pos="353695" algn="l"/>
                <a:tab pos="354330" algn="l"/>
              </a:tabLst>
            </a:pPr>
            <a:r>
              <a:rPr sz="2800" spc="-204" dirty="0">
                <a:solidFill>
                  <a:srgbClr val="FF0000"/>
                </a:solidFill>
                <a:latin typeface="Arial"/>
                <a:cs typeface="Arial"/>
              </a:rPr>
              <a:t>Example </a:t>
            </a:r>
            <a:r>
              <a:rPr sz="2800" spc="-30" dirty="0">
                <a:latin typeface="Arial"/>
                <a:cs typeface="Arial"/>
              </a:rPr>
              <a:t>: </a:t>
            </a:r>
            <a:r>
              <a:rPr sz="2800" spc="-125" dirty="0">
                <a:latin typeface="Arial"/>
                <a:cs typeface="Arial"/>
              </a:rPr>
              <a:t>Imagine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00" dirty="0">
                <a:latin typeface="Arial"/>
                <a:cs typeface="Arial"/>
              </a:rPr>
              <a:t>village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140" dirty="0">
                <a:latin typeface="Arial"/>
                <a:cs typeface="Arial"/>
              </a:rPr>
              <a:t>distance, </a:t>
            </a:r>
            <a:r>
              <a:rPr sz="2800" spc="-30" dirty="0">
                <a:latin typeface="Arial"/>
                <a:cs typeface="Arial"/>
              </a:rPr>
              <a:t>in  </a:t>
            </a:r>
            <a:r>
              <a:rPr sz="2800" spc="-80" dirty="0">
                <a:latin typeface="Arial"/>
                <a:cs typeface="Arial"/>
              </a:rPr>
              <a:t>which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95" dirty="0">
                <a:latin typeface="Arial"/>
                <a:cs typeface="Arial"/>
              </a:rPr>
              <a:t>inhabitants </a:t>
            </a:r>
            <a:r>
              <a:rPr sz="2800" spc="-140" dirty="0">
                <a:latin typeface="Arial"/>
                <a:cs typeface="Arial"/>
              </a:rPr>
              <a:t>are </a:t>
            </a:r>
            <a:r>
              <a:rPr sz="2800" spc="-120" dirty="0">
                <a:latin typeface="Arial"/>
                <a:cs typeface="Arial"/>
              </a:rPr>
              <a:t>nerd-smurfs. </a:t>
            </a:r>
            <a:r>
              <a:rPr sz="2800" spc="-195" dirty="0">
                <a:latin typeface="Arial"/>
                <a:cs typeface="Arial"/>
              </a:rPr>
              <a:t>One  </a:t>
            </a:r>
            <a:r>
              <a:rPr sz="2800" spc="-95" dirty="0">
                <a:latin typeface="Arial"/>
                <a:cs typeface="Arial"/>
              </a:rPr>
              <a:t>could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divide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these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smurfs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into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two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distinctive  </a:t>
            </a:r>
            <a:r>
              <a:rPr sz="2800" spc="-150" dirty="0">
                <a:latin typeface="Arial"/>
                <a:cs typeface="Arial"/>
              </a:rPr>
              <a:t>groups.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5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dirty="0">
                <a:latin typeface="Carlito"/>
                <a:cs typeface="Carlito"/>
              </a:rPr>
              <a:t>In </a:t>
            </a:r>
            <a:r>
              <a:rPr sz="2400" i="1" spc="-10" dirty="0">
                <a:latin typeface="Carlito"/>
                <a:cs typeface="Carlito"/>
              </a:rPr>
              <a:t>group </a:t>
            </a:r>
            <a:r>
              <a:rPr sz="2400" i="1" dirty="0">
                <a:latin typeface="Carlito"/>
                <a:cs typeface="Carlito"/>
              </a:rPr>
              <a:t>A 50% </a:t>
            </a:r>
            <a:r>
              <a:rPr sz="2400" i="1" spc="-5" dirty="0">
                <a:latin typeface="Carlito"/>
                <a:cs typeface="Carlito"/>
              </a:rPr>
              <a:t>always tells correctly </a:t>
            </a:r>
            <a:r>
              <a:rPr sz="2400" i="1" dirty="0">
                <a:latin typeface="Carlito"/>
                <a:cs typeface="Carlito"/>
              </a:rPr>
              <a:t>the </a:t>
            </a:r>
            <a:r>
              <a:rPr sz="2400" i="1" spc="-10" dirty="0">
                <a:latin typeface="Carlito"/>
                <a:cs typeface="Carlito"/>
              </a:rPr>
              <a:t>bitcode</a:t>
            </a:r>
            <a:r>
              <a:rPr sz="2400" i="1" spc="-375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if  </a:t>
            </a:r>
            <a:r>
              <a:rPr sz="2400" i="1" spc="-35" dirty="0">
                <a:latin typeface="Carlito"/>
                <a:cs typeface="Carlito"/>
              </a:rPr>
              <a:t>asked, </a:t>
            </a:r>
            <a:r>
              <a:rPr sz="2400" i="1" dirty="0">
                <a:latin typeface="Carlito"/>
                <a:cs typeface="Carlito"/>
              </a:rPr>
              <a:t>30 % </a:t>
            </a:r>
            <a:r>
              <a:rPr sz="2400" i="1" spc="-5" dirty="0">
                <a:latin typeface="Carlito"/>
                <a:cs typeface="Carlito"/>
              </a:rPr>
              <a:t>will </a:t>
            </a:r>
            <a:r>
              <a:rPr sz="2400" i="1" dirty="0">
                <a:latin typeface="Carlito"/>
                <a:cs typeface="Carlito"/>
              </a:rPr>
              <a:t>lie if </a:t>
            </a:r>
            <a:r>
              <a:rPr sz="2400" i="1" spc="-35" dirty="0">
                <a:latin typeface="Carlito"/>
                <a:cs typeface="Carlito"/>
              </a:rPr>
              <a:t>asked, </a:t>
            </a:r>
            <a:r>
              <a:rPr sz="2400" i="1" dirty="0">
                <a:latin typeface="Carlito"/>
                <a:cs typeface="Carlito"/>
              </a:rPr>
              <a:t>20 % </a:t>
            </a:r>
            <a:r>
              <a:rPr sz="2400" i="1" spc="-5" dirty="0">
                <a:latin typeface="Carlito"/>
                <a:cs typeface="Carlito"/>
              </a:rPr>
              <a:t>go</a:t>
            </a:r>
            <a:r>
              <a:rPr sz="2400" i="1" spc="-110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beserk</a:t>
            </a:r>
            <a:endParaRPr sz="2400">
              <a:latin typeface="Carlito"/>
              <a:cs typeface="Carlito"/>
            </a:endParaRPr>
          </a:p>
          <a:p>
            <a:pPr marL="756285" marR="264160" lvl="1" indent="-28702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dirty="0">
                <a:latin typeface="Carlito"/>
                <a:cs typeface="Carlito"/>
              </a:rPr>
              <a:t>In </a:t>
            </a:r>
            <a:r>
              <a:rPr sz="2400" i="1" spc="-10" dirty="0">
                <a:latin typeface="Carlito"/>
                <a:cs typeface="Carlito"/>
              </a:rPr>
              <a:t>group </a:t>
            </a:r>
            <a:r>
              <a:rPr sz="2400" i="1" dirty="0">
                <a:latin typeface="Carlito"/>
                <a:cs typeface="Carlito"/>
              </a:rPr>
              <a:t>B the </a:t>
            </a:r>
            <a:r>
              <a:rPr sz="2400" i="1" spc="-5" dirty="0">
                <a:latin typeface="Carlito"/>
                <a:cs typeface="Carlito"/>
              </a:rPr>
              <a:t>same </a:t>
            </a:r>
            <a:r>
              <a:rPr sz="2400" i="1" spc="-10" dirty="0">
                <a:latin typeface="Carlito"/>
                <a:cs typeface="Carlito"/>
              </a:rPr>
              <a:t>percentages </a:t>
            </a:r>
            <a:r>
              <a:rPr sz="2400" i="1" spc="-5" dirty="0">
                <a:latin typeface="Carlito"/>
                <a:cs typeface="Carlito"/>
              </a:rPr>
              <a:t>are </a:t>
            </a:r>
            <a:r>
              <a:rPr sz="2400" i="1" dirty="0">
                <a:latin typeface="Carlito"/>
                <a:cs typeface="Carlito"/>
              </a:rPr>
              <a:t>30 </a:t>
            </a:r>
            <a:r>
              <a:rPr sz="2400" i="1" spc="-5" dirty="0">
                <a:latin typeface="Carlito"/>
                <a:cs typeface="Carlito"/>
              </a:rPr>
              <a:t>%, </a:t>
            </a:r>
            <a:r>
              <a:rPr sz="2400" i="1" dirty="0">
                <a:latin typeface="Carlito"/>
                <a:cs typeface="Carlito"/>
              </a:rPr>
              <a:t>50</a:t>
            </a:r>
            <a:r>
              <a:rPr sz="2400" i="1" spc="-295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%  </a:t>
            </a:r>
            <a:r>
              <a:rPr sz="2400" i="1" spc="-10" dirty="0">
                <a:latin typeface="Carlito"/>
                <a:cs typeface="Carlito"/>
              </a:rPr>
              <a:t>and</a:t>
            </a:r>
            <a:r>
              <a:rPr sz="2400" i="1" spc="-35" dirty="0">
                <a:latin typeface="Carlito"/>
                <a:cs typeface="Carlito"/>
              </a:rPr>
              <a:t> </a:t>
            </a:r>
            <a:r>
              <a:rPr sz="2400" i="1" spc="5" dirty="0">
                <a:latin typeface="Carlito"/>
                <a:cs typeface="Carlito"/>
              </a:rPr>
              <a:t>20%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5" dirty="0">
                <a:latin typeface="Carlito"/>
                <a:cs typeface="Carlito"/>
              </a:rPr>
              <a:t>calculate mutual</a:t>
            </a:r>
            <a:r>
              <a:rPr sz="2400" i="1" spc="-150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information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2483" y="611200"/>
            <a:ext cx="39223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65" dirty="0"/>
              <a:t>Channel</a:t>
            </a:r>
            <a:r>
              <a:rPr sz="4400" spc="-375" dirty="0"/>
              <a:t> </a:t>
            </a:r>
            <a:r>
              <a:rPr sz="4400" spc="-245" dirty="0"/>
              <a:t>Capacity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53006"/>
            <a:ext cx="7038975" cy="368427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3695" marR="399415" indent="-341630" algn="just">
              <a:lnSpc>
                <a:spcPct val="91000"/>
              </a:lnSpc>
              <a:spcBef>
                <a:spcPts val="440"/>
              </a:spcBef>
              <a:buClr>
                <a:srgbClr val="000000"/>
              </a:buClr>
              <a:buFont typeface="Arial"/>
              <a:buChar char="•"/>
              <a:tabLst>
                <a:tab pos="354330" algn="l"/>
              </a:tabLst>
            </a:pPr>
            <a:r>
              <a:rPr sz="3200" i="1" spc="-10" dirty="0">
                <a:solidFill>
                  <a:srgbClr val="0000FF"/>
                </a:solidFill>
                <a:latin typeface="Carlito"/>
                <a:cs typeface="Carlito"/>
              </a:rPr>
              <a:t>Capacity </a:t>
            </a:r>
            <a:r>
              <a:rPr sz="3200" spc="-35" dirty="0">
                <a:latin typeface="Arial"/>
                <a:cs typeface="Arial"/>
              </a:rPr>
              <a:t>in the </a:t>
            </a:r>
            <a:r>
              <a:rPr sz="3200" spc="-140" dirty="0">
                <a:latin typeface="Arial"/>
                <a:cs typeface="Arial"/>
              </a:rPr>
              <a:t>channel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90" dirty="0">
                <a:latin typeface="Arial"/>
                <a:cs typeface="Arial"/>
              </a:rPr>
              <a:t>defined </a:t>
            </a:r>
            <a:r>
              <a:rPr sz="3200" spc="-305" dirty="0">
                <a:latin typeface="Arial"/>
                <a:cs typeface="Arial"/>
              </a:rPr>
              <a:t>as</a:t>
            </a:r>
            <a:r>
              <a:rPr sz="3200" spc="-575" dirty="0">
                <a:latin typeface="Arial"/>
                <a:cs typeface="Arial"/>
              </a:rPr>
              <a:t> </a:t>
            </a:r>
            <a:r>
              <a:rPr sz="3200" spc="-250" dirty="0">
                <a:latin typeface="Arial"/>
                <a:cs typeface="Arial"/>
              </a:rPr>
              <a:t>a  </a:t>
            </a:r>
            <a:r>
              <a:rPr sz="3200" spc="-60" dirty="0">
                <a:latin typeface="Arial"/>
                <a:cs typeface="Arial"/>
              </a:rPr>
              <a:t>intrinsic </a:t>
            </a:r>
            <a:r>
              <a:rPr sz="3200" spc="-35" dirty="0">
                <a:latin typeface="Arial"/>
                <a:cs typeface="Arial"/>
              </a:rPr>
              <a:t>ability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250" dirty="0">
                <a:latin typeface="Arial"/>
                <a:cs typeface="Arial"/>
              </a:rPr>
              <a:t>a </a:t>
            </a:r>
            <a:r>
              <a:rPr sz="3200" spc="-140" dirty="0">
                <a:latin typeface="Arial"/>
                <a:cs typeface="Arial"/>
              </a:rPr>
              <a:t>channel </a:t>
            </a:r>
            <a:r>
              <a:rPr sz="3200" spc="25" dirty="0">
                <a:latin typeface="Arial"/>
                <a:cs typeface="Arial"/>
              </a:rPr>
              <a:t>to </a:t>
            </a:r>
            <a:r>
              <a:rPr sz="3200" spc="-204" dirty="0">
                <a:latin typeface="Arial"/>
                <a:cs typeface="Arial"/>
              </a:rPr>
              <a:t>convey  </a:t>
            </a:r>
            <a:r>
              <a:rPr sz="3200" spc="-70" dirty="0">
                <a:latin typeface="Arial"/>
                <a:cs typeface="Arial"/>
              </a:rPr>
              <a:t>information</a:t>
            </a:r>
            <a:endParaRPr sz="3200">
              <a:latin typeface="Arial"/>
              <a:cs typeface="Arial"/>
            </a:endParaRPr>
          </a:p>
          <a:p>
            <a:pPr marL="353695" marR="5080" indent="-341630">
              <a:lnSpc>
                <a:spcPct val="90000"/>
              </a:lnSpc>
              <a:spcBef>
                <a:spcPts val="70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195" dirty="0">
                <a:latin typeface="Arial"/>
                <a:cs typeface="Arial"/>
              </a:rPr>
              <a:t>Using </a:t>
            </a:r>
            <a:r>
              <a:rPr sz="3200" spc="-60" dirty="0">
                <a:latin typeface="Arial"/>
                <a:cs typeface="Arial"/>
              </a:rPr>
              <a:t>mutual </a:t>
            </a:r>
            <a:r>
              <a:rPr sz="3200" spc="-65" dirty="0">
                <a:latin typeface="Arial"/>
                <a:cs typeface="Arial"/>
              </a:rPr>
              <a:t>information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40" dirty="0">
                <a:latin typeface="Arial"/>
                <a:cs typeface="Arial"/>
              </a:rPr>
              <a:t>channel  </a:t>
            </a:r>
            <a:r>
              <a:rPr sz="3200" spc="-135" dirty="0">
                <a:latin typeface="Arial"/>
                <a:cs typeface="Arial"/>
              </a:rPr>
              <a:t>capacity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250" dirty="0">
                <a:latin typeface="Arial"/>
                <a:cs typeface="Arial"/>
              </a:rPr>
              <a:t>a </a:t>
            </a:r>
            <a:r>
              <a:rPr sz="3200" spc="-140" dirty="0">
                <a:latin typeface="Arial"/>
                <a:cs typeface="Arial"/>
              </a:rPr>
              <a:t>discrete </a:t>
            </a:r>
            <a:r>
              <a:rPr sz="3200" spc="-150" dirty="0">
                <a:latin typeface="Arial"/>
                <a:cs typeface="Arial"/>
              </a:rPr>
              <a:t>memoryless  </a:t>
            </a:r>
            <a:r>
              <a:rPr sz="3200" spc="-140" dirty="0">
                <a:latin typeface="Arial"/>
                <a:cs typeface="Arial"/>
              </a:rPr>
              <a:t>channel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130" dirty="0">
                <a:latin typeface="Arial"/>
                <a:cs typeface="Arial"/>
              </a:rPr>
              <a:t>maximum </a:t>
            </a:r>
            <a:r>
              <a:rPr sz="3200" spc="-229" dirty="0">
                <a:latin typeface="Arial"/>
                <a:cs typeface="Arial"/>
              </a:rPr>
              <a:t>average </a:t>
            </a:r>
            <a:r>
              <a:rPr sz="3200" spc="-60" dirty="0">
                <a:latin typeface="Arial"/>
                <a:cs typeface="Arial"/>
              </a:rPr>
              <a:t>mutual  </a:t>
            </a:r>
            <a:r>
              <a:rPr sz="3200" spc="-65" dirty="0">
                <a:latin typeface="Arial"/>
                <a:cs typeface="Arial"/>
              </a:rPr>
              <a:t>information </a:t>
            </a:r>
            <a:r>
              <a:rPr sz="3200" spc="-35" dirty="0">
                <a:latin typeface="Arial"/>
                <a:cs typeface="Arial"/>
              </a:rPr>
              <a:t>in </a:t>
            </a:r>
            <a:r>
              <a:rPr sz="3200" spc="-200" dirty="0">
                <a:latin typeface="Arial"/>
                <a:cs typeface="Arial"/>
              </a:rPr>
              <a:t>any </a:t>
            </a:r>
            <a:r>
              <a:rPr sz="3200" spc="-145" dirty="0">
                <a:latin typeface="Arial"/>
                <a:cs typeface="Arial"/>
              </a:rPr>
              <a:t>single </a:t>
            </a:r>
            <a:r>
              <a:rPr sz="3200" spc="-220" dirty="0">
                <a:latin typeface="Arial"/>
                <a:cs typeface="Arial"/>
              </a:rPr>
              <a:t>use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40" dirty="0">
                <a:latin typeface="Arial"/>
                <a:cs typeface="Arial"/>
              </a:rPr>
              <a:t>channel  </a:t>
            </a:r>
            <a:r>
              <a:rPr sz="3200" spc="-135" dirty="0">
                <a:latin typeface="Arial"/>
                <a:cs typeface="Arial"/>
              </a:rPr>
              <a:t>over </a:t>
            </a:r>
            <a:r>
              <a:rPr sz="3200" spc="-65" dirty="0">
                <a:latin typeface="Arial"/>
                <a:cs typeface="Arial"/>
              </a:rPr>
              <a:t>all </a:t>
            </a:r>
            <a:r>
              <a:rPr sz="3200" spc="-145" dirty="0">
                <a:latin typeface="Arial"/>
                <a:cs typeface="Arial"/>
              </a:rPr>
              <a:t>possible </a:t>
            </a:r>
            <a:r>
              <a:rPr sz="3200" spc="-50" dirty="0">
                <a:latin typeface="Arial"/>
                <a:cs typeface="Arial"/>
              </a:rPr>
              <a:t>probability</a:t>
            </a:r>
            <a:r>
              <a:rPr sz="3200" spc="-490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distributions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3302" y="611200"/>
            <a:ext cx="69767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10" dirty="0"/>
              <a:t>Discrete </a:t>
            </a:r>
            <a:r>
              <a:rPr sz="4400" spc="-185" dirty="0"/>
              <a:t>Memoryless</a:t>
            </a:r>
            <a:r>
              <a:rPr sz="4400" spc="-210" dirty="0"/>
              <a:t> </a:t>
            </a:r>
            <a:r>
              <a:rPr sz="4400" spc="-295" dirty="0"/>
              <a:t>Channels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797030"/>
            <a:ext cx="6927850" cy="163893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436245" indent="-424180">
              <a:lnSpc>
                <a:spcPct val="100000"/>
              </a:lnSpc>
              <a:spcBef>
                <a:spcPts val="520"/>
              </a:spcBef>
              <a:buClr>
                <a:srgbClr val="000000"/>
              </a:buClr>
              <a:buChar char="•"/>
              <a:tabLst>
                <a:tab pos="436245" algn="l"/>
                <a:tab pos="436880" algn="l"/>
              </a:tabLst>
            </a:pPr>
            <a:r>
              <a:rPr sz="2800" spc="-204" dirty="0">
                <a:solidFill>
                  <a:srgbClr val="FF0000"/>
                </a:solidFill>
                <a:latin typeface="Arial"/>
                <a:cs typeface="Arial"/>
              </a:rPr>
              <a:t>Example </a:t>
            </a:r>
            <a:r>
              <a:rPr sz="2800" spc="-30" dirty="0">
                <a:latin typeface="Arial"/>
                <a:cs typeface="Arial"/>
              </a:rPr>
              <a:t>: </a:t>
            </a:r>
            <a:r>
              <a:rPr sz="2800" spc="-114" dirty="0">
                <a:latin typeface="Arial"/>
                <a:cs typeface="Arial"/>
              </a:rPr>
              <a:t>Binary symmetric </a:t>
            </a:r>
            <a:r>
              <a:rPr sz="2800" spc="-125" dirty="0">
                <a:latin typeface="Arial"/>
                <a:cs typeface="Arial"/>
              </a:rPr>
              <a:t>channel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i="1" spc="-5" dirty="0">
                <a:latin typeface="Carlito"/>
                <a:cs typeface="Carlito"/>
              </a:rPr>
              <a:t>revisited</a:t>
            </a:r>
            <a:endParaRPr sz="2800">
              <a:latin typeface="Carlito"/>
              <a:cs typeface="Carlito"/>
            </a:endParaRPr>
          </a:p>
          <a:p>
            <a:pPr marL="756285" marR="33020" lvl="1" indent="-287020">
              <a:lnSpc>
                <a:spcPts val="259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5" dirty="0">
                <a:latin typeface="Carlito"/>
                <a:cs typeface="Carlito"/>
              </a:rPr>
              <a:t>capacity of </a:t>
            </a:r>
            <a:r>
              <a:rPr sz="2400" i="1" dirty="0">
                <a:latin typeface="Carlito"/>
                <a:cs typeface="Carlito"/>
              </a:rPr>
              <a:t>a </a:t>
            </a:r>
            <a:r>
              <a:rPr sz="2400" i="1" spc="-5" dirty="0">
                <a:latin typeface="Carlito"/>
                <a:cs typeface="Carlito"/>
              </a:rPr>
              <a:t>binary </a:t>
            </a:r>
            <a:r>
              <a:rPr sz="2400" i="1" spc="-10" dirty="0">
                <a:latin typeface="Carlito"/>
                <a:cs typeface="Carlito"/>
              </a:rPr>
              <a:t>symmetric </a:t>
            </a:r>
            <a:r>
              <a:rPr sz="2400" i="1" spc="-5" dirty="0">
                <a:latin typeface="Carlito"/>
                <a:cs typeface="Carlito"/>
              </a:rPr>
              <a:t>channel </a:t>
            </a:r>
            <a:r>
              <a:rPr sz="2400" i="1" dirty="0">
                <a:latin typeface="Carlito"/>
                <a:cs typeface="Carlito"/>
              </a:rPr>
              <a:t>with</a:t>
            </a:r>
            <a:r>
              <a:rPr sz="2400" i="1" spc="-260" dirty="0">
                <a:latin typeface="Carlito"/>
                <a:cs typeface="Carlito"/>
              </a:rPr>
              <a:t> </a:t>
            </a:r>
            <a:r>
              <a:rPr sz="2400" i="1" dirty="0">
                <a:latin typeface="Carlito"/>
                <a:cs typeface="Carlito"/>
              </a:rPr>
              <a:t>given  </a:t>
            </a:r>
            <a:r>
              <a:rPr sz="2400" i="1" spc="-5" dirty="0">
                <a:latin typeface="Carlito"/>
                <a:cs typeface="Carlito"/>
              </a:rPr>
              <a:t>input</a:t>
            </a:r>
            <a:r>
              <a:rPr sz="2400" i="1" spc="-20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probabilities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1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i="1" spc="-5" dirty="0">
                <a:latin typeface="Carlito"/>
                <a:cs typeface="Carlito"/>
              </a:rPr>
              <a:t>variability </a:t>
            </a:r>
            <a:r>
              <a:rPr sz="2400" i="1" dirty="0">
                <a:latin typeface="Carlito"/>
                <a:cs typeface="Carlito"/>
              </a:rPr>
              <a:t>with the </a:t>
            </a:r>
            <a:r>
              <a:rPr sz="2400" i="1" spc="-5" dirty="0">
                <a:latin typeface="Carlito"/>
                <a:cs typeface="Carlito"/>
              </a:rPr>
              <a:t>error</a:t>
            </a:r>
            <a:r>
              <a:rPr sz="2400" i="1" spc="-70" dirty="0">
                <a:latin typeface="Carlito"/>
                <a:cs typeface="Carlito"/>
              </a:rPr>
              <a:t> </a:t>
            </a:r>
            <a:r>
              <a:rPr sz="2400" i="1" spc="-5" dirty="0">
                <a:latin typeface="Carlito"/>
                <a:cs typeface="Carlito"/>
              </a:rPr>
              <a:t>probability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7581" y="3531064"/>
            <a:ext cx="4454877" cy="2860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0497" y="611200"/>
            <a:ext cx="57480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65" dirty="0"/>
              <a:t>Channel Coding</a:t>
            </a:r>
            <a:r>
              <a:rPr sz="4400" spc="-310" dirty="0"/>
              <a:t> </a:t>
            </a:r>
            <a:r>
              <a:rPr sz="4400" spc="-210" dirty="0"/>
              <a:t>Theorem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89201"/>
            <a:ext cx="7028815" cy="2496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3695" marR="160020" indent="-341630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Char char="•"/>
              <a:tabLst>
                <a:tab pos="353695" algn="l"/>
                <a:tab pos="354330" algn="l"/>
              </a:tabLst>
            </a:pPr>
            <a:r>
              <a:rPr sz="3200" spc="-190" dirty="0">
                <a:solidFill>
                  <a:srgbClr val="FF0000"/>
                </a:solidFill>
                <a:latin typeface="Arial"/>
                <a:cs typeface="Arial"/>
              </a:rPr>
              <a:t>Channel </a:t>
            </a:r>
            <a:r>
              <a:rPr sz="3200" spc="-140" dirty="0">
                <a:solidFill>
                  <a:srgbClr val="FF0000"/>
                </a:solidFill>
                <a:latin typeface="Arial"/>
                <a:cs typeface="Arial"/>
              </a:rPr>
              <a:t>coding </a:t>
            </a:r>
            <a:r>
              <a:rPr sz="3200" spc="-195" dirty="0">
                <a:latin typeface="Arial"/>
                <a:cs typeface="Arial"/>
              </a:rPr>
              <a:t>consists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30" dirty="0">
                <a:latin typeface="Arial"/>
                <a:cs typeface="Arial"/>
              </a:rPr>
              <a:t>mapping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the  </a:t>
            </a:r>
            <a:r>
              <a:rPr sz="3200" spc="-120" dirty="0">
                <a:latin typeface="Arial"/>
                <a:cs typeface="Arial"/>
              </a:rPr>
              <a:t>incoming </a:t>
            </a:r>
            <a:r>
              <a:rPr sz="3200" spc="-140" dirty="0">
                <a:latin typeface="Arial"/>
                <a:cs typeface="Arial"/>
              </a:rPr>
              <a:t>data </a:t>
            </a:r>
            <a:r>
              <a:rPr sz="3200" spc="-190" dirty="0">
                <a:latin typeface="Arial"/>
                <a:cs typeface="Arial"/>
              </a:rPr>
              <a:t>sequence </a:t>
            </a:r>
            <a:r>
              <a:rPr sz="3200" spc="-25" dirty="0">
                <a:latin typeface="Arial"/>
                <a:cs typeface="Arial"/>
              </a:rPr>
              <a:t>into </a:t>
            </a:r>
            <a:r>
              <a:rPr sz="3200" spc="-254" dirty="0">
                <a:latin typeface="Arial"/>
                <a:cs typeface="Arial"/>
              </a:rPr>
              <a:t>a </a:t>
            </a:r>
            <a:r>
              <a:rPr sz="3200" spc="-140" dirty="0">
                <a:latin typeface="Arial"/>
                <a:cs typeface="Arial"/>
              </a:rPr>
              <a:t>channel  </a:t>
            </a:r>
            <a:r>
              <a:rPr sz="3200" spc="-20" dirty="0">
                <a:latin typeface="Arial"/>
                <a:cs typeface="Arial"/>
              </a:rPr>
              <a:t>input </a:t>
            </a:r>
            <a:r>
              <a:rPr sz="3200" spc="-190" dirty="0">
                <a:latin typeface="Arial"/>
                <a:cs typeface="Arial"/>
              </a:rPr>
              <a:t>sequence </a:t>
            </a:r>
            <a:r>
              <a:rPr sz="3200" spc="-150" dirty="0">
                <a:latin typeface="Arial"/>
                <a:cs typeface="Arial"/>
              </a:rPr>
              <a:t>and </a:t>
            </a:r>
            <a:r>
              <a:rPr sz="3200" spc="-145" dirty="0">
                <a:latin typeface="Arial"/>
                <a:cs typeface="Arial"/>
              </a:rPr>
              <a:t>vice </a:t>
            </a:r>
            <a:r>
              <a:rPr sz="3200" spc="-220" dirty="0">
                <a:latin typeface="Arial"/>
                <a:cs typeface="Arial"/>
              </a:rPr>
              <a:t>versa </a:t>
            </a:r>
            <a:r>
              <a:rPr sz="3200" spc="-130" dirty="0">
                <a:latin typeface="Arial"/>
                <a:cs typeface="Arial"/>
              </a:rPr>
              <a:t>via  </a:t>
            </a:r>
            <a:r>
              <a:rPr sz="3200" spc="-170" dirty="0">
                <a:latin typeface="Arial"/>
                <a:cs typeface="Arial"/>
              </a:rPr>
              <a:t>inverse</a:t>
            </a:r>
            <a:r>
              <a:rPr sz="3200" spc="-24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mapping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4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i="1" dirty="0">
                <a:latin typeface="Carlito"/>
                <a:cs typeface="Carlito"/>
              </a:rPr>
              <a:t>mapping </a:t>
            </a:r>
            <a:r>
              <a:rPr sz="2800" i="1" spc="-5" dirty="0">
                <a:latin typeface="Carlito"/>
                <a:cs typeface="Carlito"/>
              </a:rPr>
              <a:t>operations </a:t>
            </a:r>
            <a:r>
              <a:rPr sz="2800" i="1" spc="-20" dirty="0">
                <a:latin typeface="Carlito"/>
                <a:cs typeface="Carlito"/>
              </a:rPr>
              <a:t>performed </a:t>
            </a:r>
            <a:r>
              <a:rPr sz="2800" i="1" spc="-15" dirty="0">
                <a:latin typeface="Carlito"/>
                <a:cs typeface="Carlito"/>
              </a:rPr>
              <a:t>by</a:t>
            </a:r>
            <a:r>
              <a:rPr sz="2800" i="1" spc="-315" dirty="0">
                <a:latin typeface="Carlito"/>
                <a:cs typeface="Carlito"/>
              </a:rPr>
              <a:t> </a:t>
            </a:r>
            <a:r>
              <a:rPr sz="2800" i="1" spc="-5" dirty="0">
                <a:latin typeface="Carlito"/>
                <a:cs typeface="Carlito"/>
              </a:rPr>
              <a:t>encoders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5257800"/>
            <a:ext cx="1371600" cy="990600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362585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Carlito"/>
                <a:cs typeface="Carlito"/>
              </a:rPr>
              <a:t>Source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1200" y="5257800"/>
            <a:ext cx="1371600" cy="990600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16891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330"/>
              </a:spcBef>
            </a:pPr>
            <a:r>
              <a:rPr sz="2000" b="1" spc="-5" dirty="0">
                <a:latin typeface="Carlito"/>
                <a:cs typeface="Carlito"/>
              </a:rPr>
              <a:t>Channel</a:t>
            </a:r>
            <a:endParaRPr sz="2000">
              <a:latin typeface="Carlito"/>
              <a:cs typeface="Carlito"/>
            </a:endParaRPr>
          </a:p>
          <a:p>
            <a:pPr marL="256540">
              <a:lnSpc>
                <a:spcPct val="100000"/>
              </a:lnSpc>
            </a:pPr>
            <a:r>
              <a:rPr sz="2000" b="1" spc="-10" dirty="0">
                <a:latin typeface="Carlito"/>
                <a:cs typeface="Carlito"/>
              </a:rPr>
              <a:t>Encoder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600" y="5257800"/>
            <a:ext cx="1371600" cy="990600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257175">
              <a:lnSpc>
                <a:spcPct val="100000"/>
              </a:lnSpc>
            </a:pPr>
            <a:r>
              <a:rPr sz="2000" b="1" spc="-5" dirty="0">
                <a:latin typeface="Carlito"/>
                <a:cs typeface="Carlito"/>
              </a:rPr>
              <a:t>Channel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000" y="5257800"/>
            <a:ext cx="1371600" cy="990600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168910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1330"/>
              </a:spcBef>
            </a:pPr>
            <a:r>
              <a:rPr sz="2000" b="1" spc="-5" dirty="0">
                <a:latin typeface="Carlito"/>
                <a:cs typeface="Carlito"/>
              </a:rPr>
              <a:t>Channel</a:t>
            </a:r>
            <a:endParaRPr sz="2000">
              <a:latin typeface="Carlito"/>
              <a:cs typeface="Carlito"/>
            </a:endParaRPr>
          </a:p>
          <a:p>
            <a:pPr marL="254635">
              <a:lnSpc>
                <a:spcPct val="100000"/>
              </a:lnSpc>
            </a:pPr>
            <a:r>
              <a:rPr sz="2000" b="1" spc="-5" dirty="0">
                <a:latin typeface="Carlito"/>
                <a:cs typeface="Carlito"/>
              </a:rPr>
              <a:t>decoder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0400" y="5257800"/>
            <a:ext cx="1371600" cy="990600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Times New Roman"/>
              <a:cs typeface="Times New Roman"/>
            </a:endParaRPr>
          </a:p>
          <a:p>
            <a:pPr marL="200025">
              <a:lnSpc>
                <a:spcPct val="100000"/>
              </a:lnSpc>
              <a:spcBef>
                <a:spcPts val="5"/>
              </a:spcBef>
            </a:pPr>
            <a:r>
              <a:rPr sz="1600" b="1" spc="-15" dirty="0">
                <a:latin typeface="Carlito"/>
                <a:cs typeface="Carlito"/>
              </a:rPr>
              <a:t>Destination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77161" y="5734811"/>
            <a:ext cx="304800" cy="11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53561" y="5734811"/>
            <a:ext cx="304800" cy="11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29961" y="5734811"/>
            <a:ext cx="304800" cy="11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6361" y="5734811"/>
            <a:ext cx="304800" cy="11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1590" y="611200"/>
            <a:ext cx="69456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85" dirty="0"/>
              <a:t>Information </a:t>
            </a:r>
            <a:r>
              <a:rPr sz="4400" spc="-250" dirty="0"/>
              <a:t>Capacity</a:t>
            </a:r>
            <a:r>
              <a:rPr sz="4400" spc="-375" dirty="0"/>
              <a:t> </a:t>
            </a:r>
            <a:r>
              <a:rPr sz="4400" spc="-210" dirty="0"/>
              <a:t>Theorem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889201"/>
            <a:ext cx="6808470" cy="2496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3695" marR="5080" indent="-341630">
              <a:lnSpc>
                <a:spcPct val="100000"/>
              </a:lnSpc>
              <a:spcBef>
                <a:spcPts val="95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290" dirty="0">
                <a:latin typeface="Arial"/>
                <a:cs typeface="Arial"/>
              </a:rPr>
              <a:t>A </a:t>
            </a:r>
            <a:r>
              <a:rPr sz="3200" spc="-140" dirty="0">
                <a:latin typeface="Arial"/>
                <a:cs typeface="Arial"/>
              </a:rPr>
              <a:t>channel </a:t>
            </a:r>
            <a:r>
              <a:rPr sz="3200" spc="20" dirty="0">
                <a:latin typeface="Arial"/>
                <a:cs typeface="Arial"/>
              </a:rPr>
              <a:t>with </a:t>
            </a:r>
            <a:r>
              <a:rPr sz="3200" spc="-145" dirty="0">
                <a:latin typeface="Arial"/>
                <a:cs typeface="Arial"/>
              </a:rPr>
              <a:t>noise </a:t>
            </a:r>
            <a:r>
              <a:rPr sz="3200" spc="-150" dirty="0">
                <a:latin typeface="Arial"/>
                <a:cs typeface="Arial"/>
              </a:rPr>
              <a:t>and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55" dirty="0">
                <a:latin typeface="Arial"/>
                <a:cs typeface="Arial"/>
              </a:rPr>
              <a:t>signal</a:t>
            </a:r>
            <a:r>
              <a:rPr sz="3200" spc="-49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are  </a:t>
            </a:r>
            <a:r>
              <a:rPr sz="3200" spc="-140" dirty="0">
                <a:latin typeface="Arial"/>
                <a:cs typeface="Arial"/>
              </a:rPr>
              <a:t>received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140" dirty="0">
                <a:latin typeface="Arial"/>
                <a:cs typeface="Arial"/>
              </a:rPr>
              <a:t>described </a:t>
            </a:r>
            <a:r>
              <a:rPr sz="3200" spc="-300" dirty="0">
                <a:latin typeface="Arial"/>
                <a:cs typeface="Arial"/>
              </a:rPr>
              <a:t>as </a:t>
            </a:r>
            <a:r>
              <a:rPr sz="3200" spc="-140" dirty="0">
                <a:latin typeface="Arial"/>
                <a:cs typeface="Arial"/>
              </a:rPr>
              <a:t>discrete </a:t>
            </a:r>
            <a:r>
              <a:rPr sz="3200" spc="-40" dirty="0">
                <a:latin typeface="Arial"/>
                <a:cs typeface="Arial"/>
              </a:rPr>
              <a:t>time,  </a:t>
            </a:r>
            <a:r>
              <a:rPr sz="3200" spc="-150" dirty="0">
                <a:latin typeface="Arial"/>
                <a:cs typeface="Arial"/>
              </a:rPr>
              <a:t>memoryless </a:t>
            </a:r>
            <a:r>
              <a:rPr sz="3200" spc="-235" dirty="0">
                <a:latin typeface="Arial"/>
                <a:cs typeface="Arial"/>
              </a:rPr>
              <a:t>Gaussian </a:t>
            </a:r>
            <a:r>
              <a:rPr sz="3200" spc="-140" dirty="0">
                <a:latin typeface="Arial"/>
                <a:cs typeface="Arial"/>
              </a:rPr>
              <a:t>channel </a:t>
            </a:r>
            <a:r>
              <a:rPr sz="3200" spc="-10" dirty="0">
                <a:latin typeface="Arial"/>
                <a:cs typeface="Arial"/>
              </a:rPr>
              <a:t>(with  </a:t>
            </a:r>
            <a:r>
              <a:rPr sz="3200" spc="-50" dirty="0">
                <a:latin typeface="Arial"/>
                <a:cs typeface="Arial"/>
              </a:rPr>
              <a:t>power-limitation)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4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i="1" spc="-35" dirty="0">
                <a:latin typeface="Carlito"/>
                <a:cs typeface="Carlito"/>
              </a:rPr>
              <a:t>example </a:t>
            </a:r>
            <a:r>
              <a:rPr sz="2800" i="1" dirty="0">
                <a:latin typeface="Carlito"/>
                <a:cs typeface="Carlito"/>
              </a:rPr>
              <a:t>: </a:t>
            </a:r>
            <a:r>
              <a:rPr sz="2800" i="1" spc="-5" dirty="0">
                <a:latin typeface="Carlito"/>
                <a:cs typeface="Carlito"/>
              </a:rPr>
              <a:t>Sphere</a:t>
            </a:r>
            <a:r>
              <a:rPr sz="2800" i="1" spc="-275" dirty="0">
                <a:latin typeface="Carlito"/>
                <a:cs typeface="Carlito"/>
              </a:rPr>
              <a:t> </a:t>
            </a:r>
            <a:r>
              <a:rPr sz="2800" i="1" spc="-30" dirty="0">
                <a:latin typeface="Carlito"/>
                <a:cs typeface="Carlito"/>
              </a:rPr>
              <a:t>Packing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3603" y="405384"/>
            <a:ext cx="6019800" cy="739140"/>
          </a:xfrm>
          <a:custGeom>
            <a:avLst/>
            <a:gdLst/>
            <a:ahLst/>
            <a:cxnLst/>
            <a:rect l="l" t="t" r="r" b="b"/>
            <a:pathLst>
              <a:path w="6019800" h="739140">
                <a:moveTo>
                  <a:pt x="6019800" y="0"/>
                </a:moveTo>
                <a:lnTo>
                  <a:pt x="0" y="0"/>
                </a:lnTo>
                <a:lnTo>
                  <a:pt x="0" y="739139"/>
                </a:lnTo>
                <a:lnTo>
                  <a:pt x="6019800" y="739139"/>
                </a:lnTo>
                <a:lnTo>
                  <a:pt x="60198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7278" y="384505"/>
            <a:ext cx="209994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5" dirty="0">
                <a:solidFill>
                  <a:srgbClr val="FFFF00"/>
                </a:solidFill>
                <a:latin typeface="Comic Sans MS"/>
                <a:cs typeface="Comic Sans MS"/>
              </a:rPr>
              <a:t>conte</a:t>
            </a:r>
            <a:r>
              <a:rPr b="1" spc="-10" dirty="0">
                <a:solidFill>
                  <a:srgbClr val="FFFF00"/>
                </a:solidFill>
                <a:latin typeface="Comic Sans MS"/>
                <a:cs typeface="Comic Sans MS"/>
              </a:rPr>
              <a:t>n</a:t>
            </a:r>
            <a:r>
              <a:rPr b="1" dirty="0">
                <a:solidFill>
                  <a:srgbClr val="FFFF00"/>
                </a:solidFill>
                <a:latin typeface="Comic Sans MS"/>
                <a:cs typeface="Comic Sans MS"/>
              </a:rPr>
              <a:t>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8966" y="6274104"/>
            <a:ext cx="113474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25">
              <a:lnSpc>
                <a:spcPts val="12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6456984"/>
            <a:ext cx="51752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0"/>
              </a:lnSpc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168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035" y="1298828"/>
            <a:ext cx="3839845" cy="297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Important </a:t>
            </a:r>
            <a:r>
              <a:rPr sz="1800" spc="-145" dirty="0">
                <a:latin typeface="Arial"/>
                <a:cs typeface="Arial"/>
              </a:rPr>
              <a:t>classes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7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error-control </a:t>
            </a:r>
            <a:r>
              <a:rPr sz="1800" spc="-75" dirty="0">
                <a:latin typeface="Arial"/>
                <a:cs typeface="Arial"/>
              </a:rPr>
              <a:t>coding: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Char char="•"/>
              <a:tabLst>
                <a:tab pos="469900" algn="l"/>
                <a:tab pos="470534" algn="l"/>
              </a:tabLst>
            </a:pP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Linear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block</a:t>
            </a:r>
            <a:r>
              <a:rPr sz="1800" spc="-12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00FFFF"/>
                </a:solidFill>
                <a:latin typeface="Arial"/>
                <a:cs typeface="Arial"/>
              </a:rPr>
              <a:t>codes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1100"/>
              </a:spcBef>
              <a:buChar char="•"/>
              <a:tabLst>
                <a:tab pos="469900" algn="l"/>
                <a:tab pos="470534" algn="l"/>
              </a:tabLst>
            </a:pPr>
            <a:r>
              <a:rPr sz="1800" spc="-120" dirty="0">
                <a:solidFill>
                  <a:srgbClr val="00FFFF"/>
                </a:solidFill>
                <a:latin typeface="Arial"/>
                <a:cs typeface="Arial"/>
              </a:rPr>
              <a:t>Cyclic</a:t>
            </a:r>
            <a:r>
              <a:rPr sz="1800" spc="-16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00FFFF"/>
                </a:solidFill>
                <a:latin typeface="Arial"/>
                <a:cs typeface="Arial"/>
              </a:rPr>
              <a:t>codes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1085"/>
              </a:spcBef>
              <a:buChar char="•"/>
              <a:tabLst>
                <a:tab pos="469900" algn="l"/>
                <a:tab pos="470534" algn="l"/>
              </a:tabLst>
            </a:pPr>
            <a:r>
              <a:rPr sz="1800" spc="-70" dirty="0">
                <a:latin typeface="Arial"/>
                <a:cs typeface="Arial"/>
              </a:rPr>
              <a:t>Convolutional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codes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1105"/>
              </a:spcBef>
              <a:buChar char="•"/>
              <a:tabLst>
                <a:tab pos="469900" algn="l"/>
                <a:tab pos="470534" algn="l"/>
              </a:tabLst>
            </a:pPr>
            <a:r>
              <a:rPr sz="1800" spc="-120" dirty="0">
                <a:latin typeface="Arial"/>
                <a:cs typeface="Arial"/>
              </a:rPr>
              <a:t>Turbo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codes</a:t>
            </a:r>
            <a:endParaRPr sz="18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1105"/>
              </a:spcBef>
              <a:buChar char="•"/>
              <a:tabLst>
                <a:tab pos="469900" algn="l"/>
                <a:tab pos="470534" algn="l"/>
              </a:tabLst>
            </a:pPr>
            <a:r>
              <a:rPr sz="1800" spc="-70" dirty="0">
                <a:latin typeface="Arial"/>
                <a:cs typeface="Arial"/>
              </a:rPr>
              <a:t>Low-density </a:t>
            </a:r>
            <a:r>
              <a:rPr sz="1800" spc="-65" dirty="0">
                <a:latin typeface="Arial"/>
                <a:cs typeface="Arial"/>
              </a:rPr>
              <a:t>parity-check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codes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533400"/>
            <a:ext cx="8153400" cy="647700"/>
          </a:xfrm>
          <a:prstGeom prst="rect">
            <a:avLst/>
          </a:prstGeom>
          <a:solidFill>
            <a:srgbClr val="336600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4455"/>
              </a:lnSpc>
            </a:pPr>
            <a:r>
              <a:rPr b="1" spc="-5" dirty="0">
                <a:solidFill>
                  <a:srgbClr val="FFFF00"/>
                </a:solidFill>
                <a:latin typeface="Carlito"/>
                <a:cs typeface="Carlito"/>
              </a:rPr>
              <a:t>Classification </a:t>
            </a: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of </a:t>
            </a:r>
            <a:r>
              <a:rPr b="1" spc="-25" dirty="0">
                <a:solidFill>
                  <a:srgbClr val="FFFF00"/>
                </a:solidFill>
                <a:latin typeface="Carlito"/>
                <a:cs typeface="Carlito"/>
              </a:rPr>
              <a:t>Error-Control</a:t>
            </a:r>
            <a:r>
              <a:rPr b="1" spc="-3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spc="-5" dirty="0">
                <a:solidFill>
                  <a:srgbClr val="FFFF00"/>
                </a:solidFill>
                <a:latin typeface="Carlito"/>
                <a:cs typeface="Carlito"/>
              </a:rPr>
              <a:t>Coding: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1527505"/>
            <a:ext cx="3451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Systematic </a:t>
            </a:r>
            <a:r>
              <a:rPr sz="1800" spc="-140" dirty="0">
                <a:latin typeface="Arial"/>
                <a:cs typeface="Arial"/>
              </a:rPr>
              <a:t>Code </a:t>
            </a:r>
            <a:r>
              <a:rPr sz="1800" spc="-90" dirty="0">
                <a:latin typeface="Arial"/>
                <a:cs typeface="Arial"/>
              </a:rPr>
              <a:t>Nonsystematic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961" y="1677161"/>
            <a:ext cx="76200" cy="685800"/>
          </a:xfrm>
          <a:custGeom>
            <a:avLst/>
            <a:gdLst/>
            <a:ahLst/>
            <a:cxnLst/>
            <a:rect l="l" t="t" r="r" b="b"/>
            <a:pathLst>
              <a:path w="76200" h="685800">
                <a:moveTo>
                  <a:pt x="76200" y="685800"/>
                </a:moveTo>
                <a:lnTo>
                  <a:pt x="61366" y="681354"/>
                </a:lnTo>
                <a:lnTo>
                  <a:pt x="49263" y="669036"/>
                </a:lnTo>
                <a:lnTo>
                  <a:pt x="41097" y="650875"/>
                </a:lnTo>
                <a:lnTo>
                  <a:pt x="38100" y="628650"/>
                </a:lnTo>
                <a:lnTo>
                  <a:pt x="38100" y="400050"/>
                </a:lnTo>
                <a:lnTo>
                  <a:pt x="35102" y="377825"/>
                </a:lnTo>
                <a:lnTo>
                  <a:pt x="26936" y="359663"/>
                </a:lnTo>
                <a:lnTo>
                  <a:pt x="14833" y="347345"/>
                </a:lnTo>
                <a:lnTo>
                  <a:pt x="0" y="342900"/>
                </a:lnTo>
                <a:lnTo>
                  <a:pt x="14833" y="338454"/>
                </a:lnTo>
                <a:lnTo>
                  <a:pt x="26936" y="326136"/>
                </a:lnTo>
                <a:lnTo>
                  <a:pt x="35102" y="307975"/>
                </a:lnTo>
                <a:lnTo>
                  <a:pt x="38100" y="285750"/>
                </a:lnTo>
                <a:lnTo>
                  <a:pt x="38100" y="57150"/>
                </a:lnTo>
                <a:lnTo>
                  <a:pt x="41097" y="34925"/>
                </a:lnTo>
                <a:lnTo>
                  <a:pt x="49263" y="16763"/>
                </a:lnTo>
                <a:lnTo>
                  <a:pt x="61366" y="4445"/>
                </a:lnTo>
                <a:lnTo>
                  <a:pt x="76200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81862" y="2712846"/>
            <a:ext cx="14300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Linear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60" dirty="0">
                <a:latin typeface="Arial"/>
                <a:cs typeface="Arial"/>
              </a:rPr>
              <a:t>Nonlinear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8294" y="2937510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76200" y="609600"/>
                </a:moveTo>
                <a:lnTo>
                  <a:pt x="61366" y="605663"/>
                </a:lnTo>
                <a:lnTo>
                  <a:pt x="49263" y="594740"/>
                </a:lnTo>
                <a:lnTo>
                  <a:pt x="41097" y="578612"/>
                </a:lnTo>
                <a:lnTo>
                  <a:pt x="38100" y="558800"/>
                </a:lnTo>
                <a:lnTo>
                  <a:pt x="38100" y="355600"/>
                </a:lnTo>
                <a:lnTo>
                  <a:pt x="35102" y="335788"/>
                </a:lnTo>
                <a:lnTo>
                  <a:pt x="26936" y="319659"/>
                </a:lnTo>
                <a:lnTo>
                  <a:pt x="14833" y="308737"/>
                </a:lnTo>
                <a:lnTo>
                  <a:pt x="0" y="304800"/>
                </a:lnTo>
                <a:lnTo>
                  <a:pt x="14833" y="300863"/>
                </a:lnTo>
                <a:lnTo>
                  <a:pt x="26936" y="289940"/>
                </a:lnTo>
                <a:lnTo>
                  <a:pt x="35102" y="273812"/>
                </a:lnTo>
                <a:lnTo>
                  <a:pt x="38100" y="254000"/>
                </a:lnTo>
                <a:lnTo>
                  <a:pt x="38100" y="50800"/>
                </a:lnTo>
                <a:lnTo>
                  <a:pt x="41097" y="30987"/>
                </a:lnTo>
                <a:lnTo>
                  <a:pt x="49263" y="14859"/>
                </a:lnTo>
                <a:lnTo>
                  <a:pt x="61366" y="3937"/>
                </a:lnTo>
                <a:lnTo>
                  <a:pt x="76200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22121" y="4091381"/>
            <a:ext cx="2814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4" dirty="0">
                <a:latin typeface="Arial"/>
                <a:cs typeface="Arial"/>
              </a:rPr>
              <a:t>Random </a:t>
            </a:r>
            <a:r>
              <a:rPr sz="1800" spc="-45" dirty="0">
                <a:latin typeface="Arial"/>
                <a:cs typeface="Arial"/>
              </a:rPr>
              <a:t>error-correcting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Burst </a:t>
            </a:r>
            <a:r>
              <a:rPr sz="1800" spc="-50" dirty="0">
                <a:latin typeface="Arial"/>
                <a:cs typeface="Arial"/>
              </a:rPr>
              <a:t>error-correcting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1886" y="4239005"/>
            <a:ext cx="349250" cy="762000"/>
          </a:xfrm>
          <a:custGeom>
            <a:avLst/>
            <a:gdLst/>
            <a:ahLst/>
            <a:cxnLst/>
            <a:rect l="l" t="t" r="r" b="b"/>
            <a:pathLst>
              <a:path w="349250" h="762000">
                <a:moveTo>
                  <a:pt x="348995" y="762000"/>
                </a:moveTo>
                <a:lnTo>
                  <a:pt x="293839" y="757047"/>
                </a:lnTo>
                <a:lnTo>
                  <a:pt x="245935" y="743331"/>
                </a:lnTo>
                <a:lnTo>
                  <a:pt x="208165" y="722249"/>
                </a:lnTo>
                <a:lnTo>
                  <a:pt x="174498" y="665099"/>
                </a:lnTo>
                <a:lnTo>
                  <a:pt x="174498" y="477901"/>
                </a:lnTo>
                <a:lnTo>
                  <a:pt x="165595" y="447294"/>
                </a:lnTo>
                <a:lnTo>
                  <a:pt x="140830" y="420751"/>
                </a:lnTo>
                <a:lnTo>
                  <a:pt x="103047" y="399669"/>
                </a:lnTo>
                <a:lnTo>
                  <a:pt x="55156" y="385953"/>
                </a:lnTo>
                <a:lnTo>
                  <a:pt x="0" y="381000"/>
                </a:lnTo>
                <a:lnTo>
                  <a:pt x="55156" y="376047"/>
                </a:lnTo>
                <a:lnTo>
                  <a:pt x="103047" y="362331"/>
                </a:lnTo>
                <a:lnTo>
                  <a:pt x="140830" y="341249"/>
                </a:lnTo>
                <a:lnTo>
                  <a:pt x="165595" y="314706"/>
                </a:lnTo>
                <a:lnTo>
                  <a:pt x="174498" y="284099"/>
                </a:lnTo>
                <a:lnTo>
                  <a:pt x="174498" y="96901"/>
                </a:lnTo>
                <a:lnTo>
                  <a:pt x="183387" y="66294"/>
                </a:lnTo>
                <a:lnTo>
                  <a:pt x="208165" y="39751"/>
                </a:lnTo>
                <a:lnTo>
                  <a:pt x="245935" y="18669"/>
                </a:lnTo>
                <a:lnTo>
                  <a:pt x="293839" y="4953"/>
                </a:lnTo>
                <a:lnTo>
                  <a:pt x="348995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63244" y="5379821"/>
            <a:ext cx="19742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Arial"/>
                <a:cs typeface="Arial"/>
              </a:rPr>
              <a:t>Error-detecting </a:t>
            </a:r>
            <a:r>
              <a:rPr sz="1800" spc="-95" dirty="0">
                <a:latin typeface="Arial"/>
                <a:cs typeface="Arial"/>
              </a:rPr>
              <a:t>code  </a:t>
            </a:r>
            <a:r>
              <a:rPr sz="1800" spc="-65" dirty="0">
                <a:latin typeface="Arial"/>
                <a:cs typeface="Arial"/>
              </a:rPr>
              <a:t>Error-correcting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6666" y="5602985"/>
            <a:ext cx="228600" cy="609600"/>
          </a:xfrm>
          <a:custGeom>
            <a:avLst/>
            <a:gdLst/>
            <a:ahLst/>
            <a:cxnLst/>
            <a:rect l="l" t="t" r="r" b="b"/>
            <a:pathLst>
              <a:path w="228600" h="609600">
                <a:moveTo>
                  <a:pt x="228600" y="609599"/>
                </a:moveTo>
                <a:lnTo>
                  <a:pt x="184111" y="605599"/>
                </a:lnTo>
                <a:lnTo>
                  <a:pt x="147777" y="594715"/>
                </a:lnTo>
                <a:lnTo>
                  <a:pt x="123278" y="578573"/>
                </a:lnTo>
                <a:lnTo>
                  <a:pt x="114300" y="558799"/>
                </a:lnTo>
                <a:lnTo>
                  <a:pt x="114300" y="355600"/>
                </a:lnTo>
                <a:lnTo>
                  <a:pt x="105321" y="335826"/>
                </a:lnTo>
                <a:lnTo>
                  <a:pt x="80822" y="319671"/>
                </a:lnTo>
                <a:lnTo>
                  <a:pt x="44488" y="308787"/>
                </a:lnTo>
                <a:lnTo>
                  <a:pt x="0" y="304800"/>
                </a:lnTo>
                <a:lnTo>
                  <a:pt x="44488" y="300799"/>
                </a:lnTo>
                <a:lnTo>
                  <a:pt x="80822" y="289915"/>
                </a:lnTo>
                <a:lnTo>
                  <a:pt x="105321" y="273773"/>
                </a:lnTo>
                <a:lnTo>
                  <a:pt x="114300" y="254000"/>
                </a:lnTo>
                <a:lnTo>
                  <a:pt x="114300" y="50800"/>
                </a:lnTo>
                <a:lnTo>
                  <a:pt x="123278" y="31026"/>
                </a:lnTo>
                <a:lnTo>
                  <a:pt x="147777" y="14871"/>
                </a:lnTo>
                <a:lnTo>
                  <a:pt x="184111" y="3987"/>
                </a:lnTo>
                <a:lnTo>
                  <a:pt x="228600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78966" y="6274104"/>
            <a:ext cx="113474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25">
              <a:lnSpc>
                <a:spcPts val="12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635" y="6456984"/>
            <a:ext cx="51752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0"/>
              </a:lnSpc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169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6642" y="768222"/>
            <a:ext cx="1627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solidFill>
                  <a:srgbClr val="66FFFF"/>
                </a:solidFill>
                <a:latin typeface="Arial"/>
                <a:cs typeface="Arial"/>
              </a:rPr>
              <a:t>Block</a:t>
            </a:r>
            <a:r>
              <a:rPr sz="1800" spc="-17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66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Arial"/>
                <a:cs typeface="Arial"/>
              </a:rPr>
              <a:t>Convolution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3074" y="918210"/>
            <a:ext cx="76200" cy="762000"/>
          </a:xfrm>
          <a:custGeom>
            <a:avLst/>
            <a:gdLst/>
            <a:ahLst/>
            <a:cxnLst/>
            <a:rect l="l" t="t" r="r" b="b"/>
            <a:pathLst>
              <a:path w="76200" h="762000">
                <a:moveTo>
                  <a:pt x="76200" y="762000"/>
                </a:moveTo>
                <a:lnTo>
                  <a:pt x="61366" y="757047"/>
                </a:lnTo>
                <a:lnTo>
                  <a:pt x="49263" y="743330"/>
                </a:lnTo>
                <a:lnTo>
                  <a:pt x="41097" y="723264"/>
                </a:lnTo>
                <a:lnTo>
                  <a:pt x="38100" y="698500"/>
                </a:lnTo>
                <a:lnTo>
                  <a:pt x="38100" y="444500"/>
                </a:lnTo>
                <a:lnTo>
                  <a:pt x="35102" y="419735"/>
                </a:lnTo>
                <a:lnTo>
                  <a:pt x="26936" y="399541"/>
                </a:lnTo>
                <a:lnTo>
                  <a:pt x="14833" y="385952"/>
                </a:lnTo>
                <a:lnTo>
                  <a:pt x="0" y="381000"/>
                </a:lnTo>
                <a:lnTo>
                  <a:pt x="14833" y="376047"/>
                </a:lnTo>
                <a:lnTo>
                  <a:pt x="26936" y="362330"/>
                </a:lnTo>
                <a:lnTo>
                  <a:pt x="35102" y="342264"/>
                </a:lnTo>
                <a:lnTo>
                  <a:pt x="38100" y="317500"/>
                </a:lnTo>
                <a:lnTo>
                  <a:pt x="38100" y="63500"/>
                </a:lnTo>
                <a:lnTo>
                  <a:pt x="41097" y="38735"/>
                </a:lnTo>
                <a:lnTo>
                  <a:pt x="49263" y="18541"/>
                </a:lnTo>
                <a:lnTo>
                  <a:pt x="61366" y="4952"/>
                </a:lnTo>
                <a:lnTo>
                  <a:pt x="76200" y="0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912" y="2272995"/>
            <a:ext cx="79228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solidFill>
                  <a:srgbClr val="FFFF00"/>
                </a:solidFill>
                <a:latin typeface="Arial"/>
                <a:cs typeface="Arial"/>
              </a:rPr>
              <a:t>Rule</a:t>
            </a:r>
            <a:r>
              <a:rPr sz="2400" spc="-130" dirty="0">
                <a:latin typeface="Arial"/>
                <a:cs typeface="Arial"/>
              </a:rPr>
              <a:t>: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message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sequence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subdivided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sequential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blocks  </a:t>
            </a:r>
            <a:r>
              <a:rPr sz="2400" spc="-150" dirty="0">
                <a:latin typeface="Arial"/>
                <a:cs typeface="Arial"/>
              </a:rPr>
              <a:t>each </a:t>
            </a:r>
            <a:r>
              <a:rPr sz="2400" i="1" dirty="0">
                <a:latin typeface="Carlito"/>
                <a:cs typeface="Carlito"/>
              </a:rPr>
              <a:t>k </a:t>
            </a:r>
            <a:r>
              <a:rPr sz="2400" spc="-45" dirty="0">
                <a:latin typeface="Arial"/>
                <a:cs typeface="Arial"/>
              </a:rPr>
              <a:t>bits </a:t>
            </a:r>
            <a:r>
              <a:rPr sz="2400" spc="-75" dirty="0">
                <a:latin typeface="Arial"/>
                <a:cs typeface="Arial"/>
              </a:rPr>
              <a:t>long,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150" dirty="0">
                <a:latin typeface="Arial"/>
                <a:cs typeface="Arial"/>
              </a:rPr>
              <a:t>each </a:t>
            </a:r>
            <a:r>
              <a:rPr sz="2400" spc="-20" dirty="0">
                <a:latin typeface="Arial"/>
                <a:cs typeface="Arial"/>
              </a:rPr>
              <a:t>k-bit </a:t>
            </a:r>
            <a:r>
              <a:rPr sz="2400" spc="-85" dirty="0">
                <a:latin typeface="Arial"/>
                <a:cs typeface="Arial"/>
              </a:rPr>
              <a:t>block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05" dirty="0">
                <a:latin typeface="Arial"/>
                <a:cs typeface="Arial"/>
              </a:rPr>
              <a:t>mapped </a:t>
            </a:r>
            <a:r>
              <a:rPr sz="2400" spc="-25" dirty="0">
                <a:latin typeface="Arial"/>
                <a:cs typeface="Arial"/>
              </a:rPr>
              <a:t>into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i="1" dirty="0">
                <a:latin typeface="Carlito"/>
                <a:cs typeface="Carlito"/>
              </a:rPr>
              <a:t>n</a:t>
            </a:r>
            <a:r>
              <a:rPr sz="2400" dirty="0">
                <a:latin typeface="Arial"/>
                <a:cs typeface="Arial"/>
              </a:rPr>
              <a:t>-bit  </a:t>
            </a:r>
            <a:r>
              <a:rPr sz="2400" spc="-85" dirty="0">
                <a:latin typeface="Arial"/>
                <a:cs typeface="Arial"/>
              </a:rPr>
              <a:t>block, </a:t>
            </a:r>
            <a:r>
              <a:rPr sz="2400" spc="-75" dirty="0">
                <a:latin typeface="Arial"/>
                <a:cs typeface="Arial"/>
              </a:rPr>
              <a:t>where </a:t>
            </a:r>
            <a:r>
              <a:rPr sz="2400" i="1" spc="-25" dirty="0">
                <a:latin typeface="Carlito"/>
                <a:cs typeface="Carlito"/>
              </a:rPr>
              <a:t>n&gt;k</a:t>
            </a:r>
            <a:r>
              <a:rPr sz="2400" spc="-25" dirty="0">
                <a:latin typeface="Arial"/>
                <a:cs typeface="Arial"/>
              </a:rPr>
              <a:t>. the </a:t>
            </a:r>
            <a:r>
              <a:rPr sz="2400" spc="-65" dirty="0">
                <a:latin typeface="Arial"/>
                <a:cs typeface="Arial"/>
              </a:rPr>
              <a:t>number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65" dirty="0">
                <a:latin typeface="Arial"/>
                <a:cs typeface="Arial"/>
              </a:rPr>
              <a:t>redundant </a:t>
            </a:r>
            <a:r>
              <a:rPr sz="2400" spc="-45" dirty="0">
                <a:latin typeface="Arial"/>
                <a:cs typeface="Arial"/>
              </a:rPr>
              <a:t>bits </a:t>
            </a:r>
            <a:r>
              <a:rPr sz="2400" spc="-110" dirty="0">
                <a:latin typeface="Arial"/>
                <a:cs typeface="Arial"/>
              </a:rPr>
              <a:t>added </a:t>
            </a:r>
            <a:r>
              <a:rPr sz="2400" spc="-95" dirty="0">
                <a:latin typeface="Arial"/>
                <a:cs typeface="Arial"/>
              </a:rPr>
              <a:t>by </a:t>
            </a:r>
            <a:r>
              <a:rPr sz="2400" spc="-25" dirty="0">
                <a:latin typeface="Arial"/>
                <a:cs typeface="Arial"/>
              </a:rPr>
              <a:t>the  </a:t>
            </a:r>
            <a:r>
              <a:rPr sz="2400" spc="-105" dirty="0">
                <a:latin typeface="Arial"/>
                <a:cs typeface="Arial"/>
              </a:rPr>
              <a:t>channel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encoder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each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transmitted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block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n-k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bits.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92805" y="5796724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>
                <a:moveTo>
                  <a:pt x="0" y="0"/>
                </a:moveTo>
                <a:lnTo>
                  <a:pt x="309752" y="0"/>
                </a:lnTo>
              </a:path>
            </a:pathLst>
          </a:custGeom>
          <a:ln w="228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13379" y="5902858"/>
            <a:ext cx="21717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i="1" spc="5" dirty="0">
                <a:latin typeface="Times New Roman"/>
                <a:cs typeface="Times New Roman"/>
              </a:rPr>
              <a:t>n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170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1225" y="5200269"/>
            <a:ext cx="929640" cy="7962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3025"/>
              </a:lnSpc>
              <a:spcBef>
                <a:spcPts val="110"/>
              </a:spcBef>
            </a:pPr>
            <a:r>
              <a:rPr sz="2700" b="1" i="1" spc="5" dirty="0">
                <a:latin typeface="Times New Roman"/>
                <a:cs typeface="Times New Roman"/>
              </a:rPr>
              <a:t>k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025"/>
              </a:lnSpc>
              <a:tabLst>
                <a:tab pos="329565" algn="l"/>
              </a:tabLst>
            </a:pPr>
            <a:r>
              <a:rPr sz="2700" b="1" i="1" spc="5" dirty="0">
                <a:latin typeface="Times New Roman"/>
                <a:cs typeface="Times New Roman"/>
              </a:rPr>
              <a:t>r	</a:t>
            </a:r>
            <a:r>
              <a:rPr sz="2700" spc="5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4597" y="5877255"/>
            <a:ext cx="97536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395" algn="l"/>
                <a:tab pos="762635" algn="l"/>
              </a:tabLst>
            </a:pPr>
            <a:r>
              <a:rPr sz="3150" b="1" i="1" spc="-5" dirty="0">
                <a:latin typeface="Times New Roman"/>
                <a:cs typeface="Times New Roman"/>
              </a:rPr>
              <a:t>r	</a:t>
            </a:r>
            <a:r>
              <a:rPr sz="3150" spc="-5" dirty="0">
                <a:latin typeface="Symbol"/>
                <a:cs typeface="Symbol"/>
              </a:rPr>
              <a:t></a:t>
            </a:r>
            <a:r>
              <a:rPr sz="3150" spc="-5" dirty="0">
                <a:latin typeface="Times New Roman"/>
                <a:cs typeface="Times New Roman"/>
              </a:rPr>
              <a:t>	</a:t>
            </a:r>
            <a:r>
              <a:rPr sz="3150" b="1" spc="-5" dirty="0">
                <a:latin typeface="Times New Roman"/>
                <a:cs typeface="Times New Roman"/>
              </a:rPr>
              <a:t>1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912" y="4370908"/>
            <a:ext cx="10229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solidFill>
                  <a:srgbClr val="FFFF00"/>
                </a:solidFill>
                <a:latin typeface="Arial"/>
                <a:cs typeface="Arial"/>
              </a:rPr>
              <a:t>Code</a:t>
            </a:r>
            <a:r>
              <a:rPr sz="1800" spc="-2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FFFF00"/>
                </a:solidFill>
                <a:latin typeface="Arial"/>
                <a:cs typeface="Arial"/>
              </a:rPr>
              <a:t>Rate: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548640"/>
            <a:ext cx="8839200" cy="721360"/>
          </a:xfrm>
          <a:custGeom>
            <a:avLst/>
            <a:gdLst/>
            <a:ahLst/>
            <a:cxnLst/>
            <a:rect l="l" t="t" r="r" b="b"/>
            <a:pathLst>
              <a:path w="8839200" h="721360">
                <a:moveTo>
                  <a:pt x="8839200" y="0"/>
                </a:moveTo>
                <a:lnTo>
                  <a:pt x="0" y="0"/>
                </a:lnTo>
                <a:lnTo>
                  <a:pt x="0" y="720851"/>
                </a:lnTo>
                <a:lnTo>
                  <a:pt x="8839200" y="720851"/>
                </a:lnTo>
                <a:lnTo>
                  <a:pt x="8839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940" y="516762"/>
            <a:ext cx="86721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Hamming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Distance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and Hamming</a:t>
            </a:r>
            <a:r>
              <a:rPr b="1" spc="-7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Weight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9285" y="1632584"/>
            <a:ext cx="8419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Clr>
                <a:srgbClr val="FF3300"/>
              </a:buClr>
              <a:buFont typeface="Wingdings"/>
              <a:buChar char=""/>
              <a:tabLst>
                <a:tab pos="469265" algn="l"/>
                <a:tab pos="469900" algn="l"/>
              </a:tabLst>
            </a:pPr>
            <a:r>
              <a:rPr sz="1800" spc="-95" dirty="0">
                <a:latin typeface="Arial"/>
                <a:cs typeface="Arial"/>
              </a:rPr>
              <a:t>Hamming </a:t>
            </a:r>
            <a:r>
              <a:rPr sz="1800" spc="-50" dirty="0">
                <a:latin typeface="Arial"/>
                <a:cs typeface="Arial"/>
              </a:rPr>
              <a:t>weight </a:t>
            </a:r>
            <a:r>
              <a:rPr sz="1800" i="1" spc="-5" dirty="0">
                <a:latin typeface="Carlito"/>
                <a:cs typeface="Carlito"/>
              </a:rPr>
              <a:t>w(c)</a:t>
            </a:r>
            <a:r>
              <a:rPr sz="1800" spc="-5" dirty="0">
                <a:latin typeface="Arial"/>
                <a:cs typeface="Arial"/>
              </a:rPr>
              <a:t>: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0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85" dirty="0">
                <a:latin typeface="Arial"/>
                <a:cs typeface="Arial"/>
              </a:rPr>
              <a:t>nonzero </a:t>
            </a:r>
            <a:r>
              <a:rPr sz="1800" spc="-75" dirty="0">
                <a:latin typeface="Arial"/>
                <a:cs typeface="Arial"/>
              </a:rPr>
              <a:t>elements </a:t>
            </a:r>
            <a:r>
              <a:rPr sz="1800" spc="-25" dirty="0">
                <a:latin typeface="Arial"/>
                <a:cs typeface="Arial"/>
              </a:rPr>
              <a:t>in the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30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1800" i="1" spc="-30" dirty="0">
                <a:latin typeface="Carlito"/>
                <a:cs typeface="Carlito"/>
              </a:rPr>
              <a:t>c</a:t>
            </a:r>
            <a:r>
              <a:rPr sz="1800" spc="-3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0442" y="2928569"/>
            <a:ext cx="1309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1 0 1 1 0 0 1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17950" y="3062985"/>
            <a:ext cx="1379855" cy="300990"/>
            <a:chOff x="3917950" y="3062985"/>
            <a:chExt cx="1379855" cy="300990"/>
          </a:xfrm>
        </p:grpSpPr>
        <p:sp>
          <p:nvSpPr>
            <p:cNvPr id="7" name="object 7"/>
            <p:cNvSpPr/>
            <p:nvPr/>
          </p:nvSpPr>
          <p:spPr>
            <a:xfrm>
              <a:off x="3924300" y="3069335"/>
              <a:ext cx="1367155" cy="288290"/>
            </a:xfrm>
            <a:custGeom>
              <a:avLst/>
              <a:gdLst/>
              <a:ahLst/>
              <a:cxnLst/>
              <a:rect l="l" t="t" r="r" b="b"/>
              <a:pathLst>
                <a:path w="1367154" h="288289">
                  <a:moveTo>
                    <a:pt x="1026413" y="0"/>
                  </a:moveTo>
                  <a:lnTo>
                    <a:pt x="1026413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1026413" y="216026"/>
                  </a:lnTo>
                  <a:lnTo>
                    <a:pt x="1026413" y="288036"/>
                  </a:lnTo>
                  <a:lnTo>
                    <a:pt x="1367027" y="144017"/>
                  </a:lnTo>
                  <a:lnTo>
                    <a:pt x="1026413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24300" y="3069335"/>
              <a:ext cx="1367155" cy="288290"/>
            </a:xfrm>
            <a:custGeom>
              <a:avLst/>
              <a:gdLst/>
              <a:ahLst/>
              <a:cxnLst/>
              <a:rect l="l" t="t" r="r" b="b"/>
              <a:pathLst>
                <a:path w="1367154" h="288289">
                  <a:moveTo>
                    <a:pt x="0" y="72009"/>
                  </a:moveTo>
                  <a:lnTo>
                    <a:pt x="1026413" y="72009"/>
                  </a:lnTo>
                  <a:lnTo>
                    <a:pt x="1026413" y="0"/>
                  </a:lnTo>
                  <a:lnTo>
                    <a:pt x="1367027" y="144017"/>
                  </a:lnTo>
                  <a:lnTo>
                    <a:pt x="1026413" y="288036"/>
                  </a:lnTo>
                  <a:lnTo>
                    <a:pt x="1026413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45378" y="2928569"/>
            <a:ext cx="5105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w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36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89578" y="5798565"/>
            <a:ext cx="1379855" cy="302260"/>
            <a:chOff x="3989578" y="5798565"/>
            <a:chExt cx="1379855" cy="302260"/>
          </a:xfrm>
        </p:grpSpPr>
        <p:sp>
          <p:nvSpPr>
            <p:cNvPr id="11" name="object 11"/>
            <p:cNvSpPr/>
            <p:nvPr/>
          </p:nvSpPr>
          <p:spPr>
            <a:xfrm>
              <a:off x="3995928" y="5804915"/>
              <a:ext cx="1367155" cy="289560"/>
            </a:xfrm>
            <a:custGeom>
              <a:avLst/>
              <a:gdLst/>
              <a:ahLst/>
              <a:cxnLst/>
              <a:rect l="l" t="t" r="r" b="b"/>
              <a:pathLst>
                <a:path w="1367154" h="289560">
                  <a:moveTo>
                    <a:pt x="1024509" y="0"/>
                  </a:moveTo>
                  <a:lnTo>
                    <a:pt x="1024509" y="72390"/>
                  </a:lnTo>
                  <a:lnTo>
                    <a:pt x="0" y="72390"/>
                  </a:lnTo>
                  <a:lnTo>
                    <a:pt x="0" y="217170"/>
                  </a:lnTo>
                  <a:lnTo>
                    <a:pt x="1024509" y="217170"/>
                  </a:lnTo>
                  <a:lnTo>
                    <a:pt x="1024509" y="289560"/>
                  </a:lnTo>
                  <a:lnTo>
                    <a:pt x="1367027" y="144780"/>
                  </a:lnTo>
                  <a:lnTo>
                    <a:pt x="1024509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5928" y="5804915"/>
              <a:ext cx="1367155" cy="289560"/>
            </a:xfrm>
            <a:custGeom>
              <a:avLst/>
              <a:gdLst/>
              <a:ahLst/>
              <a:cxnLst/>
              <a:rect l="l" t="t" r="r" b="b"/>
              <a:pathLst>
                <a:path w="1367154" h="289560">
                  <a:moveTo>
                    <a:pt x="0" y="72390"/>
                  </a:moveTo>
                  <a:lnTo>
                    <a:pt x="1024509" y="72390"/>
                  </a:lnTo>
                  <a:lnTo>
                    <a:pt x="1024509" y="0"/>
                  </a:lnTo>
                  <a:lnTo>
                    <a:pt x="1367027" y="144780"/>
                  </a:lnTo>
                  <a:lnTo>
                    <a:pt x="1024509" y="289560"/>
                  </a:lnTo>
                  <a:lnTo>
                    <a:pt x="1024509" y="217170"/>
                  </a:lnTo>
                  <a:lnTo>
                    <a:pt x="0" y="217170"/>
                  </a:lnTo>
                  <a:lnTo>
                    <a:pt x="0" y="7239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5785" y="3649471"/>
            <a:ext cx="8411210" cy="2691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33400" marR="81280" indent="-457200">
              <a:lnSpc>
                <a:spcPct val="98300"/>
              </a:lnSpc>
              <a:spcBef>
                <a:spcPts val="135"/>
              </a:spcBef>
              <a:buClr>
                <a:srgbClr val="FF3300"/>
              </a:buClr>
              <a:buFont typeface="Wingdings"/>
              <a:buChar char=""/>
              <a:tabLst>
                <a:tab pos="532765" algn="l"/>
                <a:tab pos="533400" algn="l"/>
              </a:tabLst>
            </a:pPr>
            <a:r>
              <a:rPr sz="1800" spc="-95" dirty="0">
                <a:latin typeface="Arial"/>
                <a:cs typeface="Arial"/>
              </a:rPr>
              <a:t>Hamming </a:t>
            </a:r>
            <a:r>
              <a:rPr sz="1800" spc="-100" dirty="0">
                <a:latin typeface="Arial"/>
                <a:cs typeface="Arial"/>
              </a:rPr>
              <a:t>Distance </a:t>
            </a:r>
            <a:r>
              <a:rPr sz="1800" i="1" spc="-5" dirty="0">
                <a:latin typeface="Carlito"/>
                <a:cs typeface="Carlito"/>
              </a:rPr>
              <a:t>d(c</a:t>
            </a:r>
            <a:r>
              <a:rPr sz="1800" i="1" spc="-7" baseline="-16203" dirty="0">
                <a:latin typeface="Carlito"/>
                <a:cs typeface="Carlito"/>
              </a:rPr>
              <a:t>1</a:t>
            </a:r>
            <a:r>
              <a:rPr sz="1800" i="1" spc="-5" dirty="0">
                <a:latin typeface="Carlito"/>
                <a:cs typeface="Carlito"/>
              </a:rPr>
              <a:t>,c</a:t>
            </a:r>
            <a:r>
              <a:rPr sz="1800" i="1" spc="-7" baseline="-16203" dirty="0">
                <a:latin typeface="Carlito"/>
                <a:cs typeface="Carlito"/>
              </a:rPr>
              <a:t>2</a:t>
            </a:r>
            <a:r>
              <a:rPr sz="1800" i="1" spc="-5" dirty="0">
                <a:latin typeface="Carlito"/>
                <a:cs typeface="Carlito"/>
              </a:rPr>
              <a:t>)</a:t>
            </a:r>
            <a:r>
              <a:rPr sz="1800" spc="-5" dirty="0">
                <a:latin typeface="Arial"/>
                <a:cs typeface="Arial"/>
              </a:rPr>
              <a:t>: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0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65" dirty="0">
                <a:latin typeface="Arial"/>
                <a:cs typeface="Arial"/>
              </a:rPr>
              <a:t>locations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55" dirty="0">
                <a:latin typeface="Arial"/>
                <a:cs typeface="Arial"/>
              </a:rPr>
              <a:t>which </a:t>
            </a:r>
            <a:r>
              <a:rPr sz="1800" spc="-10" dirty="0">
                <a:latin typeface="Arial"/>
                <a:cs typeface="Arial"/>
              </a:rPr>
              <a:t>their  </a:t>
            </a:r>
            <a:r>
              <a:rPr sz="1800" spc="-75" dirty="0">
                <a:latin typeface="Arial"/>
                <a:cs typeface="Arial"/>
              </a:rPr>
              <a:t>respective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elements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differ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between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two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code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words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i="1" dirty="0">
                <a:latin typeface="Carlito"/>
                <a:cs typeface="Carlito"/>
              </a:rPr>
              <a:t>c</a:t>
            </a:r>
            <a:r>
              <a:rPr sz="2775" i="1" baseline="-16516" dirty="0">
                <a:latin typeface="Carlito"/>
                <a:cs typeface="Carlito"/>
              </a:rPr>
              <a:t>1</a:t>
            </a:r>
            <a:r>
              <a:rPr sz="2775" i="1" spc="-22" baseline="-16516" dirty="0">
                <a:latin typeface="Carlito"/>
                <a:cs typeface="Carlito"/>
              </a:rPr>
              <a:t> </a:t>
            </a:r>
            <a:r>
              <a:rPr sz="2800" spc="-130" dirty="0">
                <a:latin typeface="Arial"/>
                <a:cs typeface="Arial"/>
              </a:rPr>
              <a:t>and  </a:t>
            </a:r>
            <a:r>
              <a:rPr sz="2800" i="1" spc="-25" dirty="0">
                <a:latin typeface="Carlito"/>
                <a:cs typeface="Carlito"/>
              </a:rPr>
              <a:t>c</a:t>
            </a:r>
            <a:r>
              <a:rPr sz="2775" i="1" spc="-37" baseline="-16516" dirty="0">
                <a:latin typeface="Carlito"/>
                <a:cs typeface="Carlito"/>
              </a:rPr>
              <a:t>2</a:t>
            </a:r>
            <a:r>
              <a:rPr sz="2800" spc="-2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50">
              <a:latin typeface="Arial"/>
              <a:cs typeface="Arial"/>
            </a:endParaRPr>
          </a:p>
          <a:p>
            <a:pPr marL="941705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1 0 1 1 0 0 1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5551805">
              <a:lnSpc>
                <a:spcPct val="100000"/>
              </a:lnSpc>
              <a:spcBef>
                <a:spcPts val="95"/>
              </a:spcBef>
            </a:pPr>
            <a:r>
              <a:rPr sz="1800" spc="-60" dirty="0">
                <a:latin typeface="Arial"/>
                <a:cs typeface="Arial"/>
              </a:rPr>
              <a:t>d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941705">
              <a:lnSpc>
                <a:spcPct val="100000"/>
              </a:lnSpc>
              <a:spcBef>
                <a:spcPts val="1205"/>
              </a:spcBef>
            </a:pPr>
            <a:r>
              <a:rPr sz="1800" spc="-90" dirty="0">
                <a:latin typeface="Arial"/>
                <a:cs typeface="Arial"/>
              </a:rPr>
              <a:t>1 0 0 1 1 0 1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05384"/>
            <a:ext cx="8686800" cy="791210"/>
          </a:xfrm>
          <a:custGeom>
            <a:avLst/>
            <a:gdLst/>
            <a:ahLst/>
            <a:cxnLst/>
            <a:rect l="l" t="t" r="r" b="b"/>
            <a:pathLst>
              <a:path w="8686800" h="791210">
                <a:moveTo>
                  <a:pt x="8686800" y="0"/>
                </a:moveTo>
                <a:lnTo>
                  <a:pt x="0" y="0"/>
                </a:lnTo>
                <a:lnTo>
                  <a:pt x="0" y="790956"/>
                </a:lnTo>
                <a:lnTo>
                  <a:pt x="8686800" y="790956"/>
                </a:lnTo>
                <a:lnTo>
                  <a:pt x="86868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8338" rIns="0" bIns="0" rtlCol="0">
            <a:spAutoFit/>
          </a:bodyPr>
          <a:lstStyle/>
          <a:p>
            <a:pPr marL="3298825" marR="5080" indent="-2788285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Minimum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Distance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and</a:t>
            </a:r>
            <a:r>
              <a:rPr b="1" spc="-17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Minimum  </a:t>
            </a:r>
            <a:r>
              <a:rPr b="1" spc="-55" dirty="0">
                <a:solidFill>
                  <a:srgbClr val="FF3300"/>
                </a:solidFill>
                <a:latin typeface="Carlito"/>
                <a:cs typeface="Carlito"/>
              </a:rPr>
              <a:t>Weight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037" y="3721734"/>
            <a:ext cx="8029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 marR="43180" indent="-457200">
              <a:lnSpc>
                <a:spcPct val="100000"/>
              </a:lnSpc>
              <a:spcBef>
                <a:spcPts val="100"/>
              </a:spcBef>
              <a:buChar char="•"/>
              <a:tabLst>
                <a:tab pos="494665" algn="l"/>
                <a:tab pos="49530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45" dirty="0">
                <a:latin typeface="Arial"/>
                <a:cs typeface="Arial"/>
              </a:rPr>
              <a:t>minimum </a:t>
            </a:r>
            <a:r>
              <a:rPr sz="1800" spc="-85" dirty="0">
                <a:latin typeface="Arial"/>
                <a:cs typeface="Arial"/>
              </a:rPr>
              <a:t>distance </a:t>
            </a:r>
            <a:r>
              <a:rPr sz="1800" i="1" dirty="0">
                <a:latin typeface="Carlito"/>
                <a:cs typeface="Carlito"/>
              </a:rPr>
              <a:t>d</a:t>
            </a:r>
            <a:r>
              <a:rPr sz="1800" i="1" baseline="-16203" dirty="0">
                <a:latin typeface="Carlito"/>
                <a:cs typeface="Carlito"/>
              </a:rPr>
              <a:t>min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smallest </a:t>
            </a:r>
            <a:r>
              <a:rPr sz="1800" spc="-95" dirty="0">
                <a:latin typeface="Arial"/>
                <a:cs typeface="Arial"/>
              </a:rPr>
              <a:t>Hamming </a:t>
            </a:r>
            <a:r>
              <a:rPr sz="1800" spc="-85" dirty="0">
                <a:latin typeface="Arial"/>
                <a:cs typeface="Arial"/>
              </a:rPr>
              <a:t>distance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between  </a:t>
            </a:r>
            <a:r>
              <a:rPr sz="1800" spc="-125" dirty="0">
                <a:latin typeface="Arial"/>
                <a:cs typeface="Arial"/>
              </a:rPr>
              <a:t>any </a:t>
            </a:r>
            <a:r>
              <a:rPr sz="1800" spc="-45" dirty="0">
                <a:latin typeface="Arial"/>
                <a:cs typeface="Arial"/>
              </a:rPr>
              <a:t>pair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100" dirty="0">
                <a:latin typeface="Arial"/>
                <a:cs typeface="Arial"/>
              </a:rPr>
              <a:t>vectors </a:t>
            </a:r>
            <a:r>
              <a:rPr sz="1800" spc="-25" dirty="0">
                <a:latin typeface="Arial"/>
                <a:cs typeface="Arial"/>
              </a:rPr>
              <a:t>in the</a:t>
            </a:r>
            <a:r>
              <a:rPr sz="1800" spc="-229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711" y="5643473"/>
            <a:ext cx="3609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5" dirty="0">
                <a:solidFill>
                  <a:srgbClr val="99FF66"/>
                </a:solidFill>
                <a:latin typeface="Arial"/>
                <a:cs typeface="Arial"/>
              </a:rPr>
              <a:t>In </a:t>
            </a:r>
            <a:r>
              <a:rPr sz="3600" spc="-90" dirty="0">
                <a:solidFill>
                  <a:srgbClr val="99FF66"/>
                </a:solidFill>
                <a:latin typeface="Arial"/>
                <a:cs typeface="Arial"/>
              </a:rPr>
              <a:t>linear </a:t>
            </a:r>
            <a:r>
              <a:rPr sz="3600" spc="-135" dirty="0">
                <a:solidFill>
                  <a:srgbClr val="99FF66"/>
                </a:solidFill>
                <a:latin typeface="Arial"/>
                <a:cs typeface="Arial"/>
              </a:rPr>
              <a:t>block</a:t>
            </a:r>
            <a:r>
              <a:rPr sz="3600" spc="-570" dirty="0">
                <a:solidFill>
                  <a:srgbClr val="99FF66"/>
                </a:solidFill>
                <a:latin typeface="Arial"/>
                <a:cs typeface="Arial"/>
              </a:rPr>
              <a:t> </a:t>
            </a:r>
            <a:r>
              <a:rPr sz="3600" spc="-190" dirty="0">
                <a:solidFill>
                  <a:srgbClr val="99FF66"/>
                </a:solidFill>
                <a:latin typeface="Arial"/>
                <a:cs typeface="Arial"/>
              </a:rPr>
              <a:t>code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0076" y="5590032"/>
            <a:ext cx="2743200" cy="881380"/>
          </a:xfrm>
          <a:prstGeom prst="rect">
            <a:avLst/>
          </a:prstGeom>
          <a:solidFill>
            <a:srgbClr val="99FF66"/>
          </a:solidFill>
        </p:spPr>
        <p:txBody>
          <a:bodyPr vert="horz" wrap="square" lIns="0" tIns="28956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2280"/>
              </a:spcBef>
              <a:tabLst>
                <a:tab pos="1163320" algn="l"/>
                <a:tab pos="1647825" algn="l"/>
              </a:tabLst>
            </a:pPr>
            <a:r>
              <a:rPr sz="5100" b="1" i="1" spc="7" baseline="16339" dirty="0">
                <a:latin typeface="Times New Roman"/>
                <a:cs typeface="Times New Roman"/>
              </a:rPr>
              <a:t>d</a:t>
            </a:r>
            <a:r>
              <a:rPr sz="5100" b="1" i="1" spc="-165" baseline="16339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m</a:t>
            </a:r>
            <a:r>
              <a:rPr sz="1950" b="1" spc="125" dirty="0">
                <a:latin typeface="Times New Roman"/>
                <a:cs typeface="Times New Roman"/>
              </a:rPr>
              <a:t> </a:t>
            </a:r>
            <a:r>
              <a:rPr sz="1950" b="1" spc="60" dirty="0">
                <a:latin typeface="Times New Roman"/>
                <a:cs typeface="Times New Roman"/>
              </a:rPr>
              <a:t>in	</a:t>
            </a:r>
            <a:r>
              <a:rPr sz="5100" spc="7" baseline="16339" dirty="0">
                <a:latin typeface="Symbol"/>
                <a:cs typeface="Symbol"/>
              </a:rPr>
              <a:t></a:t>
            </a:r>
            <a:r>
              <a:rPr sz="5100" spc="7" baseline="16339" dirty="0">
                <a:latin typeface="Times New Roman"/>
                <a:cs typeface="Times New Roman"/>
              </a:rPr>
              <a:t>	</a:t>
            </a:r>
            <a:r>
              <a:rPr sz="5100" b="1" i="1" spc="7" baseline="16339" dirty="0">
                <a:latin typeface="Times New Roman"/>
                <a:cs typeface="Times New Roman"/>
              </a:rPr>
              <a:t>w </a:t>
            </a:r>
            <a:r>
              <a:rPr sz="1950" b="1" spc="-5" dirty="0">
                <a:latin typeface="Times New Roman"/>
                <a:cs typeface="Times New Roman"/>
              </a:rPr>
              <a:t>m</a:t>
            </a:r>
            <a:r>
              <a:rPr sz="1950" b="1" spc="-25" dirty="0">
                <a:latin typeface="Times New Roman"/>
                <a:cs typeface="Times New Roman"/>
              </a:rPr>
              <a:t> </a:t>
            </a:r>
            <a:r>
              <a:rPr sz="1950" b="1" spc="125" dirty="0">
                <a:latin typeface="Times New Roman"/>
                <a:cs typeface="Times New Roman"/>
              </a:rPr>
              <a:t>in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3885" y="1774697"/>
            <a:ext cx="7794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 indent="-457200">
              <a:lnSpc>
                <a:spcPct val="100000"/>
              </a:lnSpc>
              <a:spcBef>
                <a:spcPts val="100"/>
              </a:spcBef>
              <a:buChar char="•"/>
              <a:tabLst>
                <a:tab pos="494665" algn="l"/>
                <a:tab pos="49530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45" dirty="0">
                <a:latin typeface="Arial"/>
                <a:cs typeface="Arial"/>
              </a:rPr>
              <a:t>minimum </a:t>
            </a:r>
            <a:r>
              <a:rPr sz="1800" spc="-50" dirty="0">
                <a:latin typeface="Arial"/>
                <a:cs typeface="Arial"/>
              </a:rPr>
              <a:t>weight </a:t>
            </a:r>
            <a:r>
              <a:rPr sz="1800" i="1" dirty="0">
                <a:latin typeface="Carlito"/>
                <a:cs typeface="Carlito"/>
              </a:rPr>
              <a:t>w</a:t>
            </a:r>
            <a:r>
              <a:rPr sz="1800" i="1" baseline="-16203" dirty="0">
                <a:latin typeface="Carlito"/>
                <a:cs typeface="Carlito"/>
              </a:rPr>
              <a:t>min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0" dirty="0">
                <a:latin typeface="Arial"/>
                <a:cs typeface="Arial"/>
              </a:rPr>
              <a:t>smallest </a:t>
            </a:r>
            <a:r>
              <a:rPr sz="1800" spc="-50" dirty="0">
                <a:latin typeface="Arial"/>
                <a:cs typeface="Arial"/>
              </a:rPr>
              <a:t>weight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40" dirty="0">
                <a:latin typeface="Arial"/>
                <a:cs typeface="Arial"/>
              </a:rPr>
              <a:t>all </a:t>
            </a:r>
            <a:r>
              <a:rPr sz="1800" spc="-105" dirty="0">
                <a:solidFill>
                  <a:srgbClr val="00FFFF"/>
                </a:solidFill>
                <a:latin typeface="Arial"/>
                <a:cs typeface="Arial"/>
              </a:rPr>
              <a:t>nonzero</a:t>
            </a:r>
            <a:r>
              <a:rPr sz="1800" spc="-33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</a:pP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vectors </a:t>
            </a:r>
            <a:r>
              <a:rPr sz="1800" spc="-30" dirty="0">
                <a:latin typeface="Arial"/>
                <a:cs typeface="Arial"/>
              </a:rPr>
              <a:t>in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2231" y="0"/>
            <a:ext cx="8811895" cy="1440180"/>
          </a:xfrm>
          <a:custGeom>
            <a:avLst/>
            <a:gdLst/>
            <a:ahLst/>
            <a:cxnLst/>
            <a:rect l="l" t="t" r="r" b="b"/>
            <a:pathLst>
              <a:path w="8811895" h="1440180">
                <a:moveTo>
                  <a:pt x="8811768" y="0"/>
                </a:moveTo>
                <a:lnTo>
                  <a:pt x="0" y="0"/>
                </a:lnTo>
                <a:lnTo>
                  <a:pt x="0" y="1440179"/>
                </a:lnTo>
                <a:lnTo>
                  <a:pt x="8811768" y="1440179"/>
                </a:lnTo>
                <a:lnTo>
                  <a:pt x="881176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3748" y="540258"/>
            <a:ext cx="841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0000FF"/>
                </a:solidFill>
                <a:latin typeface="Arial"/>
                <a:cs typeface="Arial"/>
              </a:rPr>
              <a:t>Relation </a:t>
            </a:r>
            <a:r>
              <a:rPr sz="1800" spc="-55" dirty="0">
                <a:solidFill>
                  <a:srgbClr val="0000FF"/>
                </a:solidFill>
                <a:latin typeface="Arial"/>
                <a:cs typeface="Arial"/>
              </a:rPr>
              <a:t>between </a:t>
            </a:r>
            <a:r>
              <a:rPr sz="1800" spc="-45" dirty="0">
                <a:solidFill>
                  <a:srgbClr val="0000FF"/>
                </a:solidFill>
                <a:latin typeface="Arial"/>
                <a:cs typeface="Arial"/>
              </a:rPr>
              <a:t>minimum </a:t>
            </a:r>
            <a:r>
              <a:rPr sz="1800" spc="-80" dirty="0">
                <a:solidFill>
                  <a:srgbClr val="0000FF"/>
                </a:solidFill>
                <a:latin typeface="Arial"/>
                <a:cs typeface="Arial"/>
              </a:rPr>
              <a:t>distance 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1800" spc="-50" dirty="0">
                <a:solidFill>
                  <a:srgbClr val="0000FF"/>
                </a:solidFill>
                <a:latin typeface="Arial"/>
                <a:cs typeface="Arial"/>
              </a:rPr>
              <a:t>capability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error-detecting</a:t>
            </a:r>
            <a:r>
              <a:rPr sz="1800" spc="-3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1800" spc="-45" dirty="0">
                <a:solidFill>
                  <a:srgbClr val="0000FF"/>
                </a:solidFill>
                <a:latin typeface="Arial"/>
                <a:cs typeface="Arial"/>
              </a:rPr>
              <a:t>error-correcting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27376" y="3573779"/>
            <a:ext cx="4419600" cy="1045844"/>
            <a:chOff x="2627376" y="3573779"/>
            <a:chExt cx="4419600" cy="1045844"/>
          </a:xfrm>
        </p:grpSpPr>
        <p:sp>
          <p:nvSpPr>
            <p:cNvPr id="5" name="object 5"/>
            <p:cNvSpPr/>
            <p:nvPr/>
          </p:nvSpPr>
          <p:spPr>
            <a:xfrm>
              <a:off x="2627376" y="3573779"/>
              <a:ext cx="4419600" cy="1045844"/>
            </a:xfrm>
            <a:custGeom>
              <a:avLst/>
              <a:gdLst/>
              <a:ahLst/>
              <a:cxnLst/>
              <a:rect l="l" t="t" r="r" b="b"/>
              <a:pathLst>
                <a:path w="4419600" h="1045845">
                  <a:moveTo>
                    <a:pt x="4419600" y="0"/>
                  </a:moveTo>
                  <a:lnTo>
                    <a:pt x="0" y="0"/>
                  </a:lnTo>
                  <a:lnTo>
                    <a:pt x="0" y="1045464"/>
                  </a:lnTo>
                  <a:lnTo>
                    <a:pt x="4419600" y="1045464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4291" y="4099432"/>
              <a:ext cx="213360" cy="0"/>
            </a:xfrm>
            <a:custGeom>
              <a:avLst/>
              <a:gdLst/>
              <a:ahLst/>
              <a:cxnLst/>
              <a:rect l="l" t="t" r="r" b="b"/>
              <a:pathLst>
                <a:path w="213360">
                  <a:moveTo>
                    <a:pt x="0" y="0"/>
                  </a:moveTo>
                  <a:lnTo>
                    <a:pt x="213360" y="0"/>
                  </a:lnTo>
                </a:path>
              </a:pathLst>
            </a:custGeom>
            <a:ln w="174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30141" y="4118864"/>
            <a:ext cx="314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m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35" dirty="0">
                <a:latin typeface="Times New Roman"/>
                <a:cs typeface="Times New Roman"/>
              </a:rPr>
              <a:t>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3600" y="3906392"/>
            <a:ext cx="10020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00" b="1" dirty="0">
                <a:latin typeface="Times New Roman"/>
                <a:cs typeface="Times New Roman"/>
              </a:rPr>
              <a:t>(</a:t>
            </a:r>
            <a:r>
              <a:rPr sz="2100" b="1" spc="-35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spc="-229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0</a:t>
            </a:r>
            <a:r>
              <a:rPr sz="2100" b="1" spc="-204" dirty="0">
                <a:latin typeface="Times New Roman"/>
                <a:cs typeface="Times New Roman"/>
              </a:rPr>
              <a:t> </a:t>
            </a:r>
            <a:r>
              <a:rPr sz="2100" b="1" spc="35" dirty="0">
                <a:latin typeface="Times New Roman"/>
                <a:cs typeface="Times New Roman"/>
              </a:rPr>
              <a:t>.2</a:t>
            </a:r>
            <a:r>
              <a:rPr sz="2100" b="1" spc="-140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5</a:t>
            </a:r>
            <a:r>
              <a:rPr sz="2100" b="1" spc="-229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68040" y="4177665"/>
            <a:ext cx="1473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00" b="1" spc="5" dirty="0"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80842" y="3677869"/>
            <a:ext cx="31178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3150" spc="7" baseline="-3968" dirty="0">
                <a:latin typeface="Symbol"/>
                <a:cs typeface="Symbol"/>
              </a:rPr>
              <a:t></a:t>
            </a:r>
            <a:r>
              <a:rPr sz="3150" spc="-187" baseline="-3968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29504" y="3703142"/>
            <a:ext cx="11620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80842" y="4042105"/>
            <a:ext cx="11620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6839" y="3906392"/>
            <a:ext cx="242125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952500" algn="l"/>
                <a:tab pos="1720214" algn="l"/>
              </a:tabLst>
            </a:pPr>
            <a:r>
              <a:rPr sz="2100" b="1" i="1" dirty="0">
                <a:latin typeface="Times New Roman"/>
                <a:cs typeface="Times New Roman"/>
              </a:rPr>
              <a:t>t</a:t>
            </a:r>
            <a:r>
              <a:rPr sz="2100" b="1" i="1" spc="47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Symbol"/>
                <a:cs typeface="Symbol"/>
              </a:rPr>
              <a:t>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2100" b="1" dirty="0">
                <a:latin typeface="Times New Roman"/>
                <a:cs typeface="Times New Roman"/>
              </a:rPr>
              <a:t>(</a:t>
            </a:r>
            <a:r>
              <a:rPr sz="2100" b="1" spc="-245" dirty="0">
                <a:latin typeface="Times New Roman"/>
                <a:cs typeface="Times New Roman"/>
              </a:rPr>
              <a:t> </a:t>
            </a:r>
            <a:r>
              <a:rPr sz="2100" b="1" i="1" spc="5" dirty="0">
                <a:latin typeface="Times New Roman"/>
                <a:cs typeface="Times New Roman"/>
              </a:rPr>
              <a:t>d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 </a:t>
            </a:r>
            <a:r>
              <a:rPr sz="2100" b="1" dirty="0">
                <a:latin typeface="Times New Roman"/>
                <a:cs typeface="Times New Roman"/>
              </a:rPr>
              <a:t>)</a:t>
            </a:r>
            <a:r>
              <a:rPr sz="2100" b="1" spc="-380" dirty="0">
                <a:latin typeface="Times New Roman"/>
                <a:cs typeface="Times New Roman"/>
              </a:rPr>
              <a:t> </a:t>
            </a:r>
            <a:r>
              <a:rPr sz="3150" baseline="-22486" dirty="0">
                <a:latin typeface="Symbol"/>
                <a:cs typeface="Symbol"/>
              </a:rPr>
              <a:t></a:t>
            </a:r>
            <a:endParaRPr sz="3150" baseline="-22486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0842" y="4227017"/>
            <a:ext cx="11620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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29504" y="4227017"/>
            <a:ext cx="11620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</a:t>
            </a:r>
            <a:endParaRPr sz="210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756917" y="3782314"/>
            <a:ext cx="660400" cy="517525"/>
            <a:chOff x="1756917" y="3782314"/>
            <a:chExt cx="660400" cy="517525"/>
          </a:xfrm>
        </p:grpSpPr>
        <p:sp>
          <p:nvSpPr>
            <p:cNvPr id="17" name="object 17"/>
            <p:cNvSpPr/>
            <p:nvPr/>
          </p:nvSpPr>
          <p:spPr>
            <a:xfrm>
              <a:off x="1763267" y="3788664"/>
              <a:ext cx="647700" cy="504825"/>
            </a:xfrm>
            <a:custGeom>
              <a:avLst/>
              <a:gdLst/>
              <a:ahLst/>
              <a:cxnLst/>
              <a:rect l="l" t="t" r="r" b="b"/>
              <a:pathLst>
                <a:path w="647700" h="504825">
                  <a:moveTo>
                    <a:pt x="485394" y="0"/>
                  </a:moveTo>
                  <a:lnTo>
                    <a:pt x="485394" y="126111"/>
                  </a:lnTo>
                  <a:lnTo>
                    <a:pt x="0" y="126111"/>
                  </a:lnTo>
                  <a:lnTo>
                    <a:pt x="0" y="378333"/>
                  </a:lnTo>
                  <a:lnTo>
                    <a:pt x="485394" y="378333"/>
                  </a:lnTo>
                  <a:lnTo>
                    <a:pt x="485394" y="504444"/>
                  </a:lnTo>
                  <a:lnTo>
                    <a:pt x="647700" y="252222"/>
                  </a:lnTo>
                  <a:lnTo>
                    <a:pt x="48539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63267" y="3788664"/>
              <a:ext cx="647700" cy="504825"/>
            </a:xfrm>
            <a:custGeom>
              <a:avLst/>
              <a:gdLst/>
              <a:ahLst/>
              <a:cxnLst/>
              <a:rect l="l" t="t" r="r" b="b"/>
              <a:pathLst>
                <a:path w="647700" h="504825">
                  <a:moveTo>
                    <a:pt x="0" y="126111"/>
                  </a:moveTo>
                  <a:lnTo>
                    <a:pt x="485394" y="126111"/>
                  </a:lnTo>
                  <a:lnTo>
                    <a:pt x="485394" y="0"/>
                  </a:lnTo>
                  <a:lnTo>
                    <a:pt x="647700" y="252222"/>
                  </a:lnTo>
                  <a:lnTo>
                    <a:pt x="485394" y="504444"/>
                  </a:lnTo>
                  <a:lnTo>
                    <a:pt x="485394" y="378333"/>
                  </a:lnTo>
                  <a:lnTo>
                    <a:pt x="0" y="378333"/>
                  </a:lnTo>
                  <a:lnTo>
                    <a:pt x="0" y="12611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160" y="1618572"/>
            <a:ext cx="8143235" cy="2224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095" y="4363288"/>
            <a:ext cx="7504430" cy="112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solidFill>
                  <a:srgbClr val="66FFFF"/>
                </a:solidFill>
                <a:latin typeface="Arial"/>
                <a:cs typeface="Arial"/>
              </a:rPr>
              <a:t>Figure</a:t>
            </a:r>
            <a:r>
              <a:rPr sz="2400" spc="-32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66FFFF"/>
                </a:solidFill>
                <a:latin typeface="Arial"/>
                <a:cs typeface="Arial"/>
              </a:rPr>
              <a:t>10.6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(</a:t>
            </a:r>
            <a:r>
              <a:rPr sz="2400" i="1" spc="-55" dirty="0">
                <a:solidFill>
                  <a:srgbClr val="66FFFF"/>
                </a:solidFill>
                <a:latin typeface="Carlito"/>
                <a:cs typeface="Carlito"/>
              </a:rPr>
              <a:t>a</a:t>
            </a: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)</a:t>
            </a:r>
            <a:r>
              <a:rPr sz="2400" spc="-15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66FFFF"/>
                </a:solidFill>
                <a:latin typeface="Arial"/>
                <a:cs typeface="Arial"/>
              </a:rPr>
              <a:t>Hamming</a:t>
            </a:r>
            <a:r>
              <a:rPr sz="2400" spc="-18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66FFFF"/>
                </a:solidFill>
                <a:latin typeface="Arial"/>
                <a:cs typeface="Arial"/>
              </a:rPr>
              <a:t>distance</a:t>
            </a:r>
            <a:r>
              <a:rPr sz="2400" spc="-24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i="1" spc="-35" dirty="0">
                <a:solidFill>
                  <a:srgbClr val="66FFFF"/>
                </a:solidFill>
                <a:latin typeface="Carlito"/>
                <a:cs typeface="Carlito"/>
              </a:rPr>
              <a:t>d</a:t>
            </a:r>
            <a:r>
              <a:rPr sz="2400" spc="-35" dirty="0">
                <a:solidFill>
                  <a:srgbClr val="66FFFF"/>
                </a:solidFill>
                <a:latin typeface="Arial"/>
                <a:cs typeface="Arial"/>
              </a:rPr>
              <a:t>(</a:t>
            </a:r>
            <a:r>
              <a:rPr sz="2400" i="1" spc="-35" dirty="0">
                <a:solidFill>
                  <a:srgbClr val="66FFFF"/>
                </a:solidFill>
                <a:latin typeface="Carlito"/>
                <a:cs typeface="Carlito"/>
              </a:rPr>
              <a:t>ci</a:t>
            </a:r>
            <a:r>
              <a:rPr sz="2400" spc="-35" dirty="0">
                <a:solidFill>
                  <a:srgbClr val="66FFFF"/>
                </a:solidFill>
                <a:latin typeface="Arial"/>
                <a:cs typeface="Arial"/>
              </a:rPr>
              <a:t>,</a:t>
            </a:r>
            <a:r>
              <a:rPr sz="2400" spc="-14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i="1" spc="-25" dirty="0">
                <a:solidFill>
                  <a:srgbClr val="66FFFF"/>
                </a:solidFill>
                <a:latin typeface="Carlito"/>
                <a:cs typeface="Carlito"/>
              </a:rPr>
              <a:t>cj</a:t>
            </a:r>
            <a:r>
              <a:rPr sz="2400" spc="-25" dirty="0">
                <a:solidFill>
                  <a:srgbClr val="66FFFF"/>
                </a:solidFill>
                <a:latin typeface="Arial"/>
                <a:cs typeface="Arial"/>
              </a:rPr>
              <a:t>)</a:t>
            </a:r>
            <a:r>
              <a:rPr sz="2400" spc="-17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66FFFF"/>
                </a:solidFill>
                <a:latin typeface="Symbol"/>
                <a:cs typeface="Symbol"/>
              </a:rPr>
              <a:t></a:t>
            </a:r>
            <a:r>
              <a:rPr sz="2400" spc="10" dirty="0">
                <a:solidFill>
                  <a:srgbClr val="66FFFF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66FFFF"/>
                </a:solidFill>
                <a:latin typeface="Arial"/>
                <a:cs typeface="Arial"/>
              </a:rPr>
              <a:t>2</a:t>
            </a:r>
            <a:r>
              <a:rPr sz="2400" i="1" spc="-60" dirty="0">
                <a:solidFill>
                  <a:srgbClr val="66FFFF"/>
                </a:solidFill>
                <a:latin typeface="Carlito"/>
                <a:cs typeface="Carlito"/>
              </a:rPr>
              <a:t>t</a:t>
            </a:r>
            <a:r>
              <a:rPr sz="2400" i="1" spc="-50" dirty="0">
                <a:solidFill>
                  <a:srgbClr val="66FFFF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66FFFF"/>
                </a:solidFill>
                <a:latin typeface="Symbol"/>
                <a:cs typeface="Symbol"/>
              </a:rPr>
              <a:t></a:t>
            </a:r>
            <a:r>
              <a:rPr sz="2400" spc="5" dirty="0">
                <a:solidFill>
                  <a:srgbClr val="66FFFF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66FFFF"/>
                </a:solidFill>
                <a:latin typeface="Arial"/>
                <a:cs typeface="Arial"/>
              </a:rPr>
              <a:t>1.</a:t>
            </a:r>
            <a:r>
              <a:rPr sz="2400" spc="-13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(</a:t>
            </a:r>
            <a:r>
              <a:rPr sz="2400" i="1" spc="-55" dirty="0">
                <a:solidFill>
                  <a:srgbClr val="66FFFF"/>
                </a:solidFill>
                <a:latin typeface="Carlito"/>
                <a:cs typeface="Carlito"/>
              </a:rPr>
              <a:t>b</a:t>
            </a: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)</a:t>
            </a:r>
            <a:r>
              <a:rPr sz="2400" spc="-125" dirty="0">
                <a:solidFill>
                  <a:srgbClr val="66FFFF"/>
                </a:solidFill>
                <a:latin typeface="Arial"/>
                <a:cs typeface="Arial"/>
              </a:rPr>
              <a:t> Hamming</a:t>
            </a:r>
            <a:r>
              <a:rPr sz="2400" spc="-39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66FFFF"/>
                </a:solidFill>
                <a:latin typeface="Arial"/>
                <a:cs typeface="Arial"/>
              </a:rPr>
              <a:t>distance</a:t>
            </a:r>
            <a:endParaRPr sz="2400">
              <a:latin typeface="Arial"/>
              <a:cs typeface="Arial"/>
            </a:endParaRPr>
          </a:p>
          <a:p>
            <a:pPr marR="26670" algn="ctr">
              <a:lnSpc>
                <a:spcPct val="100000"/>
              </a:lnSpc>
              <a:spcBef>
                <a:spcPts val="5"/>
              </a:spcBef>
            </a:pPr>
            <a:r>
              <a:rPr sz="2400" i="1" spc="-35" dirty="0">
                <a:solidFill>
                  <a:srgbClr val="66FFFF"/>
                </a:solidFill>
                <a:latin typeface="Carlito"/>
                <a:cs typeface="Carlito"/>
              </a:rPr>
              <a:t>d</a:t>
            </a:r>
            <a:r>
              <a:rPr sz="2400" spc="-35" dirty="0">
                <a:solidFill>
                  <a:srgbClr val="66FFFF"/>
                </a:solidFill>
                <a:latin typeface="Arial"/>
                <a:cs typeface="Arial"/>
              </a:rPr>
              <a:t>(</a:t>
            </a:r>
            <a:r>
              <a:rPr sz="2400" i="1" spc="-35" dirty="0">
                <a:solidFill>
                  <a:srgbClr val="66FFFF"/>
                </a:solidFill>
                <a:latin typeface="Carlito"/>
                <a:cs typeface="Carlito"/>
              </a:rPr>
              <a:t>ci</a:t>
            </a:r>
            <a:r>
              <a:rPr sz="2400" spc="-35" dirty="0">
                <a:solidFill>
                  <a:srgbClr val="66FFFF"/>
                </a:solidFill>
                <a:latin typeface="Arial"/>
                <a:cs typeface="Arial"/>
              </a:rPr>
              <a:t>,</a:t>
            </a:r>
            <a:r>
              <a:rPr sz="2400" spc="-17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i="1" spc="-25" dirty="0">
                <a:solidFill>
                  <a:srgbClr val="66FFFF"/>
                </a:solidFill>
                <a:latin typeface="Carlito"/>
                <a:cs typeface="Carlito"/>
              </a:rPr>
              <a:t>cj</a:t>
            </a:r>
            <a:r>
              <a:rPr sz="2400" spc="-25" dirty="0">
                <a:solidFill>
                  <a:srgbClr val="66FFFF"/>
                </a:solidFill>
                <a:latin typeface="Arial"/>
                <a:cs typeface="Arial"/>
              </a:rPr>
              <a:t>)</a:t>
            </a:r>
            <a:r>
              <a:rPr sz="2400" spc="-17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66FFFF"/>
                </a:solidFill>
                <a:latin typeface="Symbol"/>
                <a:cs typeface="Symbol"/>
              </a:rPr>
              <a:t></a:t>
            </a:r>
            <a:r>
              <a:rPr sz="2400" spc="5" dirty="0">
                <a:solidFill>
                  <a:srgbClr val="66FFFF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2</a:t>
            </a:r>
            <a:r>
              <a:rPr sz="2400" i="1" spc="-55" dirty="0">
                <a:solidFill>
                  <a:srgbClr val="66FFFF"/>
                </a:solidFill>
                <a:latin typeface="Carlito"/>
                <a:cs typeface="Carlito"/>
              </a:rPr>
              <a:t>t</a:t>
            </a:r>
            <a:r>
              <a:rPr sz="2400" spc="-55" dirty="0">
                <a:solidFill>
                  <a:srgbClr val="66FFFF"/>
                </a:solidFill>
                <a:latin typeface="Arial"/>
                <a:cs typeface="Arial"/>
              </a:rPr>
              <a:t>.</a:t>
            </a:r>
            <a:r>
              <a:rPr sz="2400" spc="-20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70" dirty="0">
                <a:solidFill>
                  <a:srgbClr val="66FFFF"/>
                </a:solidFill>
                <a:latin typeface="Arial"/>
                <a:cs typeface="Arial"/>
              </a:rPr>
              <a:t>The</a:t>
            </a:r>
            <a:r>
              <a:rPr sz="2400" spc="-18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66FFFF"/>
                </a:solidFill>
                <a:latin typeface="Arial"/>
                <a:cs typeface="Arial"/>
              </a:rPr>
              <a:t>received</a:t>
            </a:r>
            <a:r>
              <a:rPr sz="2400" spc="-20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65" dirty="0">
                <a:solidFill>
                  <a:srgbClr val="66FFFF"/>
                </a:solidFill>
                <a:latin typeface="Arial"/>
                <a:cs typeface="Arial"/>
              </a:rPr>
              <a:t>vector</a:t>
            </a:r>
            <a:r>
              <a:rPr sz="2400" spc="-22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66FFFF"/>
                </a:solidFill>
                <a:latin typeface="Arial"/>
                <a:cs typeface="Arial"/>
              </a:rPr>
              <a:t>is </a:t>
            </a:r>
            <a:r>
              <a:rPr sz="2400" spc="-65" dirty="0">
                <a:solidFill>
                  <a:srgbClr val="66FFFF"/>
                </a:solidFill>
                <a:latin typeface="Arial"/>
                <a:cs typeface="Arial"/>
              </a:rPr>
              <a:t>denoted</a:t>
            </a:r>
            <a:r>
              <a:rPr sz="2400" spc="-229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66FFFF"/>
                </a:solidFill>
                <a:latin typeface="Arial"/>
                <a:cs typeface="Arial"/>
              </a:rPr>
              <a:t>by</a:t>
            </a:r>
            <a:r>
              <a:rPr sz="2400" spc="-204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66FFFF"/>
                </a:solidFill>
                <a:latin typeface="Arial"/>
                <a:cs typeface="Arial"/>
              </a:rPr>
              <a:t>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904" y="188976"/>
            <a:ext cx="7772400" cy="647700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0" rIns="0" bIns="0" rtlCol="0">
            <a:spAutoFit/>
          </a:bodyPr>
          <a:lstStyle/>
          <a:p>
            <a:pPr marL="1347470">
              <a:lnSpc>
                <a:spcPts val="4650"/>
              </a:lnSpc>
              <a:tabLst>
                <a:tab pos="2484755" algn="l"/>
              </a:tabLst>
            </a:pP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10.3	Linear Block</a:t>
            </a:r>
            <a:r>
              <a:rPr b="1" spc="-15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Codes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912" y="1416507"/>
            <a:ext cx="18630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What </a:t>
            </a:r>
            <a:r>
              <a:rPr sz="1800" spc="-100" dirty="0">
                <a:solidFill>
                  <a:srgbClr val="FF3300"/>
                </a:solidFill>
                <a:latin typeface="Arial"/>
                <a:cs typeface="Arial"/>
              </a:rPr>
              <a:t>is </a:t>
            </a:r>
            <a:r>
              <a:rPr sz="1800" spc="-65" dirty="0">
                <a:solidFill>
                  <a:srgbClr val="FF3300"/>
                </a:solidFill>
                <a:latin typeface="Arial"/>
                <a:cs typeface="Arial"/>
              </a:rPr>
              <a:t>block</a:t>
            </a:r>
            <a:r>
              <a:rPr sz="1800" spc="-29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114" dirty="0">
                <a:solidFill>
                  <a:srgbClr val="FF3300"/>
                </a:solidFill>
                <a:latin typeface="Arial"/>
                <a:cs typeface="Arial"/>
              </a:rPr>
              <a:t>code?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913" y="2928569"/>
            <a:ext cx="17640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Arial"/>
                <a:cs typeface="Arial"/>
              </a:rPr>
              <a:t>Message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sequence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45894" y="3489705"/>
          <a:ext cx="5505450" cy="466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/>
                <a:gridCol w="1828800"/>
                <a:gridCol w="1828800"/>
              </a:tblGrid>
              <a:tr h="459486">
                <a:tc>
                  <a:txBody>
                    <a:bodyPr/>
                    <a:lstStyle/>
                    <a:p>
                      <a:pPr marL="537210">
                        <a:lnSpc>
                          <a:spcPts val="3140"/>
                        </a:lnSpc>
                      </a:pPr>
                      <a:r>
                        <a:rPr sz="2800" spc="-1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800" spc="-20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bits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537845">
                        <a:lnSpc>
                          <a:spcPts val="3140"/>
                        </a:lnSpc>
                      </a:pPr>
                      <a:r>
                        <a:rPr sz="2800" spc="-1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800" spc="-20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bits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ts val="3140"/>
                        </a:lnSpc>
                      </a:pPr>
                      <a:r>
                        <a:rPr sz="2800" spc="-1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800" spc="-20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bits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2864866" y="3951478"/>
            <a:ext cx="3670300" cy="708025"/>
            <a:chOff x="2864866" y="3951478"/>
            <a:chExt cx="3670300" cy="708025"/>
          </a:xfrm>
        </p:grpSpPr>
        <p:sp>
          <p:nvSpPr>
            <p:cNvPr id="7" name="object 7"/>
            <p:cNvSpPr/>
            <p:nvPr/>
          </p:nvSpPr>
          <p:spPr>
            <a:xfrm>
              <a:off x="2871216" y="4479036"/>
              <a:ext cx="3657600" cy="173990"/>
            </a:xfrm>
            <a:custGeom>
              <a:avLst/>
              <a:gdLst/>
              <a:ahLst/>
              <a:cxnLst/>
              <a:rect l="l" t="t" r="r" b="b"/>
              <a:pathLst>
                <a:path w="3657600" h="173989">
                  <a:moveTo>
                    <a:pt x="3657600" y="0"/>
                  </a:moveTo>
                  <a:lnTo>
                    <a:pt x="0" y="0"/>
                  </a:lnTo>
                  <a:lnTo>
                    <a:pt x="1828799" y="173736"/>
                  </a:lnTo>
                  <a:lnTo>
                    <a:pt x="3657600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71216" y="3957828"/>
              <a:ext cx="3657600" cy="695325"/>
            </a:xfrm>
            <a:custGeom>
              <a:avLst/>
              <a:gdLst/>
              <a:ahLst/>
              <a:cxnLst/>
              <a:rect l="l" t="t" r="r" b="b"/>
              <a:pathLst>
                <a:path w="3657600" h="695325">
                  <a:moveTo>
                    <a:pt x="0" y="521208"/>
                  </a:moveTo>
                  <a:lnTo>
                    <a:pt x="914399" y="521208"/>
                  </a:lnTo>
                  <a:lnTo>
                    <a:pt x="914399" y="0"/>
                  </a:lnTo>
                  <a:lnTo>
                    <a:pt x="2743199" y="0"/>
                  </a:lnTo>
                  <a:lnTo>
                    <a:pt x="2743199" y="521208"/>
                  </a:lnTo>
                  <a:lnTo>
                    <a:pt x="3657600" y="521208"/>
                  </a:lnTo>
                  <a:lnTo>
                    <a:pt x="1828799" y="694944"/>
                  </a:lnTo>
                  <a:lnTo>
                    <a:pt x="0" y="52120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785615" y="3957828"/>
            <a:ext cx="1828800" cy="521334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139065" rIns="0" bIns="0" rtlCol="0">
            <a:spAutoFit/>
          </a:bodyPr>
          <a:lstStyle/>
          <a:p>
            <a:pPr marL="534670">
              <a:lnSpc>
                <a:spcPct val="100000"/>
              </a:lnSpc>
              <a:spcBef>
                <a:spcPts val="1095"/>
              </a:spcBef>
            </a:pP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encoder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48228" y="4652771"/>
            <a:ext cx="2971800" cy="533400"/>
          </a:xfrm>
          <a:custGeom>
            <a:avLst/>
            <a:gdLst/>
            <a:ahLst/>
            <a:cxnLst/>
            <a:rect l="l" t="t" r="r" b="b"/>
            <a:pathLst>
              <a:path w="2971800" h="533400">
                <a:moveTo>
                  <a:pt x="0" y="533400"/>
                </a:moveTo>
                <a:lnTo>
                  <a:pt x="2971800" y="533400"/>
                </a:lnTo>
                <a:lnTo>
                  <a:pt x="29718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66515" y="4652771"/>
            <a:ext cx="2646045" cy="533400"/>
          </a:xfrm>
          <a:prstGeom prst="rect">
            <a:avLst/>
          </a:prstGeom>
          <a:solidFill>
            <a:srgbClr val="66FFFF"/>
          </a:solidFill>
          <a:ln w="13080">
            <a:solidFill>
              <a:srgbClr val="00000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92100" algn="ctr">
              <a:lnSpc>
                <a:spcPct val="100000"/>
              </a:lnSpc>
              <a:spcBef>
                <a:spcPts val="805"/>
              </a:spcBef>
            </a:pP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1800" spc="-1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3300"/>
                </a:solidFill>
                <a:latin typeface="Arial"/>
                <a:cs typeface="Arial"/>
              </a:rPr>
              <a:t>bits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05829" y="4646421"/>
            <a:ext cx="2748280" cy="546100"/>
            <a:chOff x="6005829" y="4646421"/>
            <a:chExt cx="2748280" cy="546100"/>
          </a:xfrm>
        </p:grpSpPr>
        <p:sp>
          <p:nvSpPr>
            <p:cNvPr id="13" name="object 13"/>
            <p:cNvSpPr/>
            <p:nvPr/>
          </p:nvSpPr>
          <p:spPr>
            <a:xfrm>
              <a:off x="6012179" y="4652771"/>
              <a:ext cx="2735580" cy="533400"/>
            </a:xfrm>
            <a:custGeom>
              <a:avLst/>
              <a:gdLst/>
              <a:ahLst/>
              <a:cxnLst/>
              <a:rect l="l" t="t" r="r" b="b"/>
              <a:pathLst>
                <a:path w="2735579" h="533400">
                  <a:moveTo>
                    <a:pt x="2735579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2735579" y="533400"/>
                  </a:lnTo>
                  <a:lnTo>
                    <a:pt x="2735579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12179" y="4652771"/>
              <a:ext cx="2735580" cy="533400"/>
            </a:xfrm>
            <a:custGeom>
              <a:avLst/>
              <a:gdLst/>
              <a:ahLst/>
              <a:cxnLst/>
              <a:rect l="l" t="t" r="r" b="b"/>
              <a:pathLst>
                <a:path w="2735579" h="533400">
                  <a:moveTo>
                    <a:pt x="0" y="533400"/>
                  </a:moveTo>
                  <a:lnTo>
                    <a:pt x="2735579" y="533400"/>
                  </a:lnTo>
                  <a:lnTo>
                    <a:pt x="2735579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113778" y="4742510"/>
            <a:ext cx="5251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1800" spc="-2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3300"/>
                </a:solidFill>
                <a:latin typeface="Arial"/>
                <a:cs typeface="Arial"/>
              </a:rPr>
              <a:t>bits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9994" y="4646421"/>
            <a:ext cx="2913380" cy="546100"/>
            <a:chOff x="459994" y="4646421"/>
            <a:chExt cx="2913380" cy="546100"/>
          </a:xfrm>
        </p:grpSpPr>
        <p:sp>
          <p:nvSpPr>
            <p:cNvPr id="17" name="object 17"/>
            <p:cNvSpPr/>
            <p:nvPr/>
          </p:nvSpPr>
          <p:spPr>
            <a:xfrm>
              <a:off x="466344" y="4652771"/>
              <a:ext cx="2900680" cy="533400"/>
            </a:xfrm>
            <a:custGeom>
              <a:avLst/>
              <a:gdLst/>
              <a:ahLst/>
              <a:cxnLst/>
              <a:rect l="l" t="t" r="r" b="b"/>
              <a:pathLst>
                <a:path w="2900679" h="533400">
                  <a:moveTo>
                    <a:pt x="2900172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2900172" y="533400"/>
                  </a:lnTo>
                  <a:lnTo>
                    <a:pt x="2900172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6344" y="4652771"/>
              <a:ext cx="2900680" cy="533400"/>
            </a:xfrm>
            <a:custGeom>
              <a:avLst/>
              <a:gdLst/>
              <a:ahLst/>
              <a:cxnLst/>
              <a:rect l="l" t="t" r="r" b="b"/>
              <a:pathLst>
                <a:path w="2900679" h="533400">
                  <a:moveTo>
                    <a:pt x="0" y="533400"/>
                  </a:moveTo>
                  <a:lnTo>
                    <a:pt x="2900172" y="533400"/>
                  </a:lnTo>
                  <a:lnTo>
                    <a:pt x="2900172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648205" y="4742510"/>
            <a:ext cx="5245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1800" spc="-2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3300"/>
                </a:solidFill>
                <a:latin typeface="Arial"/>
                <a:cs typeface="Arial"/>
              </a:rPr>
              <a:t>bits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51459" y="4831079"/>
            <a:ext cx="8892540" cy="147955"/>
            <a:chOff x="251459" y="4831079"/>
            <a:chExt cx="8892540" cy="147955"/>
          </a:xfrm>
        </p:grpSpPr>
        <p:sp>
          <p:nvSpPr>
            <p:cNvPr id="21" name="object 21"/>
            <p:cNvSpPr/>
            <p:nvPr/>
          </p:nvSpPr>
          <p:spPr>
            <a:xfrm>
              <a:off x="251459" y="4940807"/>
              <a:ext cx="431800" cy="0"/>
            </a:xfrm>
            <a:custGeom>
              <a:avLst/>
              <a:gdLst/>
              <a:ahLst/>
              <a:cxnLst/>
              <a:rect l="l" t="t" r="r" b="b"/>
              <a:pathLst>
                <a:path w="431800">
                  <a:moveTo>
                    <a:pt x="0" y="0"/>
                  </a:moveTo>
                  <a:lnTo>
                    <a:pt x="431291" y="0"/>
                  </a:lnTo>
                </a:path>
              </a:pathLst>
            </a:custGeom>
            <a:ln w="76200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459724" y="4869179"/>
              <a:ext cx="684530" cy="0"/>
            </a:xfrm>
            <a:custGeom>
              <a:avLst/>
              <a:gdLst/>
              <a:ahLst/>
              <a:cxnLst/>
              <a:rect l="l" t="t" r="r" b="b"/>
              <a:pathLst>
                <a:path w="684529">
                  <a:moveTo>
                    <a:pt x="0" y="0"/>
                  </a:moveTo>
                  <a:lnTo>
                    <a:pt x="684276" y="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912" y="269189"/>
            <a:ext cx="42030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3300"/>
                </a:solidFill>
                <a:latin typeface="Comic Sans MS"/>
                <a:cs typeface="Comic Sans MS"/>
              </a:rPr>
              <a:t>What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is </a:t>
            </a:r>
            <a:r>
              <a:rPr sz="1800" spc="-10" dirty="0">
                <a:solidFill>
                  <a:srgbClr val="0000FF"/>
                </a:solidFill>
                <a:latin typeface="Comic Sans MS"/>
                <a:cs typeface="Comic Sans MS"/>
              </a:rPr>
              <a:t>Systematic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linear </a:t>
            </a:r>
            <a:r>
              <a:rPr sz="1800" dirty="0">
                <a:solidFill>
                  <a:srgbClr val="FF3300"/>
                </a:solidFill>
                <a:latin typeface="Comic Sans MS"/>
                <a:cs typeface="Comic Sans MS"/>
              </a:rPr>
              <a:t>block</a:t>
            </a:r>
            <a:r>
              <a:rPr sz="1800" spc="-130" dirty="0">
                <a:solidFill>
                  <a:srgbClr val="FF33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codes?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635" y="779917"/>
            <a:ext cx="7466965" cy="1160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6435" marR="5080" indent="-674370">
              <a:lnSpc>
                <a:spcPct val="132900"/>
              </a:lnSpc>
              <a:spcBef>
                <a:spcPts val="95"/>
              </a:spcBef>
              <a:tabLst>
                <a:tab pos="2457450" algn="l"/>
              </a:tabLst>
            </a:pPr>
            <a:r>
              <a:rPr sz="2800" spc="-204" dirty="0">
                <a:latin typeface="Arial"/>
                <a:cs typeface="Arial"/>
              </a:rPr>
              <a:t>The </a:t>
            </a:r>
            <a:r>
              <a:rPr sz="2800" spc="-210" dirty="0">
                <a:latin typeface="Arial"/>
                <a:cs typeface="Arial"/>
              </a:rPr>
              <a:t>message </a:t>
            </a:r>
            <a:r>
              <a:rPr sz="2800" spc="-55" dirty="0">
                <a:latin typeface="Arial"/>
                <a:cs typeface="Arial"/>
              </a:rPr>
              <a:t>bits </a:t>
            </a:r>
            <a:r>
              <a:rPr sz="2800" spc="-125" dirty="0">
                <a:latin typeface="Arial"/>
                <a:cs typeface="Arial"/>
              </a:rPr>
              <a:t>are </a:t>
            </a:r>
            <a:r>
              <a:rPr sz="2800" spc="-60" dirty="0">
                <a:latin typeface="Arial"/>
                <a:cs typeface="Arial"/>
              </a:rPr>
              <a:t>transmitted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54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unaltered </a:t>
            </a:r>
            <a:r>
              <a:rPr sz="2800" spc="-45" dirty="0">
                <a:latin typeface="Arial"/>
                <a:cs typeface="Arial"/>
              </a:rPr>
              <a:t>form.  </a:t>
            </a:r>
            <a:r>
              <a:rPr sz="2800" spc="-160" dirty="0">
                <a:latin typeface="Arial"/>
                <a:cs typeface="Arial"/>
              </a:rPr>
              <a:t>Figure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10.4	</a:t>
            </a:r>
            <a:r>
              <a:rPr sz="2800" spc="-105" dirty="0">
                <a:latin typeface="Arial"/>
                <a:cs typeface="Arial"/>
              </a:rPr>
              <a:t>Structure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30" dirty="0">
                <a:latin typeface="Arial"/>
                <a:cs typeface="Arial"/>
              </a:rPr>
              <a:t>systematic </a:t>
            </a:r>
            <a:r>
              <a:rPr sz="2800" spc="-140" dirty="0">
                <a:latin typeface="Arial"/>
                <a:cs typeface="Arial"/>
              </a:rPr>
              <a:t>code</a:t>
            </a:r>
            <a:r>
              <a:rPr sz="2800" spc="-44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word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7676" y="2153364"/>
            <a:ext cx="7560029" cy="1745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5662" y="4226814"/>
            <a:ext cx="1361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1045" algn="l"/>
              </a:tabLst>
            </a:pPr>
            <a:r>
              <a:rPr sz="1800" spc="-270" dirty="0">
                <a:latin typeface="Arial"/>
                <a:cs typeface="Arial"/>
              </a:rPr>
              <a:t>K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bits:	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1 1 0</a:t>
            </a:r>
            <a:r>
              <a:rPr sz="1800" spc="-28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5662" y="4947920"/>
            <a:ext cx="608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N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bits: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2176" y="4947920"/>
            <a:ext cx="291655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0 0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1 1 0</a:t>
            </a:r>
            <a:r>
              <a:rPr sz="1800" spc="-10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  <a:spcBef>
                <a:spcPts val="20"/>
              </a:spcBef>
              <a:tabLst>
                <a:tab pos="1042669" algn="l"/>
              </a:tabLst>
            </a:pP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1 1</a:t>
            </a: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0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	</a:t>
            </a:r>
            <a:r>
              <a:rPr sz="1800" spc="-35" dirty="0">
                <a:solidFill>
                  <a:srgbClr val="00FFFF"/>
                </a:solidFill>
                <a:latin typeface="Arial"/>
                <a:cs typeface="Arial"/>
              </a:rPr>
              <a:t>--</a:t>
            </a:r>
            <a:r>
              <a:rPr sz="1800" spc="-35" dirty="0">
                <a:solidFill>
                  <a:srgbClr val="00FFFF"/>
                </a:solidFill>
                <a:latin typeface="Wingdings"/>
                <a:cs typeface="Wingdings"/>
              </a:rPr>
              <a:t></a:t>
            </a:r>
            <a:r>
              <a:rPr sz="1800" spc="-35" dirty="0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sz="1800" spc="-110" dirty="0">
                <a:solidFill>
                  <a:srgbClr val="00FFFF"/>
                </a:solidFill>
                <a:latin typeface="Arial"/>
                <a:cs typeface="Arial"/>
              </a:rPr>
              <a:t>systematic</a:t>
            </a:r>
            <a:r>
              <a:rPr sz="1800" spc="-18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5662" y="6102502"/>
            <a:ext cx="6089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N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bits: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3445" y="6105550"/>
            <a:ext cx="3280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 </a:t>
            </a:r>
            <a:r>
              <a:rPr sz="1800" spc="-90" dirty="0">
                <a:latin typeface="Arial"/>
                <a:cs typeface="Arial"/>
              </a:rPr>
              <a:t>0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1 </a:t>
            </a:r>
            <a:r>
              <a:rPr sz="1800" spc="-90" dirty="0">
                <a:latin typeface="Arial"/>
                <a:cs typeface="Arial"/>
              </a:rPr>
              <a:t>0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0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1--</a:t>
            </a:r>
            <a:r>
              <a:rPr sz="1800" spc="-50" dirty="0">
                <a:solidFill>
                  <a:srgbClr val="00FFFF"/>
                </a:solidFill>
                <a:latin typeface="Wingdings"/>
                <a:cs typeface="Wingdings"/>
              </a:rPr>
              <a:t></a:t>
            </a:r>
            <a:r>
              <a:rPr sz="1800" spc="-85" dirty="0">
                <a:solidFill>
                  <a:srgbClr val="00FFFF"/>
                </a:solidFill>
                <a:latin typeface="Times New Roman"/>
                <a:cs typeface="Times New Roman"/>
              </a:rPr>
              <a:t> 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non-systematiccode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307340"/>
            <a:ext cx="128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k-bit</a:t>
            </a:r>
            <a:r>
              <a:rPr sz="1800" spc="-240" dirty="0">
                <a:latin typeface="Arial"/>
                <a:cs typeface="Arial"/>
              </a:rPr>
              <a:t> </a:t>
            </a:r>
            <a:r>
              <a:rPr sz="1800" spc="-150" dirty="0">
                <a:latin typeface="Arial"/>
                <a:cs typeface="Arial"/>
              </a:rPr>
              <a:t>message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79596" y="469214"/>
            <a:ext cx="251269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50" b="1" i="1" dirty="0">
                <a:latin typeface="Times New Roman"/>
                <a:cs typeface="Times New Roman"/>
              </a:rPr>
              <a:t>m </a:t>
            </a:r>
            <a:r>
              <a:rPr sz="2100" b="1" spc="-7" baseline="-27777" dirty="0">
                <a:latin typeface="Times New Roman"/>
                <a:cs typeface="Times New Roman"/>
              </a:rPr>
              <a:t>0 </a:t>
            </a:r>
            <a:r>
              <a:rPr sz="2450" b="1" dirty="0">
                <a:latin typeface="Times New Roman"/>
                <a:cs typeface="Times New Roman"/>
              </a:rPr>
              <a:t>, </a:t>
            </a:r>
            <a:r>
              <a:rPr sz="2450" b="1" i="1" dirty="0">
                <a:latin typeface="Times New Roman"/>
                <a:cs typeface="Times New Roman"/>
              </a:rPr>
              <a:t>m </a:t>
            </a:r>
            <a:r>
              <a:rPr sz="2100" b="1" spc="-7" baseline="-27777" dirty="0">
                <a:latin typeface="Times New Roman"/>
                <a:cs typeface="Times New Roman"/>
              </a:rPr>
              <a:t>1 </a:t>
            </a:r>
            <a:r>
              <a:rPr sz="2450" b="1" dirty="0">
                <a:latin typeface="Times New Roman"/>
                <a:cs typeface="Times New Roman"/>
              </a:rPr>
              <a:t>, </a:t>
            </a:r>
            <a:r>
              <a:rPr sz="2450" b="1" spc="130" dirty="0">
                <a:latin typeface="Times New Roman"/>
                <a:cs typeface="Times New Roman"/>
              </a:rPr>
              <a:t>..., </a:t>
            </a:r>
            <a:r>
              <a:rPr sz="2450" b="1" i="1" dirty="0">
                <a:latin typeface="Times New Roman"/>
                <a:cs typeface="Times New Roman"/>
              </a:rPr>
              <a:t>m </a:t>
            </a:r>
            <a:r>
              <a:rPr sz="2100" b="1" i="1" spc="-7" baseline="-27777" dirty="0">
                <a:latin typeface="Times New Roman"/>
                <a:cs typeface="Times New Roman"/>
              </a:rPr>
              <a:t>k</a:t>
            </a:r>
            <a:r>
              <a:rPr sz="2100" b="1" i="1" spc="75" baseline="-27777" dirty="0">
                <a:latin typeface="Times New Roman"/>
                <a:cs typeface="Times New Roman"/>
              </a:rPr>
              <a:t> </a:t>
            </a:r>
            <a:r>
              <a:rPr sz="2100" spc="-7" baseline="-27777" dirty="0">
                <a:latin typeface="Symbol"/>
                <a:cs typeface="Symbol"/>
              </a:rPr>
              <a:t></a:t>
            </a:r>
            <a:r>
              <a:rPr sz="2100" spc="-7" baseline="-27777" dirty="0">
                <a:latin typeface="Times New Roman"/>
                <a:cs typeface="Times New Roman"/>
              </a:rPr>
              <a:t> </a:t>
            </a:r>
            <a:r>
              <a:rPr sz="2100" b="1" spc="-7" baseline="-27777" dirty="0">
                <a:latin typeface="Times New Roman"/>
                <a:cs typeface="Times New Roman"/>
              </a:rPr>
              <a:t>1</a:t>
            </a:r>
            <a:endParaRPr sz="2100" baseline="-27777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285" y="5019547"/>
            <a:ext cx="806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solidFill>
                  <a:srgbClr val="00FFFF"/>
                </a:solidFill>
                <a:latin typeface="Arial"/>
                <a:cs typeface="Arial"/>
              </a:rPr>
              <a:t>The 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n-k </a:t>
            </a:r>
            <a:r>
              <a:rPr sz="1800" spc="-40" dirty="0">
                <a:solidFill>
                  <a:srgbClr val="00FFFF"/>
                </a:solidFill>
                <a:latin typeface="Arial"/>
                <a:cs typeface="Arial"/>
              </a:rPr>
              <a:t>bits 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are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computed </a:t>
            </a:r>
            <a:r>
              <a:rPr sz="1800" spc="-20" dirty="0">
                <a:solidFill>
                  <a:srgbClr val="00FFFF"/>
                </a:solidFill>
                <a:latin typeface="Arial"/>
                <a:cs typeface="Arial"/>
              </a:rPr>
              <a:t>from </a:t>
            </a:r>
            <a:r>
              <a:rPr sz="1800" spc="-150" dirty="0">
                <a:solidFill>
                  <a:srgbClr val="00FFFF"/>
                </a:solidFill>
                <a:latin typeface="Arial"/>
                <a:cs typeface="Arial"/>
              </a:rPr>
              <a:t>message </a:t>
            </a:r>
            <a:r>
              <a:rPr sz="1800" spc="-40" dirty="0">
                <a:solidFill>
                  <a:srgbClr val="00FFFF"/>
                </a:solidFill>
                <a:latin typeface="Arial"/>
                <a:cs typeface="Arial"/>
              </a:rPr>
              <a:t>bits </a:t>
            </a:r>
            <a:r>
              <a:rPr sz="1800" spc="-25" dirty="0">
                <a:solidFill>
                  <a:srgbClr val="00FFFF"/>
                </a:solidFill>
                <a:latin typeface="Arial"/>
                <a:cs typeface="Arial"/>
              </a:rPr>
              <a:t>in </a:t>
            </a: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accordance </a:t>
            </a:r>
            <a:r>
              <a:rPr sz="1800" spc="10" dirty="0">
                <a:solidFill>
                  <a:srgbClr val="00FFFF"/>
                </a:solidFill>
                <a:latin typeface="Arial"/>
                <a:cs typeface="Arial"/>
              </a:rPr>
              <a:t>with </a:t>
            </a:r>
            <a:r>
              <a:rPr sz="1800" spc="-140" dirty="0">
                <a:solidFill>
                  <a:srgbClr val="00FFFF"/>
                </a:solidFill>
                <a:latin typeface="Arial"/>
                <a:cs typeface="Arial"/>
              </a:rPr>
              <a:t>a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given 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encoding</a:t>
            </a:r>
            <a:r>
              <a:rPr sz="1800" spc="-30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00FFFF"/>
                </a:solidFill>
                <a:latin typeface="Arial"/>
                <a:cs typeface="Arial"/>
              </a:rPr>
              <a:t>rule.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464" y="1222628"/>
            <a:ext cx="7951470" cy="130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n-bit </a:t>
            </a:r>
            <a:r>
              <a:rPr sz="1800" spc="-85" dirty="0">
                <a:latin typeface="Arial"/>
                <a:cs typeface="Arial"/>
              </a:rPr>
              <a:t>channel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word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tabLst>
                <a:tab pos="2267585" algn="l"/>
                <a:tab pos="2630170" algn="l"/>
              </a:tabLst>
            </a:pPr>
            <a:r>
              <a:rPr sz="265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spc="130" dirty="0">
                <a:latin typeface="Times New Roman"/>
                <a:cs typeface="Times New Roman"/>
              </a:rPr>
              <a:t>...</a:t>
            </a:r>
            <a:r>
              <a:rPr sz="2650" b="1" i="1" spc="130" dirty="0">
                <a:latin typeface="Times New Roman"/>
                <a:cs typeface="Times New Roman"/>
              </a:rPr>
              <a:t>c</a:t>
            </a:r>
            <a:r>
              <a:rPr sz="2650" b="1" i="1" spc="-235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n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-7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	</a:t>
            </a:r>
            <a:r>
              <a:rPr sz="2650" spc="-5" dirty="0">
                <a:latin typeface="Symbol"/>
                <a:cs typeface="Symbol"/>
              </a:rPr>
              <a:t>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b="1" i="1" spc="-5" dirty="0">
                <a:latin typeface="Times New Roman"/>
                <a:cs typeface="Times New Roman"/>
              </a:rPr>
              <a:t>b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55" dirty="0">
                <a:latin typeface="Times New Roman"/>
                <a:cs typeface="Times New Roman"/>
              </a:rPr>
              <a:t>b</a:t>
            </a:r>
            <a:r>
              <a:rPr sz="2250" b="1" spc="82" baseline="-27777" dirty="0">
                <a:latin typeface="Times New Roman"/>
                <a:cs typeface="Times New Roman"/>
              </a:rPr>
              <a:t>1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spc="160" dirty="0">
                <a:latin typeface="Times New Roman"/>
                <a:cs typeface="Times New Roman"/>
              </a:rPr>
              <a:t>...</a:t>
            </a:r>
            <a:r>
              <a:rPr sz="2650" b="1" i="1" spc="160" dirty="0">
                <a:latin typeface="Times New Roman"/>
                <a:cs typeface="Times New Roman"/>
              </a:rPr>
              <a:t>b</a:t>
            </a:r>
            <a:r>
              <a:rPr sz="2250" b="1" i="1" spc="240" baseline="-27777" dirty="0">
                <a:latin typeface="Times New Roman"/>
                <a:cs typeface="Times New Roman"/>
              </a:rPr>
              <a:t>n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k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-10" dirty="0">
                <a:latin typeface="Times New Roman"/>
                <a:cs typeface="Times New Roman"/>
              </a:rPr>
              <a:t>m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-10" dirty="0">
                <a:latin typeface="Times New Roman"/>
                <a:cs typeface="Times New Roman"/>
              </a:rPr>
              <a:t>m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spc="125" dirty="0">
                <a:latin typeface="Times New Roman"/>
                <a:cs typeface="Times New Roman"/>
              </a:rPr>
              <a:t>...,</a:t>
            </a:r>
            <a:r>
              <a:rPr sz="2650" b="1" spc="350" dirty="0">
                <a:latin typeface="Times New Roman"/>
                <a:cs typeface="Times New Roman"/>
              </a:rPr>
              <a:t> </a:t>
            </a:r>
            <a:r>
              <a:rPr sz="2650" b="1" i="1" spc="-10" dirty="0">
                <a:latin typeface="Times New Roman"/>
                <a:cs typeface="Times New Roman"/>
              </a:rPr>
              <a:t>m </a:t>
            </a:r>
            <a:r>
              <a:rPr sz="2250" b="1" i="1" spc="7" baseline="-27777" dirty="0">
                <a:latin typeface="Times New Roman"/>
                <a:cs typeface="Times New Roman"/>
              </a:rPr>
              <a:t>k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</a:t>
            </a:r>
            <a:endParaRPr sz="2250" baseline="-27777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7050" y="2043557"/>
            <a:ext cx="4975225" cy="1896745"/>
            <a:chOff x="527050" y="2043557"/>
            <a:chExt cx="4975225" cy="1896745"/>
          </a:xfrm>
        </p:grpSpPr>
        <p:sp>
          <p:nvSpPr>
            <p:cNvPr id="7" name="object 7"/>
            <p:cNvSpPr/>
            <p:nvPr/>
          </p:nvSpPr>
          <p:spPr>
            <a:xfrm>
              <a:off x="3048761" y="2058162"/>
              <a:ext cx="2438400" cy="547370"/>
            </a:xfrm>
            <a:custGeom>
              <a:avLst/>
              <a:gdLst/>
              <a:ahLst/>
              <a:cxnLst/>
              <a:rect l="l" t="t" r="r" b="b"/>
              <a:pathLst>
                <a:path w="2438400" h="547369">
                  <a:moveTo>
                    <a:pt x="0" y="547115"/>
                  </a:moveTo>
                  <a:lnTo>
                    <a:pt x="2438400" y="547115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28956">
              <a:solidFill>
                <a:srgbClr val="FF33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44750" y="2660904"/>
              <a:ext cx="1116330" cy="539750"/>
            </a:xfrm>
            <a:custGeom>
              <a:avLst/>
              <a:gdLst/>
              <a:ahLst/>
              <a:cxnLst/>
              <a:rect l="l" t="t" r="r" b="b"/>
              <a:pathLst>
                <a:path w="1116329" h="539750">
                  <a:moveTo>
                    <a:pt x="1116076" y="0"/>
                  </a:moveTo>
                  <a:lnTo>
                    <a:pt x="0" y="539496"/>
                  </a:lnTo>
                  <a:lnTo>
                    <a:pt x="819150" y="539496"/>
                  </a:lnTo>
                  <a:lnTo>
                    <a:pt x="111607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400" y="2660904"/>
              <a:ext cx="3276600" cy="1272540"/>
            </a:xfrm>
            <a:custGeom>
              <a:avLst/>
              <a:gdLst/>
              <a:ahLst/>
              <a:cxnLst/>
              <a:rect l="l" t="t" r="r" b="b"/>
              <a:pathLst>
                <a:path w="3276600" h="1272539">
                  <a:moveTo>
                    <a:pt x="0" y="539496"/>
                  </a:moveTo>
                  <a:lnTo>
                    <a:pt x="1911350" y="539496"/>
                  </a:lnTo>
                  <a:lnTo>
                    <a:pt x="3027426" y="0"/>
                  </a:lnTo>
                  <a:lnTo>
                    <a:pt x="2730500" y="539496"/>
                  </a:lnTo>
                  <a:lnTo>
                    <a:pt x="3276600" y="539496"/>
                  </a:lnTo>
                  <a:lnTo>
                    <a:pt x="3276600" y="661670"/>
                  </a:lnTo>
                  <a:lnTo>
                    <a:pt x="3276600" y="844931"/>
                  </a:lnTo>
                  <a:lnTo>
                    <a:pt x="3276600" y="1272540"/>
                  </a:lnTo>
                  <a:lnTo>
                    <a:pt x="2730500" y="1272540"/>
                  </a:lnTo>
                  <a:lnTo>
                    <a:pt x="1911350" y="1272540"/>
                  </a:lnTo>
                  <a:lnTo>
                    <a:pt x="0" y="1272540"/>
                  </a:lnTo>
                  <a:lnTo>
                    <a:pt x="0" y="844931"/>
                  </a:lnTo>
                  <a:lnTo>
                    <a:pt x="0" y="661670"/>
                  </a:lnTo>
                  <a:lnTo>
                    <a:pt x="0" y="53949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3400" y="3200400"/>
            <a:ext cx="3276600" cy="733425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127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0"/>
              </a:spcBef>
            </a:pPr>
            <a:r>
              <a:rPr sz="2800" spc="-40" dirty="0">
                <a:solidFill>
                  <a:srgbClr val="FF3300"/>
                </a:solidFill>
                <a:latin typeface="Arial"/>
                <a:cs typeface="Arial"/>
              </a:rPr>
              <a:t>parity </a:t>
            </a:r>
            <a:r>
              <a:rPr sz="2800" spc="-170" dirty="0">
                <a:solidFill>
                  <a:srgbClr val="FF3300"/>
                </a:solidFill>
                <a:latin typeface="Arial"/>
                <a:cs typeface="Arial"/>
              </a:rPr>
              <a:t>check</a:t>
            </a:r>
            <a:r>
              <a:rPr sz="2800" spc="-38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FF3300"/>
                </a:solidFill>
                <a:latin typeface="Arial"/>
                <a:cs typeface="Arial"/>
              </a:rPr>
              <a:t>bits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27650" y="2423032"/>
            <a:ext cx="3136900" cy="1517015"/>
            <a:chOff x="5327650" y="2423032"/>
            <a:chExt cx="3136900" cy="1517015"/>
          </a:xfrm>
        </p:grpSpPr>
        <p:sp>
          <p:nvSpPr>
            <p:cNvPr id="12" name="object 12"/>
            <p:cNvSpPr/>
            <p:nvPr/>
          </p:nvSpPr>
          <p:spPr>
            <a:xfrm>
              <a:off x="7156450" y="2429382"/>
              <a:ext cx="781050" cy="847725"/>
            </a:xfrm>
            <a:custGeom>
              <a:avLst/>
              <a:gdLst/>
              <a:ahLst/>
              <a:cxnLst/>
              <a:rect l="l" t="t" r="r" b="b"/>
              <a:pathLst>
                <a:path w="781050" h="847725">
                  <a:moveTo>
                    <a:pt x="138175" y="0"/>
                  </a:moveTo>
                  <a:lnTo>
                    <a:pt x="0" y="847216"/>
                  </a:lnTo>
                  <a:lnTo>
                    <a:pt x="781050" y="847216"/>
                  </a:lnTo>
                  <a:lnTo>
                    <a:pt x="138175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34000" y="2429382"/>
              <a:ext cx="3124200" cy="1504315"/>
            </a:xfrm>
            <a:custGeom>
              <a:avLst/>
              <a:gdLst/>
              <a:ahLst/>
              <a:cxnLst/>
              <a:rect l="l" t="t" r="r" b="b"/>
              <a:pathLst>
                <a:path w="3124200" h="1504314">
                  <a:moveTo>
                    <a:pt x="0" y="847216"/>
                  </a:moveTo>
                  <a:lnTo>
                    <a:pt x="1822450" y="847216"/>
                  </a:lnTo>
                  <a:lnTo>
                    <a:pt x="1960626" y="0"/>
                  </a:lnTo>
                  <a:lnTo>
                    <a:pt x="2603500" y="847216"/>
                  </a:lnTo>
                  <a:lnTo>
                    <a:pt x="3124200" y="847216"/>
                  </a:lnTo>
                  <a:lnTo>
                    <a:pt x="3124200" y="956690"/>
                  </a:lnTo>
                  <a:lnTo>
                    <a:pt x="3124200" y="1120902"/>
                  </a:lnTo>
                  <a:lnTo>
                    <a:pt x="3124200" y="1504060"/>
                  </a:lnTo>
                  <a:lnTo>
                    <a:pt x="2603500" y="1504060"/>
                  </a:lnTo>
                  <a:lnTo>
                    <a:pt x="1822450" y="1504060"/>
                  </a:lnTo>
                  <a:lnTo>
                    <a:pt x="0" y="1504060"/>
                  </a:lnTo>
                  <a:lnTo>
                    <a:pt x="0" y="1120902"/>
                  </a:lnTo>
                  <a:lnTo>
                    <a:pt x="0" y="956690"/>
                  </a:lnTo>
                  <a:lnTo>
                    <a:pt x="0" y="84721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4000" y="3276600"/>
            <a:ext cx="3124200" cy="657225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1270" rIns="0" bIns="0" rtlCol="0">
            <a:spAutoFit/>
          </a:bodyPr>
          <a:lstStyle/>
          <a:p>
            <a:pPr marL="636905">
              <a:lnSpc>
                <a:spcPct val="100000"/>
              </a:lnSpc>
              <a:spcBef>
                <a:spcPts val="10"/>
              </a:spcBef>
            </a:pPr>
            <a:r>
              <a:rPr sz="2800" spc="-215" dirty="0">
                <a:solidFill>
                  <a:srgbClr val="0000FF"/>
                </a:solidFill>
                <a:latin typeface="Arial"/>
                <a:cs typeface="Arial"/>
              </a:rPr>
              <a:t>message</a:t>
            </a:r>
            <a:r>
              <a:rPr sz="2800" spc="-2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0000FF"/>
                </a:solidFill>
                <a:latin typeface="Arial"/>
                <a:cs typeface="Arial"/>
              </a:rPr>
              <a:t>bits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81000"/>
            <a:ext cx="8991600" cy="685800"/>
          </a:xfrm>
          <a:custGeom>
            <a:avLst/>
            <a:gdLst/>
            <a:ahLst/>
            <a:cxnLst/>
            <a:rect l="l" t="t" r="r" b="b"/>
            <a:pathLst>
              <a:path w="8991600" h="685800">
                <a:moveTo>
                  <a:pt x="8991600" y="0"/>
                </a:moveTo>
                <a:lnTo>
                  <a:pt x="0" y="0"/>
                </a:lnTo>
                <a:lnTo>
                  <a:pt x="0" y="685800"/>
                </a:lnTo>
                <a:lnTo>
                  <a:pt x="8991600" y="685800"/>
                </a:lnTo>
                <a:lnTo>
                  <a:pt x="89916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1433" y="364058"/>
            <a:ext cx="776414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3300"/>
                </a:solidFill>
                <a:latin typeface="Carlito"/>
                <a:cs typeface="Carlito"/>
              </a:rPr>
              <a:t>Relation </a:t>
            </a:r>
            <a:r>
              <a:rPr sz="3200" b="1" spc="-10" dirty="0">
                <a:solidFill>
                  <a:srgbClr val="FF3300"/>
                </a:solidFill>
                <a:latin typeface="Carlito"/>
                <a:cs typeface="Carlito"/>
              </a:rPr>
              <a:t>between </a:t>
            </a:r>
            <a:r>
              <a:rPr sz="3200" b="1" spc="-5" dirty="0">
                <a:solidFill>
                  <a:srgbClr val="FF3300"/>
                </a:solidFill>
                <a:latin typeface="Carlito"/>
                <a:cs typeface="Carlito"/>
              </a:rPr>
              <a:t>parity </a:t>
            </a:r>
            <a:r>
              <a:rPr sz="3200" b="1" spc="-10" dirty="0">
                <a:solidFill>
                  <a:srgbClr val="FF3300"/>
                </a:solidFill>
                <a:latin typeface="Carlito"/>
                <a:cs typeface="Carlito"/>
              </a:rPr>
              <a:t>bits </a:t>
            </a:r>
            <a:r>
              <a:rPr sz="3200" b="1" spc="-5" dirty="0">
                <a:solidFill>
                  <a:srgbClr val="FF3300"/>
                </a:solidFill>
                <a:latin typeface="Carlito"/>
                <a:cs typeface="Carlito"/>
              </a:rPr>
              <a:t>and </a:t>
            </a:r>
            <a:r>
              <a:rPr sz="3200" b="1" spc="-10" dirty="0">
                <a:solidFill>
                  <a:srgbClr val="FF3300"/>
                </a:solidFill>
                <a:latin typeface="Carlito"/>
                <a:cs typeface="Carlito"/>
              </a:rPr>
              <a:t>message</a:t>
            </a:r>
            <a:r>
              <a:rPr sz="3200" b="1" spc="-25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FF3300"/>
                </a:solidFill>
                <a:latin typeface="Carlito"/>
                <a:cs typeface="Carlito"/>
              </a:rPr>
              <a:t>bits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1254632"/>
            <a:ext cx="827722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spc="-200" dirty="0">
                <a:latin typeface="Arial"/>
                <a:cs typeface="Arial"/>
              </a:rPr>
              <a:t>The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(n-k)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parity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bits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are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linear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204" dirty="0">
                <a:latin typeface="Arial"/>
                <a:cs typeface="Arial"/>
              </a:rPr>
              <a:t>sums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k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message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bits, 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spc="-114" dirty="0">
                <a:latin typeface="Arial"/>
                <a:cs typeface="Arial"/>
              </a:rPr>
              <a:t>shown </a:t>
            </a:r>
            <a:r>
              <a:rPr sz="2800" spc="-140" dirty="0">
                <a:latin typeface="Arial"/>
                <a:cs typeface="Arial"/>
              </a:rPr>
              <a:t>by </a:t>
            </a:r>
            <a:r>
              <a:rPr sz="2800" spc="-160" dirty="0">
                <a:latin typeface="Arial"/>
                <a:cs typeface="Arial"/>
              </a:rPr>
              <a:t>generalized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relation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14629" y="2749810"/>
            <a:ext cx="276735" cy="36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96313" y="2703398"/>
            <a:ext cx="96520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4050" i="1" spc="7" baseline="16460" dirty="0">
                <a:latin typeface="Times New Roman"/>
                <a:cs typeface="Times New Roman"/>
              </a:rPr>
              <a:t>p</a:t>
            </a:r>
            <a:r>
              <a:rPr sz="4050" i="1" spc="-802" baseline="16460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0 </a:t>
            </a:r>
            <a:r>
              <a:rPr sz="1550" i="1" dirty="0">
                <a:latin typeface="Times New Roman"/>
                <a:cs typeface="Times New Roman"/>
              </a:rPr>
              <a:t>i </a:t>
            </a:r>
            <a:r>
              <a:rPr sz="4050" i="1" spc="7" baseline="16460" dirty="0">
                <a:latin typeface="Times New Roman"/>
                <a:cs typeface="Times New Roman"/>
              </a:rPr>
              <a:t>m </a:t>
            </a:r>
            <a:r>
              <a:rPr sz="1550" spc="5" dirty="0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178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412" y="2584450"/>
            <a:ext cx="70739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79425" algn="l"/>
              </a:tabLst>
            </a:pPr>
            <a:r>
              <a:rPr sz="2700" i="1" spc="125" dirty="0">
                <a:latin typeface="Times New Roman"/>
                <a:cs typeface="Times New Roman"/>
              </a:rPr>
              <a:t>b</a:t>
            </a:r>
            <a:r>
              <a:rPr sz="2325" i="1" spc="187" baseline="-26881" dirty="0">
                <a:latin typeface="Times New Roman"/>
                <a:cs typeface="Times New Roman"/>
              </a:rPr>
              <a:t>i	</a:t>
            </a:r>
            <a:r>
              <a:rPr sz="2700" spc="5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90545" y="2517394"/>
            <a:ext cx="1596390" cy="610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4655" indent="-402590">
              <a:lnSpc>
                <a:spcPts val="2985"/>
              </a:lnSpc>
              <a:spcBef>
                <a:spcPts val="110"/>
              </a:spcBef>
              <a:buFont typeface="Symbol"/>
              <a:buChar char=""/>
              <a:tabLst>
                <a:tab pos="414655" algn="l"/>
                <a:tab pos="415290" algn="l"/>
                <a:tab pos="854075" algn="l"/>
                <a:tab pos="1393825" algn="l"/>
              </a:tabLst>
            </a:pPr>
            <a:r>
              <a:rPr sz="2700" i="1" spc="5" dirty="0">
                <a:latin typeface="Times New Roman"/>
                <a:cs typeface="Times New Roman"/>
              </a:rPr>
              <a:t>p	m	</a:t>
            </a:r>
            <a:r>
              <a:rPr sz="2700" spc="5" dirty="0">
                <a:latin typeface="Symbol"/>
                <a:cs typeface="Symbol"/>
              </a:rPr>
              <a:t></a:t>
            </a:r>
            <a:endParaRPr sz="2700">
              <a:latin typeface="Symbol"/>
              <a:cs typeface="Symbol"/>
            </a:endParaRPr>
          </a:p>
          <a:p>
            <a:pPr marL="619125">
              <a:lnSpc>
                <a:spcPts val="1605"/>
              </a:lnSpc>
              <a:tabLst>
                <a:tab pos="1152525" algn="l"/>
              </a:tabLst>
            </a:pPr>
            <a:r>
              <a:rPr sz="1550" spc="5" dirty="0">
                <a:latin typeface="Times New Roman"/>
                <a:cs typeface="Times New Roman"/>
              </a:rPr>
              <a:t>1</a:t>
            </a:r>
            <a:r>
              <a:rPr sz="1550" spc="-21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1550" spc="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4597" y="2517394"/>
            <a:ext cx="3594735" cy="610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985"/>
              </a:lnSpc>
              <a:spcBef>
                <a:spcPts val="110"/>
              </a:spcBef>
              <a:tabLst>
                <a:tab pos="414655" algn="l"/>
                <a:tab pos="1247140" algn="l"/>
                <a:tab pos="2515870" algn="l"/>
              </a:tabLst>
            </a:pP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p	m	</a:t>
            </a: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spc="-44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1</a:t>
            </a:r>
            <a:r>
              <a:rPr sz="2700" spc="-229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0</a:t>
            </a:r>
            <a:r>
              <a:rPr sz="2700" spc="-254" dirty="0">
                <a:latin typeface="Times New Roman"/>
                <a:cs typeface="Times New Roman"/>
              </a:rPr>
              <a:t> </a:t>
            </a:r>
            <a:r>
              <a:rPr sz="2700" spc="55" dirty="0">
                <a:latin typeface="Times New Roman"/>
                <a:cs typeface="Times New Roman"/>
              </a:rPr>
              <a:t>.2</a:t>
            </a:r>
            <a:r>
              <a:rPr sz="2700" spc="-1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  <a:p>
            <a:pPr marL="649605">
              <a:lnSpc>
                <a:spcPts val="1605"/>
              </a:lnSpc>
              <a:tabLst>
                <a:tab pos="1576705" algn="l"/>
              </a:tabLst>
            </a:pPr>
            <a:r>
              <a:rPr sz="1550" i="1" dirty="0">
                <a:latin typeface="Times New Roman"/>
                <a:cs typeface="Times New Roman"/>
              </a:rPr>
              <a:t>k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spc="40" dirty="0">
                <a:latin typeface="Times New Roman"/>
                <a:cs typeface="Times New Roman"/>
              </a:rPr>
              <a:t>1,</a:t>
            </a:r>
            <a:r>
              <a:rPr sz="1550" spc="-229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k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437" y="3505276"/>
            <a:ext cx="428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Where,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0" dirty="0">
                <a:latin typeface="Arial"/>
                <a:cs typeface="Arial"/>
              </a:rPr>
              <a:t>coefficients </a:t>
            </a:r>
            <a:r>
              <a:rPr sz="1800" spc="-85" dirty="0">
                <a:latin typeface="Arial"/>
                <a:cs typeface="Arial"/>
              </a:rPr>
              <a:t>are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170" dirty="0">
                <a:latin typeface="Arial"/>
                <a:cs typeface="Arial"/>
              </a:rPr>
              <a:t>as</a:t>
            </a:r>
            <a:r>
              <a:rPr sz="1800" spc="-3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follows: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4021" y="4309109"/>
            <a:ext cx="1032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8830" algn="l"/>
              </a:tabLst>
            </a:pPr>
            <a:r>
              <a:rPr sz="2400" i="1" dirty="0">
                <a:latin typeface="Times New Roman"/>
                <a:cs typeface="Times New Roman"/>
              </a:rPr>
              <a:t>o</a:t>
            </a:r>
            <a:r>
              <a:rPr sz="2400" i="1" spc="-24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n	</a:t>
            </a:r>
            <a:r>
              <a:rPr sz="2400" i="1" spc="-5" dirty="0">
                <a:latin typeface="Times New Roman"/>
                <a:cs typeface="Times New Roman"/>
              </a:rPr>
              <a:t>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1681" y="4531867"/>
            <a:ext cx="7302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j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30274" y="4621783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10105" y="4847335"/>
            <a:ext cx="15367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60" dirty="0">
                <a:latin typeface="Times New Roman"/>
                <a:cs typeface="Times New Roman"/>
              </a:rPr>
              <a:t>ij</a:t>
            </a:r>
            <a:r>
              <a:rPr sz="1350" i="1" spc="-210" dirty="0">
                <a:latin typeface="Times New Roman"/>
                <a:cs typeface="Times New Roman"/>
              </a:rPr>
              <a:t> 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72360" y="4156797"/>
            <a:ext cx="744220" cy="11658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385"/>
              </a:spcBef>
            </a:pPr>
            <a:r>
              <a:rPr sz="3600" baseline="-4629" dirty="0">
                <a:latin typeface="Symbol"/>
                <a:cs typeface="Symbol"/>
              </a:rPr>
              <a:t></a:t>
            </a:r>
            <a:r>
              <a:rPr sz="3600" spc="-457" baseline="-46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  <a:p>
            <a:pPr marL="38100">
              <a:lnSpc>
                <a:spcPts val="2760"/>
              </a:lnSpc>
              <a:spcBef>
                <a:spcPts val="290"/>
              </a:spcBef>
              <a:tabLst>
                <a:tab pos="351790" algn="l"/>
              </a:tabLst>
            </a:pPr>
            <a:r>
              <a:rPr sz="2400" dirty="0">
                <a:latin typeface="Symbol"/>
                <a:cs typeface="Symbol"/>
              </a:rPr>
              <a:t>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3600" baseline="-10416" dirty="0">
                <a:latin typeface="Symbol"/>
                <a:cs typeface="Symbol"/>
              </a:rPr>
              <a:t></a:t>
            </a:r>
            <a:endParaRPr sz="3600" baseline="-10416">
              <a:latin typeface="Symbol"/>
              <a:cs typeface="Symbol"/>
            </a:endParaRPr>
          </a:p>
          <a:p>
            <a:pPr marL="354965">
              <a:lnSpc>
                <a:spcPts val="2760"/>
              </a:lnSpc>
            </a:pPr>
            <a:r>
              <a:rPr sz="3600" baseline="-13888" dirty="0">
                <a:latin typeface="Symbol"/>
                <a:cs typeface="Symbol"/>
              </a:rPr>
              <a:t></a:t>
            </a:r>
            <a:r>
              <a:rPr sz="3600" spc="-427" baseline="-1388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11829" y="4193285"/>
            <a:ext cx="2635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8500" algn="l"/>
                <a:tab pos="1365885" algn="l"/>
              </a:tabLst>
            </a:pPr>
            <a:r>
              <a:rPr sz="2400" i="1" spc="60" dirty="0">
                <a:latin typeface="Times New Roman"/>
                <a:cs typeface="Times New Roman"/>
              </a:rPr>
              <a:t>if	</a:t>
            </a:r>
            <a:r>
              <a:rPr sz="2400" i="1" dirty="0">
                <a:latin typeface="Times New Roman"/>
                <a:cs typeface="Times New Roman"/>
              </a:rPr>
              <a:t>b	</a:t>
            </a:r>
            <a:r>
              <a:rPr sz="2400" i="1" spc="210" dirty="0">
                <a:latin typeface="Times New Roman"/>
                <a:cs typeface="Times New Roman"/>
              </a:rPr>
              <a:t>dep</a:t>
            </a:r>
            <a:r>
              <a:rPr sz="2400" i="1" spc="-270" dirty="0">
                <a:latin typeface="Times New Roman"/>
                <a:cs typeface="Times New Roman"/>
              </a:rPr>
              <a:t> </a:t>
            </a:r>
            <a:r>
              <a:rPr sz="2400" i="1" spc="150" dirty="0">
                <a:latin typeface="Times New Roman"/>
                <a:cs typeface="Times New Roman"/>
              </a:rPr>
              <a:t>en</a:t>
            </a:r>
            <a:r>
              <a:rPr sz="2400" i="1" spc="-26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d</a:t>
            </a:r>
            <a:r>
              <a:rPr sz="2400" i="1" spc="-26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1620" y="4571187"/>
            <a:ext cx="730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i="1" spc="-5" dirty="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71746" y="4931155"/>
            <a:ext cx="1527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150" dirty="0">
                <a:latin typeface="Times New Roman"/>
                <a:cs typeface="Times New Roman"/>
              </a:rPr>
              <a:t>oth</a:t>
            </a:r>
            <a:r>
              <a:rPr sz="2400" i="1" spc="-170" dirty="0">
                <a:latin typeface="Times New Roman"/>
                <a:cs typeface="Times New Roman"/>
              </a:rPr>
              <a:t> </a:t>
            </a:r>
            <a:r>
              <a:rPr sz="2400" i="1" spc="185" dirty="0">
                <a:latin typeface="Times New Roman"/>
                <a:cs typeface="Times New Roman"/>
              </a:rPr>
              <a:t>erw</a:t>
            </a:r>
            <a:r>
              <a:rPr sz="2400" i="1" spc="-120" dirty="0">
                <a:latin typeface="Times New Roman"/>
                <a:cs typeface="Times New Roman"/>
              </a:rPr>
              <a:t> </a:t>
            </a:r>
            <a:r>
              <a:rPr sz="2400" i="1" spc="60" dirty="0">
                <a:latin typeface="Times New Roman"/>
                <a:cs typeface="Times New Roman"/>
              </a:rPr>
              <a:t>is</a:t>
            </a:r>
            <a:r>
              <a:rPr sz="2400" i="1" spc="-254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700" y="6470294"/>
            <a:ext cx="2286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179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228600"/>
            <a:ext cx="7772400" cy="609600"/>
          </a:xfrm>
          <a:prstGeom prst="rect">
            <a:avLst/>
          </a:prstGeom>
          <a:solidFill>
            <a:srgbClr val="99FF66"/>
          </a:solidFill>
        </p:spPr>
        <p:txBody>
          <a:bodyPr vert="horz" wrap="square" lIns="0" tIns="0" rIns="0" bIns="0" rtlCol="0">
            <a:spAutoFit/>
          </a:bodyPr>
          <a:lstStyle/>
          <a:p>
            <a:pPr marR="6985" algn="ctr">
              <a:lnSpc>
                <a:spcPts val="4650"/>
              </a:lnSpc>
            </a:pPr>
            <a:r>
              <a:rPr b="1" spc="-25" dirty="0">
                <a:latin typeface="Carlito"/>
                <a:cs typeface="Carlito"/>
              </a:rPr>
              <a:t>Matrix</a:t>
            </a:r>
            <a:r>
              <a:rPr b="1" spc="-15" dirty="0">
                <a:latin typeface="Carlito"/>
                <a:cs typeface="Carlito"/>
              </a:rPr>
              <a:t> </a:t>
            </a:r>
            <a:r>
              <a:rPr b="1" spc="-20" dirty="0">
                <a:latin typeface="Carlito"/>
                <a:cs typeface="Carlito"/>
              </a:rPr>
              <a:t>Notation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635" y="1222628"/>
            <a:ext cx="2083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1-by-k </a:t>
            </a:r>
            <a:r>
              <a:rPr sz="1800" spc="-150" dirty="0">
                <a:latin typeface="Arial"/>
                <a:cs typeface="Arial"/>
              </a:rPr>
              <a:t>message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6845" y="1229055"/>
            <a:ext cx="103378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50" dirty="0">
                <a:latin typeface="Times New Roman"/>
                <a:cs typeface="Times New Roman"/>
              </a:rPr>
              <a:t>, </a:t>
            </a:r>
            <a:r>
              <a:rPr sz="2450" i="1" spc="-5" dirty="0">
                <a:latin typeface="Times New Roman"/>
                <a:cs typeface="Times New Roman"/>
              </a:rPr>
              <a:t>m </a:t>
            </a:r>
            <a:r>
              <a:rPr sz="2100" i="1" spc="-7" baseline="-27777" dirty="0">
                <a:latin typeface="Times New Roman"/>
                <a:cs typeface="Times New Roman"/>
              </a:rPr>
              <a:t>k </a:t>
            </a:r>
            <a:r>
              <a:rPr sz="2100" spc="60" baseline="-27777" dirty="0">
                <a:latin typeface="Symbol"/>
                <a:cs typeface="Symbol"/>
              </a:rPr>
              <a:t></a:t>
            </a:r>
            <a:r>
              <a:rPr sz="2100" spc="60" baseline="-27777" dirty="0">
                <a:latin typeface="Times New Roman"/>
                <a:cs typeface="Times New Roman"/>
              </a:rPr>
              <a:t>1</a:t>
            </a:r>
            <a:r>
              <a:rPr sz="2100" spc="240" baseline="-27777" dirty="0">
                <a:latin typeface="Times New Roman"/>
                <a:cs typeface="Times New Roman"/>
              </a:rPr>
              <a:t> </a:t>
            </a:r>
            <a:r>
              <a:rPr sz="2450" dirty="0">
                <a:latin typeface="Times New Roman"/>
                <a:cs typeface="Times New Roman"/>
              </a:rPr>
              <a:t>]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69176" y="1228585"/>
            <a:ext cx="1512951" cy="318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5635" y="2061413"/>
            <a:ext cx="2150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Arial"/>
                <a:cs typeface="Arial"/>
              </a:rPr>
              <a:t>1-by-(n-k) </a:t>
            </a:r>
            <a:r>
              <a:rPr sz="1800" spc="-30" dirty="0">
                <a:latin typeface="Arial"/>
                <a:cs typeface="Arial"/>
              </a:rPr>
              <a:t>parity</a:t>
            </a:r>
            <a:r>
              <a:rPr sz="1800" spc="-28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03109" y="2189734"/>
            <a:ext cx="128587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975" spc="-7" baseline="15723" dirty="0">
                <a:latin typeface="Times New Roman"/>
                <a:cs typeface="Times New Roman"/>
              </a:rPr>
              <a:t>, </a:t>
            </a:r>
            <a:r>
              <a:rPr sz="3975" i="1" spc="209" baseline="15723" dirty="0">
                <a:latin typeface="Times New Roman"/>
                <a:cs typeface="Times New Roman"/>
              </a:rPr>
              <a:t>b</a:t>
            </a:r>
            <a:r>
              <a:rPr sz="1500" i="1" spc="140" dirty="0">
                <a:latin typeface="Times New Roman"/>
                <a:cs typeface="Times New Roman"/>
              </a:rPr>
              <a:t>n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k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254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 </a:t>
            </a:r>
            <a:r>
              <a:rPr sz="3975" spc="-7" baseline="15723" dirty="0">
                <a:latin typeface="Times New Roman"/>
                <a:cs typeface="Times New Roman"/>
              </a:rPr>
              <a:t>]</a:t>
            </a:r>
            <a:endParaRPr sz="3975" baseline="15723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59118" y="2073084"/>
            <a:ext cx="1799081" cy="341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1835" y="3052698"/>
            <a:ext cx="174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/>
                <a:cs typeface="Arial"/>
              </a:rPr>
              <a:t>1-by-n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781618" y="3242822"/>
            <a:ext cx="288200" cy="422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43653" y="1158951"/>
            <a:ext cx="2003425" cy="246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ts val="2740"/>
              </a:lnSpc>
              <a:spcBef>
                <a:spcPts val="100"/>
              </a:spcBef>
              <a:tabLst>
                <a:tab pos="427355" algn="l"/>
                <a:tab pos="728980" algn="l"/>
                <a:tab pos="1336040" algn="l"/>
                <a:tab pos="1911985" algn="l"/>
              </a:tabLst>
            </a:pPr>
            <a:r>
              <a:rPr sz="2450" i="1" spc="-5" dirty="0">
                <a:latin typeface="Times New Roman"/>
                <a:cs typeface="Times New Roman"/>
              </a:rPr>
              <a:t>m	</a:t>
            </a: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	[</a:t>
            </a:r>
            <a:r>
              <a:rPr sz="2450" spc="-254" dirty="0">
                <a:latin typeface="Times New Roman"/>
                <a:cs typeface="Times New Roman"/>
              </a:rPr>
              <a:t> </a:t>
            </a:r>
            <a:r>
              <a:rPr sz="2450" i="1" spc="-5" dirty="0">
                <a:latin typeface="Times New Roman"/>
                <a:cs typeface="Times New Roman"/>
              </a:rPr>
              <a:t>m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dirty="0">
                <a:latin typeface="Times New Roman"/>
                <a:cs typeface="Times New Roman"/>
              </a:rPr>
              <a:t>,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2450" i="1" spc="-5" dirty="0">
                <a:latin typeface="Times New Roman"/>
                <a:cs typeface="Times New Roman"/>
              </a:rPr>
              <a:t>m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dirty="0">
                <a:latin typeface="Times New Roman"/>
                <a:cs typeface="Times New Roman"/>
              </a:rPr>
              <a:t>,</a:t>
            </a:r>
            <a:endParaRPr sz="2450">
              <a:latin typeface="Times New Roman"/>
              <a:cs typeface="Times New Roman"/>
            </a:endParaRPr>
          </a:p>
          <a:p>
            <a:pPr marL="1174750">
              <a:lnSpc>
                <a:spcPts val="1480"/>
              </a:lnSpc>
              <a:tabLst>
                <a:tab pos="1769110" algn="l"/>
              </a:tabLst>
            </a:pPr>
            <a:r>
              <a:rPr sz="1400" spc="-5" dirty="0">
                <a:latin typeface="Times New Roman"/>
                <a:cs typeface="Times New Roman"/>
              </a:rPr>
              <a:t>0	1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ts val="2920"/>
              </a:lnSpc>
              <a:tabLst>
                <a:tab pos="351155" algn="l"/>
                <a:tab pos="671195" algn="l"/>
                <a:tab pos="1204595" algn="l"/>
                <a:tab pos="1695450" algn="l"/>
              </a:tabLst>
            </a:pPr>
            <a:r>
              <a:rPr sz="2650" i="1" spc="-5" dirty="0">
                <a:latin typeface="Times New Roman"/>
                <a:cs typeface="Times New Roman"/>
              </a:rPr>
              <a:t>b	</a:t>
            </a: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Times New Roman"/>
                <a:cs typeface="Times New Roman"/>
              </a:rPr>
              <a:t>[</a:t>
            </a:r>
            <a:r>
              <a:rPr sz="2650" spc="-390" dirty="0">
                <a:latin typeface="Times New Roman"/>
                <a:cs typeface="Times New Roman"/>
              </a:rPr>
              <a:t> </a:t>
            </a:r>
            <a:r>
              <a:rPr sz="2650" i="1" spc="-5" dirty="0">
                <a:latin typeface="Times New Roman"/>
                <a:cs typeface="Times New Roman"/>
              </a:rPr>
              <a:t>b	</a:t>
            </a:r>
            <a:r>
              <a:rPr sz="2650" spc="-5" dirty="0">
                <a:latin typeface="Times New Roman"/>
                <a:cs typeface="Times New Roman"/>
              </a:rPr>
              <a:t>,</a:t>
            </a:r>
            <a:r>
              <a:rPr sz="2650" spc="-125" dirty="0">
                <a:latin typeface="Times New Roman"/>
                <a:cs typeface="Times New Roman"/>
              </a:rPr>
              <a:t> </a:t>
            </a:r>
            <a:r>
              <a:rPr sz="2650" i="1" spc="-5" dirty="0">
                <a:latin typeface="Times New Roman"/>
                <a:cs typeface="Times New Roman"/>
              </a:rPr>
              <a:t>b	</a:t>
            </a:r>
            <a:r>
              <a:rPr sz="2650" spc="-5" dirty="0">
                <a:latin typeface="Times New Roman"/>
                <a:cs typeface="Times New Roman"/>
              </a:rPr>
              <a:t>,</a:t>
            </a:r>
            <a:endParaRPr sz="2650">
              <a:latin typeface="Times New Roman"/>
              <a:cs typeface="Times New Roman"/>
            </a:endParaRPr>
          </a:p>
          <a:p>
            <a:pPr marL="1024890">
              <a:lnSpc>
                <a:spcPts val="1540"/>
              </a:lnSpc>
              <a:tabLst>
                <a:tab pos="1536700" algn="l"/>
              </a:tabLst>
            </a:pPr>
            <a:r>
              <a:rPr sz="1500" spc="5" dirty="0">
                <a:latin typeface="Times New Roman"/>
                <a:cs typeface="Times New Roman"/>
              </a:rPr>
              <a:t>0	1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 marL="23495">
              <a:lnSpc>
                <a:spcPts val="3085"/>
              </a:lnSpc>
              <a:spcBef>
                <a:spcPts val="1460"/>
              </a:spcBef>
              <a:tabLst>
                <a:tab pos="355600" algn="l"/>
                <a:tab pos="694690" algn="l"/>
                <a:tab pos="1255395" algn="l"/>
                <a:tab pos="1771014" algn="l"/>
              </a:tabLst>
            </a:pPr>
            <a:r>
              <a:rPr sz="2800" i="1" dirty="0">
                <a:latin typeface="Times New Roman"/>
                <a:cs typeface="Times New Roman"/>
              </a:rPr>
              <a:t>c	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	[</a:t>
            </a:r>
            <a:r>
              <a:rPr sz="2800" spc="-34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c	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c	</a:t>
            </a:r>
            <a:r>
              <a:rPr sz="2800" dirty="0">
                <a:latin typeface="Times New Roman"/>
                <a:cs typeface="Times New Roman"/>
              </a:rPr>
              <a:t>,</a:t>
            </a:r>
            <a:endParaRPr sz="2800">
              <a:latin typeface="Times New Roman"/>
              <a:cs typeface="Times New Roman"/>
            </a:endParaRPr>
          </a:p>
          <a:p>
            <a:pPr marL="1069340">
              <a:lnSpc>
                <a:spcPts val="1645"/>
              </a:lnSpc>
              <a:tabLst>
                <a:tab pos="1609090" algn="l"/>
              </a:tabLst>
            </a:pPr>
            <a:r>
              <a:rPr sz="1600" spc="5" dirty="0">
                <a:latin typeface="Times New Roman"/>
                <a:cs typeface="Times New Roman"/>
              </a:rPr>
              <a:t>0	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11568" y="3068827"/>
            <a:ext cx="10248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i="1" dirty="0">
                <a:latin typeface="Times New Roman"/>
                <a:cs typeface="Times New Roman"/>
              </a:rPr>
              <a:t>c</a:t>
            </a:r>
            <a:r>
              <a:rPr sz="2800" i="1" spc="-585" dirty="0">
                <a:latin typeface="Times New Roman"/>
                <a:cs typeface="Times New Roman"/>
              </a:rPr>
              <a:t> </a:t>
            </a:r>
            <a:r>
              <a:rPr sz="2400" i="1" baseline="-26041" dirty="0">
                <a:latin typeface="Times New Roman"/>
                <a:cs typeface="Times New Roman"/>
              </a:rPr>
              <a:t>n </a:t>
            </a:r>
            <a:r>
              <a:rPr sz="2400" baseline="-26041" dirty="0">
                <a:latin typeface="Symbol"/>
                <a:cs typeface="Symbol"/>
              </a:rPr>
              <a:t></a:t>
            </a:r>
            <a:r>
              <a:rPr sz="2400" baseline="-26041" dirty="0">
                <a:latin typeface="Times New Roman"/>
                <a:cs typeface="Times New Roman"/>
              </a:rPr>
              <a:t> 1 </a:t>
            </a:r>
            <a:r>
              <a:rPr sz="2800" dirty="0">
                <a:latin typeface="Times New Roman"/>
                <a:cs typeface="Times New Roman"/>
              </a:rPr>
              <a:t>]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5394" y="3891533"/>
            <a:ext cx="2555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00FFFF"/>
                </a:solidFill>
                <a:latin typeface="Arial"/>
                <a:cs typeface="Arial"/>
              </a:rPr>
              <a:t>All </a:t>
            </a:r>
            <a:r>
              <a:rPr sz="1800" dirty="0">
                <a:solidFill>
                  <a:srgbClr val="00FFFF"/>
                </a:solidFill>
                <a:latin typeface="Arial"/>
                <a:cs typeface="Arial"/>
              </a:rPr>
              <a:t>of</a:t>
            </a:r>
            <a:r>
              <a:rPr sz="1800" spc="-36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00FFFF"/>
                </a:solidFill>
                <a:latin typeface="Arial"/>
                <a:cs typeface="Arial"/>
              </a:rPr>
              <a:t>them 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are </a:t>
            </a:r>
            <a:r>
              <a:rPr sz="1800" spc="-40" dirty="0">
                <a:solidFill>
                  <a:srgbClr val="00FFFF"/>
                </a:solidFill>
                <a:latin typeface="Arial"/>
                <a:cs typeface="Arial"/>
              </a:rPr>
              <a:t>row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vectors.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9435" y="4577333"/>
            <a:ext cx="5874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Arial"/>
                <a:cs typeface="Arial"/>
              </a:rPr>
              <a:t>It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75" dirty="0">
                <a:latin typeface="Arial"/>
                <a:cs typeface="Arial"/>
              </a:rPr>
              <a:t>clear </a:t>
            </a:r>
            <a:r>
              <a:rPr sz="1800" spc="-10" dirty="0">
                <a:latin typeface="Arial"/>
                <a:cs typeface="Arial"/>
              </a:rPr>
              <a:t>that </a:t>
            </a:r>
            <a:r>
              <a:rPr sz="1800" i="1" dirty="0">
                <a:latin typeface="Carlito"/>
                <a:cs typeface="Carlito"/>
              </a:rPr>
              <a:t>c </a:t>
            </a:r>
            <a:r>
              <a:rPr sz="1800" spc="-120" dirty="0">
                <a:latin typeface="Arial"/>
                <a:cs typeface="Arial"/>
              </a:rPr>
              <a:t>can </a:t>
            </a:r>
            <a:r>
              <a:rPr sz="1800" spc="-90" dirty="0">
                <a:latin typeface="Arial"/>
                <a:cs typeface="Arial"/>
              </a:rPr>
              <a:t>be </a:t>
            </a:r>
            <a:r>
              <a:rPr sz="1800" spc="-120" dirty="0">
                <a:latin typeface="Arial"/>
                <a:cs typeface="Arial"/>
              </a:rPr>
              <a:t>expressed </a:t>
            </a:r>
            <a:r>
              <a:rPr sz="1800" spc="-25" dirty="0">
                <a:latin typeface="Arial"/>
                <a:cs typeface="Arial"/>
              </a:rPr>
              <a:t>in </a:t>
            </a:r>
            <a:r>
              <a:rPr sz="1800" spc="-55" dirty="0">
                <a:latin typeface="Arial"/>
                <a:cs typeface="Arial"/>
              </a:rPr>
              <a:t>terms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290" dirty="0">
                <a:latin typeface="Arial"/>
                <a:cs typeface="Arial"/>
              </a:rPr>
              <a:t> </a:t>
            </a:r>
            <a:r>
              <a:rPr sz="1800" i="1" dirty="0">
                <a:latin typeface="Carlito"/>
                <a:cs typeface="Carlito"/>
              </a:rPr>
              <a:t>m </a:t>
            </a:r>
            <a:r>
              <a:rPr sz="1800" spc="-90" dirty="0">
                <a:latin typeface="Arial"/>
                <a:cs typeface="Arial"/>
              </a:rPr>
              <a:t>and </a:t>
            </a:r>
            <a:r>
              <a:rPr sz="1800" i="1" dirty="0">
                <a:latin typeface="Carlito"/>
                <a:cs typeface="Carlito"/>
              </a:rPr>
              <a:t>b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65" dirty="0">
                <a:latin typeface="Arial"/>
                <a:cs typeface="Arial"/>
              </a:rPr>
              <a:t>follows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43200" y="5715000"/>
            <a:ext cx="2438400" cy="864235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14160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115"/>
              </a:spcBef>
              <a:tabLst>
                <a:tab pos="501015" algn="l"/>
                <a:tab pos="927735" algn="l"/>
                <a:tab pos="1696085" algn="l"/>
              </a:tabLst>
            </a:pPr>
            <a:r>
              <a:rPr sz="3550" i="1" dirty="0">
                <a:latin typeface="Times New Roman"/>
                <a:cs typeface="Times New Roman"/>
              </a:rPr>
              <a:t>c	</a:t>
            </a:r>
            <a:r>
              <a:rPr sz="3550" dirty="0">
                <a:latin typeface="Symbol"/>
                <a:cs typeface="Symbol"/>
              </a:rPr>
              <a:t></a:t>
            </a:r>
            <a:r>
              <a:rPr sz="3550" dirty="0">
                <a:latin typeface="Times New Roman"/>
                <a:cs typeface="Times New Roman"/>
              </a:rPr>
              <a:t>	[</a:t>
            </a:r>
            <a:r>
              <a:rPr sz="3550" spc="-540" dirty="0">
                <a:latin typeface="Times New Roman"/>
                <a:cs typeface="Times New Roman"/>
              </a:rPr>
              <a:t> </a:t>
            </a:r>
            <a:r>
              <a:rPr sz="3550" i="1" dirty="0">
                <a:latin typeface="Times New Roman"/>
                <a:cs typeface="Times New Roman"/>
              </a:rPr>
              <a:t>b	m</a:t>
            </a:r>
            <a:r>
              <a:rPr sz="3550" i="1" spc="-45" dirty="0">
                <a:latin typeface="Times New Roman"/>
                <a:cs typeface="Times New Roman"/>
              </a:rPr>
              <a:t> </a:t>
            </a:r>
            <a:r>
              <a:rPr sz="3550" dirty="0">
                <a:latin typeface="Times New Roman"/>
                <a:cs typeface="Times New Roman"/>
              </a:rPr>
              <a:t>]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93159" y="5838215"/>
            <a:ext cx="988453" cy="4594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41311" y="349757"/>
            <a:ext cx="1004569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" dirty="0">
                <a:latin typeface="Times New Roman"/>
                <a:cs typeface="Times New Roman"/>
              </a:rPr>
              <a:t>(</a:t>
            </a:r>
            <a:r>
              <a:rPr sz="2450" spc="-39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Times New Roman"/>
                <a:cs typeface="Times New Roman"/>
              </a:rPr>
              <a:t>1</a:t>
            </a:r>
            <a:r>
              <a:rPr sz="2450" spc="-200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Times New Roman"/>
                <a:cs typeface="Times New Roman"/>
              </a:rPr>
              <a:t>0</a:t>
            </a:r>
            <a:r>
              <a:rPr sz="2450" spc="-175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Times New Roman"/>
                <a:cs typeface="Times New Roman"/>
              </a:rPr>
              <a:t>.2</a:t>
            </a:r>
            <a:r>
              <a:rPr sz="2450" spc="-105" dirty="0">
                <a:latin typeface="Times New Roman"/>
                <a:cs typeface="Times New Roman"/>
              </a:rPr>
              <a:t>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09301" y="497545"/>
            <a:ext cx="253364" cy="33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2086" y="458800"/>
            <a:ext cx="890269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75" i="1" baseline="15873" dirty="0">
                <a:latin typeface="Times New Roman"/>
                <a:cs typeface="Times New Roman"/>
              </a:rPr>
              <a:t>p </a:t>
            </a:r>
            <a:r>
              <a:rPr sz="1400" spc="-5" dirty="0">
                <a:latin typeface="Times New Roman"/>
                <a:cs typeface="Times New Roman"/>
              </a:rPr>
              <a:t>0 </a:t>
            </a:r>
            <a:r>
              <a:rPr sz="1400" i="1" spc="-5" dirty="0">
                <a:latin typeface="Times New Roman"/>
                <a:cs typeface="Times New Roman"/>
              </a:rPr>
              <a:t>i </a:t>
            </a:r>
            <a:r>
              <a:rPr sz="3675" i="1" spc="-7" baseline="15873" dirty="0">
                <a:latin typeface="Times New Roman"/>
                <a:cs typeface="Times New Roman"/>
              </a:rPr>
              <a:t>m</a:t>
            </a:r>
            <a:r>
              <a:rPr sz="3675" i="1" spc="-547" baseline="15873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" y="349757"/>
            <a:ext cx="65532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46405" algn="l"/>
              </a:tabLst>
            </a:pPr>
            <a:r>
              <a:rPr sz="2450" i="1" spc="114" dirty="0">
                <a:latin typeface="Times New Roman"/>
                <a:cs typeface="Times New Roman"/>
              </a:rPr>
              <a:t>b</a:t>
            </a:r>
            <a:r>
              <a:rPr sz="2100" i="1" spc="172" baseline="-27777" dirty="0">
                <a:latin typeface="Times New Roman"/>
                <a:cs typeface="Times New Roman"/>
              </a:rPr>
              <a:t>i	</a:t>
            </a:r>
            <a:r>
              <a:rPr sz="2450" spc="-5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22879" y="279654"/>
            <a:ext cx="3824604" cy="560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4175" indent="-372110">
              <a:lnSpc>
                <a:spcPts val="2740"/>
              </a:lnSpc>
              <a:spcBef>
                <a:spcPts val="95"/>
              </a:spcBef>
              <a:buFont typeface="Symbol"/>
              <a:buChar char=""/>
              <a:tabLst>
                <a:tab pos="384175" algn="l"/>
                <a:tab pos="384810" algn="l"/>
                <a:tab pos="783590" algn="l"/>
                <a:tab pos="1283335" algn="l"/>
                <a:tab pos="2030730" algn="l"/>
                <a:tab pos="2402840" algn="l"/>
                <a:tab pos="3164840" algn="l"/>
              </a:tabLst>
            </a:pPr>
            <a:r>
              <a:rPr sz="2450" i="1" spc="-5" dirty="0">
                <a:latin typeface="Times New Roman"/>
                <a:cs typeface="Times New Roman"/>
              </a:rPr>
              <a:t>p	m	</a:t>
            </a:r>
            <a:r>
              <a:rPr sz="2450" spc="-5" dirty="0">
                <a:latin typeface="Symbol"/>
                <a:cs typeface="Symbol"/>
              </a:rPr>
              <a:t></a:t>
            </a:r>
            <a:r>
              <a:rPr sz="2450" spc="-5" dirty="0">
                <a:latin typeface="Times New Roman"/>
                <a:cs typeface="Times New Roman"/>
              </a:rPr>
              <a:t>	</a:t>
            </a:r>
            <a:r>
              <a:rPr sz="2450" spc="-5" dirty="0">
                <a:latin typeface="Symbol"/>
                <a:cs typeface="Symbol"/>
              </a:rPr>
              <a:t></a:t>
            </a:r>
            <a:r>
              <a:rPr sz="2450" spc="-5" dirty="0">
                <a:latin typeface="Times New Roman"/>
                <a:cs typeface="Times New Roman"/>
              </a:rPr>
              <a:t>	</a:t>
            </a:r>
            <a:r>
              <a:rPr sz="2450" i="1" spc="-5" dirty="0">
                <a:latin typeface="Times New Roman"/>
                <a:cs typeface="Times New Roman"/>
              </a:rPr>
              <a:t>p	m</a:t>
            </a:r>
            <a:endParaRPr sz="2450">
              <a:latin typeface="Times New Roman"/>
              <a:cs typeface="Times New Roman"/>
            </a:endParaRPr>
          </a:p>
          <a:p>
            <a:pPr marL="570230">
              <a:lnSpc>
                <a:spcPts val="1480"/>
              </a:lnSpc>
              <a:tabLst>
                <a:tab pos="1061085" algn="l"/>
                <a:tab pos="2619375" algn="l"/>
                <a:tab pos="3469640" algn="l"/>
              </a:tabLst>
            </a:pPr>
            <a:r>
              <a:rPr sz="1400" spc="-5" dirty="0">
                <a:latin typeface="Times New Roman"/>
                <a:cs typeface="Times New Roman"/>
              </a:rPr>
              <a:t>1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i	</a:t>
            </a:r>
            <a:r>
              <a:rPr sz="1400" spc="-5" dirty="0">
                <a:latin typeface="Times New Roman"/>
                <a:cs typeface="Times New Roman"/>
              </a:rPr>
              <a:t>1	</a:t>
            </a:r>
            <a:r>
              <a:rPr sz="1400" i="1" spc="-5" dirty="0">
                <a:latin typeface="Times New Roman"/>
                <a:cs typeface="Times New Roman"/>
              </a:rPr>
              <a:t>k </a:t>
            </a:r>
            <a:r>
              <a:rPr sz="1400" spc="-5" dirty="0">
                <a:latin typeface="Symbol"/>
                <a:cs typeface="Symbol"/>
              </a:rPr>
              <a:t>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1,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i	k </a:t>
            </a:r>
            <a:r>
              <a:rPr sz="1400" spc="-5" dirty="0">
                <a:latin typeface="Symbol"/>
                <a:cs typeface="Symbol"/>
              </a:rPr>
              <a:t>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0" y="5762244"/>
            <a:ext cx="1981200" cy="731520"/>
          </a:xfrm>
          <a:custGeom>
            <a:avLst/>
            <a:gdLst/>
            <a:ahLst/>
            <a:cxnLst/>
            <a:rect l="l" t="t" r="r" b="b"/>
            <a:pathLst>
              <a:path w="1981200" h="731520">
                <a:moveTo>
                  <a:pt x="0" y="731519"/>
                </a:moveTo>
                <a:lnTo>
                  <a:pt x="1981200" y="731519"/>
                </a:lnTo>
                <a:lnTo>
                  <a:pt x="1981200" y="0"/>
                </a:lnTo>
                <a:lnTo>
                  <a:pt x="0" y="0"/>
                </a:lnTo>
                <a:lnTo>
                  <a:pt x="0" y="731519"/>
                </a:lnTo>
                <a:close/>
              </a:path>
            </a:pathLst>
          </a:custGeom>
          <a:ln w="57911">
            <a:solidFill>
              <a:srgbClr val="66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69005" y="1205864"/>
            <a:ext cx="380428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1241425" algn="l"/>
                <a:tab pos="3070860" algn="l"/>
              </a:tabLst>
            </a:pPr>
            <a:r>
              <a:rPr sz="3300" b="1" i="1" baseline="164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3300" b="1" i="1" spc="-540" baseline="164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00	</a:t>
            </a:r>
            <a:r>
              <a:rPr sz="3300" b="1" i="1" spc="165" baseline="164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250" b="1" spc="110" dirty="0">
                <a:solidFill>
                  <a:srgbClr val="FF0000"/>
                </a:solidFill>
                <a:latin typeface="Times New Roman"/>
                <a:cs typeface="Times New Roman"/>
              </a:rPr>
              <a:t>10	</a:t>
            </a:r>
            <a:r>
              <a:rPr sz="3300" b="1" i="1" spc="157" baseline="164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250" b="1" i="1" spc="105" dirty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sz="1250" b="1" spc="-5" dirty="0">
                <a:solidFill>
                  <a:srgbClr val="FF0000"/>
                </a:solidFill>
                <a:latin typeface="Symbol"/>
                <a:cs typeface="Symbol"/>
              </a:rPr>
              <a:t></a:t>
            </a:r>
            <a:r>
              <a:rPr sz="125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50" b="1" spc="155" dirty="0">
                <a:solidFill>
                  <a:srgbClr val="FF0000"/>
                </a:solidFill>
                <a:latin typeface="Times New Roman"/>
                <a:cs typeface="Times New Roman"/>
              </a:rPr>
              <a:t>1,0</a:t>
            </a:r>
            <a:r>
              <a:rPr sz="125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14441" y="1105598"/>
            <a:ext cx="1426590" cy="2858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25204" y="1858290"/>
            <a:ext cx="282822" cy="37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95593" y="2354165"/>
            <a:ext cx="49909" cy="223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45980" y="3043327"/>
            <a:ext cx="282822" cy="37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24498" y="3602913"/>
            <a:ext cx="1595881" cy="3052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22085" y="4205655"/>
            <a:ext cx="1595882" cy="3052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76964" y="4821433"/>
            <a:ext cx="1364388" cy="2338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05092" y="5412320"/>
            <a:ext cx="1595882" cy="3052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07409" y="6036665"/>
            <a:ext cx="17411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66FFFF"/>
                </a:solidFill>
                <a:latin typeface="Arial"/>
                <a:cs typeface="Arial"/>
              </a:rPr>
              <a:t>Where </a:t>
            </a:r>
            <a:r>
              <a:rPr sz="1800" i="1" spc="-5" dirty="0">
                <a:solidFill>
                  <a:srgbClr val="66FFFF"/>
                </a:solidFill>
                <a:latin typeface="Carlito"/>
                <a:cs typeface="Carlito"/>
              </a:rPr>
              <a:t>p</a:t>
            </a:r>
            <a:r>
              <a:rPr sz="1800" i="1" spc="-7" baseline="-16203" dirty="0">
                <a:solidFill>
                  <a:srgbClr val="66FFFF"/>
                </a:solidFill>
                <a:latin typeface="Carlito"/>
                <a:cs typeface="Carlito"/>
              </a:rPr>
              <a:t>ij </a:t>
            </a:r>
            <a:r>
              <a:rPr sz="1800" spc="-100" dirty="0">
                <a:solidFill>
                  <a:srgbClr val="66FFFF"/>
                </a:solidFill>
                <a:latin typeface="Arial"/>
                <a:cs typeface="Arial"/>
              </a:rPr>
              <a:t>is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0 </a:t>
            </a:r>
            <a:r>
              <a:rPr sz="1800" spc="-10" dirty="0">
                <a:solidFill>
                  <a:srgbClr val="66FFFF"/>
                </a:solidFill>
                <a:latin typeface="Arial"/>
                <a:cs typeface="Arial"/>
              </a:rPr>
              <a:t>or</a:t>
            </a:r>
            <a:r>
              <a:rPr sz="1800" spc="-350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1800" spc="-75" dirty="0">
                <a:solidFill>
                  <a:srgbClr val="66FFFF"/>
                </a:solidFill>
                <a:latin typeface="Arial"/>
                <a:cs typeface="Arial"/>
              </a:rPr>
              <a:t>1.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364185" y="3648375"/>
          <a:ext cx="8153400" cy="2985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6310"/>
                <a:gridCol w="721994"/>
                <a:gridCol w="2992120"/>
                <a:gridCol w="2211070"/>
              </a:tblGrid>
              <a:tr h="1875567">
                <a:tc>
                  <a:txBody>
                    <a:bodyPr/>
                    <a:lstStyle/>
                    <a:p>
                      <a:pPr marL="31750">
                        <a:lnSpc>
                          <a:spcPts val="1775"/>
                        </a:lnSpc>
                      </a:pPr>
                      <a:r>
                        <a:rPr sz="1800" i="1" spc="-5" dirty="0">
                          <a:solidFill>
                            <a:srgbClr val="00FFFF"/>
                          </a:solidFill>
                          <a:latin typeface="Carlito"/>
                          <a:cs typeface="Carlito"/>
                        </a:rPr>
                        <a:t>k-by-(n-k)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marL="460375">
                        <a:lnSpc>
                          <a:spcPct val="100000"/>
                        </a:lnSpc>
                      </a:pPr>
                      <a:r>
                        <a:rPr sz="2350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23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565"/>
                        </a:spcBef>
                        <a:tabLst>
                          <a:tab pos="1027430" algn="l"/>
                          <a:tab pos="1924050" algn="l"/>
                        </a:tabLst>
                      </a:pPr>
                      <a:r>
                        <a:rPr sz="3525" baseline="13002" dirty="0">
                          <a:latin typeface="Symbol"/>
                          <a:cs typeface="Symbol"/>
                        </a:rPr>
                        <a:t></a:t>
                      </a:r>
                      <a:r>
                        <a:rPr sz="3525" baseline="13002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525" i="1" baseline="15366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3525" i="1" spc="-382" baseline="15366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00	</a:t>
                      </a:r>
                      <a:r>
                        <a:rPr sz="3525" i="1" spc="60" baseline="15366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350" spc="40" dirty="0">
                          <a:latin typeface="Times New Roman"/>
                          <a:cs typeface="Times New Roman"/>
                        </a:rPr>
                        <a:t>0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493395" algn="ctr">
                        <a:lnSpc>
                          <a:spcPts val="1830"/>
                        </a:lnSpc>
                        <a:spcBef>
                          <a:spcPts val="1120"/>
                        </a:spcBef>
                        <a:tabLst>
                          <a:tab pos="669290" algn="l"/>
                          <a:tab pos="1542415" algn="l"/>
                        </a:tabLst>
                      </a:pPr>
                      <a:r>
                        <a:rPr sz="3525" baseline="34278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525" baseline="34278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350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	</a:t>
                      </a:r>
                      <a:r>
                        <a:rPr sz="2350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R="603885" algn="ctr">
                        <a:lnSpc>
                          <a:spcPts val="1830"/>
                        </a:lnSpc>
                        <a:tabLst>
                          <a:tab pos="319405" algn="l"/>
                          <a:tab pos="1163320" algn="l"/>
                          <a:tab pos="2035810" algn="l"/>
                        </a:tabLst>
                      </a:pPr>
                      <a:r>
                        <a:rPr sz="3525" baseline="-30732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525" baseline="-30732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525" baseline="-11820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525" baseline="-1182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350" spc="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	</a:t>
                      </a:r>
                      <a:r>
                        <a:rPr sz="1350" spc="55" dirty="0">
                          <a:latin typeface="Times New Roman"/>
                          <a:cs typeface="Times New Roman"/>
                        </a:rPr>
                        <a:t>11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9878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2350" dirty="0">
                          <a:latin typeface="Symbol"/>
                          <a:cs typeface="Symbol"/>
                        </a:rPr>
                        <a:t></a:t>
                      </a:r>
                      <a:endParaRPr sz="2350">
                        <a:latin typeface="Symbol"/>
                        <a:cs typeface="Symbol"/>
                      </a:endParaRPr>
                    </a:p>
                    <a:p>
                      <a:pPr marL="391160">
                        <a:lnSpc>
                          <a:spcPts val="2505"/>
                        </a:lnSpc>
                        <a:spcBef>
                          <a:spcPts val="300"/>
                        </a:spcBef>
                      </a:pPr>
                      <a:r>
                        <a:rPr sz="2350" dirty="0">
                          <a:latin typeface="Symbol"/>
                          <a:cs typeface="Symbol"/>
                        </a:rPr>
                        <a:t></a:t>
                      </a:r>
                      <a:endParaRPr sz="2350">
                        <a:latin typeface="Symbol"/>
                        <a:cs typeface="Symbol"/>
                      </a:endParaRPr>
                    </a:p>
                  </a:txBody>
                  <a:tcPr marL="0" marR="0" marT="71755" marB="0"/>
                </a:tc>
                <a:tc>
                  <a:txBody>
                    <a:bodyPr/>
                    <a:lstStyle/>
                    <a:p>
                      <a:pPr marL="518159">
                        <a:lnSpc>
                          <a:spcPts val="2645"/>
                        </a:lnSpc>
                        <a:spcBef>
                          <a:spcPts val="565"/>
                        </a:spcBef>
                        <a:tabLst>
                          <a:tab pos="1996439" algn="l"/>
                        </a:tabLst>
                      </a:pPr>
                      <a:r>
                        <a:rPr sz="3525" i="1" baseline="15366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3525" i="1" spc="-562" baseline="1536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0 ,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n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k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	</a:t>
                      </a:r>
                      <a:r>
                        <a:rPr sz="3525" baseline="13002" dirty="0">
                          <a:latin typeface="Symbol"/>
                          <a:cs typeface="Symbol"/>
                        </a:rPr>
                        <a:t></a:t>
                      </a:r>
                      <a:endParaRPr sz="3525" baseline="13002">
                        <a:latin typeface="Symbol"/>
                        <a:cs typeface="Symbol"/>
                      </a:endParaRPr>
                    </a:p>
                    <a:p>
                      <a:pPr marL="515620">
                        <a:lnSpc>
                          <a:spcPts val="2400"/>
                        </a:lnSpc>
                        <a:tabLst>
                          <a:tab pos="1996439" algn="l"/>
                        </a:tabLst>
                      </a:pPr>
                      <a:r>
                        <a:rPr sz="3525" i="1" baseline="-34278" dirty="0">
                          <a:latin typeface="Times New Roman"/>
                          <a:cs typeface="Times New Roman"/>
                        </a:rPr>
                        <a:t>p	</a:t>
                      </a:r>
                      <a:r>
                        <a:rPr sz="2350" dirty="0">
                          <a:latin typeface="Symbol"/>
                          <a:cs typeface="Symbol"/>
                        </a:rPr>
                        <a:t></a:t>
                      </a:r>
                      <a:endParaRPr sz="2350">
                        <a:latin typeface="Symbol"/>
                        <a:cs typeface="Symbol"/>
                      </a:endParaRPr>
                    </a:p>
                    <a:p>
                      <a:pPr marL="688340">
                        <a:lnSpc>
                          <a:spcPts val="2575"/>
                        </a:lnSpc>
                        <a:tabLst>
                          <a:tab pos="1996439" algn="l"/>
                        </a:tabLst>
                      </a:pPr>
                      <a:r>
                        <a:rPr sz="1350" spc="55" dirty="0">
                          <a:latin typeface="Times New Roman"/>
                          <a:cs typeface="Times New Roman"/>
                        </a:rPr>
                        <a:t>1,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n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350" i="1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	</a:t>
                      </a:r>
                      <a:r>
                        <a:rPr sz="3525" baseline="-16548" dirty="0">
                          <a:latin typeface="Symbol"/>
                          <a:cs typeface="Symbol"/>
                        </a:rPr>
                        <a:t></a:t>
                      </a:r>
                      <a:endParaRPr sz="3525" baseline="-16548">
                        <a:latin typeface="Symbol"/>
                        <a:cs typeface="Symbol"/>
                      </a:endParaRPr>
                    </a:p>
                    <a:p>
                      <a:pPr marL="1996439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350" dirty="0">
                          <a:latin typeface="Symbol"/>
                          <a:cs typeface="Symbol"/>
                        </a:rPr>
                        <a:t></a:t>
                      </a:r>
                      <a:endParaRPr sz="2350">
                        <a:latin typeface="Symbol"/>
                        <a:cs typeface="Symbol"/>
                      </a:endParaRPr>
                    </a:p>
                    <a:p>
                      <a:pPr marL="2004060">
                        <a:lnSpc>
                          <a:spcPts val="2505"/>
                        </a:lnSpc>
                        <a:spcBef>
                          <a:spcPts val="254"/>
                        </a:spcBef>
                      </a:pPr>
                      <a:r>
                        <a:rPr sz="2350" dirty="0">
                          <a:latin typeface="Symbol"/>
                          <a:cs typeface="Symbol"/>
                        </a:rPr>
                        <a:t></a:t>
                      </a:r>
                      <a:endParaRPr sz="2350">
                        <a:latin typeface="Symbol"/>
                        <a:cs typeface="Symbol"/>
                      </a:endParaRPr>
                    </a:p>
                  </a:txBody>
                  <a:tcPr marL="0" marR="0" marT="71755" marB="0"/>
                </a:tc>
              </a:tr>
              <a:tr h="957019"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2790"/>
                        </a:spcBef>
                        <a:tabLst>
                          <a:tab pos="772795" algn="l"/>
                          <a:tab pos="1242060" algn="l"/>
                        </a:tabLst>
                      </a:pPr>
                      <a:r>
                        <a:rPr sz="3450" b="1" i="1" dirty="0">
                          <a:latin typeface="Times New Roman"/>
                          <a:cs typeface="Times New Roman"/>
                        </a:rPr>
                        <a:t>b	</a:t>
                      </a:r>
                      <a:r>
                        <a:rPr sz="34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45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450" b="1" i="1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3450" b="1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450" b="1" i="1" dirty="0">
                          <a:latin typeface="Times New Roman"/>
                          <a:cs typeface="Times New Roman"/>
                        </a:rPr>
                        <a:t>P</a:t>
                      </a:r>
                      <a:endParaRPr sz="3450">
                        <a:latin typeface="Times New Roman"/>
                        <a:cs typeface="Times New Roman"/>
                      </a:endParaRPr>
                    </a:p>
                  </a:txBody>
                  <a:tcPr marL="0" marR="0" marT="3543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155"/>
                        </a:spcBef>
                        <a:tabLst>
                          <a:tab pos="1814830" algn="l"/>
                        </a:tabLst>
                      </a:pPr>
                      <a:r>
                        <a:rPr sz="3525" spc="-337" baseline="4728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525" spc="-337" baseline="-4728" dirty="0">
                          <a:latin typeface="Symbol"/>
                          <a:cs typeface="Symbol"/>
                        </a:rPr>
                        <a:t></a:t>
                      </a:r>
                      <a:r>
                        <a:rPr sz="3525" spc="-337" baseline="-472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525" i="1" baseline="15366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350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350" i="1" spc="-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45" dirty="0">
                          <a:solidFill>
                            <a:srgbClr val="FF0000"/>
                          </a:solidFill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1350" spc="-7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	</a:t>
                      </a:r>
                      <a:r>
                        <a:rPr sz="3525" i="1" baseline="15366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3525" i="1" spc="-390" baseline="1536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35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35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,1</a:t>
                      </a: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7385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3525" i="1" baseline="15366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3525" i="1" spc="-397" baseline="1536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350" i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350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35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35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i="1" spc="-5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35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35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5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350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525" spc="-337" baseline="4728" dirty="0">
                          <a:latin typeface="Symbol"/>
                          <a:cs typeface="Symbol"/>
                        </a:rPr>
                        <a:t></a:t>
                      </a:r>
                      <a:r>
                        <a:rPr sz="3525" spc="-337" baseline="-4728" dirty="0">
                          <a:latin typeface="Symbol"/>
                          <a:cs typeface="Symbol"/>
                        </a:rPr>
                        <a:t></a:t>
                      </a:r>
                      <a:endParaRPr sz="3525" baseline="-4728">
                        <a:latin typeface="Symbol"/>
                        <a:cs typeface="Symbol"/>
                      </a:endParaRPr>
                    </a:p>
                  </a:txBody>
                  <a:tcPr marL="0" marR="0" marT="19685" marB="0"/>
                </a:tc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55295" algn="ctr">
                        <a:lnSpc>
                          <a:spcPts val="1100"/>
                        </a:lnSpc>
                      </a:pPr>
                      <a:r>
                        <a:rPr sz="1200" spc="-70" dirty="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700" y="6470294"/>
            <a:ext cx="2286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181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336296"/>
            <a:ext cx="786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185" dirty="0">
                <a:latin typeface="Arial"/>
                <a:cs typeface="Arial"/>
              </a:rPr>
              <a:t>c</a:t>
            </a:r>
            <a:r>
              <a:rPr sz="1800" spc="-100" dirty="0">
                <a:latin typeface="Arial"/>
                <a:cs typeface="Arial"/>
              </a:rPr>
              <a:t>a</a:t>
            </a:r>
            <a:r>
              <a:rPr sz="1800" spc="-110" dirty="0">
                <a:latin typeface="Arial"/>
                <a:cs typeface="Arial"/>
              </a:rPr>
              <a:t>u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11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61176" y="431533"/>
            <a:ext cx="944892" cy="3646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3760" y="1200403"/>
            <a:ext cx="8743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latin typeface="Arial"/>
                <a:cs typeface="Arial"/>
              </a:rPr>
              <a:t>t</a:t>
            </a:r>
            <a:r>
              <a:rPr sz="1800" spc="-95" dirty="0">
                <a:latin typeface="Arial"/>
                <a:cs typeface="Arial"/>
              </a:rPr>
              <a:t>h</a:t>
            </a:r>
            <a:r>
              <a:rPr sz="1800" spc="-145" dirty="0">
                <a:latin typeface="Arial"/>
                <a:cs typeface="Arial"/>
              </a:rPr>
              <a:t>e</a:t>
            </a:r>
            <a:r>
              <a:rPr sz="1800" spc="-30" dirty="0">
                <a:latin typeface="Arial"/>
                <a:cs typeface="Arial"/>
              </a:rPr>
              <a:t>r</a:t>
            </a:r>
            <a:r>
              <a:rPr sz="1800" spc="-165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f</a:t>
            </a:r>
            <a:r>
              <a:rPr sz="1800" spc="-70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1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38684" y="1171941"/>
            <a:ext cx="2184831" cy="295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0349" y="2276602"/>
            <a:ext cx="95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Carlito"/>
                <a:cs typeface="Carlito"/>
              </a:rPr>
              <a:t>k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437" y="2137613"/>
            <a:ext cx="2225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rlito"/>
                <a:cs typeface="Carlito"/>
              </a:rPr>
              <a:t>I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i="1" dirty="0">
                <a:latin typeface="Carlito"/>
                <a:cs typeface="Carlito"/>
              </a:rPr>
              <a:t>k-by-k </a:t>
            </a:r>
            <a:r>
              <a:rPr sz="1800" spc="-20" dirty="0">
                <a:latin typeface="Arial"/>
                <a:cs typeface="Arial"/>
              </a:rPr>
              <a:t>identity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matrix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6398" y="2973704"/>
            <a:ext cx="9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8603" y="2771978"/>
            <a:ext cx="1123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i="1" spc="-5" dirty="0">
                <a:latin typeface="Times New Roman"/>
                <a:cs typeface="Times New Roman"/>
              </a:rPr>
              <a:t>I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68117" y="1079119"/>
            <a:ext cx="4545965" cy="672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5"/>
              </a:lnSpc>
              <a:spcBef>
                <a:spcPts val="100"/>
              </a:spcBef>
              <a:tabLst>
                <a:tab pos="365760" algn="l"/>
                <a:tab pos="728980" algn="l"/>
                <a:tab pos="1829435" algn="l"/>
                <a:tab pos="2875280" algn="l"/>
                <a:tab pos="3987800" algn="l"/>
                <a:tab pos="4406265" algn="l"/>
              </a:tabLst>
            </a:pPr>
            <a:r>
              <a:rPr sz="3000" i="1" dirty="0">
                <a:latin typeface="Times New Roman"/>
                <a:cs typeface="Times New Roman"/>
              </a:rPr>
              <a:t>c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[</a:t>
            </a:r>
            <a:r>
              <a:rPr sz="3000" spc="-335" dirty="0">
                <a:latin typeface="Times New Roman"/>
                <a:cs typeface="Times New Roman"/>
              </a:rPr>
              <a:t> </a:t>
            </a:r>
            <a:r>
              <a:rPr sz="3000" i="1" spc="-5" dirty="0">
                <a:latin typeface="Times New Roman"/>
                <a:cs typeface="Times New Roman"/>
              </a:rPr>
              <a:t>m</a:t>
            </a:r>
            <a:r>
              <a:rPr sz="3000" i="1" spc="-1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P	</a:t>
            </a:r>
            <a:r>
              <a:rPr sz="3000" i="1" spc="-5" dirty="0">
                <a:latin typeface="Times New Roman"/>
                <a:cs typeface="Times New Roman"/>
              </a:rPr>
              <a:t>m</a:t>
            </a:r>
            <a:r>
              <a:rPr sz="3000" i="1" spc="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]</a:t>
            </a:r>
            <a:r>
              <a:rPr sz="3000" spc="33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spc="-5" dirty="0">
                <a:latin typeface="Times New Roman"/>
                <a:cs typeface="Times New Roman"/>
              </a:rPr>
              <a:t>m</a:t>
            </a:r>
            <a:r>
              <a:rPr sz="3000" i="1" spc="-204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[</a:t>
            </a:r>
            <a:r>
              <a:rPr sz="3000" spc="-19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P	I	</a:t>
            </a:r>
            <a:r>
              <a:rPr sz="3000" dirty="0">
                <a:latin typeface="Times New Roman"/>
                <a:cs typeface="Times New Roman"/>
              </a:rPr>
              <a:t>]</a:t>
            </a:r>
            <a:endParaRPr sz="3000">
              <a:latin typeface="Times New Roman"/>
              <a:cs typeface="Times New Roman"/>
            </a:endParaRPr>
          </a:p>
          <a:p>
            <a:pPr marR="243204" algn="r">
              <a:lnSpc>
                <a:spcPts val="1764"/>
              </a:lnSpc>
            </a:pPr>
            <a:r>
              <a:rPr sz="1700" i="1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86016" y="1951177"/>
            <a:ext cx="793750" cy="75120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0"/>
              </a:spcBef>
              <a:tabLst>
                <a:tab pos="610870" algn="l"/>
              </a:tabLst>
            </a:pPr>
            <a:r>
              <a:rPr sz="3075" spc="67" baseline="-2710" dirty="0">
                <a:latin typeface="Symbol"/>
                <a:cs typeface="Symbol"/>
              </a:rPr>
              <a:t></a:t>
            </a:r>
            <a:r>
              <a:rPr sz="2050" spc="45" dirty="0">
                <a:latin typeface="Times New Roman"/>
                <a:cs typeface="Times New Roman"/>
              </a:rPr>
              <a:t>1	</a:t>
            </a:r>
            <a:r>
              <a:rPr sz="2050" spc="-5" dirty="0">
                <a:latin typeface="Times New Roman"/>
                <a:cs typeface="Times New Roman"/>
              </a:rPr>
              <a:t>0</a:t>
            </a:r>
            <a:endParaRPr sz="20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395"/>
              </a:spcBef>
              <a:tabLst>
                <a:tab pos="638175" algn="l"/>
              </a:tabLst>
            </a:pPr>
            <a:r>
              <a:rPr sz="2050" spc="-5" dirty="0">
                <a:latin typeface="Symbol"/>
                <a:cs typeface="Symbol"/>
              </a:rPr>
              <a:t></a:t>
            </a:r>
            <a:r>
              <a:rPr sz="2050" spc="-5" dirty="0">
                <a:latin typeface="Times New Roman"/>
                <a:cs typeface="Times New Roman"/>
              </a:rPr>
              <a:t>	</a:t>
            </a:r>
            <a:r>
              <a:rPr sz="3075" spc="-7" baseline="-28455" dirty="0">
                <a:latin typeface="Times New Roman"/>
                <a:cs typeface="Times New Roman"/>
              </a:rPr>
              <a:t>1</a:t>
            </a:r>
            <a:endParaRPr sz="3075" baseline="-28455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05343" y="1937892"/>
            <a:ext cx="314325" cy="75819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R="20320" algn="r">
              <a:lnSpc>
                <a:spcPct val="100000"/>
              </a:lnSpc>
              <a:spcBef>
                <a:spcPts val="525"/>
              </a:spcBef>
            </a:pPr>
            <a:r>
              <a:rPr sz="2050" spc="-5" dirty="0">
                <a:latin typeface="Times New Roman"/>
                <a:cs typeface="Times New Roman"/>
              </a:rPr>
              <a:t>0</a:t>
            </a:r>
            <a:r>
              <a:rPr sz="2050" spc="-265" dirty="0">
                <a:latin typeface="Times New Roman"/>
                <a:cs typeface="Times New Roman"/>
              </a:rPr>
              <a:t> </a:t>
            </a:r>
            <a:r>
              <a:rPr sz="3075" spc="-7" baseline="-2710" dirty="0">
                <a:latin typeface="Symbol"/>
                <a:cs typeface="Symbol"/>
              </a:rPr>
              <a:t></a:t>
            </a:r>
            <a:endParaRPr sz="3075" baseline="-2710">
              <a:latin typeface="Symbol"/>
              <a:cs typeface="Symbol"/>
            </a:endParaRPr>
          </a:p>
          <a:p>
            <a:pPr marR="5080" algn="r">
              <a:lnSpc>
                <a:spcPct val="100000"/>
              </a:lnSpc>
              <a:spcBef>
                <a:spcPts val="420"/>
              </a:spcBef>
            </a:pP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85661" y="2518029"/>
            <a:ext cx="1133475" cy="1373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330835" algn="l"/>
              </a:tabLst>
            </a:pPr>
            <a:r>
              <a:rPr sz="3075" spc="-15" baseline="-44715" dirty="0">
                <a:latin typeface="Symbol"/>
                <a:cs typeface="Symbol"/>
              </a:rPr>
              <a:t></a:t>
            </a:r>
            <a:r>
              <a:rPr sz="3075" spc="-15" baseline="-44715" dirty="0">
                <a:latin typeface="Times New Roman"/>
                <a:cs typeface="Times New Roman"/>
              </a:rPr>
              <a:t>	</a:t>
            </a:r>
            <a:r>
              <a:rPr sz="3075" spc="-7" baseline="-29810" dirty="0">
                <a:latin typeface="Symbol"/>
                <a:cs typeface="Symbol"/>
              </a:rPr>
              <a:t></a:t>
            </a:r>
            <a:r>
              <a:rPr sz="3075" spc="-412" baseline="-2981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0</a:t>
            </a:r>
            <a:endParaRPr sz="2050">
              <a:latin typeface="Times New Roman"/>
              <a:cs typeface="Times New Roman"/>
            </a:endParaRPr>
          </a:p>
          <a:p>
            <a:pPr marL="318770">
              <a:lnSpc>
                <a:spcPts val="2335"/>
              </a:lnSpc>
              <a:spcBef>
                <a:spcPts val="1525"/>
              </a:spcBef>
            </a:pPr>
            <a:r>
              <a:rPr sz="2050" spc="-5" dirty="0">
                <a:latin typeface="Symbol"/>
                <a:cs typeface="Symbol"/>
              </a:rPr>
              <a:t></a:t>
            </a:r>
            <a:endParaRPr sz="2050">
              <a:latin typeface="Symbol"/>
              <a:cs typeface="Symbol"/>
            </a:endParaRPr>
          </a:p>
          <a:p>
            <a:pPr marL="318770">
              <a:lnSpc>
                <a:spcPts val="2090"/>
              </a:lnSpc>
            </a:pPr>
            <a:r>
              <a:rPr sz="2050" spc="-5" dirty="0">
                <a:latin typeface="Symbol"/>
                <a:cs typeface="Symbol"/>
              </a:rPr>
              <a:t></a:t>
            </a:r>
            <a:endParaRPr sz="2050">
              <a:latin typeface="Symbol"/>
              <a:cs typeface="Symbol"/>
            </a:endParaRPr>
          </a:p>
          <a:p>
            <a:pPr marL="318770">
              <a:lnSpc>
                <a:spcPts val="2215"/>
              </a:lnSpc>
              <a:tabLst>
                <a:tab pos="965200" algn="l"/>
              </a:tabLst>
            </a:pPr>
            <a:r>
              <a:rPr sz="3075" spc="-7" baseline="-14905" dirty="0">
                <a:latin typeface="Symbol"/>
                <a:cs typeface="Symbol"/>
              </a:rPr>
              <a:t></a:t>
            </a:r>
            <a:r>
              <a:rPr sz="3075" spc="-292" baseline="-1490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0	0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80578" y="2518029"/>
            <a:ext cx="365125" cy="1373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Times New Roman"/>
                <a:cs typeface="Times New Roman"/>
              </a:rPr>
              <a:t>0</a:t>
            </a:r>
            <a:r>
              <a:rPr sz="2050" spc="-290" dirty="0">
                <a:latin typeface="Times New Roman"/>
                <a:cs typeface="Times New Roman"/>
              </a:rPr>
              <a:t> </a:t>
            </a:r>
            <a:r>
              <a:rPr sz="3075" spc="-7" baseline="-29810" dirty="0">
                <a:latin typeface="Symbol"/>
                <a:cs typeface="Symbol"/>
              </a:rPr>
              <a:t></a:t>
            </a:r>
            <a:endParaRPr sz="3075" baseline="-29810">
              <a:latin typeface="Symbol"/>
              <a:cs typeface="Symbol"/>
            </a:endParaRPr>
          </a:p>
          <a:p>
            <a:pPr marR="30480" algn="r">
              <a:lnSpc>
                <a:spcPts val="2335"/>
              </a:lnSpc>
              <a:spcBef>
                <a:spcPts val="1525"/>
              </a:spcBef>
            </a:pP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  <a:p>
            <a:pPr marR="30480" algn="r">
              <a:lnSpc>
                <a:spcPts val="2090"/>
              </a:lnSpc>
            </a:pPr>
            <a:r>
              <a:rPr sz="2050" spc="-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  <a:p>
            <a:pPr marR="48260" algn="r">
              <a:lnSpc>
                <a:spcPts val="2215"/>
              </a:lnSpc>
            </a:pPr>
            <a:r>
              <a:rPr sz="2050" spc="100" dirty="0">
                <a:latin typeface="Times New Roman"/>
                <a:cs typeface="Times New Roman"/>
              </a:rPr>
              <a:t>1</a:t>
            </a:r>
            <a:r>
              <a:rPr sz="3075" spc="-7" baseline="-14905" dirty="0">
                <a:latin typeface="Symbol"/>
                <a:cs typeface="Symbol"/>
              </a:rPr>
              <a:t></a:t>
            </a:r>
            <a:endParaRPr sz="3075" baseline="-14905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55738" y="1991829"/>
            <a:ext cx="1048842" cy="265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55738" y="2517355"/>
            <a:ext cx="1048842" cy="265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68159" y="3042754"/>
            <a:ext cx="1736471" cy="2654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16317" y="3567391"/>
            <a:ext cx="988288" cy="265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29285" y="3578732"/>
            <a:ext cx="218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rlito"/>
                <a:cs typeface="Carlito"/>
              </a:rPr>
              <a:t>k-by-n </a:t>
            </a:r>
            <a:r>
              <a:rPr sz="1800" spc="-70" dirty="0">
                <a:latin typeface="Arial"/>
                <a:cs typeface="Arial"/>
              </a:rPr>
              <a:t>generator</a:t>
            </a:r>
            <a:r>
              <a:rPr sz="1800" spc="-34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matrix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64555" y="4399279"/>
            <a:ext cx="14662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Times New Roman"/>
                <a:cs typeface="Times New Roman"/>
              </a:rPr>
              <a:t>(</a:t>
            </a:r>
            <a:r>
              <a:rPr sz="3000" spc="-47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1</a:t>
            </a:r>
            <a:r>
              <a:rPr sz="3000" spc="-254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</a:t>
            </a:r>
            <a:r>
              <a:rPr sz="3000" spc="-250" dirty="0">
                <a:latin typeface="Times New Roman"/>
                <a:cs typeface="Times New Roman"/>
              </a:rPr>
              <a:t> </a:t>
            </a:r>
            <a:r>
              <a:rPr sz="3000" spc="65" dirty="0">
                <a:latin typeface="Times New Roman"/>
                <a:cs typeface="Times New Roman"/>
              </a:rPr>
              <a:t>.1</a:t>
            </a:r>
            <a:r>
              <a:rPr sz="3000" spc="-16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2</a:t>
            </a:r>
            <a:r>
              <a:rPr sz="3000" spc="-254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49802" y="4397324"/>
            <a:ext cx="2074291" cy="387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20289" y="4323079"/>
            <a:ext cx="2216785" cy="672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5"/>
              </a:lnSpc>
              <a:spcBef>
                <a:spcPts val="100"/>
              </a:spcBef>
              <a:tabLst>
                <a:tab pos="521334" algn="l"/>
                <a:tab pos="887094" algn="l"/>
                <a:tab pos="1655445" algn="l"/>
                <a:tab pos="2076450" algn="l"/>
              </a:tabLst>
            </a:pPr>
            <a:r>
              <a:rPr sz="3000" i="1" spc="-5" dirty="0">
                <a:latin typeface="Times New Roman"/>
                <a:cs typeface="Times New Roman"/>
              </a:rPr>
              <a:t>G	</a:t>
            </a:r>
            <a:r>
              <a:rPr sz="3000" spc="-5" dirty="0">
                <a:latin typeface="Symbol"/>
                <a:cs typeface="Symbol"/>
              </a:rPr>
              <a:t></a:t>
            </a:r>
            <a:r>
              <a:rPr sz="3000" spc="-5" dirty="0">
                <a:latin typeface="Times New Roman"/>
                <a:cs typeface="Times New Roman"/>
              </a:rPr>
              <a:t>	[</a:t>
            </a:r>
            <a:r>
              <a:rPr sz="3000" spc="-19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P	I	</a:t>
            </a:r>
            <a:r>
              <a:rPr sz="3000" dirty="0">
                <a:latin typeface="Times New Roman"/>
                <a:cs typeface="Times New Roman"/>
              </a:rPr>
              <a:t>]</a:t>
            </a:r>
            <a:endParaRPr sz="3000">
              <a:latin typeface="Times New Roman"/>
              <a:cs typeface="Times New Roman"/>
            </a:endParaRPr>
          </a:p>
          <a:p>
            <a:pPr marR="245745" algn="r">
              <a:lnSpc>
                <a:spcPts val="1764"/>
              </a:lnSpc>
            </a:pPr>
            <a:r>
              <a:rPr sz="1700" i="1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2437" y="5170678"/>
            <a:ext cx="3319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latin typeface="Arial"/>
                <a:cs typeface="Arial"/>
              </a:rPr>
              <a:t>Hence </a:t>
            </a:r>
            <a:r>
              <a:rPr sz="1800" spc="-55" dirty="0">
                <a:latin typeface="Arial"/>
                <a:cs typeface="Arial"/>
              </a:rPr>
              <a:t>, </a:t>
            </a:r>
            <a:r>
              <a:rPr sz="1800" spc="-70" dirty="0">
                <a:latin typeface="Arial"/>
                <a:cs typeface="Arial"/>
              </a:rPr>
              <a:t>we get generation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equation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79676" y="5876544"/>
            <a:ext cx="4170045" cy="687705"/>
          </a:xfrm>
          <a:custGeom>
            <a:avLst/>
            <a:gdLst/>
            <a:ahLst/>
            <a:cxnLst/>
            <a:rect l="l" t="t" r="r" b="b"/>
            <a:pathLst>
              <a:path w="4170045" h="687704">
                <a:moveTo>
                  <a:pt x="4169664" y="0"/>
                </a:moveTo>
                <a:lnTo>
                  <a:pt x="0" y="0"/>
                </a:lnTo>
                <a:lnTo>
                  <a:pt x="0" y="687323"/>
                </a:lnTo>
                <a:lnTo>
                  <a:pt x="4169664" y="687323"/>
                </a:lnTo>
                <a:lnTo>
                  <a:pt x="41696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562983" y="5944920"/>
            <a:ext cx="1460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00" dirty="0">
                <a:latin typeface="Times New Roman"/>
                <a:cs typeface="Times New Roman"/>
              </a:rPr>
              <a:t>(1</a:t>
            </a:r>
            <a:r>
              <a:rPr sz="3000" b="1" spc="-19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0</a:t>
            </a:r>
            <a:r>
              <a:rPr sz="3000" b="1" spc="-254" dirty="0">
                <a:latin typeface="Times New Roman"/>
                <a:cs typeface="Times New Roman"/>
              </a:rPr>
              <a:t> </a:t>
            </a:r>
            <a:r>
              <a:rPr sz="3000" b="1" spc="80" dirty="0">
                <a:latin typeface="Times New Roman"/>
                <a:cs typeface="Times New Roman"/>
              </a:rPr>
              <a:t>.1</a:t>
            </a:r>
            <a:r>
              <a:rPr sz="3000" b="1" spc="-190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3</a:t>
            </a:r>
            <a:r>
              <a:rPr sz="3000" b="1" spc="-280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36445" y="5944920"/>
            <a:ext cx="14865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5285" algn="l"/>
                <a:tab pos="793115" algn="l"/>
              </a:tabLst>
            </a:pPr>
            <a:r>
              <a:rPr sz="3000" b="1" i="1" dirty="0">
                <a:latin typeface="Times New Roman"/>
                <a:cs typeface="Times New Roman"/>
              </a:rPr>
              <a:t>c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b="1" i="1" dirty="0">
                <a:latin typeface="Times New Roman"/>
                <a:cs typeface="Times New Roman"/>
              </a:rPr>
              <a:t>m</a:t>
            </a:r>
            <a:r>
              <a:rPr sz="3000" b="1" i="1" spc="20" dirty="0">
                <a:latin typeface="Times New Roman"/>
                <a:cs typeface="Times New Roman"/>
              </a:rPr>
              <a:t> </a:t>
            </a:r>
            <a:r>
              <a:rPr sz="3000" b="1" i="1" spc="-5" dirty="0">
                <a:latin typeface="Times New Roman"/>
                <a:cs typeface="Times New Roman"/>
              </a:rPr>
              <a:t>G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285" y="342391"/>
            <a:ext cx="367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3300"/>
                </a:solidFill>
                <a:latin typeface="Comic Sans MS"/>
                <a:cs typeface="Comic Sans MS"/>
              </a:rPr>
              <a:t>Why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is </a:t>
            </a:r>
            <a:r>
              <a:rPr sz="1800" dirty="0">
                <a:solidFill>
                  <a:srgbClr val="FF3300"/>
                </a:solidFill>
                <a:latin typeface="Comic Sans MS"/>
                <a:cs typeface="Comic Sans MS"/>
              </a:rPr>
              <a:t>G called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generator</a:t>
            </a:r>
            <a:r>
              <a:rPr sz="1800" spc="-130" dirty="0">
                <a:solidFill>
                  <a:srgbClr val="FF3300"/>
                </a:solidFill>
                <a:latin typeface="Comic Sans MS"/>
                <a:cs typeface="Comic Sans MS"/>
              </a:rPr>
              <a:t> </a:t>
            </a:r>
            <a:r>
              <a:rPr sz="1800" spc="-10" dirty="0">
                <a:solidFill>
                  <a:srgbClr val="FF3300"/>
                </a:solidFill>
                <a:latin typeface="Comic Sans MS"/>
                <a:cs typeface="Comic Sans MS"/>
              </a:rPr>
              <a:t>matrix?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8008" y="1426286"/>
            <a:ext cx="224790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48309" marR="5080" indent="-436245">
              <a:lnSpc>
                <a:spcPct val="100000"/>
              </a:lnSpc>
              <a:spcBef>
                <a:spcPts val="110"/>
              </a:spcBef>
            </a:pPr>
            <a:r>
              <a:rPr sz="2800" spc="-215" dirty="0">
                <a:solidFill>
                  <a:srgbClr val="FFFF00"/>
                </a:solidFill>
                <a:latin typeface="Arial"/>
                <a:cs typeface="Arial"/>
              </a:rPr>
              <a:t>message</a:t>
            </a:r>
            <a:r>
              <a:rPr sz="2800" spc="-3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m </a:t>
            </a:r>
            <a:r>
              <a:rPr sz="2800" spc="-110" dirty="0">
                <a:solidFill>
                  <a:srgbClr val="FFFF00"/>
                </a:solidFill>
                <a:latin typeface="Arial"/>
                <a:cs typeface="Arial"/>
              </a:rPr>
              <a:t>(k</a:t>
            </a:r>
            <a:r>
              <a:rPr sz="2800" spc="-2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bits)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70861" y="1791970"/>
            <a:ext cx="1003300" cy="317500"/>
            <a:chOff x="2070861" y="1791970"/>
            <a:chExt cx="1003300" cy="317500"/>
          </a:xfrm>
        </p:grpSpPr>
        <p:sp>
          <p:nvSpPr>
            <p:cNvPr id="5" name="object 5"/>
            <p:cNvSpPr/>
            <p:nvPr/>
          </p:nvSpPr>
          <p:spPr>
            <a:xfrm>
              <a:off x="2077211" y="1798320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50" y="0"/>
                  </a:moveTo>
                  <a:lnTo>
                    <a:pt x="74295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742950" y="228600"/>
                  </a:lnTo>
                  <a:lnTo>
                    <a:pt x="742950" y="304800"/>
                  </a:lnTo>
                  <a:lnTo>
                    <a:pt x="990600" y="152400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77211" y="1798320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200"/>
                  </a:moveTo>
                  <a:lnTo>
                    <a:pt x="742950" y="76200"/>
                  </a:lnTo>
                  <a:lnTo>
                    <a:pt x="742950" y="0"/>
                  </a:lnTo>
                  <a:lnTo>
                    <a:pt x="990600" y="152400"/>
                  </a:lnTo>
                  <a:lnTo>
                    <a:pt x="742950" y="304800"/>
                  </a:lnTo>
                  <a:lnTo>
                    <a:pt x="74295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67811" y="1341119"/>
            <a:ext cx="3089275" cy="12954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0" algn="ctr">
              <a:lnSpc>
                <a:spcPts val="3035"/>
              </a:lnSpc>
            </a:pPr>
            <a:r>
              <a:rPr sz="2800" spc="-130" dirty="0">
                <a:solidFill>
                  <a:srgbClr val="0000FF"/>
                </a:solidFill>
                <a:latin typeface="Arial"/>
                <a:cs typeface="Arial"/>
              </a:rPr>
              <a:t>Generator</a:t>
            </a:r>
            <a:r>
              <a:rPr sz="2800" spc="-2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00FF"/>
                </a:solidFill>
                <a:latin typeface="Arial"/>
                <a:cs typeface="Arial"/>
              </a:rPr>
              <a:t>Matrix</a:t>
            </a:r>
            <a:endParaRPr sz="2800">
              <a:latin typeface="Arial"/>
              <a:cs typeface="Arial"/>
            </a:endParaRPr>
          </a:p>
          <a:p>
            <a:pPr marR="61594" algn="ctr">
              <a:lnSpc>
                <a:spcPct val="100000"/>
              </a:lnSpc>
            </a:pPr>
            <a:r>
              <a:rPr sz="2800" spc="-409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  <a:p>
            <a:pPr marL="7620" algn="ctr">
              <a:lnSpc>
                <a:spcPct val="100000"/>
              </a:lnSpc>
              <a:spcBef>
                <a:spcPts val="5"/>
              </a:spcBef>
            </a:pPr>
            <a:r>
              <a:rPr sz="2800" spc="-120" dirty="0">
                <a:solidFill>
                  <a:srgbClr val="0000FF"/>
                </a:solidFill>
                <a:latin typeface="Arial"/>
                <a:cs typeface="Arial"/>
              </a:rPr>
              <a:t>(channel</a:t>
            </a:r>
            <a:r>
              <a:rPr sz="2800" spc="-2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110" dirty="0">
                <a:solidFill>
                  <a:srgbClr val="0000FF"/>
                </a:solidFill>
                <a:latin typeface="Arial"/>
                <a:cs typeface="Arial"/>
              </a:rPr>
              <a:t>encoder)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50609" y="1767585"/>
            <a:ext cx="1003300" cy="317500"/>
            <a:chOff x="6150609" y="1767585"/>
            <a:chExt cx="1003300" cy="317500"/>
          </a:xfrm>
        </p:grpSpPr>
        <p:sp>
          <p:nvSpPr>
            <p:cNvPr id="9" name="object 9"/>
            <p:cNvSpPr/>
            <p:nvPr/>
          </p:nvSpPr>
          <p:spPr>
            <a:xfrm>
              <a:off x="6156959" y="1773935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49" y="0"/>
                  </a:moveTo>
                  <a:lnTo>
                    <a:pt x="742949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742949" y="228600"/>
                  </a:lnTo>
                  <a:lnTo>
                    <a:pt x="742949" y="304800"/>
                  </a:lnTo>
                  <a:lnTo>
                    <a:pt x="990599" y="152400"/>
                  </a:lnTo>
                  <a:lnTo>
                    <a:pt x="742949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56959" y="1773935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200"/>
                  </a:moveTo>
                  <a:lnTo>
                    <a:pt x="742949" y="76200"/>
                  </a:lnTo>
                  <a:lnTo>
                    <a:pt x="742949" y="0"/>
                  </a:lnTo>
                  <a:lnTo>
                    <a:pt x="990599" y="152400"/>
                  </a:lnTo>
                  <a:lnTo>
                    <a:pt x="742949" y="304800"/>
                  </a:lnTo>
                  <a:lnTo>
                    <a:pt x="742949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023607" y="1426286"/>
            <a:ext cx="169037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6060" marR="5080" indent="-213995">
              <a:lnSpc>
                <a:spcPct val="100000"/>
              </a:lnSpc>
              <a:spcBef>
                <a:spcPts val="110"/>
              </a:spcBef>
            </a:pPr>
            <a:r>
              <a:rPr sz="2800" spc="-145" dirty="0">
                <a:solidFill>
                  <a:srgbClr val="FFFF00"/>
                </a:solidFill>
                <a:latin typeface="Arial"/>
                <a:cs typeface="Arial"/>
              </a:rPr>
              <a:t>code</a:t>
            </a:r>
            <a:r>
              <a:rPr sz="2800" spc="-3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215" dirty="0">
                <a:solidFill>
                  <a:srgbClr val="FFFF00"/>
                </a:solidFill>
                <a:latin typeface="Arial"/>
                <a:cs typeface="Arial"/>
              </a:rPr>
              <a:t>c 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(n</a:t>
            </a:r>
            <a:r>
              <a:rPr sz="2800" spc="-1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bits)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149" y="3152647"/>
            <a:ext cx="4154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How to </a:t>
            </a:r>
            <a:r>
              <a:rPr sz="1800" dirty="0">
                <a:solidFill>
                  <a:srgbClr val="FF3300"/>
                </a:solidFill>
                <a:latin typeface="Comic Sans MS"/>
                <a:cs typeface="Comic Sans MS"/>
              </a:rPr>
              <a:t>get </a:t>
            </a:r>
            <a:r>
              <a:rPr sz="1800" spc="-10" dirty="0">
                <a:solidFill>
                  <a:srgbClr val="FF3300"/>
                </a:solidFill>
                <a:latin typeface="Comic Sans MS"/>
                <a:cs typeface="Comic Sans MS"/>
              </a:rPr>
              <a:t>the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full </a:t>
            </a:r>
            <a:r>
              <a:rPr sz="1800" dirty="0">
                <a:solidFill>
                  <a:srgbClr val="FF3300"/>
                </a:solidFill>
                <a:latin typeface="Comic Sans MS"/>
                <a:cs typeface="Comic Sans MS"/>
              </a:rPr>
              <a:t>set </a:t>
            </a:r>
            <a:r>
              <a:rPr sz="1800" spc="-10" dirty="0">
                <a:solidFill>
                  <a:srgbClr val="FF3300"/>
                </a:solidFill>
                <a:latin typeface="Comic Sans MS"/>
                <a:cs typeface="Comic Sans MS"/>
              </a:rPr>
              <a:t>of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code</a:t>
            </a:r>
            <a:r>
              <a:rPr sz="1800" spc="-65" dirty="0">
                <a:solidFill>
                  <a:srgbClr val="FF33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FF3300"/>
                </a:solidFill>
                <a:latin typeface="Comic Sans MS"/>
                <a:cs typeface="Comic Sans MS"/>
              </a:rPr>
              <a:t>words?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3885" y="4110050"/>
            <a:ext cx="85496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10185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full </a:t>
            </a:r>
            <a:r>
              <a:rPr sz="1800" spc="-75" dirty="0">
                <a:latin typeface="Arial"/>
                <a:cs typeface="Arial"/>
              </a:rPr>
              <a:t>set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70" dirty="0">
                <a:latin typeface="Arial"/>
                <a:cs typeface="Arial"/>
              </a:rPr>
              <a:t>words, referred </a:t>
            </a:r>
            <a:r>
              <a:rPr sz="1800" spc="10" dirty="0">
                <a:latin typeface="Arial"/>
                <a:cs typeface="Arial"/>
              </a:rPr>
              <a:t>to </a:t>
            </a:r>
            <a:r>
              <a:rPr sz="1800" spc="-70" dirty="0">
                <a:latin typeface="Arial"/>
                <a:cs typeface="Arial"/>
              </a:rPr>
              <a:t>simply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90" dirty="0">
                <a:latin typeface="Arial"/>
                <a:cs typeface="Arial"/>
              </a:rPr>
              <a:t>code, </a:t>
            </a:r>
            <a:r>
              <a:rPr sz="1800" spc="-100" dirty="0">
                <a:latin typeface="Arial"/>
                <a:cs typeface="Arial"/>
              </a:rPr>
              <a:t>is generated </a:t>
            </a:r>
            <a:r>
              <a:rPr sz="1800" spc="-30" dirty="0">
                <a:latin typeface="Arial"/>
                <a:cs typeface="Arial"/>
              </a:rPr>
              <a:t>in </a:t>
            </a:r>
            <a:r>
              <a:rPr sz="1800" spc="-100" dirty="0">
                <a:latin typeface="Arial"/>
                <a:cs typeface="Arial"/>
              </a:rPr>
              <a:t>accordance </a:t>
            </a:r>
            <a:r>
              <a:rPr sz="1800" spc="10" dirty="0">
                <a:latin typeface="Arial"/>
                <a:cs typeface="Arial"/>
              </a:rPr>
              <a:t>with  </a:t>
            </a:r>
            <a:r>
              <a:rPr sz="1800" i="1" spc="-10" dirty="0">
                <a:latin typeface="Carlito"/>
                <a:cs typeface="Carlito"/>
              </a:rPr>
              <a:t>c=mG</a:t>
            </a:r>
            <a:r>
              <a:rPr sz="1800" i="1" spc="-5" dirty="0">
                <a:latin typeface="Carlito"/>
                <a:cs typeface="Carlito"/>
              </a:rPr>
              <a:t> </a:t>
            </a:r>
            <a:r>
              <a:rPr sz="1800" spc="-80" dirty="0">
                <a:latin typeface="Arial"/>
                <a:cs typeface="Arial"/>
              </a:rPr>
              <a:t>by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setting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50" dirty="0">
                <a:latin typeface="Arial"/>
                <a:cs typeface="Arial"/>
              </a:rPr>
              <a:t>message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range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through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set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all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2</a:t>
            </a:r>
            <a:r>
              <a:rPr sz="1800" spc="-112" baseline="20833" dirty="0">
                <a:latin typeface="Arial"/>
                <a:cs typeface="Arial"/>
              </a:rPr>
              <a:t>k</a:t>
            </a:r>
            <a:r>
              <a:rPr sz="1800" spc="-89" baseline="20833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binary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k-tuples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(1-by-k  </a:t>
            </a:r>
            <a:r>
              <a:rPr sz="1800" spc="-100" dirty="0">
                <a:latin typeface="Arial"/>
                <a:cs typeface="Arial"/>
              </a:rPr>
              <a:t>vectors)</a:t>
            </a:r>
            <a:r>
              <a:rPr sz="1800" spc="-65" dirty="0">
                <a:latin typeface="Arial"/>
                <a:cs typeface="Arial"/>
              </a:rPr>
              <a:t> 2</a:t>
            </a:r>
            <a:r>
              <a:rPr sz="1800" spc="-97" baseline="20833" dirty="0">
                <a:latin typeface="Arial"/>
                <a:cs typeface="Arial"/>
              </a:rPr>
              <a:t>k</a:t>
            </a:r>
            <a:r>
              <a:rPr sz="1800" spc="-6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434833" y="393318"/>
            <a:ext cx="13868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7345" algn="l"/>
                <a:tab pos="734695" algn="l"/>
              </a:tabLst>
            </a:pPr>
            <a:r>
              <a:rPr sz="2800" b="1" i="1" dirty="0">
                <a:latin typeface="Times New Roman"/>
                <a:cs typeface="Times New Roman"/>
              </a:rPr>
              <a:t>c	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i="1" spc="5" dirty="0">
                <a:latin typeface="Times New Roman"/>
                <a:cs typeface="Times New Roman"/>
              </a:rPr>
              <a:t>m</a:t>
            </a:r>
            <a:r>
              <a:rPr sz="2800" b="1" i="1" spc="25" dirty="0">
                <a:latin typeface="Times New Roman"/>
                <a:cs typeface="Times New Roman"/>
              </a:rPr>
              <a:t> </a:t>
            </a:r>
            <a:r>
              <a:rPr sz="2800" b="1" i="1" spc="5" dirty="0"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0460" y="246828"/>
            <a:ext cx="274604" cy="33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4298" y="822900"/>
            <a:ext cx="274604" cy="33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7349" y="1282702"/>
            <a:ext cx="45767" cy="207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20851" y="1923482"/>
            <a:ext cx="274604" cy="33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46797" y="279603"/>
            <a:ext cx="109156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spc="-44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1</a:t>
            </a:r>
            <a:r>
              <a:rPr sz="2700" spc="-229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0</a:t>
            </a:r>
            <a:r>
              <a:rPr sz="2700" spc="-254" dirty="0">
                <a:latin typeface="Times New Roman"/>
                <a:cs typeface="Times New Roman"/>
              </a:rPr>
              <a:t> </a:t>
            </a:r>
            <a:r>
              <a:rPr sz="2700" spc="60" dirty="0">
                <a:latin typeface="Times New Roman"/>
                <a:cs typeface="Times New Roman"/>
              </a:rPr>
              <a:t>.2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72143" y="446531"/>
            <a:ext cx="276791" cy="366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53311" y="398525"/>
            <a:ext cx="96520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050" i="1" spc="7" baseline="16460" dirty="0">
                <a:latin typeface="Times New Roman"/>
                <a:cs typeface="Times New Roman"/>
              </a:rPr>
              <a:t>p</a:t>
            </a:r>
            <a:r>
              <a:rPr sz="4050" i="1" spc="-794" baseline="16460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0 </a:t>
            </a:r>
            <a:r>
              <a:rPr sz="1550" i="1" dirty="0">
                <a:latin typeface="Times New Roman"/>
                <a:cs typeface="Times New Roman"/>
              </a:rPr>
              <a:t>i </a:t>
            </a:r>
            <a:r>
              <a:rPr sz="4050" i="1" spc="7" baseline="16460" dirty="0">
                <a:latin typeface="Times New Roman"/>
                <a:cs typeface="Times New Roman"/>
              </a:rPr>
              <a:t>m </a:t>
            </a:r>
            <a:r>
              <a:rPr sz="1550" spc="5" dirty="0">
                <a:latin typeface="Times New Roman"/>
                <a:cs typeface="Times New Roman"/>
              </a:rPr>
              <a:t>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155" y="279603"/>
            <a:ext cx="70739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479425" algn="l"/>
              </a:tabLst>
            </a:pPr>
            <a:r>
              <a:rPr sz="2700" i="1" spc="130" dirty="0">
                <a:latin typeface="Times New Roman"/>
                <a:cs typeface="Times New Roman"/>
              </a:rPr>
              <a:t>b</a:t>
            </a:r>
            <a:r>
              <a:rPr sz="2325" i="1" spc="195" baseline="-26881" dirty="0">
                <a:latin typeface="Times New Roman"/>
                <a:cs typeface="Times New Roman"/>
              </a:rPr>
              <a:t>i	</a:t>
            </a:r>
            <a:r>
              <a:rPr sz="2700" spc="5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47670" y="212547"/>
            <a:ext cx="1596390" cy="61150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15290" indent="-402590">
              <a:lnSpc>
                <a:spcPts val="2985"/>
              </a:lnSpc>
              <a:spcBef>
                <a:spcPts val="115"/>
              </a:spcBef>
              <a:buFont typeface="Symbol"/>
              <a:buChar char=""/>
              <a:tabLst>
                <a:tab pos="414655" algn="l"/>
                <a:tab pos="415290" algn="l"/>
                <a:tab pos="854075" algn="l"/>
                <a:tab pos="1393825" algn="l"/>
              </a:tabLst>
            </a:pPr>
            <a:r>
              <a:rPr sz="2700" i="1" spc="5" dirty="0">
                <a:latin typeface="Times New Roman"/>
                <a:cs typeface="Times New Roman"/>
              </a:rPr>
              <a:t>p	m	</a:t>
            </a:r>
            <a:r>
              <a:rPr sz="2700" spc="5" dirty="0">
                <a:latin typeface="Symbol"/>
                <a:cs typeface="Symbol"/>
              </a:rPr>
              <a:t></a:t>
            </a:r>
            <a:endParaRPr sz="2700">
              <a:latin typeface="Symbol"/>
              <a:cs typeface="Symbol"/>
            </a:endParaRPr>
          </a:p>
          <a:p>
            <a:pPr marL="619125">
              <a:lnSpc>
                <a:spcPts val="1605"/>
              </a:lnSpc>
              <a:tabLst>
                <a:tab pos="1152525" algn="l"/>
              </a:tabLst>
            </a:pPr>
            <a:r>
              <a:rPr sz="1550" spc="5" dirty="0">
                <a:latin typeface="Times New Roman"/>
                <a:cs typeface="Times New Roman"/>
              </a:rPr>
              <a:t>1</a:t>
            </a:r>
            <a:r>
              <a:rPr sz="1550" spc="-21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1550" spc="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1850" y="209499"/>
            <a:ext cx="1963420" cy="6140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15290" indent="-403225">
              <a:lnSpc>
                <a:spcPts val="3000"/>
              </a:lnSpc>
              <a:spcBef>
                <a:spcPts val="115"/>
              </a:spcBef>
              <a:buFont typeface="Symbol"/>
              <a:buChar char=""/>
              <a:tabLst>
                <a:tab pos="415290" algn="l"/>
                <a:tab pos="415925" algn="l"/>
                <a:tab pos="1247140" algn="l"/>
              </a:tabLst>
            </a:pPr>
            <a:r>
              <a:rPr sz="2700" i="1" spc="5" dirty="0">
                <a:latin typeface="Times New Roman"/>
                <a:cs typeface="Times New Roman"/>
              </a:rPr>
              <a:t>p	m</a:t>
            </a:r>
            <a:endParaRPr sz="2700">
              <a:latin typeface="Times New Roman"/>
              <a:cs typeface="Times New Roman"/>
            </a:endParaRPr>
          </a:p>
          <a:p>
            <a:pPr marL="649605">
              <a:lnSpc>
                <a:spcPts val="1620"/>
              </a:lnSpc>
              <a:tabLst>
                <a:tab pos="1576705" algn="l"/>
              </a:tabLst>
            </a:pPr>
            <a:r>
              <a:rPr sz="1550" i="1" dirty="0">
                <a:latin typeface="Times New Roman"/>
                <a:cs typeface="Times New Roman"/>
              </a:rPr>
              <a:t>k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55" dirty="0">
                <a:latin typeface="Times New Roman"/>
                <a:cs typeface="Times New Roman"/>
              </a:rPr>
              <a:t> </a:t>
            </a:r>
            <a:r>
              <a:rPr sz="1550" spc="40" dirty="0">
                <a:latin typeface="Times New Roman"/>
                <a:cs typeface="Times New Roman"/>
              </a:rPr>
              <a:t>1,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k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24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43520" y="4637800"/>
            <a:ext cx="245365" cy="3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43520" y="5107573"/>
            <a:ext cx="245365" cy="3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3402" y="5477201"/>
            <a:ext cx="41587" cy="1834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83397" y="6047081"/>
            <a:ext cx="245365" cy="3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694177" y="3567429"/>
            <a:ext cx="805180" cy="660400"/>
            <a:chOff x="2694177" y="3567429"/>
            <a:chExt cx="805180" cy="660400"/>
          </a:xfrm>
        </p:grpSpPr>
        <p:sp>
          <p:nvSpPr>
            <p:cNvPr id="17" name="object 17"/>
            <p:cNvSpPr/>
            <p:nvPr/>
          </p:nvSpPr>
          <p:spPr>
            <a:xfrm>
              <a:off x="2700528" y="3573779"/>
              <a:ext cx="792480" cy="647700"/>
            </a:xfrm>
            <a:custGeom>
              <a:avLst/>
              <a:gdLst/>
              <a:ahLst/>
              <a:cxnLst/>
              <a:rect l="l" t="t" r="r" b="b"/>
              <a:pathLst>
                <a:path w="792479" h="647700">
                  <a:moveTo>
                    <a:pt x="792480" y="485775"/>
                  </a:moveTo>
                  <a:lnTo>
                    <a:pt x="594360" y="485775"/>
                  </a:lnTo>
                  <a:lnTo>
                    <a:pt x="594360" y="0"/>
                  </a:lnTo>
                  <a:lnTo>
                    <a:pt x="198120" y="0"/>
                  </a:lnTo>
                  <a:lnTo>
                    <a:pt x="198120" y="485775"/>
                  </a:lnTo>
                  <a:lnTo>
                    <a:pt x="0" y="485775"/>
                  </a:lnTo>
                  <a:lnTo>
                    <a:pt x="396240" y="647700"/>
                  </a:lnTo>
                  <a:lnTo>
                    <a:pt x="792480" y="485775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00527" y="3573779"/>
              <a:ext cx="792480" cy="647700"/>
            </a:xfrm>
            <a:custGeom>
              <a:avLst/>
              <a:gdLst/>
              <a:ahLst/>
              <a:cxnLst/>
              <a:rect l="l" t="t" r="r" b="b"/>
              <a:pathLst>
                <a:path w="792479" h="647700">
                  <a:moveTo>
                    <a:pt x="0" y="485775"/>
                  </a:moveTo>
                  <a:lnTo>
                    <a:pt x="198120" y="485775"/>
                  </a:lnTo>
                  <a:lnTo>
                    <a:pt x="198120" y="0"/>
                  </a:lnTo>
                  <a:lnTo>
                    <a:pt x="594360" y="0"/>
                  </a:lnTo>
                  <a:lnTo>
                    <a:pt x="594360" y="485775"/>
                  </a:lnTo>
                  <a:lnTo>
                    <a:pt x="792480" y="485775"/>
                  </a:lnTo>
                  <a:lnTo>
                    <a:pt x="396240" y="647700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6789" y="6287414"/>
            <a:ext cx="243204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8966" y="6237833"/>
            <a:ext cx="89026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Communica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6421018"/>
            <a:ext cx="51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4365" y="6421018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184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868" y="405384"/>
            <a:ext cx="8229600" cy="7213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R="8890" algn="ctr">
              <a:lnSpc>
                <a:spcPts val="4645"/>
              </a:lnSpc>
            </a:pP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Parity-Check Matrix</a:t>
            </a:r>
            <a:r>
              <a:rPr b="1" spc="13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5" dirty="0">
                <a:solidFill>
                  <a:srgbClr val="FF3300"/>
                </a:solidFill>
                <a:latin typeface="Carlito"/>
                <a:cs typeface="Carlito"/>
              </a:rPr>
              <a:t>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3760" y="1327480"/>
            <a:ext cx="644271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40" dirty="0">
                <a:latin typeface="Arial"/>
                <a:cs typeface="Arial"/>
              </a:rPr>
              <a:t>Let </a:t>
            </a:r>
            <a:r>
              <a:rPr sz="2800" spc="-275" dirty="0">
                <a:latin typeface="Arial"/>
                <a:cs typeface="Arial"/>
              </a:rPr>
              <a:t>H </a:t>
            </a:r>
            <a:r>
              <a:rPr sz="2800" spc="-100" dirty="0">
                <a:latin typeface="Arial"/>
                <a:cs typeface="Arial"/>
              </a:rPr>
              <a:t>denote </a:t>
            </a:r>
            <a:r>
              <a:rPr sz="2800" spc="-150" dirty="0">
                <a:latin typeface="Arial"/>
                <a:cs typeface="Arial"/>
              </a:rPr>
              <a:t>an </a:t>
            </a:r>
            <a:r>
              <a:rPr sz="2800" i="1" spc="-5" dirty="0">
                <a:latin typeface="Carlito"/>
                <a:cs typeface="Carlito"/>
              </a:rPr>
              <a:t>(n-k)-by-n </a:t>
            </a:r>
            <a:r>
              <a:rPr sz="2800" spc="-55" dirty="0">
                <a:latin typeface="Arial"/>
                <a:cs typeface="Arial"/>
              </a:rPr>
              <a:t>matrix, </a:t>
            </a:r>
            <a:r>
              <a:rPr sz="2800" spc="-100" dirty="0">
                <a:latin typeface="Arial"/>
                <a:cs typeface="Arial"/>
              </a:rPr>
              <a:t>defined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265" dirty="0">
                <a:latin typeface="Arial"/>
                <a:cs typeface="Arial"/>
              </a:rPr>
              <a:t>as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69461" y="1775536"/>
            <a:ext cx="40640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525" i="1" baseline="-28368" dirty="0">
                <a:latin typeface="Times New Roman"/>
                <a:cs typeface="Times New Roman"/>
              </a:rPr>
              <a:t>P</a:t>
            </a:r>
            <a:r>
              <a:rPr sz="3525" i="1" spc="-352" baseline="-28368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T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97507" y="1902713"/>
            <a:ext cx="2292985" cy="53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  <a:tabLst>
                <a:tab pos="457834" algn="l"/>
                <a:tab pos="2180590" algn="l"/>
              </a:tabLst>
            </a:pPr>
            <a:r>
              <a:rPr sz="2350" i="1" dirty="0">
                <a:latin typeface="Times New Roman"/>
                <a:cs typeface="Times New Roman"/>
              </a:rPr>
              <a:t>H	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 </a:t>
            </a:r>
            <a:r>
              <a:rPr sz="2350" spc="-21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[</a:t>
            </a:r>
            <a:r>
              <a:rPr sz="2350" spc="-15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I	</a:t>
            </a:r>
            <a:r>
              <a:rPr sz="2350" dirty="0">
                <a:latin typeface="Times New Roman"/>
                <a:cs typeface="Times New Roman"/>
              </a:rPr>
              <a:t>]</a:t>
            </a:r>
            <a:endParaRPr sz="2350">
              <a:latin typeface="Times New Roman"/>
              <a:cs typeface="Times New Roman"/>
            </a:endParaRPr>
          </a:p>
          <a:p>
            <a:pPr marL="201930" algn="ctr">
              <a:lnSpc>
                <a:spcPts val="1395"/>
              </a:lnSpc>
            </a:pPr>
            <a:r>
              <a:rPr sz="1350" i="1" spc="-5" dirty="0">
                <a:latin typeface="Times New Roman"/>
                <a:cs typeface="Times New Roman"/>
              </a:rPr>
              <a:t>n </a:t>
            </a:r>
            <a:r>
              <a:rPr sz="1350" spc="-5" dirty="0">
                <a:latin typeface="Symbol"/>
                <a:cs typeface="Symbol"/>
              </a:rPr>
              <a:t></a:t>
            </a:r>
            <a:r>
              <a:rPr sz="1350" spc="40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k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26967" y="1960714"/>
            <a:ext cx="846201" cy="307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1512" y="2566238"/>
            <a:ext cx="606044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800" i="1" spc="-10" dirty="0">
                <a:solidFill>
                  <a:srgbClr val="00FFFF"/>
                </a:solidFill>
                <a:latin typeface="Carlito"/>
                <a:cs typeface="Carlito"/>
              </a:rPr>
              <a:t>P</a:t>
            </a:r>
            <a:r>
              <a:rPr sz="2775" i="1" spc="-15" baseline="21021" dirty="0">
                <a:solidFill>
                  <a:srgbClr val="00FFFF"/>
                </a:solidFill>
                <a:latin typeface="Carlito"/>
                <a:cs typeface="Carlito"/>
              </a:rPr>
              <a:t>T </a:t>
            </a:r>
            <a:r>
              <a:rPr sz="2800" spc="10" dirty="0">
                <a:solidFill>
                  <a:srgbClr val="00FFFF"/>
                </a:solidFill>
                <a:latin typeface="UmePlus Gothic"/>
                <a:cs typeface="UmePlus Gothic"/>
              </a:rPr>
              <a:t>： </a:t>
            </a:r>
            <a:r>
              <a:rPr sz="2800" i="1" spc="-5" dirty="0">
                <a:solidFill>
                  <a:srgbClr val="00FFFF"/>
                </a:solidFill>
                <a:latin typeface="Carlito"/>
                <a:cs typeface="Carlito"/>
              </a:rPr>
              <a:t>(n-k)-by-k </a:t>
            </a:r>
            <a:r>
              <a:rPr sz="2800" spc="-70" dirty="0">
                <a:solidFill>
                  <a:srgbClr val="00FFFF"/>
                </a:solidFill>
                <a:latin typeface="Arial"/>
                <a:cs typeface="Arial"/>
              </a:rPr>
              <a:t>matrix, </a:t>
            </a:r>
            <a:r>
              <a:rPr sz="2800" spc="-35" dirty="0">
                <a:solidFill>
                  <a:srgbClr val="00FFFF"/>
                </a:solidFill>
                <a:latin typeface="Arial"/>
                <a:cs typeface="Arial"/>
              </a:rPr>
              <a:t>the </a:t>
            </a:r>
            <a:r>
              <a:rPr sz="2800" spc="-145" dirty="0">
                <a:solidFill>
                  <a:srgbClr val="FFFF00"/>
                </a:solidFill>
                <a:latin typeface="Arial"/>
                <a:cs typeface="Arial"/>
              </a:rPr>
              <a:t>transpose</a:t>
            </a:r>
            <a:r>
              <a:rPr sz="2800" spc="-459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00FFFF"/>
                </a:solidFill>
                <a:latin typeface="Arial"/>
                <a:cs typeface="Arial"/>
              </a:rPr>
              <a:t>ofP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437" y="4496816"/>
            <a:ext cx="93789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90" dirty="0">
                <a:latin typeface="Arial"/>
                <a:cs typeface="Arial"/>
              </a:rPr>
              <a:t>Hence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37788" y="4746891"/>
            <a:ext cx="984090" cy="187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63339" y="5391658"/>
            <a:ext cx="850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Times New Roman"/>
                <a:cs typeface="Times New Roman"/>
              </a:rPr>
              <a:t>k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9651" y="4919598"/>
            <a:ext cx="2832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Times New Roman"/>
                <a:cs typeface="Times New Roman"/>
              </a:rPr>
              <a:t>n </a:t>
            </a:r>
            <a:r>
              <a:rPr sz="1050" dirty="0">
                <a:latin typeface="Symbol"/>
                <a:cs typeface="Symbol"/>
              </a:rPr>
              <a:t></a:t>
            </a:r>
            <a:r>
              <a:rPr sz="1050" spc="-155" dirty="0">
                <a:latin typeface="Times New Roman"/>
                <a:cs typeface="Times New Roman"/>
              </a:rPr>
              <a:t> </a:t>
            </a:r>
            <a:r>
              <a:rPr sz="1050" i="1" dirty="0">
                <a:latin typeface="Times New Roman"/>
                <a:cs typeface="Times New Roman"/>
              </a:rPr>
              <a:t>k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16375" y="4236542"/>
            <a:ext cx="47434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75" baseline="1501" dirty="0">
                <a:latin typeface="Symbol"/>
                <a:cs typeface="Symbol"/>
              </a:rPr>
              <a:t></a:t>
            </a:r>
            <a:r>
              <a:rPr sz="2775" spc="-127" baseline="1501" dirty="0">
                <a:latin typeface="Times New Roman"/>
                <a:cs typeface="Times New Roman"/>
              </a:rPr>
              <a:t> </a:t>
            </a:r>
            <a:r>
              <a:rPr sz="1850" i="1" spc="130" dirty="0">
                <a:latin typeface="Times New Roman"/>
                <a:cs typeface="Times New Roman"/>
              </a:rPr>
              <a:t>P</a:t>
            </a:r>
            <a:r>
              <a:rPr sz="1575" i="1" spc="195" baseline="47619" dirty="0">
                <a:latin typeface="Times New Roman"/>
                <a:cs typeface="Times New Roman"/>
              </a:rPr>
              <a:t>T</a:t>
            </a:r>
            <a:endParaRPr sz="1575" baseline="47619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59934" y="4254246"/>
            <a:ext cx="1155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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15614" y="4736972"/>
            <a:ext cx="60579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P </a:t>
            </a:r>
            <a:r>
              <a:rPr sz="1575" i="1" baseline="47619" dirty="0">
                <a:latin typeface="Times New Roman"/>
                <a:cs typeface="Times New Roman"/>
              </a:rPr>
              <a:t>T </a:t>
            </a:r>
            <a:r>
              <a:rPr sz="1850" spc="-5" dirty="0">
                <a:latin typeface="Times New Roman"/>
                <a:cs typeface="Times New Roman"/>
              </a:rPr>
              <a:t>]</a:t>
            </a:r>
            <a:r>
              <a:rPr sz="1850" spc="-135" dirty="0">
                <a:latin typeface="Times New Roman"/>
                <a:cs typeface="Times New Roman"/>
              </a:rPr>
              <a:t> </a:t>
            </a:r>
            <a:r>
              <a:rPr sz="2775" spc="-7" baseline="36036" dirty="0">
                <a:latin typeface="Symbol"/>
                <a:cs typeface="Symbol"/>
              </a:rPr>
              <a:t></a:t>
            </a:r>
            <a:endParaRPr sz="2775" baseline="36036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42261" y="4736972"/>
            <a:ext cx="11950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748665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H</a:t>
            </a:r>
            <a:r>
              <a:rPr sz="1850" i="1" spc="-45" dirty="0">
                <a:latin typeface="Times New Roman"/>
                <a:cs typeface="Times New Roman"/>
              </a:rPr>
              <a:t> </a:t>
            </a:r>
            <a:r>
              <a:rPr sz="1850" i="1" spc="-5" dirty="0">
                <a:latin typeface="Times New Roman"/>
                <a:cs typeface="Times New Roman"/>
              </a:rPr>
              <a:t>G</a:t>
            </a:r>
            <a:r>
              <a:rPr sz="1850" i="1" spc="100" dirty="0">
                <a:latin typeface="Times New Roman"/>
                <a:cs typeface="Times New Roman"/>
              </a:rPr>
              <a:t> </a:t>
            </a:r>
            <a:r>
              <a:rPr sz="1575" i="1" baseline="47619" dirty="0">
                <a:latin typeface="Times New Roman"/>
                <a:cs typeface="Times New Roman"/>
              </a:rPr>
              <a:t>T	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5" dirty="0">
                <a:latin typeface="Times New Roman"/>
                <a:cs typeface="Times New Roman"/>
              </a:rPr>
              <a:t> [</a:t>
            </a:r>
            <a:r>
              <a:rPr sz="1850" spc="-30" dirty="0">
                <a:latin typeface="Times New Roman"/>
                <a:cs typeface="Times New Roman"/>
              </a:rPr>
              <a:t> </a:t>
            </a:r>
            <a:r>
              <a:rPr sz="1850" i="1" spc="-5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21834" y="4736972"/>
            <a:ext cx="19894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510540" algn="l"/>
                <a:tab pos="921385" algn="l"/>
                <a:tab pos="1595120" algn="l"/>
              </a:tabLst>
            </a:pPr>
            <a:r>
              <a:rPr sz="2775" spc="-7" baseline="36036" dirty="0">
                <a:latin typeface="Symbol"/>
                <a:cs typeface="Symbol"/>
              </a:rPr>
              <a:t></a:t>
            </a:r>
            <a:r>
              <a:rPr sz="2775" spc="585" baseline="36036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5" dirty="0">
                <a:latin typeface="Times New Roman"/>
                <a:cs typeface="Times New Roman"/>
              </a:rPr>
              <a:t>	</a:t>
            </a:r>
            <a:r>
              <a:rPr sz="1850" i="1" spc="-5" dirty="0">
                <a:latin typeface="Times New Roman"/>
                <a:cs typeface="Times New Roman"/>
              </a:rPr>
              <a:t>P</a:t>
            </a:r>
            <a:r>
              <a:rPr sz="1850" i="1" spc="-180" dirty="0">
                <a:latin typeface="Times New Roman"/>
                <a:cs typeface="Times New Roman"/>
              </a:rPr>
              <a:t> </a:t>
            </a:r>
            <a:r>
              <a:rPr sz="1575" i="1" baseline="47619" dirty="0">
                <a:latin typeface="Times New Roman"/>
                <a:cs typeface="Times New Roman"/>
              </a:rPr>
              <a:t>T	</a:t>
            </a:r>
            <a:r>
              <a:rPr sz="1850" spc="-5" dirty="0">
                <a:latin typeface="Symbol"/>
                <a:cs typeface="Symbol"/>
              </a:rPr>
              <a:t></a:t>
            </a:r>
            <a:r>
              <a:rPr sz="1850" spc="445" dirty="0">
                <a:latin typeface="Times New Roman"/>
                <a:cs typeface="Times New Roman"/>
              </a:rPr>
              <a:t> </a:t>
            </a:r>
            <a:r>
              <a:rPr sz="1850" i="1" spc="-5" dirty="0">
                <a:latin typeface="Times New Roman"/>
                <a:cs typeface="Times New Roman"/>
              </a:rPr>
              <a:t>P</a:t>
            </a:r>
            <a:r>
              <a:rPr sz="1850" i="1" spc="-75" dirty="0">
                <a:latin typeface="Times New Roman"/>
                <a:cs typeface="Times New Roman"/>
              </a:rPr>
              <a:t> </a:t>
            </a:r>
            <a:r>
              <a:rPr sz="1575" i="1" baseline="47619" dirty="0">
                <a:latin typeface="Times New Roman"/>
                <a:cs typeface="Times New Roman"/>
              </a:rPr>
              <a:t>T	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23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1775" y="4853762"/>
            <a:ext cx="63436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0225" algn="l"/>
              </a:tabLst>
            </a:pPr>
            <a:r>
              <a:rPr sz="1850" dirty="0">
                <a:latin typeface="Symbol"/>
                <a:cs typeface="Symbol"/>
              </a:rPr>
              <a:t>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03675" y="5155819"/>
            <a:ext cx="69723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568325" algn="l"/>
              </a:tabLst>
            </a:pPr>
            <a:r>
              <a:rPr sz="1850" spc="-5" dirty="0">
                <a:latin typeface="Symbol"/>
                <a:cs typeface="Symbol"/>
              </a:rPr>
              <a:t></a:t>
            </a:r>
            <a:r>
              <a:rPr sz="1850" spc="385" dirty="0">
                <a:latin typeface="Times New Roman"/>
                <a:cs typeface="Times New Roman"/>
              </a:rPr>
              <a:t> </a:t>
            </a:r>
            <a:r>
              <a:rPr sz="2775" i="1" spc="-7" baseline="-12012" dirty="0">
                <a:latin typeface="Times New Roman"/>
                <a:cs typeface="Times New Roman"/>
              </a:rPr>
              <a:t>I	</a:t>
            </a: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41775" y="5331028"/>
            <a:ext cx="63436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0225" algn="l"/>
              </a:tabLst>
            </a:pPr>
            <a:r>
              <a:rPr sz="1850" dirty="0">
                <a:latin typeface="Symbol"/>
                <a:cs typeface="Symbol"/>
              </a:rPr>
              <a:t>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dirty="0">
                <a:latin typeface="Symbol"/>
                <a:cs typeface="Symbol"/>
              </a:rPr>
              <a:t>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77811" y="4652771"/>
            <a:ext cx="1828800" cy="946785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2540" rIns="0" bIns="0" rtlCol="0">
            <a:spAutoFit/>
          </a:bodyPr>
          <a:lstStyle/>
          <a:p>
            <a:pPr marL="93345" marR="238125">
              <a:lnSpc>
                <a:spcPct val="100000"/>
              </a:lnSpc>
              <a:spcBef>
                <a:spcPts val="20"/>
              </a:spcBef>
            </a:pPr>
            <a:r>
              <a:rPr sz="2800" spc="-55" dirty="0">
                <a:latin typeface="Arial"/>
                <a:cs typeface="Arial"/>
              </a:rPr>
              <a:t>Modulo-2  </a:t>
            </a:r>
            <a:r>
              <a:rPr sz="2800" spc="-15" dirty="0">
                <a:latin typeface="Arial"/>
                <a:cs typeface="Arial"/>
              </a:rPr>
              <a:t>arit</a:t>
            </a:r>
            <a:r>
              <a:rPr sz="2800" spc="-30" dirty="0">
                <a:latin typeface="Arial"/>
                <a:cs typeface="Arial"/>
              </a:rPr>
              <a:t>h</a:t>
            </a:r>
            <a:r>
              <a:rPr sz="2800" spc="-105" dirty="0">
                <a:latin typeface="Arial"/>
                <a:cs typeface="Arial"/>
              </a:rPr>
              <a:t>m</a:t>
            </a:r>
            <a:r>
              <a:rPr sz="2800" spc="-195" dirty="0">
                <a:latin typeface="Arial"/>
                <a:cs typeface="Arial"/>
              </a:rPr>
              <a:t>e</a:t>
            </a:r>
            <a:r>
              <a:rPr sz="2800" spc="100" dirty="0">
                <a:latin typeface="Arial"/>
                <a:cs typeface="Arial"/>
              </a:rPr>
              <a:t>t</a:t>
            </a:r>
            <a:r>
              <a:rPr sz="2800" spc="50" dirty="0">
                <a:latin typeface="Arial"/>
                <a:cs typeface="Arial"/>
              </a:rPr>
              <a:t>i</a:t>
            </a:r>
            <a:r>
              <a:rPr sz="2800" spc="-215" dirty="0"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3760" y="5812028"/>
            <a:ext cx="617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That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69235" y="5876544"/>
            <a:ext cx="2014855" cy="704215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16700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315"/>
              </a:spcBef>
              <a:tabLst>
                <a:tab pos="1247775" algn="l"/>
                <a:tab pos="1649730" algn="l"/>
              </a:tabLst>
            </a:pPr>
            <a:r>
              <a:rPr sz="3100" i="1" spc="-5" dirty="0">
                <a:latin typeface="Times New Roman"/>
                <a:cs typeface="Times New Roman"/>
              </a:rPr>
              <a:t>H</a:t>
            </a:r>
            <a:r>
              <a:rPr sz="3100" i="1" spc="-85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G</a:t>
            </a:r>
            <a:r>
              <a:rPr sz="3100" i="1" spc="85" dirty="0">
                <a:latin typeface="Times New Roman"/>
                <a:cs typeface="Times New Roman"/>
              </a:rPr>
              <a:t> </a:t>
            </a:r>
            <a:r>
              <a:rPr sz="2700" i="1" baseline="47839" dirty="0">
                <a:latin typeface="Times New Roman"/>
                <a:cs typeface="Times New Roman"/>
              </a:rPr>
              <a:t>T	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5" dirty="0">
                <a:latin typeface="Times New Roman"/>
                <a:cs typeface="Times New Roman"/>
              </a:rPr>
              <a:t>	0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74266" y="3383991"/>
            <a:ext cx="1869439" cy="56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770"/>
              </a:lnSpc>
              <a:spcBef>
                <a:spcPts val="95"/>
              </a:spcBef>
              <a:tabLst>
                <a:tab pos="442595" algn="l"/>
                <a:tab pos="750570" algn="l"/>
                <a:tab pos="1397000" algn="l"/>
                <a:tab pos="1750060" algn="l"/>
              </a:tabLst>
            </a:pPr>
            <a:r>
              <a:rPr sz="2500" i="1" spc="-5" dirty="0">
                <a:latin typeface="Times New Roman"/>
                <a:cs typeface="Times New Roman"/>
              </a:rPr>
              <a:t>G	</a:t>
            </a:r>
            <a:r>
              <a:rPr sz="2500" spc="-5" dirty="0">
                <a:latin typeface="Symbol"/>
                <a:cs typeface="Symbol"/>
              </a:rPr>
              <a:t></a:t>
            </a:r>
            <a:r>
              <a:rPr sz="2500" spc="-5" dirty="0">
                <a:latin typeface="Times New Roman"/>
                <a:cs typeface="Times New Roman"/>
              </a:rPr>
              <a:t>	[</a:t>
            </a:r>
            <a:r>
              <a:rPr sz="2500" spc="-114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P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I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]</a:t>
            </a:r>
            <a:endParaRPr sz="2500">
              <a:latin typeface="Times New Roman"/>
              <a:cs typeface="Times New Roman"/>
            </a:endParaRPr>
          </a:p>
          <a:p>
            <a:pPr marR="200025" algn="r">
              <a:lnSpc>
                <a:spcPts val="1510"/>
              </a:lnSpc>
            </a:pPr>
            <a:r>
              <a:rPr sz="1450" i="1" spc="-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87877" y="3445014"/>
            <a:ext cx="889698" cy="3258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02437" y="3362325"/>
            <a:ext cx="495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5" dirty="0">
                <a:latin typeface="Arial"/>
                <a:cs typeface="Arial"/>
              </a:rPr>
              <a:t>i</a:t>
            </a:r>
            <a:r>
              <a:rPr sz="1800" spc="-70" dirty="0">
                <a:latin typeface="Arial"/>
                <a:cs typeface="Arial"/>
              </a:rPr>
              <a:t>n</a:t>
            </a:r>
            <a:r>
              <a:rPr sz="1800" spc="-135" dirty="0">
                <a:latin typeface="Arial"/>
                <a:cs typeface="Arial"/>
              </a:rPr>
              <a:t>c</a:t>
            </a:r>
            <a:r>
              <a:rPr sz="1800" spc="-11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185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2935" y="1909064"/>
            <a:ext cx="3746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Arial"/>
                <a:cs typeface="Arial"/>
              </a:rPr>
              <a:t>Postmultiplying </a:t>
            </a:r>
            <a:r>
              <a:rPr sz="1800" spc="-20" dirty="0">
                <a:latin typeface="Arial"/>
                <a:cs typeface="Arial"/>
              </a:rPr>
              <a:t>both </a:t>
            </a:r>
            <a:r>
              <a:rPr sz="1800" spc="-114" dirty="0">
                <a:latin typeface="Arial"/>
                <a:cs typeface="Arial"/>
              </a:rPr>
              <a:t>sides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i="1" spc="-20" dirty="0">
                <a:latin typeface="Carlito"/>
                <a:cs typeface="Carlito"/>
              </a:rPr>
              <a:t>H</a:t>
            </a:r>
            <a:r>
              <a:rPr sz="1800" i="1" spc="-30" baseline="20833" dirty="0">
                <a:latin typeface="Carlito"/>
                <a:cs typeface="Carlito"/>
              </a:rPr>
              <a:t>T</a:t>
            </a:r>
            <a:r>
              <a:rPr sz="1800" spc="-20" dirty="0">
                <a:latin typeface="Arial"/>
                <a:cs typeface="Arial"/>
              </a:rPr>
              <a:t>, </a:t>
            </a:r>
            <a:r>
              <a:rPr sz="1800" spc="-70" dirty="0">
                <a:latin typeface="Arial"/>
                <a:cs typeface="Arial"/>
              </a:rPr>
              <a:t>we</a:t>
            </a:r>
            <a:r>
              <a:rPr sz="1800" spc="-3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get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0165" y="3299586"/>
            <a:ext cx="155130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5" dirty="0">
                <a:latin typeface="Times New Roman"/>
                <a:cs typeface="Times New Roman"/>
              </a:rPr>
              <a:t>(</a:t>
            </a:r>
            <a:r>
              <a:rPr sz="3200" spc="-509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1</a:t>
            </a:r>
            <a:r>
              <a:rPr sz="3200" spc="-2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0</a:t>
            </a:r>
            <a:r>
              <a:rPr sz="3200" spc="-305" dirty="0">
                <a:latin typeface="Times New Roman"/>
                <a:cs typeface="Times New Roman"/>
              </a:rPr>
              <a:t> </a:t>
            </a:r>
            <a:r>
              <a:rPr sz="3200" spc="65" dirty="0">
                <a:latin typeface="Times New Roman"/>
                <a:cs typeface="Times New Roman"/>
              </a:rPr>
              <a:t>.1</a:t>
            </a:r>
            <a:r>
              <a:rPr sz="3200" spc="-14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6</a:t>
            </a:r>
            <a:r>
              <a:rPr sz="3200" spc="-3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9645" y="3229737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26509" y="3229737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3678" y="3299586"/>
            <a:ext cx="384429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18870" algn="l"/>
                <a:tab pos="1549400" algn="l"/>
                <a:tab pos="3208020" algn="l"/>
                <a:tab pos="3628390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c</a:t>
            </a:r>
            <a:r>
              <a:rPr sz="3200" i="1" spc="-34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H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i="1" spc="-10" dirty="0">
                <a:latin typeface="Times New Roman"/>
                <a:cs typeface="Times New Roman"/>
              </a:rPr>
              <a:t>m</a:t>
            </a:r>
            <a:r>
              <a:rPr sz="3200" i="1" spc="-3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G H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285" y="4587367"/>
            <a:ext cx="4462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00FFFF"/>
                </a:solidFill>
                <a:latin typeface="Arial"/>
                <a:cs typeface="Arial"/>
              </a:rPr>
              <a:t>Equation </a:t>
            </a:r>
            <a:r>
              <a:rPr sz="1800" spc="-75" dirty="0">
                <a:solidFill>
                  <a:srgbClr val="00FFFF"/>
                </a:solidFill>
                <a:latin typeface="Arial"/>
                <a:cs typeface="Arial"/>
              </a:rPr>
              <a:t>(10.16)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is </a:t>
            </a:r>
            <a:r>
              <a:rPr sz="1800" spc="-80" dirty="0">
                <a:solidFill>
                  <a:srgbClr val="00FFFF"/>
                </a:solidFill>
                <a:latin typeface="Arial"/>
                <a:cs typeface="Arial"/>
              </a:rPr>
              <a:t>called </a:t>
            </a:r>
            <a:r>
              <a:rPr sz="1800" spc="-65" dirty="0">
                <a:solidFill>
                  <a:srgbClr val="FFFF00"/>
                </a:solidFill>
                <a:latin typeface="Arial"/>
                <a:cs typeface="Arial"/>
              </a:rPr>
              <a:t>parity-check</a:t>
            </a:r>
            <a:r>
              <a:rPr sz="1800" spc="-20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FF00"/>
                </a:solidFill>
                <a:latin typeface="Arial"/>
                <a:cs typeface="Arial"/>
              </a:rPr>
              <a:t>equation</a:t>
            </a:r>
            <a:r>
              <a:rPr sz="1800" spc="-55" dirty="0">
                <a:solidFill>
                  <a:srgbClr val="00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53892" y="1210767"/>
            <a:ext cx="142430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8935" algn="l"/>
                <a:tab pos="774065" algn="l"/>
              </a:tabLst>
            </a:pPr>
            <a:r>
              <a:rPr sz="3050" i="1" dirty="0">
                <a:latin typeface="Times New Roman"/>
                <a:cs typeface="Times New Roman"/>
              </a:rPr>
              <a:t>c	</a:t>
            </a:r>
            <a:r>
              <a:rPr sz="3050" dirty="0">
                <a:latin typeface="Symbol"/>
                <a:cs typeface="Symbol"/>
              </a:rPr>
              <a:t></a:t>
            </a:r>
            <a:r>
              <a:rPr sz="3050" dirty="0">
                <a:latin typeface="Times New Roman"/>
                <a:cs typeface="Times New Roman"/>
              </a:rPr>
              <a:t>	</a:t>
            </a:r>
            <a:r>
              <a:rPr sz="3050" i="1" spc="-5" dirty="0">
                <a:latin typeface="Times New Roman"/>
                <a:cs typeface="Times New Roman"/>
              </a:rPr>
              <a:t>m</a:t>
            </a:r>
            <a:r>
              <a:rPr sz="3050" i="1" spc="-235" dirty="0">
                <a:latin typeface="Times New Roman"/>
                <a:cs typeface="Times New Roman"/>
              </a:rPr>
              <a:t> </a:t>
            </a:r>
            <a:r>
              <a:rPr sz="3050" i="1" spc="-5" dirty="0">
                <a:latin typeface="Times New Roman"/>
                <a:cs typeface="Times New Roman"/>
              </a:rPr>
              <a:t>G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9435" y="307340"/>
            <a:ext cx="1913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Arial"/>
                <a:cs typeface="Arial"/>
              </a:rPr>
              <a:t>We </a:t>
            </a:r>
            <a:r>
              <a:rPr sz="1800" spc="-114" dirty="0">
                <a:latin typeface="Arial"/>
                <a:cs typeface="Arial"/>
              </a:rPr>
              <a:t>have </a:t>
            </a:r>
            <a:r>
              <a:rPr sz="1800" spc="-55" dirty="0">
                <a:latin typeface="Arial"/>
                <a:cs typeface="Arial"/>
              </a:rPr>
              <a:t>known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that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235" y="383540"/>
            <a:ext cx="18345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Generator</a:t>
            </a:r>
            <a:r>
              <a:rPr sz="1800" spc="-229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equation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5259" y="399364"/>
            <a:ext cx="14230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760" algn="l"/>
                <a:tab pos="768350" algn="l"/>
              </a:tabLst>
            </a:pPr>
            <a:r>
              <a:rPr sz="3000" i="1" dirty="0">
                <a:latin typeface="Times New Roman"/>
                <a:cs typeface="Times New Roman"/>
              </a:rPr>
              <a:t>c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m</a:t>
            </a:r>
            <a:r>
              <a:rPr sz="3000" i="1" spc="-12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G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4150" y="399364"/>
            <a:ext cx="1454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0" dirty="0">
                <a:latin typeface="Times New Roman"/>
                <a:cs typeface="Times New Roman"/>
              </a:rPr>
              <a:t>(1</a:t>
            </a:r>
            <a:r>
              <a:rPr sz="3000" spc="-19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</a:t>
            </a:r>
            <a:r>
              <a:rPr sz="3000" spc="-280" dirty="0">
                <a:latin typeface="Times New Roman"/>
                <a:cs typeface="Times New Roman"/>
              </a:rPr>
              <a:t> </a:t>
            </a:r>
            <a:r>
              <a:rPr sz="3000" spc="80" dirty="0">
                <a:latin typeface="Times New Roman"/>
                <a:cs typeface="Times New Roman"/>
              </a:rPr>
              <a:t>.1</a:t>
            </a:r>
            <a:r>
              <a:rPr sz="3000" spc="-2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3</a:t>
            </a:r>
            <a:r>
              <a:rPr sz="3000" spc="-28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235" y="1146428"/>
            <a:ext cx="2017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Parity-check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equation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82666" y="1173302"/>
            <a:ext cx="13970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72685" y="1200734"/>
            <a:ext cx="351155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69644" algn="l"/>
                <a:tab pos="1332865" algn="l"/>
                <a:tab pos="2176780" algn="l"/>
              </a:tabLst>
            </a:pPr>
            <a:r>
              <a:rPr sz="2750" i="1" spc="120" dirty="0">
                <a:latin typeface="Times New Roman"/>
                <a:cs typeface="Times New Roman"/>
              </a:rPr>
              <a:t>cH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0	</a:t>
            </a:r>
            <a:r>
              <a:rPr sz="2750" dirty="0">
                <a:latin typeface="Times New Roman"/>
                <a:cs typeface="Times New Roman"/>
              </a:rPr>
              <a:t>(</a:t>
            </a:r>
            <a:r>
              <a:rPr sz="2750" spc="-440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1</a:t>
            </a:r>
            <a:r>
              <a:rPr sz="2750" spc="-245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0</a:t>
            </a:r>
            <a:r>
              <a:rPr sz="2750" spc="-240" dirty="0">
                <a:latin typeface="Times New Roman"/>
                <a:cs typeface="Times New Roman"/>
              </a:rPr>
              <a:t> </a:t>
            </a:r>
            <a:r>
              <a:rPr sz="2750" spc="75" dirty="0">
                <a:latin typeface="Times New Roman"/>
                <a:cs typeface="Times New Roman"/>
              </a:rPr>
              <a:t>.1</a:t>
            </a:r>
            <a:r>
              <a:rPr sz="2750" spc="-170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6</a:t>
            </a:r>
            <a:r>
              <a:rPr sz="2750" spc="-240" dirty="0">
                <a:latin typeface="Times New Roman"/>
                <a:cs typeface="Times New Roman"/>
              </a:rPr>
              <a:t> </a:t>
            </a:r>
            <a:r>
              <a:rPr sz="2750" dirty="0">
                <a:latin typeface="Times New Roman"/>
                <a:cs typeface="Times New Roman"/>
              </a:rPr>
              <a:t>)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962" y="1993138"/>
            <a:ext cx="6470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solidFill>
                  <a:srgbClr val="00FFFF"/>
                </a:solidFill>
                <a:latin typeface="Arial"/>
                <a:cs typeface="Arial"/>
              </a:rPr>
              <a:t>They 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are </a:t>
            </a:r>
            <a:r>
              <a:rPr sz="1800" spc="-110" dirty="0">
                <a:solidFill>
                  <a:srgbClr val="00FFFF"/>
                </a:solidFill>
                <a:latin typeface="Arial"/>
                <a:cs typeface="Arial"/>
              </a:rPr>
              <a:t>basic </a:t>
            </a:r>
            <a:r>
              <a:rPr sz="1800" spc="10" dirty="0">
                <a:solidFill>
                  <a:srgbClr val="00FFFF"/>
                </a:solidFill>
                <a:latin typeface="Arial"/>
                <a:cs typeface="Arial"/>
              </a:rPr>
              <a:t>to </a:t>
            </a:r>
            <a:r>
              <a:rPr sz="1800" spc="-25" dirty="0">
                <a:solidFill>
                  <a:srgbClr val="00FFFF"/>
                </a:solidFill>
                <a:latin typeface="Arial"/>
                <a:cs typeface="Arial"/>
              </a:rPr>
              <a:t>the </a:t>
            </a:r>
            <a:r>
              <a:rPr sz="1800" spc="-55" dirty="0">
                <a:solidFill>
                  <a:srgbClr val="00FFFF"/>
                </a:solidFill>
                <a:latin typeface="Arial"/>
                <a:cs typeface="Arial"/>
              </a:rPr>
              <a:t>description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and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operation </a:t>
            </a:r>
            <a:r>
              <a:rPr sz="1800" dirty="0">
                <a:solidFill>
                  <a:srgbClr val="00FFFF"/>
                </a:solidFill>
                <a:latin typeface="Arial"/>
                <a:cs typeface="Arial"/>
              </a:rPr>
              <a:t>of </a:t>
            </a:r>
            <a:r>
              <a:rPr sz="1800" spc="-140" dirty="0">
                <a:solidFill>
                  <a:srgbClr val="00FFFF"/>
                </a:solidFill>
                <a:latin typeface="Arial"/>
                <a:cs typeface="Arial"/>
              </a:rPr>
              <a:t>a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linear</a:t>
            </a:r>
            <a:r>
              <a:rPr sz="1800" spc="-36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block </a:t>
            </a:r>
            <a:r>
              <a:rPr sz="1800" spc="-90" dirty="0">
                <a:solidFill>
                  <a:srgbClr val="00FFFF"/>
                </a:solidFill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5511" y="3371164"/>
            <a:ext cx="224790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0375" marR="5080" indent="-448309">
              <a:lnSpc>
                <a:spcPct val="100000"/>
              </a:lnSpc>
              <a:spcBef>
                <a:spcPts val="110"/>
              </a:spcBef>
            </a:pPr>
            <a:r>
              <a:rPr sz="2800" spc="-215" dirty="0">
                <a:solidFill>
                  <a:srgbClr val="FFFF00"/>
                </a:solidFill>
                <a:latin typeface="Arial"/>
                <a:cs typeface="Arial"/>
              </a:rPr>
              <a:t>message</a:t>
            </a:r>
            <a:r>
              <a:rPr sz="2800" spc="-3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m </a:t>
            </a:r>
            <a:r>
              <a:rPr sz="2800" spc="-110" dirty="0">
                <a:solidFill>
                  <a:srgbClr val="FFFF00"/>
                </a:solidFill>
                <a:latin typeface="Arial"/>
                <a:cs typeface="Arial"/>
              </a:rPr>
              <a:t>(k</a:t>
            </a:r>
            <a:r>
              <a:rPr sz="2800" spc="-2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bits)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70861" y="3735070"/>
            <a:ext cx="1003300" cy="317500"/>
            <a:chOff x="2070861" y="3735070"/>
            <a:chExt cx="1003300" cy="317500"/>
          </a:xfrm>
        </p:grpSpPr>
        <p:sp>
          <p:nvSpPr>
            <p:cNvPr id="11" name="object 11"/>
            <p:cNvSpPr/>
            <p:nvPr/>
          </p:nvSpPr>
          <p:spPr>
            <a:xfrm>
              <a:off x="2077211" y="3741420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50" y="0"/>
                  </a:moveTo>
                  <a:lnTo>
                    <a:pt x="742950" y="76199"/>
                  </a:lnTo>
                  <a:lnTo>
                    <a:pt x="0" y="76199"/>
                  </a:lnTo>
                  <a:lnTo>
                    <a:pt x="0" y="228599"/>
                  </a:lnTo>
                  <a:lnTo>
                    <a:pt x="742950" y="228599"/>
                  </a:lnTo>
                  <a:lnTo>
                    <a:pt x="742950" y="304799"/>
                  </a:lnTo>
                  <a:lnTo>
                    <a:pt x="990600" y="152399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77211" y="3741420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199"/>
                  </a:moveTo>
                  <a:lnTo>
                    <a:pt x="742950" y="76199"/>
                  </a:lnTo>
                  <a:lnTo>
                    <a:pt x="742950" y="0"/>
                  </a:lnTo>
                  <a:lnTo>
                    <a:pt x="990600" y="152399"/>
                  </a:lnTo>
                  <a:lnTo>
                    <a:pt x="742950" y="304799"/>
                  </a:lnTo>
                  <a:lnTo>
                    <a:pt x="742950" y="228599"/>
                  </a:lnTo>
                  <a:lnTo>
                    <a:pt x="0" y="228599"/>
                  </a:lnTo>
                  <a:lnTo>
                    <a:pt x="0" y="761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067811" y="3284220"/>
            <a:ext cx="3232785" cy="12954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45"/>
              </a:lnSpc>
            </a:pPr>
            <a:r>
              <a:rPr sz="2800" spc="-130" dirty="0">
                <a:solidFill>
                  <a:srgbClr val="0000FF"/>
                </a:solidFill>
                <a:latin typeface="Arial"/>
                <a:cs typeface="Arial"/>
              </a:rPr>
              <a:t>Generator</a:t>
            </a:r>
            <a:r>
              <a:rPr sz="2800" spc="-2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00FF"/>
                </a:solidFill>
                <a:latin typeface="Arial"/>
                <a:cs typeface="Arial"/>
              </a:rPr>
              <a:t>Matrix</a:t>
            </a:r>
            <a:endParaRPr sz="280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</a:pPr>
            <a:r>
              <a:rPr sz="2800" spc="-409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800" spc="-120" dirty="0">
                <a:solidFill>
                  <a:srgbClr val="0000FF"/>
                </a:solidFill>
                <a:latin typeface="Arial"/>
                <a:cs typeface="Arial"/>
              </a:rPr>
              <a:t>(channel</a:t>
            </a:r>
            <a:r>
              <a:rPr sz="2800" spc="-2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114" dirty="0">
                <a:solidFill>
                  <a:srgbClr val="0000FF"/>
                </a:solidFill>
                <a:latin typeface="Arial"/>
                <a:cs typeface="Arial"/>
              </a:rPr>
              <a:t>encoder)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93865" y="3782314"/>
            <a:ext cx="1003300" cy="317500"/>
            <a:chOff x="6293865" y="3782314"/>
            <a:chExt cx="1003300" cy="317500"/>
          </a:xfrm>
        </p:grpSpPr>
        <p:sp>
          <p:nvSpPr>
            <p:cNvPr id="15" name="object 15"/>
            <p:cNvSpPr/>
            <p:nvPr/>
          </p:nvSpPr>
          <p:spPr>
            <a:xfrm>
              <a:off x="6300215" y="3788664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50" y="0"/>
                  </a:moveTo>
                  <a:lnTo>
                    <a:pt x="74295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742950" y="228600"/>
                  </a:lnTo>
                  <a:lnTo>
                    <a:pt x="742950" y="304800"/>
                  </a:lnTo>
                  <a:lnTo>
                    <a:pt x="990600" y="152400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00215" y="3788664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200"/>
                  </a:moveTo>
                  <a:lnTo>
                    <a:pt x="742950" y="76200"/>
                  </a:lnTo>
                  <a:lnTo>
                    <a:pt x="742950" y="0"/>
                  </a:lnTo>
                  <a:lnTo>
                    <a:pt x="990600" y="152400"/>
                  </a:lnTo>
                  <a:lnTo>
                    <a:pt x="742950" y="304800"/>
                  </a:lnTo>
                  <a:lnTo>
                    <a:pt x="74295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008114" y="3371164"/>
            <a:ext cx="168719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110"/>
              </a:spcBef>
            </a:pPr>
            <a:r>
              <a:rPr sz="2800" spc="-145" dirty="0">
                <a:solidFill>
                  <a:srgbClr val="FFFF00"/>
                </a:solidFill>
                <a:latin typeface="Arial"/>
                <a:cs typeface="Arial"/>
              </a:rPr>
              <a:t>code</a:t>
            </a:r>
            <a:r>
              <a:rPr sz="2800" spc="-3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215" dirty="0">
                <a:solidFill>
                  <a:srgbClr val="FFFF00"/>
                </a:solidFill>
                <a:latin typeface="Arial"/>
                <a:cs typeface="Arial"/>
              </a:rPr>
              <a:t>c 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(n</a:t>
            </a:r>
            <a:r>
              <a:rPr sz="2800" spc="-1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bits)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65695" y="5101209"/>
            <a:ext cx="152971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6435" marR="5080" indent="-674370">
              <a:lnSpc>
                <a:spcPct val="100000"/>
              </a:lnSpc>
              <a:spcBef>
                <a:spcPts val="105"/>
              </a:spcBef>
            </a:pPr>
            <a:r>
              <a:rPr sz="2800" spc="-40" dirty="0">
                <a:solidFill>
                  <a:srgbClr val="FFFF00"/>
                </a:solidFill>
                <a:latin typeface="Arial"/>
                <a:cs typeface="Arial"/>
              </a:rPr>
              <a:t>null</a:t>
            </a:r>
            <a:r>
              <a:rPr sz="2800" spc="-3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135" dirty="0">
                <a:solidFill>
                  <a:srgbClr val="FFFF00"/>
                </a:solidFill>
                <a:latin typeface="Arial"/>
                <a:cs typeface="Arial"/>
              </a:rPr>
              <a:t>0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70861" y="5534914"/>
            <a:ext cx="1003300" cy="317500"/>
            <a:chOff x="2070861" y="5534914"/>
            <a:chExt cx="1003300" cy="317500"/>
          </a:xfrm>
        </p:grpSpPr>
        <p:sp>
          <p:nvSpPr>
            <p:cNvPr id="20" name="object 20"/>
            <p:cNvSpPr/>
            <p:nvPr/>
          </p:nvSpPr>
          <p:spPr>
            <a:xfrm>
              <a:off x="2077211" y="5541264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50" y="0"/>
                  </a:moveTo>
                  <a:lnTo>
                    <a:pt x="74295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742950" y="228600"/>
                  </a:lnTo>
                  <a:lnTo>
                    <a:pt x="742950" y="304800"/>
                  </a:lnTo>
                  <a:lnTo>
                    <a:pt x="990600" y="152400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77211" y="5541264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200"/>
                  </a:moveTo>
                  <a:lnTo>
                    <a:pt x="742950" y="76200"/>
                  </a:lnTo>
                  <a:lnTo>
                    <a:pt x="742950" y="0"/>
                  </a:lnTo>
                  <a:lnTo>
                    <a:pt x="990600" y="152400"/>
                  </a:lnTo>
                  <a:lnTo>
                    <a:pt x="742950" y="304800"/>
                  </a:lnTo>
                  <a:lnTo>
                    <a:pt x="74295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067811" y="5084064"/>
            <a:ext cx="3230880" cy="12954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3145"/>
              </a:lnSpc>
            </a:pPr>
            <a:r>
              <a:rPr sz="2800" spc="-150" dirty="0">
                <a:solidFill>
                  <a:srgbClr val="0000FF"/>
                </a:solidFill>
                <a:latin typeface="Arial"/>
                <a:cs typeface="Arial"/>
              </a:rPr>
              <a:t>Parity-check</a:t>
            </a:r>
            <a:r>
              <a:rPr sz="2800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00FF"/>
                </a:solidFill>
                <a:latin typeface="Arial"/>
                <a:cs typeface="Arial"/>
              </a:rPr>
              <a:t>Matrix</a:t>
            </a:r>
            <a:endParaRPr sz="2800">
              <a:latin typeface="Arial"/>
              <a:cs typeface="Arial"/>
            </a:endParaRPr>
          </a:p>
          <a:p>
            <a:pPr marR="65405" algn="ctr">
              <a:lnSpc>
                <a:spcPct val="100000"/>
              </a:lnSpc>
            </a:pPr>
            <a:r>
              <a:rPr sz="2800" spc="-27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endParaRPr sz="2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800" spc="-125" dirty="0">
                <a:solidFill>
                  <a:srgbClr val="0000FF"/>
                </a:solidFill>
                <a:latin typeface="Arial"/>
                <a:cs typeface="Arial"/>
              </a:rPr>
              <a:t>(channel</a:t>
            </a:r>
            <a:r>
              <a:rPr sz="2800" spc="-2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114" dirty="0">
                <a:solidFill>
                  <a:srgbClr val="0000FF"/>
                </a:solidFill>
                <a:latin typeface="Arial"/>
                <a:cs typeface="Arial"/>
              </a:rPr>
              <a:t>decoder)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92341" y="5512053"/>
            <a:ext cx="1003300" cy="317500"/>
            <a:chOff x="6292341" y="5512053"/>
            <a:chExt cx="1003300" cy="317500"/>
          </a:xfrm>
        </p:grpSpPr>
        <p:sp>
          <p:nvSpPr>
            <p:cNvPr id="24" name="object 24"/>
            <p:cNvSpPr/>
            <p:nvPr/>
          </p:nvSpPr>
          <p:spPr>
            <a:xfrm>
              <a:off x="6298691" y="5518403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742950" y="0"/>
                  </a:moveTo>
                  <a:lnTo>
                    <a:pt x="74295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742950" y="228600"/>
                  </a:lnTo>
                  <a:lnTo>
                    <a:pt x="742950" y="304800"/>
                  </a:lnTo>
                  <a:lnTo>
                    <a:pt x="990600" y="152400"/>
                  </a:lnTo>
                  <a:lnTo>
                    <a:pt x="7429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8691" y="5518403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76200"/>
                  </a:moveTo>
                  <a:lnTo>
                    <a:pt x="742950" y="76200"/>
                  </a:lnTo>
                  <a:lnTo>
                    <a:pt x="742950" y="0"/>
                  </a:lnTo>
                  <a:lnTo>
                    <a:pt x="990600" y="152400"/>
                  </a:lnTo>
                  <a:lnTo>
                    <a:pt x="742950" y="304800"/>
                  </a:lnTo>
                  <a:lnTo>
                    <a:pt x="74295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95427" y="5172583"/>
            <a:ext cx="168592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5425" marR="5080" indent="-213360">
              <a:lnSpc>
                <a:spcPct val="100000"/>
              </a:lnSpc>
              <a:spcBef>
                <a:spcPts val="105"/>
              </a:spcBef>
            </a:pPr>
            <a:r>
              <a:rPr sz="2800" spc="-150" dirty="0">
                <a:solidFill>
                  <a:srgbClr val="FFFF00"/>
                </a:solidFill>
                <a:latin typeface="Arial"/>
                <a:cs typeface="Arial"/>
              </a:rPr>
              <a:t>code</a:t>
            </a:r>
            <a:r>
              <a:rPr sz="2800" spc="-3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FFFF00"/>
                </a:solidFill>
                <a:latin typeface="Arial"/>
                <a:cs typeface="Arial"/>
              </a:rPr>
              <a:t>vector  </a:t>
            </a:r>
            <a:r>
              <a:rPr sz="2800" spc="-215" dirty="0">
                <a:solidFill>
                  <a:srgbClr val="FFFF00"/>
                </a:solidFill>
                <a:latin typeface="Arial"/>
                <a:cs typeface="Arial"/>
              </a:rPr>
              <a:t>c </a:t>
            </a:r>
            <a:r>
              <a:rPr sz="2800" spc="-90" dirty="0">
                <a:solidFill>
                  <a:srgbClr val="FFFF00"/>
                </a:solidFill>
                <a:latin typeface="Arial"/>
                <a:cs typeface="Arial"/>
              </a:rPr>
              <a:t>(n</a:t>
            </a:r>
            <a:r>
              <a:rPr sz="2800" spc="-1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FFFF00"/>
                </a:solidFill>
                <a:latin typeface="Arial"/>
                <a:cs typeface="Arial"/>
              </a:rPr>
              <a:t>bits)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186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187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495" y="691895"/>
            <a:ext cx="8305800" cy="685800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0" rIns="0" bIns="0" rtlCol="0">
            <a:spAutoFit/>
          </a:bodyPr>
          <a:lstStyle/>
          <a:p>
            <a:pPr marL="220345" algn="ctr">
              <a:lnSpc>
                <a:spcPts val="4660"/>
              </a:lnSpc>
            </a:pPr>
            <a:r>
              <a:rPr b="1" spc="-20" dirty="0">
                <a:solidFill>
                  <a:srgbClr val="FFFF00"/>
                </a:solidFill>
                <a:latin typeface="Carlito"/>
                <a:cs typeface="Carlito"/>
              </a:rPr>
              <a:t>Repetition</a:t>
            </a:r>
            <a:r>
              <a:rPr b="1" spc="-1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Codes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912" y="2284984"/>
            <a:ext cx="7289800" cy="112966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205"/>
              </a:spcBef>
              <a:buChar char="•"/>
              <a:tabLst>
                <a:tab pos="469265" algn="l"/>
                <a:tab pos="469900" algn="l"/>
              </a:tabLst>
            </a:pPr>
            <a:r>
              <a:rPr sz="1800" spc="25" dirty="0">
                <a:latin typeface="Arial"/>
                <a:cs typeface="Arial"/>
              </a:rPr>
              <a:t>It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is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simplest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type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linear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block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codes.</a:t>
            </a:r>
            <a:endParaRPr sz="1800">
              <a:latin typeface="Arial"/>
              <a:cs typeface="Arial"/>
            </a:endParaRPr>
          </a:p>
          <a:p>
            <a:pPr marL="469265" marR="5080" indent="-457200">
              <a:lnSpc>
                <a:spcPct val="100000"/>
              </a:lnSpc>
              <a:spcBef>
                <a:spcPts val="1105"/>
              </a:spcBef>
              <a:buChar char="•"/>
              <a:tabLst>
                <a:tab pos="469265" algn="l"/>
                <a:tab pos="469900" algn="l"/>
              </a:tabLst>
            </a:pPr>
            <a:r>
              <a:rPr sz="1800" spc="-65" dirty="0">
                <a:latin typeface="Arial"/>
                <a:cs typeface="Arial"/>
              </a:rPr>
              <a:t>(n,1)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block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code: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only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1-bit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message,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(n-1)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parity-check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bits,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which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 </a:t>
            </a:r>
            <a:r>
              <a:rPr sz="1800" spc="-20" dirty="0">
                <a:latin typeface="Arial"/>
                <a:cs typeface="Arial"/>
              </a:rPr>
              <a:t>repetition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270" dirty="0">
                <a:latin typeface="Arial"/>
                <a:cs typeface="Arial"/>
              </a:rPr>
              <a:t> </a:t>
            </a:r>
            <a:r>
              <a:rPr sz="1800" spc="-150" dirty="0">
                <a:latin typeface="Arial"/>
                <a:cs typeface="Arial"/>
              </a:rPr>
              <a:t>message </a:t>
            </a:r>
            <a:r>
              <a:rPr sz="1800" dirty="0">
                <a:latin typeface="Arial"/>
                <a:cs typeface="Arial"/>
              </a:rPr>
              <a:t>bit.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527" y="1931365"/>
            <a:ext cx="165608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50" b="1" i="1" dirty="0">
                <a:latin typeface="Times New Roman"/>
                <a:cs typeface="Times New Roman"/>
              </a:rPr>
              <a:t>c </a:t>
            </a:r>
            <a:r>
              <a:rPr sz="2100" b="1" spc="-7" baseline="-27777" dirty="0">
                <a:latin typeface="Times New Roman"/>
                <a:cs typeface="Times New Roman"/>
              </a:rPr>
              <a:t>0 </a:t>
            </a:r>
            <a:r>
              <a:rPr sz="2450" b="1" dirty="0">
                <a:latin typeface="Times New Roman"/>
                <a:cs typeface="Times New Roman"/>
              </a:rPr>
              <a:t>, </a:t>
            </a:r>
            <a:r>
              <a:rPr sz="2450" b="1" i="1" dirty="0">
                <a:latin typeface="Times New Roman"/>
                <a:cs typeface="Times New Roman"/>
              </a:rPr>
              <a:t>c </a:t>
            </a:r>
            <a:r>
              <a:rPr sz="2100" b="1" spc="-7" baseline="-27777" dirty="0">
                <a:latin typeface="Times New Roman"/>
                <a:cs typeface="Times New Roman"/>
              </a:rPr>
              <a:t>1 </a:t>
            </a:r>
            <a:r>
              <a:rPr sz="2450" b="1" dirty="0">
                <a:latin typeface="Times New Roman"/>
                <a:cs typeface="Times New Roman"/>
              </a:rPr>
              <a:t>, </a:t>
            </a:r>
            <a:r>
              <a:rPr sz="2450" b="1" spc="130" dirty="0">
                <a:latin typeface="Times New Roman"/>
                <a:cs typeface="Times New Roman"/>
              </a:rPr>
              <a:t>...</a:t>
            </a:r>
            <a:r>
              <a:rPr sz="2450" b="1" i="1" spc="130" dirty="0">
                <a:latin typeface="Times New Roman"/>
                <a:cs typeface="Times New Roman"/>
              </a:rPr>
              <a:t>c</a:t>
            </a:r>
            <a:r>
              <a:rPr sz="2450" b="1" i="1" spc="-370" dirty="0">
                <a:latin typeface="Times New Roman"/>
                <a:cs typeface="Times New Roman"/>
              </a:rPr>
              <a:t> </a:t>
            </a:r>
            <a:r>
              <a:rPr sz="2100" b="1" spc="-7" baseline="-27777" dirty="0">
                <a:latin typeface="Times New Roman"/>
                <a:cs typeface="Times New Roman"/>
              </a:rPr>
              <a:t>4</a:t>
            </a:r>
            <a:endParaRPr sz="2100" baseline="-27777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1483" y="1861261"/>
            <a:ext cx="2858135" cy="56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  <a:tabLst>
                <a:tab pos="353695" algn="l"/>
                <a:tab pos="716915" algn="l"/>
                <a:tab pos="1216660" algn="l"/>
                <a:tab pos="1737995" algn="l"/>
                <a:tab pos="2259330" algn="l"/>
              </a:tabLst>
            </a:pPr>
            <a:r>
              <a:rPr sz="2450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b="1" i="1" dirty="0">
                <a:latin typeface="Times New Roman"/>
                <a:cs typeface="Times New Roman"/>
              </a:rPr>
              <a:t>b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b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b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b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6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m</a:t>
            </a:r>
            <a:endParaRPr sz="2450">
              <a:latin typeface="Times New Roman"/>
              <a:cs typeface="Times New Roman"/>
            </a:endParaRPr>
          </a:p>
          <a:p>
            <a:pPr marL="549275">
              <a:lnSpc>
                <a:spcPts val="1480"/>
              </a:lnSpc>
              <a:tabLst>
                <a:tab pos="1052195" algn="l"/>
                <a:tab pos="1567180" algn="l"/>
                <a:tab pos="2088514" algn="l"/>
                <a:tab pos="275653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0	1	2	3	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0798" y="1030935"/>
            <a:ext cx="84328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520" algn="l"/>
                <a:tab pos="668020" algn="l"/>
              </a:tabLst>
            </a:pPr>
            <a:r>
              <a:rPr sz="2550" b="1" i="1" spc="-5" dirty="0">
                <a:latin typeface="Times New Roman"/>
                <a:cs typeface="Times New Roman"/>
              </a:rPr>
              <a:t>k	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5" dirty="0">
                <a:latin typeface="Times New Roman"/>
                <a:cs typeface="Times New Roman"/>
              </a:rPr>
              <a:t>	</a:t>
            </a:r>
            <a:r>
              <a:rPr sz="2550" b="1" spc="-5" dirty="0">
                <a:latin typeface="Times New Roman"/>
                <a:cs typeface="Times New Roman"/>
              </a:rPr>
              <a:t>1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2683" y="1028522"/>
            <a:ext cx="233870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6550" algn="l"/>
                <a:tab pos="641350" algn="l"/>
                <a:tab pos="1241425" algn="l"/>
                <a:tab pos="1656080" algn="l"/>
              </a:tabLst>
            </a:pPr>
            <a:r>
              <a:rPr sz="2350" b="1" i="1" dirty="0">
                <a:latin typeface="Times New Roman"/>
                <a:cs typeface="Times New Roman"/>
              </a:rPr>
              <a:t>n	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b="1" dirty="0">
                <a:latin typeface="Times New Roman"/>
                <a:cs typeface="Times New Roman"/>
              </a:rPr>
              <a:t>5	</a:t>
            </a:r>
            <a:r>
              <a:rPr sz="2150" b="1" i="1" dirty="0">
                <a:latin typeface="Times New Roman"/>
                <a:cs typeface="Times New Roman"/>
              </a:rPr>
              <a:t>I</a:t>
            </a:r>
            <a:r>
              <a:rPr sz="2150" b="1" i="1" spc="-110" dirty="0">
                <a:latin typeface="Times New Roman"/>
                <a:cs typeface="Times New Roman"/>
              </a:rPr>
              <a:t> </a:t>
            </a:r>
            <a:r>
              <a:rPr sz="1875" b="1" i="1" baseline="-26666" dirty="0">
                <a:latin typeface="Times New Roman"/>
                <a:cs typeface="Times New Roman"/>
              </a:rPr>
              <a:t>k	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2150" b="1" spc="40" dirty="0">
                <a:latin typeface="Times New Roman"/>
                <a:cs typeface="Times New Roman"/>
              </a:rPr>
              <a:t>[1</a:t>
            </a:r>
            <a:r>
              <a:rPr sz="2150" b="1" spc="35" dirty="0">
                <a:latin typeface="Times New Roman"/>
                <a:cs typeface="Times New Roman"/>
              </a:rPr>
              <a:t> </a:t>
            </a:r>
            <a:r>
              <a:rPr sz="2150" b="1" dirty="0">
                <a:latin typeface="Times New Roman"/>
                <a:cs typeface="Times New Roman"/>
              </a:rPr>
              <a:t>]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591" y="4195648"/>
            <a:ext cx="990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2142" y="4195648"/>
            <a:ext cx="990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7347" y="4805629"/>
            <a:ext cx="990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4899" y="4805629"/>
            <a:ext cx="990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53767" y="2994660"/>
            <a:ext cx="969644" cy="1866900"/>
            <a:chOff x="1953767" y="2994660"/>
            <a:chExt cx="969644" cy="1866900"/>
          </a:xfrm>
        </p:grpSpPr>
        <p:sp>
          <p:nvSpPr>
            <p:cNvPr id="11" name="object 11"/>
            <p:cNvSpPr/>
            <p:nvPr/>
          </p:nvSpPr>
          <p:spPr>
            <a:xfrm>
              <a:off x="1972817" y="3013710"/>
              <a:ext cx="304800" cy="1828800"/>
            </a:xfrm>
            <a:custGeom>
              <a:avLst/>
              <a:gdLst/>
              <a:ahLst/>
              <a:cxnLst/>
              <a:rect l="l" t="t" r="r" b="b"/>
              <a:pathLst>
                <a:path w="304800" h="1828800">
                  <a:moveTo>
                    <a:pt x="0" y="0"/>
                  </a:moveTo>
                  <a:lnTo>
                    <a:pt x="48132" y="7747"/>
                  </a:lnTo>
                  <a:lnTo>
                    <a:pt x="90043" y="29337"/>
                  </a:lnTo>
                  <a:lnTo>
                    <a:pt x="123062" y="62356"/>
                  </a:lnTo>
                  <a:lnTo>
                    <a:pt x="144652" y="104266"/>
                  </a:lnTo>
                  <a:lnTo>
                    <a:pt x="152400" y="152400"/>
                  </a:lnTo>
                  <a:lnTo>
                    <a:pt x="152400" y="762000"/>
                  </a:lnTo>
                  <a:lnTo>
                    <a:pt x="160146" y="810132"/>
                  </a:lnTo>
                  <a:lnTo>
                    <a:pt x="181737" y="852042"/>
                  </a:lnTo>
                  <a:lnTo>
                    <a:pt x="214756" y="885063"/>
                  </a:lnTo>
                  <a:lnTo>
                    <a:pt x="256667" y="906652"/>
                  </a:lnTo>
                  <a:lnTo>
                    <a:pt x="304800" y="914400"/>
                  </a:lnTo>
                  <a:lnTo>
                    <a:pt x="256667" y="922146"/>
                  </a:lnTo>
                  <a:lnTo>
                    <a:pt x="214756" y="943737"/>
                  </a:lnTo>
                  <a:lnTo>
                    <a:pt x="181737" y="976757"/>
                  </a:lnTo>
                  <a:lnTo>
                    <a:pt x="160146" y="1018666"/>
                  </a:lnTo>
                  <a:lnTo>
                    <a:pt x="152400" y="1066800"/>
                  </a:lnTo>
                  <a:lnTo>
                    <a:pt x="152400" y="1676400"/>
                  </a:lnTo>
                  <a:lnTo>
                    <a:pt x="144652" y="1724533"/>
                  </a:lnTo>
                  <a:lnTo>
                    <a:pt x="123062" y="1766442"/>
                  </a:lnTo>
                  <a:lnTo>
                    <a:pt x="90043" y="1799463"/>
                  </a:lnTo>
                  <a:lnTo>
                    <a:pt x="48132" y="1821052"/>
                  </a:lnTo>
                  <a:lnTo>
                    <a:pt x="0" y="1828800"/>
                  </a:lnTo>
                </a:path>
              </a:pathLst>
            </a:custGeom>
            <a:ln w="38100">
              <a:solidFill>
                <a:srgbClr val="66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69235" y="3429000"/>
              <a:ext cx="647700" cy="288290"/>
            </a:xfrm>
            <a:custGeom>
              <a:avLst/>
              <a:gdLst/>
              <a:ahLst/>
              <a:cxnLst/>
              <a:rect l="l" t="t" r="r" b="b"/>
              <a:pathLst>
                <a:path w="647700" h="288289">
                  <a:moveTo>
                    <a:pt x="485394" y="0"/>
                  </a:moveTo>
                  <a:lnTo>
                    <a:pt x="485394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485394" y="216026"/>
                  </a:lnTo>
                  <a:lnTo>
                    <a:pt x="485394" y="288036"/>
                  </a:lnTo>
                  <a:lnTo>
                    <a:pt x="647700" y="144017"/>
                  </a:lnTo>
                  <a:lnTo>
                    <a:pt x="48539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69235" y="3429000"/>
              <a:ext cx="647700" cy="288290"/>
            </a:xfrm>
            <a:custGeom>
              <a:avLst/>
              <a:gdLst/>
              <a:ahLst/>
              <a:cxnLst/>
              <a:rect l="l" t="t" r="r" b="b"/>
              <a:pathLst>
                <a:path w="647700" h="288289">
                  <a:moveTo>
                    <a:pt x="0" y="72009"/>
                  </a:moveTo>
                  <a:lnTo>
                    <a:pt x="485394" y="72009"/>
                  </a:lnTo>
                  <a:lnTo>
                    <a:pt x="485394" y="0"/>
                  </a:lnTo>
                  <a:lnTo>
                    <a:pt x="647700" y="144017"/>
                  </a:lnTo>
                  <a:lnTo>
                    <a:pt x="485394" y="288036"/>
                  </a:lnTo>
                  <a:lnTo>
                    <a:pt x="485394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619878" y="4507026"/>
            <a:ext cx="453529" cy="263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558285" y="3927094"/>
            <a:ext cx="241300" cy="546100"/>
            <a:chOff x="3558285" y="3927094"/>
            <a:chExt cx="241300" cy="546100"/>
          </a:xfrm>
        </p:grpSpPr>
        <p:sp>
          <p:nvSpPr>
            <p:cNvPr id="16" name="object 16"/>
            <p:cNvSpPr/>
            <p:nvPr/>
          </p:nvSpPr>
          <p:spPr>
            <a:xfrm>
              <a:off x="3564636" y="3933443"/>
              <a:ext cx="228600" cy="533400"/>
            </a:xfrm>
            <a:custGeom>
              <a:avLst/>
              <a:gdLst/>
              <a:ahLst/>
              <a:cxnLst/>
              <a:rect l="l" t="t" r="r" b="b"/>
              <a:pathLst>
                <a:path w="228600" h="533400">
                  <a:moveTo>
                    <a:pt x="228600" y="400050"/>
                  </a:moveTo>
                  <a:lnTo>
                    <a:pt x="171450" y="400050"/>
                  </a:lnTo>
                  <a:lnTo>
                    <a:pt x="171450" y="0"/>
                  </a:lnTo>
                  <a:lnTo>
                    <a:pt x="57150" y="0"/>
                  </a:lnTo>
                  <a:lnTo>
                    <a:pt x="57150" y="400050"/>
                  </a:lnTo>
                  <a:lnTo>
                    <a:pt x="0" y="400050"/>
                  </a:lnTo>
                  <a:lnTo>
                    <a:pt x="114300" y="533400"/>
                  </a:lnTo>
                  <a:lnTo>
                    <a:pt x="228600" y="40005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64635" y="3933444"/>
              <a:ext cx="228600" cy="533400"/>
            </a:xfrm>
            <a:custGeom>
              <a:avLst/>
              <a:gdLst/>
              <a:ahLst/>
              <a:cxnLst/>
              <a:rect l="l" t="t" r="r" b="b"/>
              <a:pathLst>
                <a:path w="228600" h="533400">
                  <a:moveTo>
                    <a:pt x="0" y="400049"/>
                  </a:moveTo>
                  <a:lnTo>
                    <a:pt x="57150" y="400049"/>
                  </a:lnTo>
                  <a:lnTo>
                    <a:pt x="57150" y="0"/>
                  </a:lnTo>
                  <a:lnTo>
                    <a:pt x="171450" y="0"/>
                  </a:lnTo>
                  <a:lnTo>
                    <a:pt x="171450" y="400049"/>
                  </a:lnTo>
                  <a:lnTo>
                    <a:pt x="228600" y="400049"/>
                  </a:lnTo>
                  <a:lnTo>
                    <a:pt x="114300" y="533399"/>
                  </a:lnTo>
                  <a:lnTo>
                    <a:pt x="0" y="40004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18236" y="257937"/>
            <a:ext cx="186118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spc="-15" dirty="0">
                <a:solidFill>
                  <a:srgbClr val="FFFF00"/>
                </a:solidFill>
                <a:latin typeface="Carlito"/>
                <a:cs typeface="Carlito"/>
              </a:rPr>
              <a:t>Example</a:t>
            </a:r>
            <a:r>
              <a:rPr sz="3200" b="1" spc="-15" dirty="0">
                <a:solidFill>
                  <a:srgbClr val="FFFF00"/>
                </a:solidFill>
                <a:latin typeface="UnDotum"/>
                <a:cs typeface="UnDotum"/>
              </a:rPr>
              <a:t>：</a:t>
            </a:r>
            <a:endParaRPr sz="3200">
              <a:latin typeface="UnDotum"/>
              <a:cs typeface="UnDot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4225" y="4707128"/>
            <a:ext cx="104139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Symbol"/>
                <a:cs typeface="Symbol"/>
              </a:rPr>
              <a:t></a:t>
            </a:r>
            <a:endParaRPr sz="1600">
              <a:latin typeface="Symbol"/>
              <a:cs typeface="Symbol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339191" y="2788524"/>
          <a:ext cx="8766175" cy="220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6600"/>
                <a:gridCol w="1581150"/>
                <a:gridCol w="656589"/>
                <a:gridCol w="543560"/>
                <a:gridCol w="826770"/>
                <a:gridCol w="396875"/>
                <a:gridCol w="765175"/>
                <a:gridCol w="379095"/>
                <a:gridCol w="384175"/>
                <a:gridCol w="384175"/>
                <a:gridCol w="413384"/>
                <a:gridCol w="426720"/>
              </a:tblGrid>
              <a:tr h="483313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47040" algn="l"/>
                          <a:tab pos="721360" algn="l"/>
                        </a:tabLst>
                      </a:pP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000" b="1" i="1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25" b="1" baseline="-26570" dirty="0">
                          <a:latin typeface="Times New Roman"/>
                          <a:cs typeface="Times New Roman"/>
                        </a:rPr>
                        <a:t>0	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25" b="1" baseline="-26570" dirty="0">
                          <a:latin typeface="Times New Roman"/>
                          <a:cs typeface="Times New Roman"/>
                        </a:rPr>
                        <a:t>0</a:t>
                      </a:r>
                      <a:endParaRPr sz="1725" baseline="-2657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/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213750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1000"/>
                        </a:spcBef>
                        <a:tabLst>
                          <a:tab pos="431800" algn="l"/>
                          <a:tab pos="706120" algn="l"/>
                        </a:tabLst>
                      </a:pPr>
                      <a:r>
                        <a:rPr sz="2000" b="1" i="1" spc="3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725" b="1" spc="52" baseline="-26570" dirty="0">
                          <a:latin typeface="Times New Roman"/>
                          <a:cs typeface="Times New Roman"/>
                        </a:rPr>
                        <a:t>1	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i="1" spc="-1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25" b="1" baseline="-26570" dirty="0">
                          <a:latin typeface="Times New Roman"/>
                          <a:cs typeface="Times New Roman"/>
                        </a:rPr>
                        <a:t>0</a:t>
                      </a:r>
                      <a:endParaRPr sz="1725" baseline="-26570">
                        <a:latin typeface="Times New Roman"/>
                        <a:cs typeface="Times New Roman"/>
                      </a:endParaRPr>
                    </a:p>
                    <a:p>
                      <a:pPr marL="78740">
                        <a:lnSpc>
                          <a:spcPct val="100000"/>
                        </a:lnSpc>
                        <a:spcBef>
                          <a:spcPts val="2395"/>
                        </a:spcBef>
                        <a:tabLst>
                          <a:tab pos="453390" algn="l"/>
                        </a:tabLst>
                      </a:pP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b	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/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ct val="100000"/>
                        </a:lnSpc>
                        <a:spcBef>
                          <a:spcPts val="1150"/>
                        </a:spcBef>
                        <a:tabLst>
                          <a:tab pos="349885" algn="l"/>
                        </a:tabLst>
                      </a:pPr>
                      <a:r>
                        <a:rPr sz="2250" b="1" i="1" dirty="0">
                          <a:latin typeface="Times New Roman"/>
                          <a:cs typeface="Times New Roman"/>
                        </a:rPr>
                        <a:t>P	</a:t>
                      </a:r>
                      <a:r>
                        <a:rPr sz="22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25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="1" spc="85" dirty="0">
                          <a:latin typeface="Times New Roman"/>
                          <a:cs typeface="Times New Roman"/>
                        </a:rPr>
                        <a:t>[1</a:t>
                      </a:r>
                      <a:endParaRPr sz="2250">
                        <a:latin typeface="Times New Roman"/>
                        <a:cs typeface="Times New Roman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1150"/>
                        </a:spcBef>
                        <a:tabLst>
                          <a:tab pos="286385" algn="l"/>
                        </a:tabLst>
                      </a:pPr>
                      <a:r>
                        <a:rPr sz="2250" b="1" dirty="0">
                          <a:latin typeface="Times New Roman"/>
                          <a:cs typeface="Times New Roman"/>
                        </a:rPr>
                        <a:t>1	1</a:t>
                      </a:r>
                      <a:endParaRPr sz="2250">
                        <a:latin typeface="Times New Roman"/>
                        <a:cs typeface="Times New Roman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25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250" b="1" spc="-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b="1" dirty="0">
                          <a:latin typeface="Times New Roman"/>
                          <a:cs typeface="Times New Roman"/>
                        </a:rPr>
                        <a:t>]</a:t>
                      </a:r>
                      <a:endParaRPr sz="2250">
                        <a:latin typeface="Times New Roman"/>
                        <a:cs typeface="Times New Roman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46050">
                        <a:lnSpc>
                          <a:spcPct val="100000"/>
                        </a:lnSpc>
                        <a:tabLst>
                          <a:tab pos="450850" algn="l"/>
                        </a:tabLst>
                      </a:pPr>
                      <a:r>
                        <a:rPr sz="1600" b="1" i="1" spc="5" dirty="0">
                          <a:latin typeface="Times New Roman"/>
                          <a:cs typeface="Times New Roman"/>
                        </a:rPr>
                        <a:t>H	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70" dirty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1600" b="1" i="1" spc="70" dirty="0"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i="1" spc="5" dirty="0">
                          <a:latin typeface="Times New Roman"/>
                          <a:cs typeface="Times New Roman"/>
                        </a:rPr>
                        <a:t>n </a:t>
                      </a:r>
                      <a:r>
                        <a:rPr sz="900" spc="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9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i="1" spc="5" dirty="0">
                          <a:latin typeface="Times New Roman"/>
                          <a:cs typeface="Times New Roman"/>
                        </a:rPr>
                        <a:t>k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</a:pPr>
                      <a:r>
                        <a:rPr sz="1600" b="1" i="1" dirty="0"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350" b="1" i="1" spc="7" baseline="49382" dirty="0">
                          <a:latin typeface="Times New Roman"/>
                          <a:cs typeface="Times New Roman"/>
                        </a:rPr>
                        <a:t>T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] 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60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aseline="15625" dirty="0">
                          <a:latin typeface="Symbol"/>
                          <a:cs typeface="Symbol"/>
                        </a:rPr>
                        <a:t></a:t>
                      </a:r>
                      <a:endParaRPr sz="2400" baseline="15625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</a:t>
                      </a:r>
                      <a:r>
                        <a:rPr sz="1600" spc="-3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baseline="3472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 baseline="3472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1600" spc="-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baseline="-27777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 baseline="-27777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ts val="1789"/>
                        </a:lnSpc>
                        <a:spcBef>
                          <a:spcPts val="2205"/>
                        </a:spcBef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1600" spc="-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baseline="-3472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 baseline="-3472">
                        <a:latin typeface="Times New Roman"/>
                        <a:cs typeface="Times New Roman"/>
                      </a:endParaRPr>
                    </a:p>
                  </a:txBody>
                  <a:tcPr marL="0" marR="0" marT="186690" marB="0"/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ts val="1670"/>
                        </a:lnSpc>
                        <a:spcBef>
                          <a:spcPts val="12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70"/>
                        </a:lnSpc>
                        <a:spcBef>
                          <a:spcPts val="12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ts val="1670"/>
                        </a:lnSpc>
                        <a:spcBef>
                          <a:spcPts val="127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2400" b="1" baseline="3472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b="1" spc="-472" baseline="3472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</a:t>
                      </a:r>
                      <a:endParaRPr sz="1600">
                        <a:latin typeface="Symbol"/>
                        <a:cs typeface="Symbol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400" b="1" baseline="-27777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b="1" spc="-472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Symbol"/>
                          <a:cs typeface="Symbol"/>
                        </a:rPr>
                        <a:t></a:t>
                      </a:r>
                      <a:endParaRPr sz="1600">
                        <a:latin typeface="Symbol"/>
                        <a:cs typeface="Symbol"/>
                      </a:endParaRPr>
                    </a:p>
                    <a:p>
                      <a:pPr marR="25400" algn="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</a:t>
                      </a:r>
                      <a:endParaRPr sz="1600">
                        <a:latin typeface="Symbol"/>
                        <a:cs typeface="Symbol"/>
                      </a:endParaRPr>
                    </a:p>
                    <a:p>
                      <a:pPr marR="37465" algn="r">
                        <a:lnSpc>
                          <a:spcPts val="1775"/>
                        </a:lnSpc>
                        <a:spcBef>
                          <a:spcPts val="16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600" b="1" spc="-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aseline="3472" dirty="0">
                          <a:latin typeface="Symbol"/>
                          <a:cs typeface="Symbol"/>
                        </a:rPr>
                        <a:t></a:t>
                      </a:r>
                      <a:endParaRPr sz="2400" baseline="3472">
                        <a:latin typeface="Symbol"/>
                        <a:cs typeface="Symbol"/>
                      </a:endParaRPr>
                    </a:p>
                  </a:txBody>
                  <a:tcPr marL="0" marR="0" marT="186690" marB="0"/>
                </a:tc>
              </a:tr>
              <a:tr h="51106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40"/>
                        </a:spcBef>
                        <a:tabLst>
                          <a:tab pos="406400" algn="l"/>
                        </a:tabLst>
                      </a:pP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b	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2000" spc="-5" dirty="0">
                          <a:latin typeface="Symbol"/>
                          <a:cs typeface="Symbol"/>
                        </a:rPr>
                        <a:t></a:t>
                      </a:r>
                      <a:r>
                        <a:rPr sz="2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i="1" spc="-5" dirty="0">
                          <a:latin typeface="Times New Roman"/>
                          <a:cs typeface="Times New Roman"/>
                        </a:rPr>
                        <a:t>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32080" marB="0"/>
                </a:tc>
                <a:tc>
                  <a:txBody>
                    <a:bodyPr/>
                    <a:lstStyle/>
                    <a:p>
                      <a:pPr marR="110489" algn="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349885" algn="l"/>
                          <a:tab pos="631190" algn="l"/>
                        </a:tabLst>
                      </a:pPr>
                      <a:r>
                        <a:rPr sz="2050" b="1" i="1" dirty="0">
                          <a:latin typeface="Times New Roman"/>
                          <a:cs typeface="Times New Roman"/>
                        </a:rPr>
                        <a:t>G	</a:t>
                      </a:r>
                      <a:r>
                        <a:rPr sz="2050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05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50" b="1" spc="60" dirty="0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sz="205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488315" algn="l"/>
                        </a:tabLst>
                      </a:pPr>
                      <a:r>
                        <a:rPr sz="2050" b="1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50" b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50" b="1" spc="-5" dirty="0">
                          <a:latin typeface="Times New Roman"/>
                          <a:cs typeface="Times New Roman"/>
                        </a:rPr>
                        <a:t>1	1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50" b="1" spc="85" dirty="0">
                          <a:latin typeface="Times New Roman"/>
                          <a:cs typeface="Times New Roman"/>
                        </a:rPr>
                        <a:t>1]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1590"/>
                        </a:lnSpc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</a:t>
                      </a:r>
                      <a:endParaRPr sz="1600">
                        <a:latin typeface="Symbol"/>
                        <a:cs typeface="Symbol"/>
                      </a:endParaRPr>
                    </a:p>
                    <a:p>
                      <a:pPr marL="6985" algn="ctr">
                        <a:lnSpc>
                          <a:spcPts val="1750"/>
                        </a:lnSpc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8034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80340" marB="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8034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0"/>
                        </a:lnSpc>
                      </a:pPr>
                      <a:r>
                        <a:rPr sz="1600" dirty="0">
                          <a:latin typeface="Symbol"/>
                          <a:cs typeface="Symbol"/>
                        </a:rPr>
                        <a:t></a:t>
                      </a:r>
                      <a:endParaRPr sz="1600">
                        <a:latin typeface="Symbol"/>
                        <a:cs typeface="Symbol"/>
                      </a:endParaRPr>
                    </a:p>
                    <a:p>
                      <a:pPr marR="24765" algn="r">
                        <a:lnSpc>
                          <a:spcPts val="1750"/>
                        </a:lnSpc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600" b="1" spc="-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aseline="-15625" dirty="0">
                          <a:latin typeface="Symbol"/>
                          <a:cs typeface="Symbol"/>
                        </a:rPr>
                        <a:t></a:t>
                      </a:r>
                      <a:endParaRPr sz="2400" baseline="-15625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8537702" y="3438855"/>
            <a:ext cx="606259" cy="2042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37702" y="3842842"/>
            <a:ext cx="606259" cy="2042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31077" y="4040454"/>
            <a:ext cx="1082090" cy="2042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37702" y="4246829"/>
            <a:ext cx="606259" cy="2042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37702" y="4650689"/>
            <a:ext cx="606259" cy="2042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18236" y="5379821"/>
            <a:ext cx="84581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185" dirty="0">
                <a:latin typeface="Arial"/>
                <a:cs typeface="Arial"/>
              </a:rPr>
              <a:t>c</a:t>
            </a:r>
            <a:r>
              <a:rPr sz="1800" spc="-100" dirty="0">
                <a:latin typeface="Arial"/>
                <a:cs typeface="Arial"/>
              </a:rPr>
              <a:t>a</a:t>
            </a:r>
            <a:r>
              <a:rPr sz="1800" spc="-110" dirty="0">
                <a:latin typeface="Arial"/>
                <a:cs typeface="Arial"/>
              </a:rPr>
              <a:t>u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20" dirty="0">
                <a:latin typeface="Arial"/>
                <a:cs typeface="Arial"/>
              </a:rPr>
              <a:t>:  </a:t>
            </a:r>
            <a:r>
              <a:rPr sz="1800" spc="-125" dirty="0">
                <a:latin typeface="Arial"/>
                <a:cs typeface="Arial"/>
              </a:rPr>
              <a:t>Thus,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188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45107" y="5379821"/>
            <a:ext cx="21234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Arial"/>
                <a:cs typeface="Arial"/>
              </a:rPr>
              <a:t>m=0 </a:t>
            </a:r>
            <a:r>
              <a:rPr sz="1800" spc="-10" dirty="0">
                <a:latin typeface="Arial"/>
                <a:cs typeface="Arial"/>
              </a:rPr>
              <a:t>or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25" dirty="0">
                <a:latin typeface="Arial"/>
                <a:cs typeface="Arial"/>
              </a:rPr>
              <a:t>c=mG=00000 </a:t>
            </a:r>
            <a:r>
              <a:rPr sz="1800" spc="-10" dirty="0">
                <a:latin typeface="Arial"/>
                <a:cs typeface="Arial"/>
              </a:rPr>
              <a:t>or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11111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189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123" y="188976"/>
            <a:ext cx="7772400" cy="6477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650"/>
              </a:lnSpc>
            </a:pP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Error</a:t>
            </a:r>
            <a:r>
              <a:rPr b="1" spc="1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-45" dirty="0">
                <a:solidFill>
                  <a:srgbClr val="FF3300"/>
                </a:solidFill>
                <a:latin typeface="Carlito"/>
                <a:cs typeface="Carlito"/>
              </a:rPr>
              <a:t>Pattern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7184" y="921841"/>
            <a:ext cx="32664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7410" algn="l"/>
              </a:tabLst>
            </a:pPr>
            <a:r>
              <a:rPr sz="1800" spc="-40" dirty="0">
                <a:latin typeface="Arial"/>
                <a:cs typeface="Arial"/>
              </a:rPr>
              <a:t>transmitted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</a:t>
            </a:r>
            <a:r>
              <a:rPr sz="1800" spc="-90" dirty="0">
                <a:latin typeface="UmePlus Gothic"/>
                <a:cs typeface="UmePlus Gothic"/>
              </a:rPr>
              <a:t>：</a:t>
            </a:r>
            <a:r>
              <a:rPr sz="1800" spc="-470" dirty="0">
                <a:latin typeface="UmePlus Gothic"/>
                <a:cs typeface="UmePlus Gothic"/>
              </a:rPr>
              <a:t> </a:t>
            </a:r>
            <a:r>
              <a:rPr sz="1800" i="1" dirty="0">
                <a:latin typeface="Carlito"/>
                <a:cs typeface="Carlito"/>
              </a:rPr>
              <a:t>c	</a:t>
            </a:r>
            <a:r>
              <a:rPr sz="1800" spc="-90" dirty="0">
                <a:latin typeface="Arial"/>
                <a:cs typeface="Arial"/>
              </a:rPr>
              <a:t>(1×n</a:t>
            </a:r>
            <a:r>
              <a:rPr sz="1800" spc="-22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184" y="1196466"/>
            <a:ext cx="15316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received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code</a:t>
            </a:r>
            <a:r>
              <a:rPr sz="1800" spc="-85" dirty="0">
                <a:latin typeface="UmePlus Gothic"/>
                <a:cs typeface="UmePlus Gothic"/>
              </a:rPr>
              <a:t>：</a:t>
            </a:r>
            <a:endParaRPr sz="1800">
              <a:latin typeface="UmePlus Gothic"/>
              <a:cs typeface="UmePlus Gothic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latin typeface="Arial"/>
                <a:cs typeface="Arial"/>
              </a:rPr>
              <a:t>error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pattern</a:t>
            </a:r>
            <a:r>
              <a:rPr sz="1800" spc="-40" dirty="0">
                <a:latin typeface="UmePlus Gothic"/>
                <a:cs typeface="UmePlus Gothic"/>
              </a:rPr>
              <a:t>：</a:t>
            </a:r>
            <a:endParaRPr sz="1800">
              <a:latin typeface="UmePlus Gothic"/>
              <a:cs typeface="UmePlus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2385" y="1190371"/>
            <a:ext cx="1821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rlito"/>
                <a:cs typeface="Carlito"/>
              </a:rPr>
              <a:t>r </a:t>
            </a:r>
            <a:r>
              <a:rPr sz="1800" spc="-55" dirty="0">
                <a:latin typeface="Arial"/>
                <a:cs typeface="Arial"/>
              </a:rPr>
              <a:t>( </a:t>
            </a:r>
            <a:r>
              <a:rPr sz="1800" spc="-105" dirty="0">
                <a:latin typeface="Arial"/>
                <a:cs typeface="Arial"/>
              </a:rPr>
              <a:t>1×n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Carlito"/>
                <a:cs typeface="Carlito"/>
              </a:rPr>
              <a:t>e </a:t>
            </a:r>
            <a:r>
              <a:rPr sz="1800" spc="-90" dirty="0">
                <a:latin typeface="Arial"/>
                <a:cs typeface="Arial"/>
              </a:rPr>
              <a:t>(1×n </a:t>
            </a:r>
            <a:r>
              <a:rPr sz="1800" spc="-30" dirty="0">
                <a:latin typeface="Arial"/>
                <a:cs typeface="Arial"/>
              </a:rPr>
              <a:t>error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vector)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2311" y="2564892"/>
            <a:ext cx="2133600" cy="596265"/>
          </a:xfrm>
          <a:prstGeom prst="rect">
            <a:avLst/>
          </a:prstGeom>
          <a:solidFill>
            <a:srgbClr val="99FF66"/>
          </a:solidFill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4270"/>
              </a:lnSpc>
              <a:tabLst>
                <a:tab pos="490855" algn="l"/>
                <a:tab pos="951230" algn="l"/>
                <a:tab pos="1741170" algn="l"/>
              </a:tabLst>
            </a:pPr>
            <a:r>
              <a:rPr sz="3650" i="1" spc="-5" dirty="0">
                <a:latin typeface="Times New Roman"/>
                <a:cs typeface="Times New Roman"/>
              </a:rPr>
              <a:t>r	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i="1" dirty="0">
                <a:latin typeface="Times New Roman"/>
                <a:cs typeface="Times New Roman"/>
              </a:rPr>
              <a:t>c</a:t>
            </a:r>
            <a:r>
              <a:rPr sz="3650" i="1" spc="250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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i="1" dirty="0">
                <a:latin typeface="Times New Roman"/>
                <a:cs typeface="Times New Roman"/>
              </a:rPr>
              <a:t>e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9429" y="2582367"/>
            <a:ext cx="3432175" cy="56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  <a:tabLst>
                <a:tab pos="311150" algn="l"/>
                <a:tab pos="631190" algn="l"/>
                <a:tab pos="1143635" algn="l"/>
                <a:tab pos="1661795" algn="l"/>
                <a:tab pos="2451735" algn="l"/>
                <a:tab pos="3296285" algn="l"/>
              </a:tabLst>
            </a:pPr>
            <a:r>
              <a:rPr sz="2450" b="1" i="1" dirty="0">
                <a:latin typeface="Times New Roman"/>
                <a:cs typeface="Times New Roman"/>
              </a:rPr>
              <a:t>e	</a:t>
            </a:r>
            <a:r>
              <a:rPr sz="2450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b="1" spc="-5" dirty="0">
                <a:latin typeface="Times New Roman"/>
                <a:cs typeface="Times New Roman"/>
              </a:rPr>
              <a:t>{</a:t>
            </a:r>
            <a:r>
              <a:rPr sz="2450" b="1" spc="-26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e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i="1" dirty="0">
                <a:latin typeface="Times New Roman"/>
                <a:cs typeface="Times New Roman"/>
              </a:rPr>
              <a:t>e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spc="225" dirty="0">
                <a:latin typeface="Times New Roman"/>
                <a:cs typeface="Times New Roman"/>
              </a:rPr>
              <a:t>..</a:t>
            </a:r>
            <a:r>
              <a:rPr sz="2450" b="1" spc="175" dirty="0">
                <a:latin typeface="Times New Roman"/>
                <a:cs typeface="Times New Roman"/>
              </a:rPr>
              <a:t>.</a:t>
            </a:r>
            <a:r>
              <a:rPr sz="2450" b="1" i="1" dirty="0">
                <a:latin typeface="Times New Roman"/>
                <a:cs typeface="Times New Roman"/>
              </a:rPr>
              <a:t>e	</a:t>
            </a:r>
            <a:r>
              <a:rPr sz="2450" b="1" dirty="0">
                <a:latin typeface="Times New Roman"/>
                <a:cs typeface="Times New Roman"/>
              </a:rPr>
              <a:t>,</a:t>
            </a:r>
            <a:r>
              <a:rPr sz="2450" b="1" spc="-50" dirty="0">
                <a:latin typeface="Times New Roman"/>
                <a:cs typeface="Times New Roman"/>
              </a:rPr>
              <a:t> </a:t>
            </a:r>
            <a:r>
              <a:rPr sz="2450" b="1" spc="225" dirty="0">
                <a:latin typeface="Times New Roman"/>
                <a:cs typeface="Times New Roman"/>
              </a:rPr>
              <a:t>..</a:t>
            </a:r>
            <a:r>
              <a:rPr sz="2450" b="1" spc="175" dirty="0">
                <a:latin typeface="Times New Roman"/>
                <a:cs typeface="Times New Roman"/>
              </a:rPr>
              <a:t>.</a:t>
            </a:r>
            <a:r>
              <a:rPr sz="2450" b="1" i="1" dirty="0">
                <a:latin typeface="Times New Roman"/>
                <a:cs typeface="Times New Roman"/>
              </a:rPr>
              <a:t>e	</a:t>
            </a:r>
            <a:r>
              <a:rPr sz="2450" b="1" spc="-5" dirty="0">
                <a:latin typeface="Times New Roman"/>
                <a:cs typeface="Times New Roman"/>
              </a:rPr>
              <a:t>}</a:t>
            </a:r>
            <a:endParaRPr sz="2450">
              <a:latin typeface="Times New Roman"/>
              <a:cs typeface="Times New Roman"/>
            </a:endParaRPr>
          </a:p>
          <a:p>
            <a:pPr marL="982344">
              <a:lnSpc>
                <a:spcPts val="1480"/>
              </a:lnSpc>
              <a:tabLst>
                <a:tab pos="1490980" algn="l"/>
                <a:tab pos="2320925" algn="l"/>
                <a:tab pos="311340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1	2	</a:t>
            </a:r>
            <a:r>
              <a:rPr sz="1400" b="1" i="1" spc="-5" dirty="0">
                <a:latin typeface="Times New Roman"/>
                <a:cs typeface="Times New Roman"/>
              </a:rPr>
              <a:t>i	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8042" y="3372103"/>
            <a:ext cx="7239634" cy="9207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57225">
              <a:lnSpc>
                <a:spcPts val="2315"/>
              </a:lnSpc>
              <a:spcBef>
                <a:spcPts val="110"/>
              </a:spcBef>
              <a:tabLst>
                <a:tab pos="1379855" algn="l"/>
                <a:tab pos="2108200" algn="l"/>
                <a:tab pos="4779645" algn="l"/>
                <a:tab pos="5145405" algn="l"/>
                <a:tab pos="6099810" algn="l"/>
              </a:tabLst>
            </a:pPr>
            <a:r>
              <a:rPr sz="3150" spc="7" baseline="2645" dirty="0">
                <a:latin typeface="Symbol"/>
                <a:cs typeface="Symbol"/>
              </a:rPr>
              <a:t></a:t>
            </a:r>
            <a:r>
              <a:rPr sz="3150" spc="-375" baseline="2645" dirty="0">
                <a:latin typeface="Times New Roman"/>
                <a:cs typeface="Times New Roman"/>
              </a:rPr>
              <a:t> </a:t>
            </a:r>
            <a:r>
              <a:rPr sz="2100" spc="25" dirty="0">
                <a:latin typeface="Times New Roman"/>
                <a:cs typeface="Times New Roman"/>
              </a:rPr>
              <a:t>1,	</a:t>
            </a:r>
            <a:r>
              <a:rPr sz="2100" spc="45" dirty="0">
                <a:latin typeface="Times New Roman"/>
                <a:cs typeface="Times New Roman"/>
              </a:rPr>
              <a:t>if</a:t>
            </a:r>
            <a:r>
              <a:rPr sz="2100" spc="45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a</a:t>
            </a:r>
            <a:r>
              <a:rPr sz="2100" spc="-21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n	e</a:t>
            </a:r>
            <a:r>
              <a:rPr sz="2100" spc="-265" dirty="0">
                <a:latin typeface="Times New Roman"/>
                <a:cs typeface="Times New Roman"/>
              </a:rPr>
              <a:t> </a:t>
            </a:r>
            <a:r>
              <a:rPr sz="2100" spc="140" dirty="0">
                <a:latin typeface="Times New Roman"/>
                <a:cs typeface="Times New Roman"/>
              </a:rPr>
              <a:t>rro</a:t>
            </a:r>
            <a:r>
              <a:rPr sz="2100" spc="-19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r</a:t>
            </a:r>
            <a:r>
              <a:rPr sz="2100" spc="40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h</a:t>
            </a:r>
            <a:r>
              <a:rPr sz="2100" spc="-19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a</a:t>
            </a:r>
            <a:r>
              <a:rPr sz="2100" spc="-2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s</a:t>
            </a:r>
            <a:r>
              <a:rPr sz="2100" spc="45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o</a:t>
            </a:r>
            <a:r>
              <a:rPr sz="2100" spc="-19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c</a:t>
            </a:r>
            <a:r>
              <a:rPr sz="2100" spc="-23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c</a:t>
            </a:r>
            <a:r>
              <a:rPr sz="2100" spc="-24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u</a:t>
            </a:r>
            <a:r>
              <a:rPr sz="2100" spc="-165" dirty="0">
                <a:latin typeface="Times New Roman"/>
                <a:cs typeface="Times New Roman"/>
              </a:rPr>
              <a:t> </a:t>
            </a:r>
            <a:r>
              <a:rPr sz="2100" spc="140" dirty="0">
                <a:latin typeface="Times New Roman"/>
                <a:cs typeface="Times New Roman"/>
              </a:rPr>
              <a:t>rre</a:t>
            </a:r>
            <a:r>
              <a:rPr sz="2100" spc="-24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d	</a:t>
            </a:r>
            <a:r>
              <a:rPr sz="2100" spc="45" dirty="0">
                <a:latin typeface="Times New Roman"/>
                <a:cs typeface="Times New Roman"/>
              </a:rPr>
              <a:t>in	</a:t>
            </a:r>
            <a:r>
              <a:rPr sz="2100" spc="40" dirty="0">
                <a:latin typeface="Times New Roman"/>
                <a:cs typeface="Times New Roman"/>
              </a:rPr>
              <a:t>th </a:t>
            </a:r>
            <a:r>
              <a:rPr sz="2100" spc="5" dirty="0">
                <a:latin typeface="Times New Roman"/>
                <a:cs typeface="Times New Roman"/>
              </a:rPr>
              <a:t>e</a:t>
            </a:r>
            <a:r>
              <a:rPr sz="2100" spc="3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i</a:t>
            </a:r>
            <a:r>
              <a:rPr sz="2100" spc="-130" dirty="0">
                <a:latin typeface="Times New Roman"/>
                <a:cs typeface="Times New Roman"/>
              </a:rPr>
              <a:t> </a:t>
            </a:r>
            <a:r>
              <a:rPr sz="1800" spc="67" baseline="48611" dirty="0">
                <a:latin typeface="Times New Roman"/>
                <a:cs typeface="Times New Roman"/>
              </a:rPr>
              <a:t>th	</a:t>
            </a:r>
            <a:r>
              <a:rPr sz="2100" spc="105" dirty="0">
                <a:latin typeface="Times New Roman"/>
                <a:cs typeface="Times New Roman"/>
              </a:rPr>
              <a:t>lo</a:t>
            </a:r>
            <a:r>
              <a:rPr sz="2100" spc="-229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c</a:t>
            </a:r>
            <a:r>
              <a:rPr sz="2100" spc="-254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a</a:t>
            </a:r>
            <a:r>
              <a:rPr sz="2100" spc="-280" dirty="0">
                <a:latin typeface="Times New Roman"/>
                <a:cs typeface="Times New Roman"/>
              </a:rPr>
              <a:t> </a:t>
            </a:r>
            <a:r>
              <a:rPr sz="2100" spc="90" dirty="0">
                <a:latin typeface="Times New Roman"/>
                <a:cs typeface="Times New Roman"/>
              </a:rPr>
              <a:t>tio</a:t>
            </a:r>
            <a:r>
              <a:rPr sz="2100" spc="-114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n</a:t>
            </a:r>
            <a:endParaRPr sz="2100">
              <a:latin typeface="Times New Roman"/>
              <a:cs typeface="Times New Roman"/>
            </a:endParaRPr>
          </a:p>
          <a:p>
            <a:pPr marL="50800">
              <a:lnSpc>
                <a:spcPts val="2255"/>
              </a:lnSpc>
              <a:tabLst>
                <a:tab pos="377190" algn="l"/>
                <a:tab pos="657225" algn="l"/>
              </a:tabLst>
            </a:pPr>
            <a:r>
              <a:rPr sz="2100" i="1" spc="45" dirty="0">
                <a:latin typeface="Times New Roman"/>
                <a:cs typeface="Times New Roman"/>
              </a:rPr>
              <a:t>e</a:t>
            </a:r>
            <a:r>
              <a:rPr sz="1800" i="1" spc="67" baseline="-27777" dirty="0">
                <a:latin typeface="Times New Roman"/>
                <a:cs typeface="Times New Roman"/>
              </a:rPr>
              <a:t>i	</a:t>
            </a: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3150" spc="7" baseline="-10582" dirty="0">
                <a:latin typeface="Symbol"/>
                <a:cs typeface="Symbol"/>
              </a:rPr>
              <a:t></a:t>
            </a:r>
            <a:endParaRPr sz="3150" baseline="-10582">
              <a:latin typeface="Symbol"/>
              <a:cs typeface="Symbol"/>
            </a:endParaRPr>
          </a:p>
          <a:p>
            <a:pPr marL="657225">
              <a:lnSpc>
                <a:spcPts val="2460"/>
              </a:lnSpc>
            </a:pPr>
            <a:r>
              <a:rPr sz="3150" spc="7" baseline="-13227" dirty="0">
                <a:latin typeface="Symbol"/>
                <a:cs typeface="Symbol"/>
              </a:rPr>
              <a:t></a:t>
            </a:r>
            <a:r>
              <a:rPr sz="3150" spc="7" baseline="-13227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0</a:t>
            </a:r>
            <a:r>
              <a:rPr sz="2100" spc="-4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,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90648" y="3945382"/>
            <a:ext cx="13550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Times New Roman"/>
                <a:cs typeface="Times New Roman"/>
              </a:rPr>
              <a:t>o</a:t>
            </a:r>
            <a:r>
              <a:rPr sz="2100" spc="-229" dirty="0">
                <a:latin typeface="Times New Roman"/>
                <a:cs typeface="Times New Roman"/>
              </a:rPr>
              <a:t> </a:t>
            </a:r>
            <a:r>
              <a:rPr sz="2100" spc="45" dirty="0">
                <a:latin typeface="Times New Roman"/>
                <a:cs typeface="Times New Roman"/>
              </a:rPr>
              <a:t>th</a:t>
            </a:r>
            <a:r>
              <a:rPr sz="2100" spc="-114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e</a:t>
            </a:r>
            <a:r>
              <a:rPr sz="2100" spc="-254" dirty="0">
                <a:latin typeface="Times New Roman"/>
                <a:cs typeface="Times New Roman"/>
              </a:rPr>
              <a:t> </a:t>
            </a:r>
            <a:r>
              <a:rPr sz="2100" spc="110" dirty="0">
                <a:latin typeface="Times New Roman"/>
                <a:cs typeface="Times New Roman"/>
              </a:rPr>
              <a:t>rw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spc="45" dirty="0">
                <a:latin typeface="Times New Roman"/>
                <a:cs typeface="Times New Roman"/>
              </a:rPr>
              <a:t>is</a:t>
            </a:r>
            <a:r>
              <a:rPr sz="2100" spc="-19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Times New Roman"/>
                <a:cs typeface="Times New Roman"/>
              </a:rPr>
              <a:t>e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236" y="5522772"/>
            <a:ext cx="65836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00"/>
                </a:solidFill>
                <a:latin typeface="Arial"/>
                <a:cs typeface="Arial"/>
              </a:rPr>
              <a:t>Our</a:t>
            </a:r>
            <a:r>
              <a:rPr sz="1800" spc="-1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task</a:t>
            </a:r>
            <a:r>
              <a:rPr sz="1800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45" dirty="0">
                <a:solidFill>
                  <a:srgbClr val="FFFF00"/>
                </a:solidFill>
                <a:latin typeface="Arial"/>
                <a:cs typeface="Arial"/>
              </a:rPr>
              <a:t>now</a:t>
            </a:r>
            <a:r>
              <a:rPr sz="1800" spc="-1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0" dirty="0">
                <a:solidFill>
                  <a:srgbClr val="FFFF00"/>
                </a:solidFill>
                <a:latin typeface="Arial"/>
                <a:cs typeface="Arial"/>
              </a:rPr>
              <a:t>is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1800" spc="-10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decode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i="1" dirty="0">
                <a:latin typeface="Carlito"/>
                <a:cs typeface="Carlito"/>
              </a:rPr>
              <a:t>c</a:t>
            </a:r>
            <a:r>
              <a:rPr sz="1800" i="1" spc="25" dirty="0">
                <a:latin typeface="Carlito"/>
                <a:cs typeface="Carlito"/>
              </a:rPr>
              <a:t> </a:t>
            </a:r>
            <a:r>
              <a:rPr sz="1800" spc="-20" dirty="0">
                <a:latin typeface="Arial"/>
                <a:cs typeface="Arial"/>
              </a:rPr>
              <a:t>from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received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i="1" spc="-20" dirty="0">
                <a:latin typeface="Carlito"/>
                <a:cs typeface="Carlito"/>
              </a:rPr>
              <a:t>r</a:t>
            </a:r>
            <a:r>
              <a:rPr sz="1800" spc="-2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77176" y="5522772"/>
            <a:ext cx="1263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How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34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do </a:t>
            </a:r>
            <a:r>
              <a:rPr sz="1800" spc="-20" dirty="0">
                <a:latin typeface="Arial"/>
                <a:cs typeface="Arial"/>
              </a:rPr>
              <a:t>it?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0442" y="4442841"/>
            <a:ext cx="1595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Arial"/>
                <a:cs typeface="Arial"/>
              </a:rPr>
              <a:t>c= </a:t>
            </a:r>
            <a:r>
              <a:rPr sz="1800" spc="50" dirty="0">
                <a:latin typeface="Arial"/>
                <a:cs typeface="Arial"/>
              </a:rPr>
              <a:t>[ </a:t>
            </a:r>
            <a:r>
              <a:rPr sz="1800" spc="-90" dirty="0">
                <a:latin typeface="Arial"/>
                <a:cs typeface="Arial"/>
              </a:rPr>
              <a:t>0 0 1 1 0 1</a:t>
            </a:r>
            <a:r>
              <a:rPr sz="1800" spc="-35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0]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r= </a:t>
            </a:r>
            <a:r>
              <a:rPr sz="1800" spc="50" dirty="0">
                <a:latin typeface="Arial"/>
                <a:cs typeface="Arial"/>
              </a:rPr>
              <a:t>[</a:t>
            </a:r>
            <a:r>
              <a:rPr sz="1800" spc="-29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1 </a:t>
            </a:r>
            <a:r>
              <a:rPr sz="1800" spc="-90" dirty="0">
                <a:latin typeface="Arial"/>
                <a:cs typeface="Arial"/>
              </a:rPr>
              <a:t>1 1 0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0 </a:t>
            </a:r>
            <a:r>
              <a:rPr sz="1800" spc="-25" dirty="0">
                <a:latin typeface="Arial"/>
                <a:cs typeface="Arial"/>
              </a:rPr>
              <a:t>0]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285" y="4658690"/>
            <a:ext cx="153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8372" y="4658690"/>
            <a:ext cx="21323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4" dirty="0">
                <a:latin typeface="Arial"/>
                <a:cs typeface="Arial"/>
              </a:rPr>
              <a:t>Then </a:t>
            </a:r>
            <a:r>
              <a:rPr sz="1800" spc="-135" dirty="0">
                <a:latin typeface="Arial"/>
                <a:cs typeface="Arial"/>
              </a:rPr>
              <a:t>e= </a:t>
            </a:r>
            <a:r>
              <a:rPr sz="1800" spc="50" dirty="0">
                <a:latin typeface="Arial"/>
                <a:cs typeface="Arial"/>
              </a:rPr>
              <a:t>[ </a:t>
            </a:r>
            <a:r>
              <a:rPr sz="1800" spc="-90" dirty="0">
                <a:latin typeface="Arial"/>
                <a:cs typeface="Arial"/>
              </a:rPr>
              <a:t>0 1 0 0 0 1</a:t>
            </a:r>
            <a:r>
              <a:rPr sz="1800" spc="-2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0]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190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123" y="188976"/>
            <a:ext cx="7772400" cy="7924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R="6985" algn="ctr">
              <a:lnSpc>
                <a:spcPts val="4650"/>
              </a:lnSpc>
            </a:pPr>
            <a:r>
              <a:rPr b="1" spc="-5" dirty="0">
                <a:solidFill>
                  <a:srgbClr val="FF3300"/>
                </a:solidFill>
                <a:latin typeface="Carlito"/>
                <a:cs typeface="Carlito"/>
              </a:rPr>
              <a:t>Definition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and properties</a:t>
            </a:r>
            <a:r>
              <a:rPr b="1" spc="-22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18078" y="766013"/>
            <a:ext cx="21488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b="1" spc="-30" dirty="0">
                <a:solidFill>
                  <a:srgbClr val="FF3300"/>
                </a:solidFill>
                <a:latin typeface="Carlito"/>
                <a:cs typeface="Carlito"/>
              </a:rPr>
              <a:t>Syndrome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236" y="1561033"/>
            <a:ext cx="9975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solidFill>
                  <a:srgbClr val="FF3300"/>
                </a:solidFill>
                <a:latin typeface="Arial"/>
                <a:cs typeface="Arial"/>
              </a:rPr>
              <a:t>D</a:t>
            </a:r>
            <a:r>
              <a:rPr sz="1800" spc="-170" dirty="0">
                <a:solidFill>
                  <a:srgbClr val="FF33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3300"/>
                </a:solidFill>
                <a:latin typeface="Arial"/>
                <a:cs typeface="Arial"/>
              </a:rPr>
              <a:t>fi</a:t>
            </a:r>
            <a:r>
              <a:rPr sz="1800" spc="-10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FF3300"/>
                </a:solidFill>
                <a:latin typeface="Arial"/>
                <a:cs typeface="Arial"/>
              </a:rPr>
              <a:t>i</a:t>
            </a:r>
            <a:r>
              <a:rPr sz="1800" spc="65" dirty="0">
                <a:solidFill>
                  <a:srgbClr val="FF3300"/>
                </a:solidFill>
                <a:latin typeface="Arial"/>
                <a:cs typeface="Arial"/>
              </a:rPr>
              <a:t>t</a:t>
            </a:r>
            <a:r>
              <a:rPr sz="1800" spc="35" dirty="0">
                <a:solidFill>
                  <a:srgbClr val="FF3300"/>
                </a:solidFill>
                <a:latin typeface="Arial"/>
                <a:cs typeface="Arial"/>
              </a:rPr>
              <a:t>i</a:t>
            </a:r>
            <a:r>
              <a:rPr sz="1800" spc="-50" dirty="0">
                <a:solidFill>
                  <a:srgbClr val="FF3300"/>
                </a:solidFill>
                <a:latin typeface="Arial"/>
                <a:cs typeface="Arial"/>
              </a:rPr>
              <a:t>o</a:t>
            </a:r>
            <a:r>
              <a:rPr sz="1800" spc="-70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1800" spc="-20" dirty="0">
                <a:solidFill>
                  <a:srgbClr val="FF33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1959" y="1500886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83077" y="1570481"/>
            <a:ext cx="429831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5760" algn="l"/>
                <a:tab pos="796290" algn="l"/>
                <a:tab pos="2750185" algn="l"/>
              </a:tabLst>
            </a:pPr>
            <a:r>
              <a:rPr sz="3200" i="1" spc="-5" dirty="0">
                <a:latin typeface="Times New Roman"/>
                <a:cs typeface="Times New Roman"/>
              </a:rPr>
              <a:t>s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spc="-5" dirty="0">
                <a:latin typeface="Times New Roman"/>
                <a:cs typeface="Times New Roman"/>
              </a:rPr>
              <a:t>	</a:t>
            </a:r>
            <a:r>
              <a:rPr sz="3200" i="1" spc="-5" dirty="0">
                <a:latin typeface="Times New Roman"/>
                <a:cs typeface="Times New Roman"/>
              </a:rPr>
              <a:t>r</a:t>
            </a:r>
            <a:r>
              <a:rPr sz="3200" i="1" spc="-36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H	</a:t>
            </a:r>
            <a:r>
              <a:rPr sz="3200" spc="-5" dirty="0">
                <a:latin typeface="Times New Roman"/>
                <a:cs typeface="Times New Roman"/>
              </a:rPr>
              <a:t>(</a:t>
            </a:r>
            <a:r>
              <a:rPr sz="3200" spc="-50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1</a:t>
            </a:r>
            <a:r>
              <a:rPr sz="3200" spc="-2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0</a:t>
            </a:r>
            <a:r>
              <a:rPr sz="3200" spc="-280" dirty="0">
                <a:latin typeface="Times New Roman"/>
                <a:cs typeface="Times New Roman"/>
              </a:rPr>
              <a:t> </a:t>
            </a:r>
            <a:r>
              <a:rPr sz="3200" spc="60" dirty="0">
                <a:latin typeface="Times New Roman"/>
                <a:cs typeface="Times New Roman"/>
              </a:rPr>
              <a:t>.1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9</a:t>
            </a:r>
            <a:r>
              <a:rPr sz="3200" spc="-2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660" y="2361947"/>
            <a:ext cx="8177530" cy="10217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0"/>
              </a:spcBef>
              <a:tabLst>
                <a:tab pos="1227455" algn="l"/>
              </a:tabLst>
            </a:pPr>
            <a:r>
              <a:rPr sz="1800" i="1" dirty="0">
                <a:latin typeface="Carlito"/>
                <a:cs typeface="Carlito"/>
              </a:rPr>
              <a:t>H</a:t>
            </a:r>
            <a:r>
              <a:rPr sz="1800" i="1" baseline="20833" dirty="0">
                <a:latin typeface="Carlito"/>
                <a:cs typeface="Carlito"/>
              </a:rPr>
              <a:t>T </a:t>
            </a:r>
            <a:r>
              <a:rPr sz="1800" spc="-95" dirty="0">
                <a:latin typeface="Arial"/>
                <a:cs typeface="Arial"/>
              </a:rPr>
              <a:t>is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i="1" spc="-75" dirty="0">
                <a:latin typeface="Carlito"/>
                <a:cs typeface="Carlito"/>
              </a:rPr>
              <a:t>n</a:t>
            </a:r>
            <a:r>
              <a:rPr sz="2600" spc="-75" dirty="0">
                <a:latin typeface="Noto Sans CJK JP Black"/>
                <a:cs typeface="Noto Sans CJK JP Black"/>
              </a:rPr>
              <a:t>×	</a:t>
            </a:r>
            <a:r>
              <a:rPr sz="1800" i="1" spc="-5" dirty="0">
                <a:latin typeface="Carlito"/>
                <a:cs typeface="Carlito"/>
              </a:rPr>
              <a:t>(n-k) </a:t>
            </a:r>
            <a:r>
              <a:rPr sz="1800" spc="-100" dirty="0">
                <a:latin typeface="Arial"/>
                <a:cs typeface="Arial"/>
              </a:rPr>
              <a:t>vector, </a:t>
            </a:r>
            <a:r>
              <a:rPr sz="1800" spc="-125" dirty="0">
                <a:latin typeface="Arial"/>
                <a:cs typeface="Arial"/>
              </a:rPr>
              <a:t>so, </a:t>
            </a:r>
            <a:r>
              <a:rPr sz="1800" spc="-200" dirty="0">
                <a:latin typeface="Arial"/>
                <a:cs typeface="Arial"/>
              </a:rPr>
              <a:t>s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90" dirty="0">
                <a:latin typeface="Arial"/>
                <a:cs typeface="Arial"/>
              </a:rPr>
              <a:t>1</a:t>
            </a:r>
            <a:r>
              <a:rPr sz="2600" spc="-90" dirty="0">
                <a:latin typeface="Noto Sans CJK JP Black"/>
                <a:cs typeface="Noto Sans CJK JP Black"/>
              </a:rPr>
              <a:t>×</a:t>
            </a:r>
            <a:r>
              <a:rPr sz="1800" spc="-90" dirty="0">
                <a:latin typeface="Arial"/>
                <a:cs typeface="Arial"/>
              </a:rPr>
              <a:t>(n-k)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vector.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800" spc="-60" dirty="0">
                <a:solidFill>
                  <a:srgbClr val="FF3300"/>
                </a:solidFill>
                <a:latin typeface="Arial"/>
                <a:cs typeface="Arial"/>
              </a:rPr>
              <a:t>Property</a:t>
            </a:r>
            <a:r>
              <a:rPr sz="1800" spc="-2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1:</a:t>
            </a:r>
            <a:r>
              <a:rPr sz="1800" spc="-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FF3300"/>
                </a:solidFill>
                <a:latin typeface="Arial"/>
                <a:cs typeface="Arial"/>
              </a:rPr>
              <a:t>it</a:t>
            </a:r>
            <a:r>
              <a:rPr sz="1800" spc="-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100" dirty="0">
                <a:solidFill>
                  <a:srgbClr val="FF3300"/>
                </a:solidFill>
                <a:latin typeface="Arial"/>
                <a:cs typeface="Arial"/>
              </a:rPr>
              <a:t>depends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3300"/>
                </a:solidFill>
                <a:latin typeface="Arial"/>
                <a:cs typeface="Arial"/>
              </a:rPr>
              <a:t>only</a:t>
            </a:r>
            <a:r>
              <a:rPr sz="1800" spc="-1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on</a:t>
            </a:r>
            <a:r>
              <a:rPr sz="1800" spc="-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the</a:t>
            </a:r>
            <a:r>
              <a:rPr sz="1800" spc="-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error</a:t>
            </a:r>
            <a:r>
              <a:rPr sz="1800" spc="-1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3300"/>
                </a:solidFill>
                <a:latin typeface="Arial"/>
                <a:cs typeface="Arial"/>
              </a:rPr>
              <a:t>pattern,</a:t>
            </a:r>
            <a:r>
              <a:rPr sz="1800" spc="-1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FF3300"/>
                </a:solidFill>
                <a:latin typeface="Arial"/>
                <a:cs typeface="Arial"/>
              </a:rPr>
              <a:t>and</a:t>
            </a:r>
            <a:r>
              <a:rPr sz="1800" spc="-7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3300"/>
                </a:solidFill>
                <a:latin typeface="Arial"/>
                <a:cs typeface="Arial"/>
              </a:rPr>
              <a:t>not</a:t>
            </a:r>
            <a:r>
              <a:rPr sz="1800" spc="-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on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the</a:t>
            </a:r>
            <a:r>
              <a:rPr sz="1800" spc="-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FF3300"/>
                </a:solidFill>
                <a:latin typeface="Arial"/>
                <a:cs typeface="Arial"/>
              </a:rPr>
              <a:t>transmitted</a:t>
            </a:r>
            <a:r>
              <a:rPr sz="1800" spc="-1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code</a:t>
            </a:r>
            <a:r>
              <a:rPr sz="1800" spc="7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3300"/>
                </a:solidFill>
                <a:latin typeface="Arial"/>
                <a:cs typeface="Arial"/>
              </a:rPr>
              <a:t>word.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437" y="4298442"/>
            <a:ext cx="838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185" dirty="0">
                <a:latin typeface="Arial"/>
                <a:cs typeface="Arial"/>
              </a:rPr>
              <a:t>c</a:t>
            </a:r>
            <a:r>
              <a:rPr sz="1800" spc="-100" dirty="0">
                <a:latin typeface="Arial"/>
                <a:cs typeface="Arial"/>
              </a:rPr>
              <a:t>a</a:t>
            </a:r>
            <a:r>
              <a:rPr sz="1800" spc="-110" dirty="0">
                <a:latin typeface="Arial"/>
                <a:cs typeface="Arial"/>
              </a:rPr>
              <a:t>u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75" dirty="0">
                <a:latin typeface="Arial"/>
                <a:cs typeface="Arial"/>
              </a:rPr>
              <a:t>e: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5038" y="4945760"/>
            <a:ext cx="1390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5013" y="4945760"/>
            <a:ext cx="1390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29402" y="4945760"/>
            <a:ext cx="1390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0831" y="4945760"/>
            <a:ext cx="1390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45220" y="4945760"/>
            <a:ext cx="13906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7672" y="5008626"/>
            <a:ext cx="7421245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0040" algn="l"/>
                <a:tab pos="695325" algn="l"/>
                <a:tab pos="1638935" algn="l"/>
                <a:tab pos="2007870" algn="l"/>
                <a:tab pos="2471420" algn="l"/>
                <a:tab pos="2815590" algn="l"/>
                <a:tab pos="3977640" algn="l"/>
                <a:tab pos="4343400" algn="l"/>
                <a:tab pos="5282565" algn="l"/>
                <a:tab pos="5624195" algn="l"/>
                <a:tab pos="6593840" algn="l"/>
                <a:tab pos="6959600" algn="l"/>
              </a:tabLst>
            </a:pPr>
            <a:r>
              <a:rPr sz="2750" i="1" dirty="0">
                <a:latin typeface="Times New Roman"/>
                <a:cs typeface="Times New Roman"/>
              </a:rPr>
              <a:t>s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dirty="0">
                <a:latin typeface="Times New Roman"/>
                <a:cs typeface="Times New Roman"/>
              </a:rPr>
              <a:t>r</a:t>
            </a:r>
            <a:r>
              <a:rPr sz="2750" i="1" spc="-395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H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dirty="0">
                <a:latin typeface="Times New Roman"/>
                <a:cs typeface="Times New Roman"/>
              </a:rPr>
              <a:t>(</a:t>
            </a:r>
            <a:r>
              <a:rPr sz="2750" spc="-360" dirty="0">
                <a:latin typeface="Times New Roman"/>
                <a:cs typeface="Times New Roman"/>
              </a:rPr>
              <a:t> </a:t>
            </a:r>
            <a:r>
              <a:rPr sz="2750" i="1" dirty="0">
                <a:latin typeface="Times New Roman"/>
                <a:cs typeface="Times New Roman"/>
              </a:rPr>
              <a:t>c	</a:t>
            </a:r>
            <a:r>
              <a:rPr sz="2750" spc="5" dirty="0">
                <a:latin typeface="Symbol"/>
                <a:cs typeface="Symbol"/>
              </a:rPr>
              <a:t>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spc="85" dirty="0">
                <a:latin typeface="Times New Roman"/>
                <a:cs typeface="Times New Roman"/>
              </a:rPr>
              <a:t>e</a:t>
            </a:r>
            <a:r>
              <a:rPr sz="2750" spc="85" dirty="0">
                <a:latin typeface="Times New Roman"/>
                <a:cs typeface="Times New Roman"/>
              </a:rPr>
              <a:t>)</a:t>
            </a:r>
            <a:r>
              <a:rPr sz="2750" spc="50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H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dirty="0">
                <a:latin typeface="Times New Roman"/>
                <a:cs typeface="Times New Roman"/>
              </a:rPr>
              <a:t>c</a:t>
            </a:r>
            <a:r>
              <a:rPr sz="2750" i="1" spc="-280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H	</a:t>
            </a:r>
            <a:r>
              <a:rPr sz="2750" spc="5" dirty="0">
                <a:latin typeface="Symbol"/>
                <a:cs typeface="Symbol"/>
              </a:rPr>
              <a:t>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dirty="0">
                <a:latin typeface="Times New Roman"/>
                <a:cs typeface="Times New Roman"/>
              </a:rPr>
              <a:t>e</a:t>
            </a:r>
            <a:r>
              <a:rPr sz="2750" i="1" spc="-285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H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dirty="0">
                <a:latin typeface="Times New Roman"/>
                <a:cs typeface="Times New Roman"/>
              </a:rPr>
              <a:t>e</a:t>
            </a:r>
            <a:r>
              <a:rPr sz="2750" i="1" spc="-450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H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191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904" y="405384"/>
            <a:ext cx="7772400" cy="685800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ts val="4645"/>
              </a:lnSpc>
            </a:pPr>
            <a:r>
              <a:rPr b="1" spc="-20" dirty="0">
                <a:solidFill>
                  <a:srgbClr val="FFFF00"/>
                </a:solidFill>
                <a:latin typeface="Carlito"/>
                <a:cs typeface="Carlito"/>
              </a:rPr>
              <a:t>Syndrome</a:t>
            </a:r>
            <a:r>
              <a:rPr b="1" spc="-5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Decoding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1835" y="1344929"/>
            <a:ext cx="4361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solidFill>
                  <a:srgbClr val="00FFFF"/>
                </a:solidFill>
                <a:latin typeface="Arial"/>
                <a:cs typeface="Arial"/>
              </a:rPr>
              <a:t>The 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decoding 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procedure </a:t>
            </a:r>
            <a:r>
              <a:rPr sz="1800" spc="-20" dirty="0">
                <a:solidFill>
                  <a:srgbClr val="00FFFF"/>
                </a:solidFill>
                <a:latin typeface="Arial"/>
                <a:cs typeface="Arial"/>
              </a:rPr>
              <a:t>for </a:t>
            </a:r>
            <a:r>
              <a:rPr sz="1800" spc="-140" dirty="0">
                <a:solidFill>
                  <a:srgbClr val="00FFFF"/>
                </a:solidFill>
                <a:latin typeface="Arial"/>
                <a:cs typeface="Arial"/>
              </a:rPr>
              <a:t>a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linear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block</a:t>
            </a:r>
            <a:r>
              <a:rPr sz="1800" spc="-25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037" y="2143709"/>
            <a:ext cx="5612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800" dirty="0">
                <a:latin typeface="UmePlus Gothic"/>
                <a:cs typeface="UmePlus Gothic"/>
              </a:rPr>
              <a:t>①	</a:t>
            </a:r>
            <a:r>
              <a:rPr sz="1800" spc="-110" dirty="0">
                <a:latin typeface="Arial"/>
                <a:cs typeface="Arial"/>
              </a:rPr>
              <a:t>For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received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i="1" spc="-25" dirty="0">
                <a:latin typeface="Carlito"/>
                <a:cs typeface="Carlito"/>
              </a:rPr>
              <a:t>r</a:t>
            </a:r>
            <a:r>
              <a:rPr sz="1800" spc="-25" dirty="0">
                <a:latin typeface="Arial"/>
                <a:cs typeface="Arial"/>
              </a:rPr>
              <a:t>,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compute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syndrome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i="1" spc="-5" dirty="0">
                <a:latin typeface="Carlito"/>
                <a:cs typeface="Carlito"/>
              </a:rPr>
              <a:t>s=rH</a:t>
            </a:r>
            <a:r>
              <a:rPr sz="1800" i="1" spc="-7" baseline="20833" dirty="0">
                <a:latin typeface="Carlito"/>
                <a:cs typeface="Carlito"/>
              </a:rPr>
              <a:t>T</a:t>
            </a:r>
            <a:endParaRPr sz="1800" baseline="20833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7037" y="3584829"/>
            <a:ext cx="71888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800" dirty="0">
                <a:latin typeface="UmePlus Gothic"/>
                <a:cs typeface="UmePlus Gothic"/>
              </a:rPr>
              <a:t>②	</a:t>
            </a:r>
            <a:r>
              <a:rPr sz="1800" spc="-35" dirty="0">
                <a:latin typeface="Arial"/>
                <a:cs typeface="Arial"/>
              </a:rPr>
              <a:t>Identify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error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pattern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i="1" dirty="0">
                <a:latin typeface="Carlito"/>
                <a:cs typeface="Carlito"/>
              </a:rPr>
              <a:t>e</a:t>
            </a:r>
            <a:r>
              <a:rPr sz="1800" i="1" baseline="-16203" dirty="0">
                <a:latin typeface="Carlito"/>
                <a:cs typeface="Carlito"/>
              </a:rPr>
              <a:t>max</a:t>
            </a:r>
            <a:r>
              <a:rPr sz="1800" i="1" spc="-60" baseline="-16203" dirty="0">
                <a:latin typeface="Carlito"/>
                <a:cs typeface="Carlito"/>
              </a:rPr>
              <a:t> </a:t>
            </a:r>
            <a:r>
              <a:rPr sz="1800" spc="10" dirty="0">
                <a:latin typeface="Arial"/>
                <a:cs typeface="Arial"/>
              </a:rPr>
              <a:t>with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largest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probability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80" dirty="0">
                <a:latin typeface="Arial"/>
                <a:cs typeface="Arial"/>
              </a:rPr>
              <a:t>occurrence.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037" y="5097017"/>
            <a:ext cx="818070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35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1800" dirty="0">
                <a:latin typeface="UmePlus Gothic"/>
                <a:cs typeface="UmePlus Gothic"/>
              </a:rPr>
              <a:t>③	</a:t>
            </a:r>
            <a:r>
              <a:rPr sz="1800" spc="-90" dirty="0">
                <a:latin typeface="Arial"/>
                <a:cs typeface="Arial"/>
              </a:rPr>
              <a:t>Compute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55" dirty="0">
                <a:latin typeface="Arial"/>
                <a:cs typeface="Arial"/>
              </a:rPr>
              <a:t>vector </a:t>
            </a:r>
            <a:r>
              <a:rPr sz="1800" i="1" dirty="0">
                <a:latin typeface="Carlito"/>
                <a:cs typeface="Carlito"/>
              </a:rPr>
              <a:t>c = r + e</a:t>
            </a:r>
            <a:r>
              <a:rPr sz="1800" i="1" baseline="-16203" dirty="0">
                <a:latin typeface="Carlito"/>
                <a:cs typeface="Carlito"/>
              </a:rPr>
              <a:t>max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decoded </a:t>
            </a:r>
            <a:r>
              <a:rPr sz="1800" spc="-80" dirty="0">
                <a:latin typeface="Arial"/>
                <a:cs typeface="Arial"/>
              </a:rPr>
              <a:t>version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received</a:t>
            </a:r>
            <a:r>
              <a:rPr sz="1800" spc="-30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vector</a:t>
            </a:r>
            <a:endParaRPr sz="1800">
              <a:latin typeface="Arial"/>
              <a:cs typeface="Arial"/>
            </a:endParaRPr>
          </a:p>
          <a:p>
            <a:pPr marL="495300">
              <a:lnSpc>
                <a:spcPts val="2135"/>
              </a:lnSpc>
            </a:pPr>
            <a:r>
              <a:rPr sz="1800" i="1" spc="-25" dirty="0">
                <a:latin typeface="Carlito"/>
                <a:cs typeface="Carlito"/>
              </a:rPr>
              <a:t>r</a:t>
            </a:r>
            <a:r>
              <a:rPr sz="1800" spc="-2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253" y="1837389"/>
            <a:ext cx="1657161" cy="2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35" y="206451"/>
            <a:ext cx="47275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20" dirty="0">
                <a:solidFill>
                  <a:srgbClr val="FFFF00"/>
                </a:solidFill>
                <a:latin typeface="Carlito"/>
                <a:cs typeface="Carlito"/>
              </a:rPr>
              <a:t>Likelihood</a:t>
            </a:r>
            <a:r>
              <a:rPr b="1" spc="-9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spc="-5" dirty="0">
                <a:solidFill>
                  <a:srgbClr val="FFFF00"/>
                </a:solidFill>
                <a:latin typeface="Carlito"/>
                <a:cs typeface="Carlito"/>
              </a:rPr>
              <a:t>decoding</a:t>
            </a:r>
            <a:r>
              <a:rPr b="1" spc="-5" dirty="0">
                <a:solidFill>
                  <a:srgbClr val="FFFF00"/>
                </a:solidFill>
                <a:latin typeface="UnDotum"/>
                <a:cs typeface="UnDotum"/>
              </a:rPr>
              <a:t>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3361" y="4049979"/>
            <a:ext cx="1460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73041" y="4049979"/>
            <a:ext cx="1460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09920" y="4049979"/>
            <a:ext cx="1460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0029" y="4049979"/>
            <a:ext cx="1460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6906" y="4049979"/>
            <a:ext cx="14605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443" y="4110990"/>
            <a:ext cx="799528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805" algn="l"/>
                <a:tab pos="747395" algn="l"/>
                <a:tab pos="1764030" algn="l"/>
                <a:tab pos="2160270" algn="l"/>
                <a:tab pos="2660650" algn="l"/>
                <a:tab pos="3029585" algn="l"/>
                <a:tab pos="4282440" algn="l"/>
                <a:tab pos="4679315" algn="l"/>
                <a:tab pos="5688330" algn="l"/>
                <a:tab pos="6057265" algn="l"/>
                <a:tab pos="7099934" algn="l"/>
                <a:tab pos="7493634" algn="l"/>
              </a:tabLst>
            </a:pPr>
            <a:r>
              <a:rPr sz="3000" i="1" spc="-5" dirty="0">
                <a:latin typeface="Times New Roman"/>
                <a:cs typeface="Times New Roman"/>
              </a:rPr>
              <a:t>s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spc="-5" dirty="0">
                <a:latin typeface="Times New Roman"/>
                <a:cs typeface="Times New Roman"/>
              </a:rPr>
              <a:t>r</a:t>
            </a:r>
            <a:r>
              <a:rPr sz="3000" i="1" spc="-455" dirty="0">
                <a:latin typeface="Times New Roman"/>
                <a:cs typeface="Times New Roman"/>
              </a:rPr>
              <a:t> </a:t>
            </a:r>
            <a:r>
              <a:rPr sz="3000" i="1" spc="-5" dirty="0">
                <a:latin typeface="Times New Roman"/>
                <a:cs typeface="Times New Roman"/>
              </a:rPr>
              <a:t>H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(</a:t>
            </a:r>
            <a:r>
              <a:rPr sz="3000" spc="-40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c	</a:t>
            </a:r>
            <a:r>
              <a:rPr sz="3000" dirty="0">
                <a:latin typeface="Symbol"/>
                <a:cs typeface="Symbol"/>
              </a:rPr>
              <a:t>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e</a:t>
            </a:r>
            <a:r>
              <a:rPr sz="3000" i="1" spc="50" dirty="0">
                <a:latin typeface="Times New Roman"/>
                <a:cs typeface="Times New Roman"/>
              </a:rPr>
              <a:t> </a:t>
            </a:r>
            <a:r>
              <a:rPr sz="3000" spc="85" dirty="0">
                <a:latin typeface="Times New Roman"/>
                <a:cs typeface="Times New Roman"/>
              </a:rPr>
              <a:t>)</a:t>
            </a:r>
            <a:r>
              <a:rPr sz="3000" i="1" spc="85" dirty="0">
                <a:latin typeface="Times New Roman"/>
                <a:cs typeface="Times New Roman"/>
              </a:rPr>
              <a:t>H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c</a:t>
            </a:r>
            <a:r>
              <a:rPr sz="3000" i="1" spc="-330" dirty="0">
                <a:latin typeface="Times New Roman"/>
                <a:cs typeface="Times New Roman"/>
              </a:rPr>
              <a:t> </a:t>
            </a:r>
            <a:r>
              <a:rPr sz="3000" i="1" spc="-5" dirty="0">
                <a:latin typeface="Times New Roman"/>
                <a:cs typeface="Times New Roman"/>
              </a:rPr>
              <a:t>H	</a:t>
            </a:r>
            <a:r>
              <a:rPr sz="3000" dirty="0">
                <a:latin typeface="Symbol"/>
                <a:cs typeface="Symbol"/>
              </a:rPr>
              <a:t>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e</a:t>
            </a:r>
            <a:r>
              <a:rPr sz="3000" i="1" spc="-330" dirty="0">
                <a:latin typeface="Times New Roman"/>
                <a:cs typeface="Times New Roman"/>
              </a:rPr>
              <a:t> </a:t>
            </a:r>
            <a:r>
              <a:rPr sz="3000" i="1" spc="-5" dirty="0">
                <a:latin typeface="Times New Roman"/>
                <a:cs typeface="Times New Roman"/>
              </a:rPr>
              <a:t>H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e</a:t>
            </a:r>
            <a:r>
              <a:rPr sz="3000" i="1" spc="-475" dirty="0">
                <a:latin typeface="Times New Roman"/>
                <a:cs typeface="Times New Roman"/>
              </a:rPr>
              <a:t> </a:t>
            </a:r>
            <a:r>
              <a:rPr sz="3000" i="1" spc="-5" dirty="0">
                <a:latin typeface="Times New Roman"/>
                <a:cs typeface="Times New Roman"/>
              </a:rPr>
              <a:t>H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2597" y="5374589"/>
            <a:ext cx="13589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spc="5" dirty="0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958" y="5431332"/>
            <a:ext cx="112204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1150" algn="l"/>
                <a:tab pos="667385" algn="l"/>
              </a:tabLst>
            </a:pPr>
            <a:r>
              <a:rPr sz="2700" i="1" dirty="0">
                <a:latin typeface="Times New Roman"/>
                <a:cs typeface="Times New Roman"/>
              </a:rPr>
              <a:t>s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</a:t>
            </a:r>
            <a:r>
              <a:rPr sz="2700" i="1" spc="-440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H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4730" y="5364276"/>
            <a:ext cx="6721475" cy="611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ts val="2990"/>
              </a:lnSpc>
              <a:spcBef>
                <a:spcPts val="110"/>
              </a:spcBef>
              <a:tabLst>
                <a:tab pos="407034" algn="l"/>
                <a:tab pos="724535" algn="l"/>
                <a:tab pos="1188085" algn="l"/>
                <a:tab pos="1498600" algn="l"/>
                <a:tab pos="1831339" algn="l"/>
                <a:tab pos="2200275" algn="l"/>
                <a:tab pos="2712085" algn="l"/>
                <a:tab pos="3023235" algn="l"/>
                <a:tab pos="3810000" algn="l"/>
                <a:tab pos="4117975" algn="l"/>
                <a:tab pos="4572000" algn="l"/>
                <a:tab pos="4883150" algn="l"/>
                <a:tab pos="5691505" algn="l"/>
                <a:tab pos="6023610" algn="l"/>
                <a:tab pos="6395720" algn="l"/>
              </a:tabLst>
            </a:pP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</a:t>
            </a:r>
            <a:endParaRPr sz="2700">
              <a:latin typeface="Times New Roman"/>
              <a:cs typeface="Times New Roman"/>
            </a:endParaRPr>
          </a:p>
          <a:p>
            <a:pPr marL="575310">
              <a:lnSpc>
                <a:spcPts val="1610"/>
              </a:lnSpc>
              <a:tabLst>
                <a:tab pos="1071880" algn="l"/>
                <a:tab pos="2032635" algn="l"/>
                <a:tab pos="2574925" algn="l"/>
                <a:tab pos="3999229" algn="l"/>
                <a:tab pos="4486910" algn="l"/>
                <a:tab pos="6224905" algn="l"/>
              </a:tabLst>
            </a:pPr>
            <a:r>
              <a:rPr sz="1550" spc="5" dirty="0">
                <a:latin typeface="Times New Roman"/>
                <a:cs typeface="Times New Roman"/>
              </a:rPr>
              <a:t>1	1	2	2	</a:t>
            </a:r>
            <a:r>
              <a:rPr sz="1550" i="1" dirty="0">
                <a:latin typeface="Times New Roman"/>
                <a:cs typeface="Times New Roman"/>
              </a:rPr>
              <a:t>i	i	</a:t>
            </a:r>
            <a:r>
              <a:rPr sz="1550" i="1" spc="5" dirty="0">
                <a:latin typeface="Times New Roman"/>
                <a:cs typeface="Times New Roman"/>
              </a:rPr>
              <a:t>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46083" y="5211470"/>
            <a:ext cx="279400" cy="76390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1145"/>
              </a:spcBef>
            </a:pPr>
            <a:r>
              <a:rPr sz="1550" i="1" spc="5" dirty="0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550" i="1" spc="5" dirty="0">
                <a:latin typeface="Times New Roman"/>
                <a:cs typeface="Times New Roman"/>
              </a:rPr>
              <a:t>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07559" y="5431409"/>
            <a:ext cx="3856736" cy="3477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92782" y="2391536"/>
            <a:ext cx="4305935" cy="699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435"/>
              </a:lnSpc>
              <a:spcBef>
                <a:spcPts val="95"/>
              </a:spcBef>
              <a:tabLst>
                <a:tab pos="387350" algn="l"/>
                <a:tab pos="789940" algn="l"/>
                <a:tab pos="1433195" algn="l"/>
                <a:tab pos="2082800" algn="l"/>
                <a:tab pos="3076575" algn="l"/>
                <a:tab pos="4137660" algn="l"/>
              </a:tabLst>
            </a:pPr>
            <a:r>
              <a:rPr sz="3100" b="1" i="1" spc="-5" dirty="0">
                <a:latin typeface="Times New Roman"/>
                <a:cs typeface="Times New Roman"/>
              </a:rPr>
              <a:t>e	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5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{</a:t>
            </a:r>
            <a:r>
              <a:rPr sz="3100" b="1" spc="-315" dirty="0">
                <a:latin typeface="Times New Roman"/>
                <a:cs typeface="Times New Roman"/>
              </a:rPr>
              <a:t> </a:t>
            </a:r>
            <a:r>
              <a:rPr sz="3100" b="1" i="1" spc="-5" dirty="0">
                <a:latin typeface="Times New Roman"/>
                <a:cs typeface="Times New Roman"/>
              </a:rPr>
              <a:t>e</a:t>
            </a:r>
            <a:r>
              <a:rPr sz="3100" b="1" i="1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,</a:t>
            </a:r>
            <a:r>
              <a:rPr sz="3100" b="1" spc="-85" dirty="0">
                <a:latin typeface="Times New Roman"/>
                <a:cs typeface="Times New Roman"/>
              </a:rPr>
              <a:t> </a:t>
            </a:r>
            <a:r>
              <a:rPr sz="3100" b="1" i="1" spc="-5" dirty="0">
                <a:latin typeface="Times New Roman"/>
                <a:cs typeface="Times New Roman"/>
              </a:rPr>
              <a:t>e</a:t>
            </a:r>
            <a:r>
              <a:rPr sz="3100" b="1" i="1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,</a:t>
            </a:r>
            <a:r>
              <a:rPr sz="3100" b="1" spc="-85" dirty="0">
                <a:latin typeface="Times New Roman"/>
                <a:cs typeface="Times New Roman"/>
              </a:rPr>
              <a:t> </a:t>
            </a:r>
            <a:r>
              <a:rPr sz="3100" b="1" spc="254" dirty="0">
                <a:latin typeface="Times New Roman"/>
                <a:cs typeface="Times New Roman"/>
              </a:rPr>
              <a:t>.</a:t>
            </a:r>
            <a:r>
              <a:rPr sz="3100" b="1" spc="250" dirty="0">
                <a:latin typeface="Times New Roman"/>
                <a:cs typeface="Times New Roman"/>
              </a:rPr>
              <a:t>.</a:t>
            </a:r>
            <a:r>
              <a:rPr sz="3100" b="1" spc="180" dirty="0">
                <a:latin typeface="Times New Roman"/>
                <a:cs typeface="Times New Roman"/>
              </a:rPr>
              <a:t>.</a:t>
            </a:r>
            <a:r>
              <a:rPr sz="3100" b="1" i="1" spc="-5" dirty="0">
                <a:latin typeface="Times New Roman"/>
                <a:cs typeface="Times New Roman"/>
              </a:rPr>
              <a:t>e</a:t>
            </a:r>
            <a:r>
              <a:rPr sz="3100" b="1" i="1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,</a:t>
            </a:r>
            <a:r>
              <a:rPr sz="3100" b="1" spc="-85" dirty="0">
                <a:latin typeface="Times New Roman"/>
                <a:cs typeface="Times New Roman"/>
              </a:rPr>
              <a:t> </a:t>
            </a:r>
            <a:r>
              <a:rPr sz="3100" b="1" spc="254" dirty="0">
                <a:latin typeface="Times New Roman"/>
                <a:cs typeface="Times New Roman"/>
              </a:rPr>
              <a:t>.</a:t>
            </a:r>
            <a:r>
              <a:rPr sz="3100" b="1" spc="250" dirty="0">
                <a:latin typeface="Times New Roman"/>
                <a:cs typeface="Times New Roman"/>
              </a:rPr>
              <a:t>.</a:t>
            </a:r>
            <a:r>
              <a:rPr sz="3100" b="1" spc="180" dirty="0">
                <a:latin typeface="Times New Roman"/>
                <a:cs typeface="Times New Roman"/>
              </a:rPr>
              <a:t>.</a:t>
            </a:r>
            <a:r>
              <a:rPr sz="3100" b="1" i="1" spc="-5" dirty="0">
                <a:latin typeface="Times New Roman"/>
                <a:cs typeface="Times New Roman"/>
              </a:rPr>
              <a:t>e</a:t>
            </a:r>
            <a:r>
              <a:rPr sz="3100" b="1" i="1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}</a:t>
            </a:r>
            <a:endParaRPr sz="3100">
              <a:latin typeface="Times New Roman"/>
              <a:cs typeface="Times New Roman"/>
            </a:endParaRPr>
          </a:p>
          <a:p>
            <a:pPr marL="1229360">
              <a:lnSpc>
                <a:spcPts val="1875"/>
              </a:lnSpc>
              <a:tabLst>
                <a:tab pos="1869439" algn="l"/>
                <a:tab pos="2912110" algn="l"/>
                <a:tab pos="3903345" algn="l"/>
              </a:tabLst>
            </a:pPr>
            <a:r>
              <a:rPr sz="1800" b="1" dirty="0">
                <a:latin typeface="Times New Roman"/>
                <a:cs typeface="Times New Roman"/>
              </a:rPr>
              <a:t>1	2	</a:t>
            </a:r>
            <a:r>
              <a:rPr sz="1800" b="1" i="1" dirty="0">
                <a:latin typeface="Times New Roman"/>
                <a:cs typeface="Times New Roman"/>
              </a:rPr>
              <a:t>i	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037" y="2479293"/>
            <a:ext cx="3350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latin typeface="Arial"/>
                <a:cs typeface="Arial"/>
              </a:rPr>
              <a:t>If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and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only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50" dirty="0">
                <a:latin typeface="Arial"/>
                <a:cs typeface="Arial"/>
              </a:rPr>
              <a:t>if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i="1" spc="-95" dirty="0">
                <a:latin typeface="Carlito"/>
                <a:cs typeface="Carlito"/>
              </a:rPr>
              <a:t>e</a:t>
            </a:r>
            <a:r>
              <a:rPr sz="2775" i="1" spc="-142" baseline="-16516" dirty="0">
                <a:latin typeface="Carlito"/>
                <a:cs typeface="Carlito"/>
              </a:rPr>
              <a:t>i</a:t>
            </a:r>
            <a:r>
              <a:rPr sz="2800" spc="-95" dirty="0">
                <a:latin typeface="Arial"/>
                <a:cs typeface="Arial"/>
              </a:rPr>
              <a:t>=1,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then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4672" y="1340307"/>
            <a:ext cx="13589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spc="5" dirty="0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759" y="1396999"/>
            <a:ext cx="107632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95910" algn="l"/>
                <a:tab pos="634365" algn="l"/>
              </a:tabLst>
            </a:pPr>
            <a:r>
              <a:rPr sz="2700" i="1" dirty="0">
                <a:latin typeface="Times New Roman"/>
                <a:cs typeface="Times New Roman"/>
              </a:rPr>
              <a:t>s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215" dirty="0">
                <a:latin typeface="Times New Roman"/>
                <a:cs typeface="Times New Roman"/>
              </a:rPr>
              <a:t>e</a:t>
            </a:r>
            <a:r>
              <a:rPr sz="2700" i="1" spc="5" dirty="0">
                <a:latin typeface="Times New Roman"/>
                <a:cs typeface="Times New Roman"/>
              </a:rPr>
              <a:t>H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4172" y="1329943"/>
            <a:ext cx="6661784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363220" algn="l"/>
                <a:tab pos="664845" algn="l"/>
                <a:tab pos="1101090" algn="l"/>
                <a:tab pos="1397000" algn="l"/>
                <a:tab pos="2058670" algn="l"/>
                <a:tab pos="2543175" algn="l"/>
                <a:tab pos="2839085" algn="l"/>
                <a:tab pos="3583304" algn="l"/>
                <a:tab pos="3876040" algn="l"/>
                <a:tab pos="4305935" algn="l"/>
                <a:tab pos="4598670" algn="l"/>
                <a:tab pos="5367020" algn="l"/>
                <a:tab pos="6031230" algn="l"/>
                <a:tab pos="6525259" algn="l"/>
              </a:tabLst>
            </a:pP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305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305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e	H	</a:t>
            </a:r>
            <a:r>
              <a:rPr sz="2325" i="1" spc="7" baseline="46594" dirty="0">
                <a:latin typeface="Times New Roman"/>
                <a:cs typeface="Times New Roman"/>
              </a:rPr>
              <a:t>T</a:t>
            </a:r>
            <a:endParaRPr sz="2325" baseline="46594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3695" y="1677365"/>
            <a:ext cx="59944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81965" algn="l"/>
                <a:tab pos="1390650" algn="l"/>
                <a:tab pos="1905635" algn="l"/>
                <a:tab pos="3253740" algn="l"/>
                <a:tab pos="3714115" algn="l"/>
                <a:tab pos="5360035" algn="l"/>
                <a:tab pos="5882005" algn="l"/>
              </a:tabLst>
            </a:pPr>
            <a:r>
              <a:rPr sz="1550" spc="5" dirty="0">
                <a:latin typeface="Times New Roman"/>
                <a:cs typeface="Times New Roman"/>
              </a:rPr>
              <a:t>1	1	2	2	</a:t>
            </a:r>
            <a:r>
              <a:rPr sz="1550" i="1" dirty="0">
                <a:latin typeface="Times New Roman"/>
                <a:cs typeface="Times New Roman"/>
              </a:rPr>
              <a:t>i	i	</a:t>
            </a:r>
            <a:r>
              <a:rPr sz="1550" i="1" spc="5" dirty="0">
                <a:latin typeface="Times New Roman"/>
                <a:cs typeface="Times New Roman"/>
              </a:rPr>
              <a:t>n	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06847" y="1398917"/>
            <a:ext cx="3651123" cy="347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60921" y="3863085"/>
            <a:ext cx="749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193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6703" y="3437890"/>
            <a:ext cx="342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i="1" spc="-7" baseline="-27777" dirty="0">
                <a:latin typeface="Times New Roman"/>
                <a:cs typeface="Times New Roman"/>
              </a:rPr>
              <a:t>s</a:t>
            </a:r>
            <a:r>
              <a:rPr sz="3600" b="1" i="1" spc="-509" baseline="-27777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5878" y="3623005"/>
            <a:ext cx="6286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2400" dirty="0">
                <a:latin typeface="Symbol"/>
                <a:cs typeface="Symbol"/>
              </a:rPr>
              <a:t>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b="1" i="1" dirty="0">
                <a:latin typeface="Times New Roman"/>
                <a:cs typeface="Times New Roman"/>
              </a:rPr>
              <a:t>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2603" y="3489451"/>
            <a:ext cx="226060" cy="62293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715"/>
              </a:spcBef>
            </a:pPr>
            <a:r>
              <a:rPr sz="1450" b="1" i="1" spc="-10" dirty="0"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50" b="1" i="1" spc="-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50414" y="3621404"/>
            <a:ext cx="91884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7020" algn="l"/>
                <a:tab pos="658495" algn="l"/>
              </a:tabLst>
            </a:pPr>
            <a:r>
              <a:rPr sz="2500" b="1" i="1" spc="-5" dirty="0">
                <a:latin typeface="Times New Roman"/>
                <a:cs typeface="Times New Roman"/>
              </a:rPr>
              <a:t>s	</a:t>
            </a:r>
            <a:r>
              <a:rPr sz="2500" spc="-5" dirty="0">
                <a:latin typeface="Symbol"/>
                <a:cs typeface="Symbol"/>
              </a:rPr>
              <a:t></a:t>
            </a:r>
            <a:r>
              <a:rPr sz="2500" spc="-5" dirty="0">
                <a:latin typeface="Times New Roman"/>
                <a:cs typeface="Times New Roman"/>
              </a:rPr>
              <a:t>	</a:t>
            </a:r>
            <a:r>
              <a:rPr sz="2500" b="1" i="1" spc="-5" dirty="0">
                <a:latin typeface="Times New Roman"/>
                <a:cs typeface="Times New Roman"/>
              </a:rPr>
              <a:t>H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0717" y="3578732"/>
            <a:ext cx="22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or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418710" y="6456984"/>
            <a:ext cx="3054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305800" cy="838200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0" rIns="0" bIns="0" rtlCol="0">
            <a:spAutoFit/>
          </a:bodyPr>
          <a:lstStyle/>
          <a:p>
            <a:pPr marL="533400">
              <a:lnSpc>
                <a:spcPts val="5085"/>
              </a:lnSpc>
              <a:tabLst>
                <a:tab pos="4009390" algn="l"/>
              </a:tabLst>
            </a:pPr>
            <a:r>
              <a:rPr sz="4400" b="1" spc="-5" dirty="0">
                <a:solidFill>
                  <a:srgbClr val="FFFF00"/>
                </a:solidFill>
                <a:latin typeface="Carlito"/>
                <a:cs typeface="Carlito"/>
              </a:rPr>
              <a:t>Example</a:t>
            </a:r>
            <a:r>
              <a:rPr sz="4400" b="1" spc="-6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4400" b="1" dirty="0">
                <a:solidFill>
                  <a:srgbClr val="FFFF00"/>
                </a:solidFill>
                <a:latin typeface="Carlito"/>
                <a:cs typeface="Carlito"/>
              </a:rPr>
              <a:t>10.2	</a:t>
            </a:r>
            <a:r>
              <a:rPr sz="4400" b="1" spc="-10" dirty="0">
                <a:solidFill>
                  <a:srgbClr val="FFFF00"/>
                </a:solidFill>
                <a:latin typeface="Carlito"/>
                <a:cs typeface="Carlito"/>
              </a:rPr>
              <a:t>Hamming</a:t>
            </a:r>
            <a:r>
              <a:rPr sz="4400" b="1" spc="-4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4400" b="1" spc="-10" dirty="0">
                <a:solidFill>
                  <a:srgbClr val="FFFF00"/>
                </a:solidFill>
                <a:latin typeface="Carlito"/>
                <a:cs typeface="Carlito"/>
              </a:rPr>
              <a:t>Codes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435" y="1985264"/>
            <a:ext cx="6913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00FFFF"/>
                </a:solidFill>
                <a:latin typeface="Arial"/>
                <a:cs typeface="Arial"/>
              </a:rPr>
              <a:t>It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is </a:t>
            </a:r>
            <a:r>
              <a:rPr sz="1800" spc="-140" dirty="0">
                <a:solidFill>
                  <a:srgbClr val="00FFFF"/>
                </a:solidFill>
                <a:latin typeface="Arial"/>
                <a:cs typeface="Arial"/>
              </a:rPr>
              <a:t>a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special </a:t>
            </a:r>
            <a:r>
              <a:rPr sz="1800" spc="-55" dirty="0">
                <a:solidFill>
                  <a:srgbClr val="00FFFF"/>
                </a:solidFill>
                <a:latin typeface="Arial"/>
                <a:cs typeface="Arial"/>
              </a:rPr>
              <a:t>(n, 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k)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linear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block </a:t>
            </a:r>
            <a:r>
              <a:rPr sz="1800" spc="-95" dirty="0">
                <a:solidFill>
                  <a:srgbClr val="00FFFF"/>
                </a:solidFill>
                <a:latin typeface="Arial"/>
                <a:cs typeface="Arial"/>
              </a:rPr>
              <a:t>code </a:t>
            </a:r>
            <a:r>
              <a:rPr sz="1800" spc="-10" dirty="0">
                <a:solidFill>
                  <a:srgbClr val="00FFFF"/>
                </a:solidFill>
                <a:latin typeface="Arial"/>
                <a:cs typeface="Arial"/>
              </a:rPr>
              <a:t>that </a:t>
            </a:r>
            <a:r>
              <a:rPr sz="1800" spc="-120" dirty="0">
                <a:solidFill>
                  <a:srgbClr val="00FFFF"/>
                </a:solidFill>
                <a:latin typeface="Arial"/>
                <a:cs typeface="Arial"/>
              </a:rPr>
              <a:t>can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correct </a:t>
            </a:r>
            <a:r>
              <a:rPr sz="1800" spc="-20" dirty="0">
                <a:solidFill>
                  <a:srgbClr val="00FFFF"/>
                </a:solidFill>
                <a:latin typeface="Arial"/>
                <a:cs typeface="Arial"/>
              </a:rPr>
              <a:t>1-bit</a:t>
            </a:r>
            <a:r>
              <a:rPr sz="1800" spc="-31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error. </a:t>
            </a:r>
            <a:r>
              <a:rPr sz="1800" spc="-85" dirty="0">
                <a:solidFill>
                  <a:srgbClr val="FFFF00"/>
                </a:solidFill>
                <a:latin typeface="Arial"/>
                <a:cs typeface="Arial"/>
              </a:rPr>
              <a:t>Speciality 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235" y="3280917"/>
            <a:ext cx="120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Block</a:t>
            </a:r>
            <a:r>
              <a:rPr sz="1800" spc="-30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length: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7771" y="3351657"/>
            <a:ext cx="213931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461645" algn="l"/>
                <a:tab pos="889000" algn="l"/>
                <a:tab pos="1556385" algn="l"/>
              </a:tabLst>
            </a:pPr>
            <a:r>
              <a:rPr sz="3100" b="1" i="1" spc="-5" dirty="0">
                <a:latin typeface="Times New Roman"/>
                <a:cs typeface="Times New Roman"/>
              </a:rPr>
              <a:t>n	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5" dirty="0">
                <a:latin typeface="Times New Roman"/>
                <a:cs typeface="Times New Roman"/>
              </a:rPr>
              <a:t>	</a:t>
            </a:r>
            <a:r>
              <a:rPr sz="3100" b="1" spc="-5" dirty="0">
                <a:latin typeface="Times New Roman"/>
                <a:cs typeface="Times New Roman"/>
              </a:rPr>
              <a:t>2</a:t>
            </a:r>
            <a:r>
              <a:rPr sz="3100" b="1" spc="-190" dirty="0">
                <a:latin typeface="Times New Roman"/>
                <a:cs typeface="Times New Roman"/>
              </a:rPr>
              <a:t> </a:t>
            </a:r>
            <a:r>
              <a:rPr sz="2625" b="1" i="1" baseline="49206" dirty="0">
                <a:latin typeface="Times New Roman"/>
                <a:cs typeface="Times New Roman"/>
              </a:rPr>
              <a:t>m	</a:t>
            </a:r>
            <a:r>
              <a:rPr sz="3100" spc="-5" dirty="0">
                <a:latin typeface="Symbol"/>
                <a:cs typeface="Symbol"/>
              </a:rPr>
              <a:t></a:t>
            </a:r>
            <a:r>
              <a:rPr sz="3100" spc="185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1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035" y="4043933"/>
            <a:ext cx="2321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150" dirty="0">
                <a:latin typeface="Arial"/>
                <a:cs typeface="Arial"/>
              </a:rPr>
              <a:t>message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bits: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835" y="4883022"/>
            <a:ext cx="20567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30" dirty="0">
                <a:latin typeface="Arial"/>
                <a:cs typeface="Arial"/>
              </a:rPr>
              <a:t>parity</a:t>
            </a:r>
            <a:r>
              <a:rPr sz="1800" spc="-33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bits: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0815" y="4246626"/>
            <a:ext cx="2660015" cy="12547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90"/>
              </a:spcBef>
              <a:tabLst>
                <a:tab pos="435609" algn="l"/>
                <a:tab pos="804545" algn="l"/>
                <a:tab pos="1377315" algn="l"/>
                <a:tab pos="1712595" algn="l"/>
                <a:tab pos="2161540" algn="l"/>
              </a:tabLst>
            </a:pPr>
            <a:r>
              <a:rPr sz="2650" b="1" i="1" spc="-5" dirty="0">
                <a:latin typeface="Times New Roman"/>
                <a:cs typeface="Times New Roman"/>
              </a:rPr>
              <a:t>k	</a:t>
            </a: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b="1" spc="-5" dirty="0">
                <a:latin typeface="Times New Roman"/>
                <a:cs typeface="Times New Roman"/>
              </a:rPr>
              <a:t>2</a:t>
            </a:r>
            <a:r>
              <a:rPr sz="2650" b="1" spc="-160" dirty="0">
                <a:latin typeface="Times New Roman"/>
                <a:cs typeface="Times New Roman"/>
              </a:rPr>
              <a:t> </a:t>
            </a:r>
            <a:r>
              <a:rPr sz="2250" b="1" i="1" spc="7" baseline="48148" dirty="0">
                <a:latin typeface="Times New Roman"/>
                <a:cs typeface="Times New Roman"/>
              </a:rPr>
              <a:t>m	</a:t>
            </a:r>
            <a:r>
              <a:rPr sz="2650" spc="-10" dirty="0">
                <a:latin typeface="Symbol"/>
                <a:cs typeface="Symbol"/>
              </a:rPr>
              <a:t>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b="1" i="1" spc="-10" dirty="0">
                <a:latin typeface="Times New Roman"/>
                <a:cs typeface="Times New Roman"/>
              </a:rPr>
              <a:t>m	</a:t>
            </a:r>
            <a:r>
              <a:rPr sz="2650" spc="-10" dirty="0">
                <a:latin typeface="Symbol"/>
                <a:cs typeface="Symbol"/>
              </a:rPr>
              <a:t></a:t>
            </a:r>
            <a:r>
              <a:rPr sz="2650" spc="120" dirty="0">
                <a:latin typeface="Times New Roman"/>
                <a:cs typeface="Times New Roman"/>
              </a:rPr>
              <a:t> </a:t>
            </a:r>
            <a:r>
              <a:rPr sz="2650" b="1" spc="-5" dirty="0">
                <a:latin typeface="Times New Roman"/>
                <a:cs typeface="Times New Roman"/>
              </a:rPr>
              <a:t>1</a:t>
            </a:r>
            <a:endParaRPr sz="2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85090">
              <a:lnSpc>
                <a:spcPct val="100000"/>
              </a:lnSpc>
              <a:tabLst>
                <a:tab pos="441325" algn="l"/>
                <a:tab pos="822325" algn="l"/>
                <a:tab pos="1224915" algn="l"/>
                <a:tab pos="1633855" algn="l"/>
              </a:tabLst>
            </a:pPr>
            <a:r>
              <a:rPr sz="3000" b="1" i="1" spc="-5" dirty="0">
                <a:latin typeface="Times New Roman"/>
                <a:cs typeface="Times New Roman"/>
              </a:rPr>
              <a:t>n	</a:t>
            </a:r>
            <a:r>
              <a:rPr sz="3000" dirty="0">
                <a:latin typeface="Symbol"/>
                <a:cs typeface="Symbol"/>
              </a:rPr>
              <a:t>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b="1" i="1" dirty="0">
                <a:latin typeface="Times New Roman"/>
                <a:cs typeface="Times New Roman"/>
              </a:rPr>
              <a:t>k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b="1" i="1" dirty="0">
                <a:latin typeface="Times New Roman"/>
                <a:cs typeface="Times New Roman"/>
              </a:rPr>
              <a:t>m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235" y="5873902"/>
            <a:ext cx="2747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latin typeface="Arial"/>
                <a:cs typeface="Arial"/>
              </a:rPr>
              <a:t>Such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65" dirty="0">
                <a:latin typeface="Arial"/>
                <a:cs typeface="Arial"/>
              </a:rPr>
              <a:t>(7, </a:t>
            </a:r>
            <a:r>
              <a:rPr sz="1800" spc="-75" dirty="0">
                <a:latin typeface="Arial"/>
                <a:cs typeface="Arial"/>
              </a:rPr>
              <a:t>4) </a:t>
            </a:r>
            <a:r>
              <a:rPr sz="1800" spc="-95" dirty="0">
                <a:latin typeface="Arial"/>
                <a:cs typeface="Arial"/>
              </a:rPr>
              <a:t>Hamming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700" y="6470294"/>
            <a:ext cx="2286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195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7772400" cy="762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ts val="5085"/>
              </a:lnSpc>
              <a:tabLst>
                <a:tab pos="1948180" algn="l"/>
              </a:tabLst>
            </a:pPr>
            <a:r>
              <a:rPr sz="4400" b="1" spc="-5" dirty="0">
                <a:solidFill>
                  <a:srgbClr val="FF3300"/>
                </a:solidFill>
                <a:latin typeface="Carlito"/>
                <a:cs typeface="Carlito"/>
              </a:rPr>
              <a:t>(7,</a:t>
            </a:r>
            <a:r>
              <a:rPr sz="4400" b="1" spc="-1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sz="4400" b="1" spc="-5" dirty="0">
                <a:solidFill>
                  <a:srgbClr val="FF3300"/>
                </a:solidFill>
                <a:latin typeface="Carlito"/>
                <a:cs typeface="Carlito"/>
              </a:rPr>
              <a:t>4)	</a:t>
            </a:r>
            <a:r>
              <a:rPr sz="4400" b="1" spc="-10" dirty="0">
                <a:solidFill>
                  <a:srgbClr val="FF3300"/>
                </a:solidFill>
                <a:latin typeface="Carlito"/>
                <a:cs typeface="Carlito"/>
              </a:rPr>
              <a:t>Hamming</a:t>
            </a:r>
            <a:r>
              <a:rPr sz="4400" b="1" spc="-2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sz="4400" b="1" spc="-15" dirty="0">
                <a:solidFill>
                  <a:srgbClr val="FF3300"/>
                </a:solidFill>
                <a:latin typeface="Carlito"/>
                <a:cs typeface="Carlito"/>
              </a:rPr>
              <a:t>Code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04330" y="3810761"/>
            <a:ext cx="7048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i="1" spc="-5" dirty="0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6835" y="3711955"/>
            <a:ext cx="990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p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6910" y="1266266"/>
            <a:ext cx="123189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Symbol"/>
                <a:cs typeface="Symbol"/>
              </a:rPr>
              <a:t>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1883" y="2401316"/>
            <a:ext cx="49974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7345" algn="l"/>
              </a:tabLst>
            </a:pPr>
            <a:r>
              <a:rPr sz="2000" i="1" spc="-10" dirty="0">
                <a:latin typeface="Times New Roman"/>
                <a:cs typeface="Times New Roman"/>
              </a:rPr>
              <a:t>G	</a:t>
            </a:r>
            <a:r>
              <a:rPr sz="2000" spc="-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871976" y="1597571"/>
          <a:ext cx="2764155" cy="1919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690"/>
                <a:gridCol w="490220"/>
                <a:gridCol w="396240"/>
                <a:gridCol w="395604"/>
                <a:gridCol w="483869"/>
                <a:gridCol w="431164"/>
              </a:tblGrid>
              <a:tr h="333564">
                <a:tc gridSpan="2">
                  <a:txBody>
                    <a:bodyPr/>
                    <a:lstStyle/>
                    <a:p>
                      <a:pPr marL="127000">
                        <a:lnSpc>
                          <a:spcPts val="2190"/>
                        </a:lnSpc>
                        <a:spcBef>
                          <a:spcPts val="335"/>
                        </a:spcBef>
                        <a:tabLst>
                          <a:tab pos="748665" algn="l"/>
                        </a:tabLst>
                      </a:pPr>
                      <a:r>
                        <a:rPr sz="3000" spc="-7" baseline="9722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000" spc="-315" baseline="9722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1	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ts val="219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19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219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219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/>
                </a:tc>
              </a:tr>
              <a:tr h="269168">
                <a:tc>
                  <a:txBody>
                    <a:bodyPr/>
                    <a:lstStyle/>
                    <a:p>
                      <a:pPr marL="127000">
                        <a:lnSpc>
                          <a:spcPts val="2020"/>
                        </a:lnSpc>
                      </a:pPr>
                      <a:r>
                        <a:rPr sz="2000" dirty="0">
                          <a:latin typeface="Symbol"/>
                          <a:cs typeface="Symbol"/>
                        </a:rPr>
                        <a:t></a:t>
                      </a:r>
                      <a:endParaRPr sz="200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59858">
                <a:tc>
                  <a:txBody>
                    <a:bodyPr/>
                    <a:lstStyle/>
                    <a:p>
                      <a:pPr marL="127000">
                        <a:lnSpc>
                          <a:spcPts val="2095"/>
                        </a:lnSpc>
                      </a:pPr>
                      <a:r>
                        <a:rPr sz="3000" spc="-7" baseline="-15277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000" spc="-345" baseline="-152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9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09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ts val="209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09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2095"/>
                        </a:lnSpc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90524">
                <a:tc>
                  <a:txBody>
                    <a:bodyPr/>
                    <a:lstStyle/>
                    <a:p>
                      <a:pPr marL="127000">
                        <a:lnSpc>
                          <a:spcPts val="2050"/>
                        </a:lnSpc>
                        <a:spcBef>
                          <a:spcPts val="150"/>
                        </a:spcBef>
                      </a:pPr>
                      <a:r>
                        <a:rPr sz="2000" spc="-5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20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spc="-7" baseline="-16666" dirty="0">
                          <a:latin typeface="Times New Roman"/>
                          <a:cs typeface="Times New Roman"/>
                        </a:rPr>
                        <a:t>1</a:t>
                      </a:r>
                      <a:endParaRPr sz="3000" baseline="-16666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2050"/>
                        </a:lnSpc>
                      </a:pPr>
                      <a:r>
                        <a:rPr sz="2000" dirty="0">
                          <a:latin typeface="Symbol"/>
                          <a:cs typeface="Symbol"/>
                        </a:rPr>
                        <a:t></a:t>
                      </a:r>
                      <a:endParaRPr sz="2000">
                        <a:latin typeface="Symbol"/>
                        <a:cs typeface="Symbol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/>
                </a:tc>
              </a:tr>
              <a:tr h="365903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3000" spc="-7" baseline="-8333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3000" spc="-375" baseline="-833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/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823202" y="1243999"/>
            <a:ext cx="359410" cy="226695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270"/>
              </a:spcBef>
            </a:pPr>
            <a:r>
              <a:rPr sz="2000" spc="-5" dirty="0">
                <a:latin typeface="Symbol"/>
                <a:cs typeface="Symbol"/>
              </a:rPr>
              <a:t></a:t>
            </a:r>
            <a:endParaRPr sz="2000">
              <a:latin typeface="Symbol"/>
              <a:cs typeface="Symbol"/>
            </a:endParaRPr>
          </a:p>
          <a:p>
            <a:pPr marR="45720" algn="r">
              <a:lnSpc>
                <a:spcPts val="2365"/>
              </a:lnSpc>
              <a:spcBef>
                <a:spcPts val="170"/>
              </a:spcBef>
            </a:pPr>
            <a:r>
              <a:rPr sz="3000" spc="-7" baseline="-8333" dirty="0">
                <a:latin typeface="Times New Roman"/>
                <a:cs typeface="Times New Roman"/>
              </a:rPr>
              <a:t>0</a:t>
            </a:r>
            <a:r>
              <a:rPr sz="3000" spc="-419" baseline="-8333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</a:t>
            </a:r>
            <a:endParaRPr sz="2000">
              <a:latin typeface="Symbol"/>
              <a:cs typeface="Symbol"/>
            </a:endParaRPr>
          </a:p>
          <a:p>
            <a:pPr marR="30480" algn="r">
              <a:lnSpc>
                <a:spcPts val="2195"/>
              </a:lnSpc>
            </a:pPr>
            <a:r>
              <a:rPr sz="2000" spc="-5" dirty="0">
                <a:latin typeface="Symbol"/>
                <a:cs typeface="Symbol"/>
              </a:rPr>
              <a:t></a:t>
            </a:r>
            <a:endParaRPr sz="2000">
              <a:latin typeface="Symbol"/>
              <a:cs typeface="Symbol"/>
            </a:endParaRPr>
          </a:p>
          <a:p>
            <a:pPr marR="45720" algn="r">
              <a:lnSpc>
                <a:spcPts val="2230"/>
              </a:lnSpc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-280" dirty="0">
                <a:latin typeface="Times New Roman"/>
                <a:cs typeface="Times New Roman"/>
              </a:rPr>
              <a:t> </a:t>
            </a:r>
            <a:r>
              <a:rPr sz="3000" spc="-7" baseline="-15277" dirty="0">
                <a:latin typeface="Symbol"/>
                <a:cs typeface="Symbol"/>
              </a:rPr>
              <a:t></a:t>
            </a:r>
            <a:endParaRPr sz="3000" baseline="-15277">
              <a:latin typeface="Symbol"/>
              <a:cs typeface="Symbol"/>
            </a:endParaRPr>
          </a:p>
          <a:p>
            <a:pPr marR="45720" algn="r">
              <a:lnSpc>
                <a:spcPct val="100000"/>
              </a:lnSpc>
              <a:spcBef>
                <a:spcPts val="910"/>
              </a:spcBef>
            </a:pPr>
            <a:r>
              <a:rPr sz="3000" spc="-7" baseline="-16666" dirty="0">
                <a:latin typeface="Times New Roman"/>
                <a:cs typeface="Times New Roman"/>
              </a:rPr>
              <a:t>0</a:t>
            </a:r>
            <a:r>
              <a:rPr sz="3000" spc="-419" baseline="-16666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</a:t>
            </a:r>
            <a:endParaRPr sz="2000">
              <a:latin typeface="Symbol"/>
              <a:cs typeface="Symbol"/>
            </a:endParaRPr>
          </a:p>
          <a:p>
            <a:pPr marR="30480" algn="r">
              <a:lnSpc>
                <a:spcPts val="2340"/>
              </a:lnSpc>
              <a:spcBef>
                <a:spcPts val="120"/>
              </a:spcBef>
            </a:pPr>
            <a:r>
              <a:rPr sz="2000" spc="-5" dirty="0">
                <a:latin typeface="Symbol"/>
                <a:cs typeface="Symbol"/>
              </a:rPr>
              <a:t></a:t>
            </a:r>
            <a:endParaRPr sz="2000">
              <a:latin typeface="Symbol"/>
              <a:cs typeface="Symbol"/>
            </a:endParaRPr>
          </a:p>
          <a:p>
            <a:pPr marR="48260" algn="r">
              <a:lnSpc>
                <a:spcPts val="2340"/>
              </a:lnSpc>
            </a:pPr>
            <a:r>
              <a:rPr sz="2000" spc="-5" dirty="0">
                <a:latin typeface="Times New Roman"/>
                <a:cs typeface="Times New Roman"/>
              </a:rPr>
              <a:t>1</a:t>
            </a:r>
            <a:r>
              <a:rPr sz="2000" spc="-275" dirty="0">
                <a:latin typeface="Times New Roman"/>
                <a:cs typeface="Times New Roman"/>
              </a:rPr>
              <a:t> </a:t>
            </a:r>
            <a:r>
              <a:rPr sz="3000" spc="-7" baseline="-8333" dirty="0">
                <a:latin typeface="Symbol"/>
                <a:cs typeface="Symbol"/>
              </a:rPr>
              <a:t></a:t>
            </a:r>
            <a:endParaRPr sz="3000" baseline="-8333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6910" y="3547998"/>
            <a:ext cx="1225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latin typeface="Symbol"/>
                <a:cs typeface="Symbol"/>
              </a:rPr>
              <a:t>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35165" y="3547998"/>
            <a:ext cx="1225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latin typeface="Symbol"/>
                <a:cs typeface="Symbol"/>
              </a:rPr>
              <a:t>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80278" y="1642948"/>
            <a:ext cx="1360043" cy="2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80278" y="2152980"/>
            <a:ext cx="1360043" cy="2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0278" y="2663012"/>
            <a:ext cx="1360043" cy="2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4149597" y="3173171"/>
            <a:ext cx="3089910" cy="439420"/>
            <a:chOff x="4149597" y="3173171"/>
            <a:chExt cx="3089910" cy="439420"/>
          </a:xfrm>
        </p:grpSpPr>
        <p:sp>
          <p:nvSpPr>
            <p:cNvPr id="16" name="object 16"/>
            <p:cNvSpPr/>
            <p:nvPr/>
          </p:nvSpPr>
          <p:spPr>
            <a:xfrm>
              <a:off x="5280278" y="3173171"/>
              <a:ext cx="1360043" cy="2583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49597" y="3354146"/>
              <a:ext cx="3089402" cy="2583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3352800" y="3740586"/>
          <a:ext cx="3810000" cy="284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3060"/>
                <a:gridCol w="360045"/>
                <a:gridCol w="386714"/>
                <a:gridCol w="336550"/>
                <a:gridCol w="229235"/>
                <a:gridCol w="871855"/>
              </a:tblGrid>
              <a:tr h="450413">
                <a:tc>
                  <a:txBody>
                    <a:bodyPr/>
                    <a:lstStyle/>
                    <a:p>
                      <a:pPr marR="224790" algn="ctr">
                        <a:lnSpc>
                          <a:spcPts val="1855"/>
                        </a:lnSpc>
                      </a:pPr>
                      <a:r>
                        <a:rPr sz="2000" dirty="0">
                          <a:latin typeface="Symbol"/>
                          <a:cs typeface="Symbol"/>
                        </a:rPr>
                        <a:t></a:t>
                      </a:r>
                      <a:endParaRPr sz="200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ts val="1255"/>
                        </a:lnSpc>
                      </a:pPr>
                      <a:r>
                        <a:rPr sz="1150" i="1" dirty="0">
                          <a:latin typeface="Times New Roman"/>
                          <a:cs typeface="Times New Roman"/>
                        </a:rPr>
                        <a:t>I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r">
                        <a:lnSpc>
                          <a:spcPts val="1855"/>
                        </a:lnSpc>
                      </a:pPr>
                      <a:r>
                        <a:rPr sz="2000" dirty="0">
                          <a:latin typeface="Symbol"/>
                          <a:cs typeface="Symbol"/>
                        </a:rPr>
                        <a:t></a:t>
                      </a:r>
                      <a:endParaRPr sz="2000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</a:tr>
              <a:tr h="930183">
                <a:tc>
                  <a:txBody>
                    <a:bodyPr/>
                    <a:lstStyle/>
                    <a:p>
                      <a:pPr marL="6870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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687070">
                        <a:lnSpc>
                          <a:spcPts val="2165"/>
                        </a:lnSpc>
                        <a:spcBef>
                          <a:spcPts val="565"/>
                        </a:spcBef>
                        <a:tabLst>
                          <a:tab pos="1296035" algn="l"/>
                        </a:tabLst>
                      </a:pPr>
                      <a:r>
                        <a:rPr sz="2925" spc="-7" baseline="14245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2925" spc="-307" baseline="14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1	0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87070">
                        <a:lnSpc>
                          <a:spcPts val="1130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13017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R="29209" algn="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67945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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50800">
                        <a:lnSpc>
                          <a:spcPts val="2165"/>
                        </a:lnSpc>
                        <a:spcBef>
                          <a:spcPts val="565"/>
                        </a:spcBef>
                        <a:tabLst>
                          <a:tab pos="496570" algn="l"/>
                        </a:tabLst>
                      </a:pPr>
                      <a:r>
                        <a:rPr sz="1950" spc="-5" dirty="0">
                          <a:latin typeface="Times New Roman"/>
                          <a:cs typeface="Times New Roman"/>
                        </a:rPr>
                        <a:t>1	1</a:t>
                      </a:r>
                      <a:r>
                        <a:rPr sz="1950" spc="-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25" spc="-7" baseline="14245" dirty="0">
                          <a:latin typeface="Symbol"/>
                          <a:cs typeface="Symbol"/>
                        </a:rPr>
                        <a:t></a:t>
                      </a:r>
                      <a:endParaRPr sz="2925" baseline="14245">
                        <a:latin typeface="Symbol"/>
                        <a:cs typeface="Symbol"/>
                      </a:endParaRPr>
                    </a:p>
                    <a:p>
                      <a:pPr marL="679450">
                        <a:lnSpc>
                          <a:spcPts val="1130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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130175" marB="0">
                    <a:solidFill>
                      <a:srgbClr val="66FFFF"/>
                    </a:solidFill>
                  </a:tcPr>
                </a:tc>
              </a:tr>
              <a:tr h="516924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05"/>
                        </a:spcBef>
                        <a:tabLst>
                          <a:tab pos="421005" algn="l"/>
                          <a:tab pos="686435" algn="l"/>
                          <a:tab pos="1293495" algn="l"/>
                        </a:tabLst>
                      </a:pP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H	</a:t>
                      </a:r>
                      <a:r>
                        <a:rPr sz="1950" spc="-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925" spc="-7" baseline="-11396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2925" spc="-270" baseline="-1139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0	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5"/>
                        </a:spcBef>
                        <a:tabLst>
                          <a:tab pos="499745" algn="l"/>
                        </a:tabLst>
                      </a:pPr>
                      <a:r>
                        <a:rPr sz="1950" spc="-5" dirty="0">
                          <a:latin typeface="Times New Roman"/>
                          <a:cs typeface="Times New Roman"/>
                        </a:rPr>
                        <a:t>1	0</a:t>
                      </a:r>
                      <a:r>
                        <a:rPr sz="195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25" spc="-7" baseline="-11396" dirty="0">
                          <a:latin typeface="Symbol"/>
                          <a:cs typeface="Symbol"/>
                        </a:rPr>
                        <a:t></a:t>
                      </a:r>
                      <a:endParaRPr sz="2925" baseline="-11396">
                        <a:latin typeface="Symbol"/>
                        <a:cs typeface="Symbol"/>
                      </a:endParaRPr>
                    </a:p>
                  </a:txBody>
                  <a:tcPr marL="0" marR="0" marT="102235" marB="0">
                    <a:solidFill>
                      <a:srgbClr val="66FFFF"/>
                    </a:solidFill>
                  </a:tcPr>
                </a:tc>
              </a:tr>
              <a:tr h="505005">
                <a:tc>
                  <a:txBody>
                    <a:bodyPr/>
                    <a:lstStyle/>
                    <a:p>
                      <a:pPr marL="687070">
                        <a:lnSpc>
                          <a:spcPts val="2039"/>
                        </a:lnSpc>
                        <a:tabLst>
                          <a:tab pos="1296035" algn="l"/>
                        </a:tabLst>
                      </a:pPr>
                      <a:r>
                        <a:rPr sz="1950" spc="-5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195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25" spc="-7" baseline="-21367" dirty="0">
                          <a:latin typeface="Times New Roman"/>
                          <a:cs typeface="Times New Roman"/>
                        </a:rPr>
                        <a:t>0	</a:t>
                      </a:r>
                      <a:r>
                        <a:rPr sz="2925" spc="-7" baseline="-27065" dirty="0">
                          <a:latin typeface="Times New Roman"/>
                          <a:cs typeface="Times New Roman"/>
                        </a:rPr>
                        <a:t>0</a:t>
                      </a:r>
                      <a:endParaRPr sz="2925" baseline="-27065">
                        <a:latin typeface="Times New Roman"/>
                        <a:cs typeface="Times New Roman"/>
                      </a:endParaRPr>
                    </a:p>
                    <a:p>
                      <a:pPr marL="687070">
                        <a:lnSpc>
                          <a:spcPts val="1630"/>
                        </a:lnSpc>
                        <a:spcBef>
                          <a:spcPts val="204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8509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8509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8509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955"/>
                        </a:lnSpc>
                        <a:spcBef>
                          <a:spcPts val="670"/>
                        </a:spcBef>
                        <a:tabLst>
                          <a:tab pos="496570" algn="l"/>
                        </a:tabLst>
                      </a:pPr>
                      <a:r>
                        <a:rPr sz="1950" spc="-5" dirty="0">
                          <a:latin typeface="Times New Roman"/>
                          <a:cs typeface="Times New Roman"/>
                        </a:rPr>
                        <a:t>1	1</a:t>
                      </a:r>
                      <a:r>
                        <a:rPr sz="195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25" spc="-7" baseline="22792" dirty="0">
                          <a:latin typeface="Symbol"/>
                          <a:cs typeface="Symbol"/>
                        </a:rPr>
                        <a:t></a:t>
                      </a:r>
                      <a:endParaRPr sz="2925" baseline="22792">
                        <a:latin typeface="Symbol"/>
                        <a:cs typeface="Symbol"/>
                      </a:endParaRPr>
                    </a:p>
                    <a:p>
                      <a:pPr marR="89535" algn="r">
                        <a:lnSpc>
                          <a:spcPts val="1245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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85090" marB="0">
                    <a:solidFill>
                      <a:srgbClr val="66FFFF"/>
                    </a:solidFill>
                  </a:tcPr>
                </a:tc>
              </a:tr>
              <a:tr h="440566">
                <a:tc>
                  <a:txBody>
                    <a:bodyPr/>
                    <a:lstStyle/>
                    <a:p>
                      <a:pPr marL="687070">
                        <a:lnSpc>
                          <a:spcPct val="100000"/>
                        </a:lnSpc>
                        <a:spcBef>
                          <a:spcPts val="400"/>
                        </a:spcBef>
                        <a:tabLst>
                          <a:tab pos="1221740" algn="l"/>
                        </a:tabLst>
                      </a:pPr>
                      <a:r>
                        <a:rPr sz="2925" spc="-7" baseline="-8547" dirty="0">
                          <a:latin typeface="Symbol"/>
                          <a:cs typeface="Symbol"/>
                        </a:rPr>
                        <a:t></a:t>
                      </a:r>
                      <a:r>
                        <a:rPr sz="2925" spc="-7" baseline="-854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50" i="1" baseline="17676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650" i="1" spc="-225" baseline="1767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i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5" dirty="0">
                          <a:latin typeface="Times New Roman"/>
                          <a:cs typeface="Times New Roman"/>
                        </a:rPr>
                        <a:t>k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650" i="1" baseline="-27777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650" i="1" spc="-277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5" dirty="0">
                          <a:latin typeface="Times New Roman"/>
                          <a:cs typeface="Times New Roman"/>
                        </a:rPr>
                        <a:t>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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91440" marB="0"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383235" y="1451228"/>
            <a:ext cx="160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Generator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matrix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235" y="4348988"/>
            <a:ext cx="1786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Parity-check</a:t>
            </a:r>
            <a:r>
              <a:rPr sz="1800" spc="-28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matrix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95010" y="4703711"/>
            <a:ext cx="1333372" cy="252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95010" y="5203710"/>
            <a:ext cx="1333372" cy="252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4185792" y="5704725"/>
            <a:ext cx="2977515" cy="430530"/>
            <a:chOff x="4185792" y="5704725"/>
            <a:chExt cx="2977515" cy="430530"/>
          </a:xfrm>
        </p:grpSpPr>
        <p:sp>
          <p:nvSpPr>
            <p:cNvPr id="24" name="object 24"/>
            <p:cNvSpPr/>
            <p:nvPr/>
          </p:nvSpPr>
          <p:spPr>
            <a:xfrm>
              <a:off x="5295010" y="5704725"/>
              <a:ext cx="1333372" cy="2528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85792" y="5881954"/>
              <a:ext cx="2977134" cy="2528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6606946"/>
            <a:ext cx="450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25" dirty="0">
                <a:solidFill>
                  <a:srgbClr val="878787"/>
                </a:solidFill>
                <a:latin typeface="Arial"/>
                <a:cs typeface="Arial"/>
              </a:rPr>
              <a:t>C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o</a:t>
            </a: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d</a:t>
            </a:r>
            <a:r>
              <a:rPr sz="1200" spc="-10" dirty="0">
                <a:solidFill>
                  <a:srgbClr val="878787"/>
                </a:solidFill>
                <a:latin typeface="Arial"/>
                <a:cs typeface="Arial"/>
              </a:rPr>
              <a:t>i</a:t>
            </a: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n</a:t>
            </a:r>
            <a:r>
              <a:rPr sz="1200" spc="-105" dirty="0">
                <a:solidFill>
                  <a:srgbClr val="878787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8944" y="6287414"/>
            <a:ext cx="1949450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8535">
              <a:lnSpc>
                <a:spcPts val="11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mmun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ca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  <a:p>
            <a:pPr>
              <a:lnSpc>
                <a:spcPts val="1430"/>
              </a:lnSpc>
              <a:tabLst>
                <a:tab pos="841375" algn="l"/>
              </a:tabLst>
            </a:pP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Systems	</a:t>
            </a:r>
            <a:r>
              <a:rPr sz="1200" spc="-55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7822" y="6599326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196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00" y="304800"/>
            <a:ext cx="8458200" cy="1310640"/>
          </a:xfrm>
          <a:prstGeom prst="rect">
            <a:avLst/>
          </a:prstGeom>
          <a:solidFill>
            <a:srgbClr val="3366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4"/>
              </a:spcBef>
            </a:pPr>
            <a:r>
              <a:rPr sz="1800" spc="-100" dirty="0">
                <a:solidFill>
                  <a:srgbClr val="FFFF00"/>
                </a:solidFill>
                <a:latin typeface="Arial"/>
                <a:cs typeface="Arial"/>
              </a:rPr>
              <a:t>Suppose</a:t>
            </a:r>
            <a:r>
              <a:rPr sz="1800" spc="-100" dirty="0">
                <a:latin typeface="UmePlus Gothic"/>
                <a:cs typeface="UmePlus Gothic"/>
              </a:rPr>
              <a:t>：</a:t>
            </a:r>
            <a:r>
              <a:rPr sz="1800" spc="-100" dirty="0">
                <a:latin typeface="Arial"/>
                <a:cs typeface="Arial"/>
              </a:rPr>
              <a:t>received </a:t>
            </a:r>
            <a:r>
              <a:rPr sz="1800" spc="-60" dirty="0">
                <a:latin typeface="Arial"/>
                <a:cs typeface="Arial"/>
              </a:rPr>
              <a:t>vector </a:t>
            </a:r>
            <a:r>
              <a:rPr sz="1800" spc="-100" dirty="0">
                <a:latin typeface="Arial"/>
                <a:cs typeface="Arial"/>
              </a:rPr>
              <a:t>is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[1100010]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960"/>
              </a:spcBef>
            </a:pPr>
            <a:r>
              <a:rPr sz="1800" spc="-60" dirty="0">
                <a:solidFill>
                  <a:srgbClr val="FFFF00"/>
                </a:solidFill>
                <a:latin typeface="Arial"/>
                <a:cs typeface="Arial"/>
              </a:rPr>
              <a:t>Determine</a:t>
            </a:r>
            <a:r>
              <a:rPr sz="1800" spc="-60" dirty="0">
                <a:latin typeface="Arial"/>
                <a:cs typeface="Arial"/>
              </a:rPr>
              <a:t>: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55" dirty="0">
                <a:latin typeface="Arial"/>
                <a:cs typeface="Arial"/>
              </a:rPr>
              <a:t>it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correct?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912" y="2712846"/>
            <a:ext cx="786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185" dirty="0">
                <a:latin typeface="Arial"/>
                <a:cs typeface="Arial"/>
              </a:rPr>
              <a:t>c</a:t>
            </a:r>
            <a:r>
              <a:rPr sz="1800" spc="-100" dirty="0">
                <a:latin typeface="Arial"/>
                <a:cs typeface="Arial"/>
              </a:rPr>
              <a:t>a</a:t>
            </a:r>
            <a:r>
              <a:rPr sz="1800" spc="-110" dirty="0">
                <a:latin typeface="Arial"/>
                <a:cs typeface="Arial"/>
              </a:rPr>
              <a:t>u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11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9495" y="3284220"/>
            <a:ext cx="5329555" cy="3350260"/>
          </a:xfrm>
          <a:custGeom>
            <a:avLst/>
            <a:gdLst/>
            <a:ahLst/>
            <a:cxnLst/>
            <a:rect l="l" t="t" r="r" b="b"/>
            <a:pathLst>
              <a:path w="5329555" h="3350259">
                <a:moveTo>
                  <a:pt x="5329428" y="0"/>
                </a:moveTo>
                <a:lnTo>
                  <a:pt x="0" y="0"/>
                </a:lnTo>
                <a:lnTo>
                  <a:pt x="0" y="3349752"/>
                </a:lnTo>
                <a:lnTo>
                  <a:pt x="5329428" y="3349752"/>
                </a:lnTo>
                <a:lnTo>
                  <a:pt x="5329428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62479" y="3685488"/>
            <a:ext cx="32829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Symbol"/>
                <a:cs typeface="Symbol"/>
              </a:rPr>
              <a:t>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2775" baseline="-28528" dirty="0">
                <a:latin typeface="Times New Roman"/>
                <a:cs typeface="Times New Roman"/>
              </a:rPr>
              <a:t>0</a:t>
            </a:r>
            <a:endParaRPr sz="2775" baseline="-28528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7703" y="3685488"/>
            <a:ext cx="34353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75" baseline="-28528" dirty="0">
                <a:latin typeface="Times New Roman"/>
                <a:cs typeface="Times New Roman"/>
              </a:rPr>
              <a:t>0</a:t>
            </a:r>
            <a:r>
              <a:rPr sz="2775" spc="-97" baseline="-28528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7879" y="3964470"/>
            <a:ext cx="277495" cy="6477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50" spc="-5" dirty="0">
                <a:latin typeface="Symbol"/>
                <a:cs typeface="Symbol"/>
              </a:rPr>
              <a:t></a:t>
            </a:r>
            <a:endParaRPr sz="18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775" baseline="1501" dirty="0">
                <a:latin typeface="Symbol"/>
                <a:cs typeface="Symbol"/>
              </a:rPr>
              <a:t></a:t>
            </a:r>
            <a:r>
              <a:rPr sz="2775" spc="-300" baseline="1501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5382" y="3993641"/>
            <a:ext cx="1155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0309" y="4304487"/>
            <a:ext cx="29591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Times New Roman"/>
                <a:cs typeface="Times New Roman"/>
              </a:rPr>
              <a:t>1</a:t>
            </a:r>
            <a:r>
              <a:rPr sz="1850" spc="-60" dirty="0">
                <a:latin typeface="Times New Roman"/>
                <a:cs typeface="Times New Roman"/>
              </a:rPr>
              <a:t> </a:t>
            </a:r>
            <a:r>
              <a:rPr sz="2775" baseline="1501" dirty="0">
                <a:latin typeface="Symbol"/>
                <a:cs typeface="Symbol"/>
              </a:rPr>
              <a:t></a:t>
            </a:r>
            <a:endParaRPr sz="2775" baseline="1501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831" y="4581525"/>
            <a:ext cx="230378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263525" algn="l"/>
                <a:tab pos="519430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s	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5" dirty="0">
                <a:latin typeface="Times New Roman"/>
                <a:cs typeface="Times New Roman"/>
              </a:rPr>
              <a:t>	</a:t>
            </a:r>
            <a:r>
              <a:rPr sz="3825" spc="7" baseline="-3267" dirty="0">
                <a:latin typeface="Symbol"/>
                <a:cs typeface="Symbol"/>
              </a:rPr>
              <a:t></a:t>
            </a:r>
            <a:r>
              <a:rPr sz="1850" spc="5" dirty="0">
                <a:latin typeface="Times New Roman"/>
                <a:cs typeface="Times New Roman"/>
              </a:rPr>
              <a:t>1 </a:t>
            </a:r>
            <a:r>
              <a:rPr sz="1850" spc="-5" dirty="0">
                <a:latin typeface="Times New Roman"/>
                <a:cs typeface="Times New Roman"/>
              </a:rPr>
              <a:t>1 0 0 0 1 0 </a:t>
            </a:r>
            <a:r>
              <a:rPr sz="3825" spc="165" baseline="-3267" dirty="0">
                <a:latin typeface="Symbol"/>
                <a:cs typeface="Symbol"/>
              </a:rPr>
              <a:t></a:t>
            </a:r>
            <a:r>
              <a:rPr sz="2775" spc="165" baseline="36036" dirty="0">
                <a:latin typeface="Symbol"/>
                <a:cs typeface="Symbol"/>
              </a:rPr>
              <a:t></a:t>
            </a:r>
            <a:r>
              <a:rPr sz="2775" spc="-82" baseline="36036" dirty="0">
                <a:latin typeface="Times New Roman"/>
                <a:cs typeface="Times New Roman"/>
              </a:rPr>
              <a:t> </a:t>
            </a:r>
            <a:r>
              <a:rPr sz="2775" spc="-7" baseline="-1501" dirty="0">
                <a:latin typeface="Times New Roman"/>
                <a:cs typeface="Times New Roman"/>
              </a:rPr>
              <a:t>1</a:t>
            </a:r>
            <a:endParaRPr sz="2775" baseline="-1501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4002" y="3355594"/>
            <a:ext cx="2160905" cy="165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2460" algn="ctr">
              <a:lnSpc>
                <a:spcPct val="100000"/>
              </a:lnSpc>
              <a:spcBef>
                <a:spcPts val="95"/>
              </a:spcBef>
              <a:tabLst>
                <a:tab pos="658495" algn="l"/>
                <a:tab pos="1167765" algn="l"/>
              </a:tabLst>
            </a:pPr>
            <a:r>
              <a:rPr sz="2775" spc="-7" baseline="-4504" dirty="0">
                <a:latin typeface="Symbol"/>
                <a:cs typeface="Symbol"/>
              </a:rPr>
              <a:t></a:t>
            </a:r>
            <a:r>
              <a:rPr sz="2775" spc="-104" baseline="-4504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1	0	0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2775" spc="-7" baseline="-4504" dirty="0">
                <a:latin typeface="Symbol"/>
                <a:cs typeface="Symbol"/>
              </a:rPr>
              <a:t></a:t>
            </a:r>
            <a:endParaRPr sz="2775" baseline="-4504">
              <a:latin typeface="Symbol"/>
              <a:cs typeface="Symbol"/>
            </a:endParaRPr>
          </a:p>
          <a:p>
            <a:pPr marR="654050" algn="ctr">
              <a:lnSpc>
                <a:spcPct val="100000"/>
              </a:lnSpc>
              <a:spcBef>
                <a:spcPts val="1480"/>
              </a:spcBef>
            </a:pPr>
            <a:r>
              <a:rPr sz="1850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  <a:p>
            <a:pPr marR="648970" algn="ctr">
              <a:lnSpc>
                <a:spcPct val="100000"/>
              </a:lnSpc>
              <a:spcBef>
                <a:spcPts val="1500"/>
              </a:spcBef>
            </a:pP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  <a:p>
            <a:pPr marL="690245">
              <a:lnSpc>
                <a:spcPct val="100000"/>
              </a:lnSpc>
              <a:spcBef>
                <a:spcPts val="155"/>
              </a:spcBef>
              <a:tabLst>
                <a:tab pos="1202690" algn="l"/>
                <a:tab pos="1623060" algn="l"/>
              </a:tabLst>
            </a:pPr>
            <a:r>
              <a:rPr sz="2775" spc="-7" baseline="3003" dirty="0">
                <a:latin typeface="Times New Roman"/>
                <a:cs typeface="Times New Roman"/>
              </a:rPr>
              <a:t>1	0</a:t>
            </a:r>
            <a:r>
              <a:rPr sz="2775" spc="112" baseline="3003" dirty="0">
                <a:latin typeface="Times New Roman"/>
                <a:cs typeface="Times New Roman"/>
              </a:rPr>
              <a:t> </a:t>
            </a:r>
            <a:r>
              <a:rPr sz="2775" spc="-7" baseline="40540" dirty="0">
                <a:latin typeface="Symbol"/>
                <a:cs typeface="Symbol"/>
              </a:rPr>
              <a:t></a:t>
            </a:r>
            <a:r>
              <a:rPr sz="2775" spc="-7" baseline="40540" dirty="0">
                <a:latin typeface="Times New Roman"/>
                <a:cs typeface="Times New Roman"/>
              </a:rPr>
              <a:t>	</a:t>
            </a:r>
            <a:r>
              <a:rPr sz="2775" spc="-7" baseline="4504" dirty="0">
                <a:latin typeface="Symbol"/>
                <a:cs typeface="Symbol"/>
              </a:rPr>
              <a:t></a:t>
            </a:r>
            <a:r>
              <a:rPr sz="2775" spc="630" baseline="4504" dirty="0">
                <a:latin typeface="Times New Roman"/>
                <a:cs typeface="Times New Roman"/>
              </a:rPr>
              <a:t> </a:t>
            </a:r>
            <a:r>
              <a:rPr sz="2550" spc="40" dirty="0">
                <a:latin typeface="Symbol"/>
                <a:cs typeface="Symbol"/>
              </a:rPr>
              <a:t></a:t>
            </a:r>
            <a:r>
              <a:rPr sz="2775" spc="60" baseline="4504" dirty="0">
                <a:latin typeface="Times New Roman"/>
                <a:cs typeface="Times New Roman"/>
              </a:rPr>
              <a:t>0</a:t>
            </a:r>
            <a:endParaRPr sz="2775" baseline="4504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1364" y="4581525"/>
            <a:ext cx="75819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88315" algn="l"/>
              </a:tabLst>
            </a:pPr>
            <a:r>
              <a:rPr sz="1850" spc="-5" dirty="0">
                <a:latin typeface="Times New Roman"/>
                <a:cs typeface="Times New Roman"/>
              </a:rPr>
              <a:t>0	1</a:t>
            </a:r>
            <a:r>
              <a:rPr sz="1850" spc="-280" dirty="0">
                <a:latin typeface="Times New Roman"/>
                <a:cs typeface="Times New Roman"/>
              </a:rPr>
              <a:t> </a:t>
            </a:r>
            <a:r>
              <a:rPr sz="3825" spc="-7" baseline="-3267" dirty="0">
                <a:latin typeface="Symbol"/>
                <a:cs typeface="Symbol"/>
              </a:rPr>
              <a:t></a:t>
            </a:r>
            <a:endParaRPr sz="3825" baseline="-3267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48025" y="5228082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0954" y="4892497"/>
            <a:ext cx="342900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Symbol"/>
                <a:cs typeface="Symbol"/>
              </a:rPr>
              <a:t></a:t>
            </a:r>
            <a:endParaRPr sz="1850">
              <a:latin typeface="Symbol"/>
              <a:cs typeface="Symbol"/>
            </a:endParaRPr>
          </a:p>
          <a:p>
            <a:pPr marL="43815">
              <a:lnSpc>
                <a:spcPct val="100000"/>
              </a:lnSpc>
              <a:spcBef>
                <a:spcPts val="35"/>
              </a:spcBef>
            </a:pPr>
            <a:r>
              <a:rPr sz="1850" spc="-5" dirty="0">
                <a:latin typeface="Symbol"/>
                <a:cs typeface="Symbol"/>
              </a:rPr>
              <a:t></a:t>
            </a:r>
            <a:r>
              <a:rPr sz="1850" spc="-100" dirty="0">
                <a:latin typeface="Times New Roman"/>
                <a:cs typeface="Times New Roman"/>
              </a:rPr>
              <a:t> </a:t>
            </a:r>
            <a:r>
              <a:rPr sz="2775" spc="-7" baseline="-12012" dirty="0">
                <a:latin typeface="Times New Roman"/>
                <a:cs typeface="Times New Roman"/>
              </a:rPr>
              <a:t>0</a:t>
            </a:r>
            <a:endParaRPr sz="2775" baseline="-12012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sz="1850" dirty="0">
                <a:latin typeface="Symbol"/>
                <a:cs typeface="Symbol"/>
              </a:rPr>
              <a:t>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32021" y="4892497"/>
            <a:ext cx="355600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  <a:p>
            <a:pPr marR="39370" algn="r">
              <a:lnSpc>
                <a:spcPct val="100000"/>
              </a:lnSpc>
              <a:spcBef>
                <a:spcPts val="35"/>
              </a:spcBef>
            </a:pPr>
            <a:r>
              <a:rPr sz="2775" spc="-7" baseline="-12012" dirty="0">
                <a:latin typeface="Times New Roman"/>
                <a:cs typeface="Times New Roman"/>
              </a:rPr>
              <a:t>1</a:t>
            </a:r>
            <a:r>
              <a:rPr sz="2775" spc="-104" baseline="-12012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  <a:p>
            <a:pPr marR="30480" algn="r">
              <a:lnSpc>
                <a:spcPct val="100000"/>
              </a:lnSpc>
              <a:spcBef>
                <a:spcPts val="60"/>
              </a:spcBef>
            </a:pPr>
            <a:r>
              <a:rPr sz="1850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44698" y="5722111"/>
            <a:ext cx="154622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668020" algn="l"/>
                <a:tab pos="1177290" algn="l"/>
              </a:tabLst>
            </a:pPr>
            <a:r>
              <a:rPr sz="2775" spc="-7" baseline="-15015" dirty="0">
                <a:latin typeface="Symbol"/>
                <a:cs typeface="Symbol"/>
              </a:rPr>
              <a:t></a:t>
            </a:r>
            <a:r>
              <a:rPr sz="2775" spc="-104" baseline="-1501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1	1	1</a:t>
            </a:r>
            <a:r>
              <a:rPr sz="1850" spc="-45" dirty="0">
                <a:latin typeface="Times New Roman"/>
                <a:cs typeface="Times New Roman"/>
              </a:rPr>
              <a:t> </a:t>
            </a:r>
            <a:r>
              <a:rPr sz="2775" spc="-7" baseline="-15015" dirty="0">
                <a:latin typeface="Symbol"/>
                <a:cs typeface="Symbol"/>
              </a:rPr>
              <a:t></a:t>
            </a:r>
            <a:endParaRPr sz="2775" baseline="-15015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1505"/>
              </a:spcBef>
            </a:pP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62479" y="6129020"/>
            <a:ext cx="3251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</a:t>
            </a:r>
            <a:r>
              <a:rPr sz="1850" spc="-190" dirty="0">
                <a:latin typeface="Times New Roman"/>
                <a:cs typeface="Times New Roman"/>
              </a:rPr>
              <a:t> </a:t>
            </a:r>
            <a:r>
              <a:rPr sz="2775" spc="-7" baseline="-18018" dirty="0">
                <a:latin typeface="Times New Roman"/>
                <a:cs typeface="Times New Roman"/>
              </a:rPr>
              <a:t>1</a:t>
            </a:r>
            <a:endParaRPr sz="2775" baseline="-18018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25545" y="6129020"/>
            <a:ext cx="3467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75" spc="-7" baseline="-18018" dirty="0">
                <a:latin typeface="Times New Roman"/>
                <a:cs typeface="Times New Roman"/>
              </a:rPr>
              <a:t>1</a:t>
            </a:r>
            <a:r>
              <a:rPr sz="2775" spc="-52" baseline="-18018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87879" y="6301232"/>
            <a:ext cx="1155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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45128" y="6301232"/>
            <a:ext cx="11557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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00215" y="4507991"/>
            <a:ext cx="1371600" cy="711835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9017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10"/>
              </a:spcBef>
              <a:tabLst>
                <a:tab pos="508000" algn="l"/>
                <a:tab pos="998855" algn="l"/>
              </a:tabLst>
            </a:pPr>
            <a:r>
              <a:rPr sz="3650" b="1" i="1" spc="-5" dirty="0">
                <a:latin typeface="Times New Roman"/>
                <a:cs typeface="Times New Roman"/>
              </a:rPr>
              <a:t>s	</a:t>
            </a:r>
            <a:r>
              <a:rPr sz="3650" spc="-5" dirty="0">
                <a:latin typeface="Symbol"/>
                <a:cs typeface="Symbol"/>
              </a:rPr>
              <a:t></a:t>
            </a:r>
            <a:r>
              <a:rPr sz="3650" spc="-5" dirty="0">
                <a:latin typeface="Times New Roman"/>
                <a:cs typeface="Times New Roman"/>
              </a:rPr>
              <a:t>	</a:t>
            </a:r>
            <a:r>
              <a:rPr sz="3650" b="1" spc="-5" dirty="0">
                <a:latin typeface="Times New Roman"/>
                <a:cs typeface="Times New Roman"/>
              </a:rPr>
              <a:t>0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03291" y="5516879"/>
            <a:ext cx="3961129" cy="1066800"/>
          </a:xfrm>
          <a:custGeom>
            <a:avLst/>
            <a:gdLst/>
            <a:ahLst/>
            <a:cxnLst/>
            <a:rect l="l" t="t" r="r" b="b"/>
            <a:pathLst>
              <a:path w="3961129" h="1066800">
                <a:moveTo>
                  <a:pt x="3960875" y="0"/>
                </a:moveTo>
                <a:lnTo>
                  <a:pt x="0" y="0"/>
                </a:lnTo>
                <a:lnTo>
                  <a:pt x="0" y="1066800"/>
                </a:lnTo>
                <a:lnTo>
                  <a:pt x="3960875" y="1066800"/>
                </a:lnTo>
                <a:lnTo>
                  <a:pt x="3960875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084445" y="5522772"/>
            <a:ext cx="35159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solidFill>
                  <a:srgbClr val="FF3300"/>
                </a:solidFill>
                <a:latin typeface="Arial"/>
                <a:cs typeface="Arial"/>
              </a:rPr>
              <a:t>So,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the </a:t>
            </a:r>
            <a:r>
              <a:rPr sz="1800" spc="-85" dirty="0">
                <a:solidFill>
                  <a:srgbClr val="FF3300"/>
                </a:solidFill>
                <a:latin typeface="Arial"/>
                <a:cs typeface="Arial"/>
              </a:rPr>
              <a:t>received 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code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vector </a:t>
            </a:r>
            <a:r>
              <a:rPr sz="1800" spc="-100" dirty="0">
                <a:solidFill>
                  <a:srgbClr val="FF3300"/>
                </a:solidFill>
                <a:latin typeface="Arial"/>
                <a:cs typeface="Arial"/>
              </a:rPr>
              <a:t>is</a:t>
            </a:r>
            <a:r>
              <a:rPr sz="1800" spc="-2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wrong.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197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81000"/>
            <a:ext cx="7772400" cy="745490"/>
          </a:xfrm>
          <a:prstGeom prst="rect">
            <a:avLst/>
          </a:prstGeom>
          <a:solidFill>
            <a:srgbClr val="FF3300"/>
          </a:solidFill>
        </p:spPr>
        <p:txBody>
          <a:bodyPr vert="horz" wrap="square" lIns="0" tIns="0" rIns="0" bIns="0" rtlCol="0">
            <a:spAutoFit/>
          </a:bodyPr>
          <a:lstStyle/>
          <a:p>
            <a:pPr marL="339090" algn="ctr">
              <a:lnSpc>
                <a:spcPts val="4650"/>
              </a:lnSpc>
            </a:pPr>
            <a:r>
              <a:rPr b="1" spc="-25" dirty="0">
                <a:solidFill>
                  <a:srgbClr val="FFFF00"/>
                </a:solidFill>
                <a:latin typeface="Carlito"/>
                <a:cs typeface="Carlito"/>
              </a:rPr>
              <a:t>Cyclic</a:t>
            </a:r>
            <a:r>
              <a:rPr b="1" spc="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00"/>
                </a:solidFill>
                <a:latin typeface="Carlito"/>
                <a:cs typeface="Carlito"/>
              </a:rPr>
              <a:t>Codes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236" y="1416507"/>
            <a:ext cx="621157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0"/>
              </a:spcBef>
              <a:buChar char="•"/>
              <a:tabLst>
                <a:tab pos="469900" algn="l"/>
                <a:tab pos="470534" algn="l"/>
              </a:tabLst>
            </a:pPr>
            <a:r>
              <a:rPr sz="1800" spc="-125" dirty="0">
                <a:latin typeface="Arial"/>
                <a:cs typeface="Arial"/>
              </a:rPr>
              <a:t>Cyclic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100" dirty="0">
                <a:latin typeface="Arial"/>
                <a:cs typeface="Arial"/>
              </a:rPr>
              <a:t>is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55" dirty="0">
                <a:latin typeface="Arial"/>
                <a:cs typeface="Arial"/>
              </a:rPr>
              <a:t>kind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0" dirty="0">
                <a:latin typeface="Arial"/>
                <a:cs typeface="Arial"/>
              </a:rPr>
              <a:t>linear </a:t>
            </a:r>
            <a:r>
              <a:rPr sz="1800" spc="-70" dirty="0">
                <a:latin typeface="Arial"/>
                <a:cs typeface="Arial"/>
              </a:rPr>
              <a:t>block</a:t>
            </a:r>
            <a:r>
              <a:rPr sz="1800" spc="-24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codes.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19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buChar char="•"/>
              <a:tabLst>
                <a:tab pos="469900" algn="l"/>
                <a:tab pos="470534" algn="l"/>
              </a:tabLst>
            </a:pPr>
            <a:r>
              <a:rPr sz="1800" spc="-120" dirty="0">
                <a:latin typeface="Arial"/>
                <a:cs typeface="Arial"/>
              </a:rPr>
              <a:t>Any </a:t>
            </a:r>
            <a:r>
              <a:rPr sz="1800" spc="-85" dirty="0">
                <a:latin typeface="Arial"/>
                <a:cs typeface="Arial"/>
              </a:rPr>
              <a:t>cyclic </a:t>
            </a:r>
            <a:r>
              <a:rPr sz="1800" spc="-25" dirty="0">
                <a:latin typeface="Arial"/>
                <a:cs typeface="Arial"/>
              </a:rPr>
              <a:t>shift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55" dirty="0">
                <a:latin typeface="Arial"/>
                <a:cs typeface="Arial"/>
              </a:rPr>
              <a:t>word </a:t>
            </a:r>
            <a:r>
              <a:rPr sz="1800" spc="-25" dirty="0">
                <a:latin typeface="Arial"/>
                <a:cs typeface="Arial"/>
              </a:rPr>
              <a:t>in the </a:t>
            </a:r>
            <a:r>
              <a:rPr sz="1800" spc="-95" dirty="0">
                <a:latin typeface="Arial"/>
                <a:cs typeface="Arial"/>
              </a:rPr>
              <a:t>code is </a:t>
            </a:r>
            <a:r>
              <a:rPr sz="1800" spc="-100" dirty="0">
                <a:latin typeface="Arial"/>
                <a:cs typeface="Arial"/>
              </a:rPr>
              <a:t>also</a:t>
            </a:r>
            <a:r>
              <a:rPr sz="1800" spc="-37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40" dirty="0">
                <a:latin typeface="Arial"/>
                <a:cs typeface="Arial"/>
              </a:rPr>
              <a:t>word.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760" y="3362325"/>
            <a:ext cx="7762240" cy="139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indent="-457834">
              <a:lnSpc>
                <a:spcPct val="100000"/>
              </a:lnSpc>
              <a:spcBef>
                <a:spcPts val="100"/>
              </a:spcBef>
              <a:buChar char="•"/>
              <a:tabLst>
                <a:tab pos="542925" algn="l"/>
                <a:tab pos="543560" algn="l"/>
              </a:tabLst>
            </a:pPr>
            <a:r>
              <a:rPr sz="1800" spc="-120" dirty="0">
                <a:latin typeface="Arial"/>
                <a:cs typeface="Arial"/>
              </a:rPr>
              <a:t>Cyclic codes </a:t>
            </a:r>
            <a:r>
              <a:rPr sz="1800" spc="-85" dirty="0">
                <a:latin typeface="Arial"/>
                <a:cs typeface="Arial"/>
              </a:rPr>
              <a:t>are </a:t>
            </a:r>
            <a:r>
              <a:rPr sz="1800" spc="-145" dirty="0">
                <a:latin typeface="Arial"/>
                <a:cs typeface="Arial"/>
              </a:rPr>
              <a:t>easy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encode.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1800" spc="-125" dirty="0">
                <a:latin typeface="Arial"/>
                <a:cs typeface="Arial"/>
              </a:rPr>
              <a:t>Cyclic </a:t>
            </a:r>
            <a:r>
              <a:rPr sz="1800" spc="-120" dirty="0">
                <a:latin typeface="Arial"/>
                <a:cs typeface="Arial"/>
              </a:rPr>
              <a:t>codes </a:t>
            </a:r>
            <a:r>
              <a:rPr sz="1800" spc="-150" dirty="0">
                <a:latin typeface="Arial"/>
                <a:cs typeface="Arial"/>
              </a:rPr>
              <a:t>possess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50" dirty="0">
                <a:latin typeface="Arial"/>
                <a:cs typeface="Arial"/>
              </a:rPr>
              <a:t>well-define </a:t>
            </a:r>
            <a:r>
              <a:rPr sz="1800" spc="-60" dirty="0">
                <a:latin typeface="Arial"/>
                <a:cs typeface="Arial"/>
              </a:rPr>
              <a:t>mathematical </a:t>
            </a:r>
            <a:r>
              <a:rPr sz="1800" spc="-45" dirty="0">
                <a:latin typeface="Arial"/>
                <a:cs typeface="Arial"/>
              </a:rPr>
              <a:t>structure, </a:t>
            </a:r>
            <a:r>
              <a:rPr sz="1800" spc="-55" dirty="0">
                <a:latin typeface="Arial"/>
                <a:cs typeface="Arial"/>
              </a:rPr>
              <a:t>which </a:t>
            </a:r>
            <a:r>
              <a:rPr sz="1800" spc="-135" dirty="0">
                <a:latin typeface="Arial"/>
                <a:cs typeface="Arial"/>
              </a:rPr>
              <a:t>has </a:t>
            </a:r>
            <a:r>
              <a:rPr sz="1800" spc="-55" dirty="0">
                <a:latin typeface="Arial"/>
                <a:cs typeface="Arial"/>
              </a:rPr>
              <a:t>led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26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development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75" dirty="0">
                <a:latin typeface="Arial"/>
                <a:cs typeface="Arial"/>
              </a:rPr>
              <a:t>very </a:t>
            </a:r>
            <a:r>
              <a:rPr sz="1800" spc="-35" dirty="0">
                <a:latin typeface="Arial"/>
                <a:cs typeface="Arial"/>
              </a:rPr>
              <a:t>efficient </a:t>
            </a:r>
            <a:r>
              <a:rPr sz="1800" spc="-85" dirty="0">
                <a:latin typeface="Arial"/>
                <a:cs typeface="Arial"/>
              </a:rPr>
              <a:t>decoding </a:t>
            </a:r>
            <a:r>
              <a:rPr sz="1800" spc="-130" dirty="0">
                <a:latin typeface="Arial"/>
                <a:cs typeface="Arial"/>
              </a:rPr>
              <a:t>schemes </a:t>
            </a:r>
            <a:r>
              <a:rPr sz="1800" spc="-20" dirty="0">
                <a:latin typeface="Arial"/>
                <a:cs typeface="Arial"/>
              </a:rPr>
              <a:t>for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them.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3778" y="258571"/>
            <a:ext cx="251968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spc="-5" dirty="0">
                <a:solidFill>
                  <a:srgbClr val="FF3300"/>
                </a:solidFill>
                <a:latin typeface="Carlito"/>
                <a:cs typeface="Carlito"/>
              </a:rPr>
              <a:t>Cyclic</a:t>
            </a:r>
            <a:r>
              <a:rPr sz="3200" b="1" spc="-22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sz="3200" b="1" spc="-10" dirty="0">
                <a:solidFill>
                  <a:srgbClr val="FF3300"/>
                </a:solidFill>
                <a:latin typeface="Carlito"/>
                <a:cs typeface="Carlito"/>
              </a:rPr>
              <a:t>Property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78522" y="3160699"/>
            <a:ext cx="1409446" cy="339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3760" y="1055878"/>
            <a:ext cx="1169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Assume</a:t>
            </a:r>
            <a:r>
              <a:rPr sz="1800" spc="-2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0004" y="1004392"/>
            <a:ext cx="399415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spc="-165" dirty="0">
                <a:latin typeface="Arial"/>
                <a:cs typeface="Arial"/>
              </a:rPr>
              <a:t>isa </a:t>
            </a:r>
            <a:r>
              <a:rPr sz="1800" spc="-140" dirty="0">
                <a:latin typeface="Arial"/>
                <a:cs typeface="Arial"/>
              </a:rPr>
              <a:t>c ode</a:t>
            </a:r>
            <a:r>
              <a:rPr sz="3375" b="1" spc="-209" baseline="-19753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140" dirty="0">
                <a:latin typeface="Arial"/>
                <a:cs typeface="Arial"/>
              </a:rPr>
              <a:t>word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125" dirty="0">
                <a:latin typeface="Arial"/>
                <a:cs typeface="Arial"/>
              </a:rPr>
              <a:t>an </a:t>
            </a:r>
            <a:r>
              <a:rPr sz="1800" spc="-100" dirty="0">
                <a:latin typeface="Arial"/>
                <a:cs typeface="Arial"/>
              </a:rPr>
              <a:t>(n,k) </a:t>
            </a:r>
            <a:r>
              <a:rPr sz="1800" spc="-50" dirty="0">
                <a:latin typeface="Arial"/>
                <a:cs typeface="Arial"/>
              </a:rPr>
              <a:t>linear </a:t>
            </a:r>
            <a:r>
              <a:rPr sz="1800" spc="-70" dirty="0">
                <a:latin typeface="Arial"/>
                <a:cs typeface="Arial"/>
              </a:rPr>
              <a:t>block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09059" y="1131722"/>
            <a:ext cx="1210094" cy="292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9863" y="6028131"/>
            <a:ext cx="4070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solidFill>
                  <a:srgbClr val="FFFF00"/>
                </a:solidFill>
                <a:latin typeface="Arial"/>
                <a:cs typeface="Arial"/>
              </a:rPr>
              <a:t>All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sz="1800" spc="-40" dirty="0">
                <a:solidFill>
                  <a:srgbClr val="FFFF00"/>
                </a:solidFill>
                <a:latin typeface="Arial"/>
                <a:cs typeface="Arial"/>
              </a:rPr>
              <a:t>them </a:t>
            </a:r>
            <a:r>
              <a:rPr sz="1800" spc="-85" dirty="0">
                <a:solidFill>
                  <a:srgbClr val="FFFF00"/>
                </a:solidFill>
                <a:latin typeface="Arial"/>
                <a:cs typeface="Arial"/>
              </a:rPr>
              <a:t>are </a:t>
            </a:r>
            <a:r>
              <a:rPr sz="1800" spc="-100" dirty="0">
                <a:solidFill>
                  <a:srgbClr val="FFFF00"/>
                </a:solidFill>
                <a:latin typeface="Arial"/>
                <a:cs typeface="Arial"/>
              </a:rPr>
              <a:t>also </a:t>
            </a:r>
            <a:r>
              <a:rPr sz="1800" spc="-95" dirty="0">
                <a:solidFill>
                  <a:srgbClr val="FFFF00"/>
                </a:solidFill>
                <a:latin typeface="Arial"/>
                <a:cs typeface="Arial"/>
              </a:rPr>
              <a:t>code 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words 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in the</a:t>
            </a:r>
            <a:r>
              <a:rPr sz="1800" spc="-3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59804" y="5055666"/>
            <a:ext cx="2242566" cy="42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829936" y="2031238"/>
            <a:ext cx="3085465" cy="667385"/>
            <a:chOff x="4829936" y="2031238"/>
            <a:chExt cx="3085465" cy="667385"/>
          </a:xfrm>
        </p:grpSpPr>
        <p:sp>
          <p:nvSpPr>
            <p:cNvPr id="10" name="object 10"/>
            <p:cNvSpPr/>
            <p:nvPr/>
          </p:nvSpPr>
          <p:spPr>
            <a:xfrm>
              <a:off x="6296533" y="2366162"/>
              <a:ext cx="1372235" cy="3319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13522" y="2555748"/>
              <a:ext cx="182118" cy="1117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29937" y="2031237"/>
              <a:ext cx="3085465" cy="557530"/>
            </a:xfrm>
            <a:custGeom>
              <a:avLst/>
              <a:gdLst/>
              <a:ahLst/>
              <a:cxnLst/>
              <a:rect l="l" t="t" r="r" b="b"/>
              <a:pathLst>
                <a:path w="3085465" h="557530">
                  <a:moveTo>
                    <a:pt x="3084957" y="290830"/>
                  </a:moveTo>
                  <a:lnTo>
                    <a:pt x="3084576" y="288290"/>
                  </a:lnTo>
                  <a:lnTo>
                    <a:pt x="3082925" y="281940"/>
                  </a:lnTo>
                  <a:lnTo>
                    <a:pt x="3082798" y="280670"/>
                  </a:lnTo>
                  <a:lnTo>
                    <a:pt x="3082417" y="280670"/>
                  </a:lnTo>
                  <a:lnTo>
                    <a:pt x="3079242" y="273050"/>
                  </a:lnTo>
                  <a:lnTo>
                    <a:pt x="3074416" y="264160"/>
                  </a:lnTo>
                  <a:lnTo>
                    <a:pt x="3044698" y="232410"/>
                  </a:lnTo>
                  <a:lnTo>
                    <a:pt x="3000375" y="204470"/>
                  </a:lnTo>
                  <a:lnTo>
                    <a:pt x="2958592" y="185420"/>
                  </a:lnTo>
                  <a:lnTo>
                    <a:pt x="2909316" y="166370"/>
                  </a:lnTo>
                  <a:lnTo>
                    <a:pt x="2872486" y="153670"/>
                  </a:lnTo>
                  <a:lnTo>
                    <a:pt x="2853055" y="148590"/>
                  </a:lnTo>
                  <a:lnTo>
                    <a:pt x="2812034" y="135890"/>
                  </a:lnTo>
                  <a:lnTo>
                    <a:pt x="2790190" y="130810"/>
                  </a:lnTo>
                  <a:lnTo>
                    <a:pt x="2768092" y="124460"/>
                  </a:lnTo>
                  <a:lnTo>
                    <a:pt x="2721356" y="114300"/>
                  </a:lnTo>
                  <a:lnTo>
                    <a:pt x="2593975" y="87630"/>
                  </a:lnTo>
                  <a:lnTo>
                    <a:pt x="2539111" y="77470"/>
                  </a:lnTo>
                  <a:lnTo>
                    <a:pt x="2423160" y="59690"/>
                  </a:lnTo>
                  <a:lnTo>
                    <a:pt x="2362327" y="52070"/>
                  </a:lnTo>
                  <a:lnTo>
                    <a:pt x="2299843" y="43180"/>
                  </a:lnTo>
                  <a:lnTo>
                    <a:pt x="2248789" y="38100"/>
                  </a:lnTo>
                  <a:lnTo>
                    <a:pt x="2235962" y="36830"/>
                  </a:lnTo>
                  <a:lnTo>
                    <a:pt x="2170557" y="29210"/>
                  </a:lnTo>
                  <a:lnTo>
                    <a:pt x="2104009" y="24130"/>
                  </a:lnTo>
                  <a:lnTo>
                    <a:pt x="2036318" y="17780"/>
                  </a:lnTo>
                  <a:lnTo>
                    <a:pt x="1967611" y="13970"/>
                  </a:lnTo>
                  <a:lnTo>
                    <a:pt x="1898015" y="8890"/>
                  </a:lnTo>
                  <a:lnTo>
                    <a:pt x="1827784" y="6350"/>
                  </a:lnTo>
                  <a:lnTo>
                    <a:pt x="1757032" y="2540"/>
                  </a:lnTo>
                  <a:lnTo>
                    <a:pt x="1614424" y="0"/>
                  </a:lnTo>
                  <a:lnTo>
                    <a:pt x="1471041" y="0"/>
                  </a:lnTo>
                  <a:lnTo>
                    <a:pt x="1399667" y="1270"/>
                  </a:lnTo>
                  <a:lnTo>
                    <a:pt x="1187450" y="8890"/>
                  </a:lnTo>
                  <a:lnTo>
                    <a:pt x="1117981" y="13970"/>
                  </a:lnTo>
                  <a:lnTo>
                    <a:pt x="1049274" y="17780"/>
                  </a:lnTo>
                  <a:lnTo>
                    <a:pt x="849630" y="36830"/>
                  </a:lnTo>
                  <a:lnTo>
                    <a:pt x="662432" y="59690"/>
                  </a:lnTo>
                  <a:lnTo>
                    <a:pt x="603504" y="68580"/>
                  </a:lnTo>
                  <a:lnTo>
                    <a:pt x="546481" y="78740"/>
                  </a:lnTo>
                  <a:lnTo>
                    <a:pt x="491617" y="87630"/>
                  </a:lnTo>
                  <a:lnTo>
                    <a:pt x="413258" y="102870"/>
                  </a:lnTo>
                  <a:lnTo>
                    <a:pt x="388366" y="109220"/>
                  </a:lnTo>
                  <a:lnTo>
                    <a:pt x="340487" y="119380"/>
                  </a:lnTo>
                  <a:lnTo>
                    <a:pt x="317627" y="125730"/>
                  </a:lnTo>
                  <a:lnTo>
                    <a:pt x="295275" y="130810"/>
                  </a:lnTo>
                  <a:lnTo>
                    <a:pt x="273558" y="137160"/>
                  </a:lnTo>
                  <a:lnTo>
                    <a:pt x="252730" y="142240"/>
                  </a:lnTo>
                  <a:lnTo>
                    <a:pt x="232410" y="148590"/>
                  </a:lnTo>
                  <a:lnTo>
                    <a:pt x="213106" y="154940"/>
                  </a:lnTo>
                  <a:lnTo>
                    <a:pt x="194310" y="160020"/>
                  </a:lnTo>
                  <a:lnTo>
                    <a:pt x="142748" y="179070"/>
                  </a:lnTo>
                  <a:lnTo>
                    <a:pt x="98425" y="198120"/>
                  </a:lnTo>
                  <a:lnTo>
                    <a:pt x="61722" y="218440"/>
                  </a:lnTo>
                  <a:lnTo>
                    <a:pt x="51181" y="226060"/>
                  </a:lnTo>
                  <a:lnTo>
                    <a:pt x="41656" y="232410"/>
                  </a:lnTo>
                  <a:lnTo>
                    <a:pt x="7112" y="271780"/>
                  </a:lnTo>
                  <a:lnTo>
                    <a:pt x="0" y="295529"/>
                  </a:lnTo>
                  <a:lnTo>
                    <a:pt x="0" y="314960"/>
                  </a:lnTo>
                  <a:lnTo>
                    <a:pt x="5080" y="355600"/>
                  </a:lnTo>
                  <a:lnTo>
                    <a:pt x="20193" y="410210"/>
                  </a:lnTo>
                  <a:lnTo>
                    <a:pt x="43942" y="461010"/>
                  </a:lnTo>
                  <a:lnTo>
                    <a:pt x="74803" y="505460"/>
                  </a:lnTo>
                  <a:lnTo>
                    <a:pt x="115316" y="547370"/>
                  </a:lnTo>
                  <a:lnTo>
                    <a:pt x="134493" y="557530"/>
                  </a:lnTo>
                  <a:lnTo>
                    <a:pt x="147828" y="521716"/>
                  </a:lnTo>
                  <a:lnTo>
                    <a:pt x="138811" y="516890"/>
                  </a:lnTo>
                  <a:lnTo>
                    <a:pt x="136525" y="515620"/>
                  </a:lnTo>
                  <a:lnTo>
                    <a:pt x="135255" y="514350"/>
                  </a:lnTo>
                  <a:lnTo>
                    <a:pt x="121031" y="500380"/>
                  </a:lnTo>
                  <a:lnTo>
                    <a:pt x="105410" y="482600"/>
                  </a:lnTo>
                  <a:lnTo>
                    <a:pt x="77724" y="443230"/>
                  </a:lnTo>
                  <a:lnTo>
                    <a:pt x="56388" y="397510"/>
                  </a:lnTo>
                  <a:lnTo>
                    <a:pt x="42545" y="350520"/>
                  </a:lnTo>
                  <a:lnTo>
                    <a:pt x="37592" y="302260"/>
                  </a:lnTo>
                  <a:lnTo>
                    <a:pt x="37973" y="298450"/>
                  </a:lnTo>
                  <a:lnTo>
                    <a:pt x="38074" y="297116"/>
                  </a:lnTo>
                  <a:lnTo>
                    <a:pt x="38735" y="294640"/>
                  </a:lnTo>
                  <a:lnTo>
                    <a:pt x="39370" y="292100"/>
                  </a:lnTo>
                  <a:lnTo>
                    <a:pt x="38481" y="294640"/>
                  </a:lnTo>
                  <a:lnTo>
                    <a:pt x="40132" y="289560"/>
                  </a:lnTo>
                  <a:lnTo>
                    <a:pt x="42672" y="285750"/>
                  </a:lnTo>
                  <a:lnTo>
                    <a:pt x="51181" y="274320"/>
                  </a:lnTo>
                  <a:lnTo>
                    <a:pt x="57277" y="269240"/>
                  </a:lnTo>
                  <a:lnTo>
                    <a:pt x="64135" y="262890"/>
                  </a:lnTo>
                  <a:lnTo>
                    <a:pt x="72263" y="257810"/>
                  </a:lnTo>
                  <a:lnTo>
                    <a:pt x="114681" y="232410"/>
                  </a:lnTo>
                  <a:lnTo>
                    <a:pt x="127762" y="227330"/>
                  </a:lnTo>
                  <a:lnTo>
                    <a:pt x="141605" y="220980"/>
                  </a:lnTo>
                  <a:lnTo>
                    <a:pt x="156464" y="214630"/>
                  </a:lnTo>
                  <a:lnTo>
                    <a:pt x="172085" y="208280"/>
                  </a:lnTo>
                  <a:lnTo>
                    <a:pt x="188595" y="203200"/>
                  </a:lnTo>
                  <a:lnTo>
                    <a:pt x="224282" y="190500"/>
                  </a:lnTo>
                  <a:lnTo>
                    <a:pt x="243205" y="185420"/>
                  </a:lnTo>
                  <a:lnTo>
                    <a:pt x="263017" y="179070"/>
                  </a:lnTo>
                  <a:lnTo>
                    <a:pt x="283464" y="173990"/>
                  </a:lnTo>
                  <a:lnTo>
                    <a:pt x="420878" y="140970"/>
                  </a:lnTo>
                  <a:lnTo>
                    <a:pt x="498221" y="125730"/>
                  </a:lnTo>
                  <a:lnTo>
                    <a:pt x="552704" y="115570"/>
                  </a:lnTo>
                  <a:lnTo>
                    <a:pt x="667639" y="97790"/>
                  </a:lnTo>
                  <a:lnTo>
                    <a:pt x="727964" y="90170"/>
                  </a:lnTo>
                  <a:lnTo>
                    <a:pt x="789940" y="81280"/>
                  </a:lnTo>
                  <a:lnTo>
                    <a:pt x="853440" y="74930"/>
                  </a:lnTo>
                  <a:lnTo>
                    <a:pt x="918464" y="67310"/>
                  </a:lnTo>
                  <a:lnTo>
                    <a:pt x="984631" y="62230"/>
                  </a:lnTo>
                  <a:lnTo>
                    <a:pt x="1051941" y="55880"/>
                  </a:lnTo>
                  <a:lnTo>
                    <a:pt x="1120267" y="52070"/>
                  </a:lnTo>
                  <a:lnTo>
                    <a:pt x="1189355" y="46990"/>
                  </a:lnTo>
                  <a:lnTo>
                    <a:pt x="1400302" y="39370"/>
                  </a:lnTo>
                  <a:lnTo>
                    <a:pt x="1471422" y="38100"/>
                  </a:lnTo>
                  <a:lnTo>
                    <a:pt x="1613789" y="38100"/>
                  </a:lnTo>
                  <a:lnTo>
                    <a:pt x="1755508" y="40640"/>
                  </a:lnTo>
                  <a:lnTo>
                    <a:pt x="1826006" y="44450"/>
                  </a:lnTo>
                  <a:lnTo>
                    <a:pt x="1895729" y="46990"/>
                  </a:lnTo>
                  <a:lnTo>
                    <a:pt x="1964944" y="52070"/>
                  </a:lnTo>
                  <a:lnTo>
                    <a:pt x="2033143" y="55880"/>
                  </a:lnTo>
                  <a:lnTo>
                    <a:pt x="2100580" y="62230"/>
                  </a:lnTo>
                  <a:lnTo>
                    <a:pt x="2166747" y="67310"/>
                  </a:lnTo>
                  <a:lnTo>
                    <a:pt x="2231644" y="74930"/>
                  </a:lnTo>
                  <a:lnTo>
                    <a:pt x="2295144" y="81280"/>
                  </a:lnTo>
                  <a:lnTo>
                    <a:pt x="2357120" y="88900"/>
                  </a:lnTo>
                  <a:lnTo>
                    <a:pt x="2532380" y="115570"/>
                  </a:lnTo>
                  <a:lnTo>
                    <a:pt x="2586863" y="125730"/>
                  </a:lnTo>
                  <a:lnTo>
                    <a:pt x="2613152" y="129540"/>
                  </a:lnTo>
                  <a:lnTo>
                    <a:pt x="2664206" y="139700"/>
                  </a:lnTo>
                  <a:lnTo>
                    <a:pt x="2688844" y="146050"/>
                  </a:lnTo>
                  <a:lnTo>
                    <a:pt x="2758567" y="161290"/>
                  </a:lnTo>
                  <a:lnTo>
                    <a:pt x="2780538" y="167640"/>
                  </a:lnTo>
                  <a:lnTo>
                    <a:pt x="2801620" y="172720"/>
                  </a:lnTo>
                  <a:lnTo>
                    <a:pt x="2822194" y="179070"/>
                  </a:lnTo>
                  <a:lnTo>
                    <a:pt x="2841879" y="184150"/>
                  </a:lnTo>
                  <a:lnTo>
                    <a:pt x="2860802" y="190500"/>
                  </a:lnTo>
                  <a:lnTo>
                    <a:pt x="2878963" y="195580"/>
                  </a:lnTo>
                  <a:lnTo>
                    <a:pt x="2896362" y="201930"/>
                  </a:lnTo>
                  <a:lnTo>
                    <a:pt x="2912872" y="208280"/>
                  </a:lnTo>
                  <a:lnTo>
                    <a:pt x="2928493" y="214630"/>
                  </a:lnTo>
                  <a:lnTo>
                    <a:pt x="2943225" y="219710"/>
                  </a:lnTo>
                  <a:lnTo>
                    <a:pt x="2957195" y="226060"/>
                  </a:lnTo>
                  <a:lnTo>
                    <a:pt x="2970149" y="232410"/>
                  </a:lnTo>
                  <a:lnTo>
                    <a:pt x="2982341" y="238760"/>
                  </a:lnTo>
                  <a:lnTo>
                    <a:pt x="2993263" y="243840"/>
                  </a:lnTo>
                  <a:lnTo>
                    <a:pt x="3003423" y="250190"/>
                  </a:lnTo>
                  <a:lnTo>
                    <a:pt x="3012313" y="256540"/>
                  </a:lnTo>
                  <a:lnTo>
                    <a:pt x="3020187" y="261620"/>
                  </a:lnTo>
                  <a:lnTo>
                    <a:pt x="3033014" y="273050"/>
                  </a:lnTo>
                  <a:lnTo>
                    <a:pt x="3037713" y="278130"/>
                  </a:lnTo>
                  <a:lnTo>
                    <a:pt x="3044190" y="287020"/>
                  </a:lnTo>
                  <a:lnTo>
                    <a:pt x="3046222" y="291973"/>
                  </a:lnTo>
                  <a:lnTo>
                    <a:pt x="3045968" y="290830"/>
                  </a:lnTo>
                  <a:lnTo>
                    <a:pt x="3084957" y="2908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6912" y="2276932"/>
            <a:ext cx="206565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225" dirty="0">
                <a:latin typeface="Arial"/>
                <a:cs typeface="Arial"/>
              </a:rPr>
              <a:t>Code</a:t>
            </a:r>
            <a:r>
              <a:rPr sz="2800" spc="-29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words</a:t>
            </a:r>
            <a:r>
              <a:rPr sz="2800" spc="-100" dirty="0">
                <a:latin typeface="UmePlus Gothic"/>
                <a:cs typeface="UmePlus Gothic"/>
              </a:rPr>
              <a:t>：</a:t>
            </a:r>
            <a:endParaRPr sz="2800">
              <a:latin typeface="UmePlus Gothic"/>
              <a:cs typeface="UmePlus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73421" y="4087825"/>
            <a:ext cx="3579495" cy="307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868" y="188976"/>
            <a:ext cx="8229600" cy="707390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0" algn="ctr">
              <a:lnSpc>
                <a:spcPts val="4650"/>
              </a:lnSpc>
            </a:pPr>
            <a:r>
              <a:rPr b="1" dirty="0">
                <a:solidFill>
                  <a:srgbClr val="0000FF"/>
                </a:solidFill>
                <a:latin typeface="Carlito"/>
                <a:cs typeface="Carlito"/>
              </a:rPr>
              <a:t>Code</a:t>
            </a:r>
            <a:r>
              <a:rPr b="1" spc="-9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b="1" spc="-5" dirty="0">
                <a:solidFill>
                  <a:srgbClr val="0000FF"/>
                </a:solidFill>
                <a:latin typeface="Carlito"/>
                <a:cs typeface="Carlito"/>
              </a:rPr>
              <a:t>Polynomial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437" y="1055878"/>
            <a:ext cx="1071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Code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word: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4271" y="1144841"/>
            <a:ext cx="1410208" cy="3410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9285" y="1704213"/>
            <a:ext cx="1637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solidFill>
                  <a:srgbClr val="FFFF00"/>
                </a:solidFill>
                <a:latin typeface="Arial"/>
                <a:cs typeface="Arial"/>
              </a:rPr>
              <a:t>Code</a:t>
            </a:r>
            <a:r>
              <a:rPr sz="1800" spc="-2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00"/>
                </a:solidFill>
                <a:latin typeface="Arial"/>
                <a:cs typeface="Arial"/>
              </a:rPr>
              <a:t>polynomial: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859" y="2340355"/>
            <a:ext cx="11112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1" spc="-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03183" y="2343403"/>
            <a:ext cx="37020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1" i="1" spc="-5" dirty="0">
                <a:latin typeface="Times New Roman"/>
                <a:cs typeface="Times New Roman"/>
              </a:rPr>
              <a:t>n </a:t>
            </a:r>
            <a:r>
              <a:rPr sz="1350" spc="-5" dirty="0">
                <a:latin typeface="Symbol"/>
                <a:cs typeface="Symbol"/>
              </a:rPr>
              <a:t>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b="1" spc="-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0" y="2336038"/>
            <a:ext cx="5772785" cy="523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25"/>
              </a:lnSpc>
              <a:spcBef>
                <a:spcPts val="105"/>
              </a:spcBef>
              <a:tabLst>
                <a:tab pos="719455" algn="l"/>
                <a:tab pos="1265555" algn="l"/>
                <a:tab pos="1671320" algn="l"/>
                <a:tab pos="1976120" algn="l"/>
                <a:tab pos="2305050" algn="l"/>
                <a:tab pos="2698750" algn="l"/>
                <a:tab pos="3000375" algn="l"/>
                <a:tab pos="3354070" algn="l"/>
                <a:tab pos="3917950" algn="l"/>
                <a:tab pos="4637405" algn="l"/>
                <a:tab pos="4942840" algn="l"/>
                <a:tab pos="5564505" algn="l"/>
              </a:tabLst>
            </a:pPr>
            <a:r>
              <a:rPr sz="2300" b="1" i="1" dirty="0">
                <a:latin typeface="Times New Roman"/>
                <a:cs typeface="Times New Roman"/>
              </a:rPr>
              <a:t>c</a:t>
            </a:r>
            <a:r>
              <a:rPr sz="2300" b="1" i="1" spc="-13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(</a:t>
            </a:r>
            <a:r>
              <a:rPr sz="2300" b="1" spc="70" dirty="0">
                <a:latin typeface="Times New Roman"/>
                <a:cs typeface="Times New Roman"/>
              </a:rPr>
              <a:t> </a:t>
            </a:r>
            <a:r>
              <a:rPr sz="2300" b="1" i="1" dirty="0">
                <a:latin typeface="Times New Roman"/>
                <a:cs typeface="Times New Roman"/>
              </a:rPr>
              <a:t>X	</a:t>
            </a:r>
            <a:r>
              <a:rPr sz="2300" b="1" dirty="0">
                <a:latin typeface="Times New Roman"/>
                <a:cs typeface="Times New Roman"/>
              </a:rPr>
              <a:t>) </a:t>
            </a:r>
            <a:r>
              <a:rPr sz="2300" b="1" spc="-2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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b="1" i="1" dirty="0">
                <a:latin typeface="Times New Roman"/>
                <a:cs typeface="Times New Roman"/>
              </a:rPr>
              <a:t>c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b="1" i="1" dirty="0">
                <a:latin typeface="Times New Roman"/>
                <a:cs typeface="Times New Roman"/>
              </a:rPr>
              <a:t>c	X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b="1" i="1" dirty="0">
                <a:latin typeface="Times New Roman"/>
                <a:cs typeface="Times New Roman"/>
              </a:rPr>
              <a:t>c	X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b="1" i="1" dirty="0">
                <a:latin typeface="Times New Roman"/>
                <a:cs typeface="Times New Roman"/>
              </a:rPr>
              <a:t>c	X</a:t>
            </a:r>
            <a:endParaRPr sz="2300">
              <a:latin typeface="Times New Roman"/>
              <a:cs typeface="Times New Roman"/>
            </a:endParaRPr>
          </a:p>
          <a:p>
            <a:pPr marL="1445895">
              <a:lnSpc>
                <a:spcPts val="1385"/>
              </a:lnSpc>
              <a:tabLst>
                <a:tab pos="2146300" algn="l"/>
                <a:tab pos="3186430" algn="l"/>
                <a:tab pos="5128895" algn="l"/>
              </a:tabLst>
            </a:pPr>
            <a:r>
              <a:rPr sz="1350" b="1" spc="-5" dirty="0">
                <a:latin typeface="Times New Roman"/>
                <a:cs typeface="Times New Roman"/>
              </a:rPr>
              <a:t>0	1	2	</a:t>
            </a:r>
            <a:r>
              <a:rPr sz="1350" b="1" i="1" spc="-5" dirty="0">
                <a:latin typeface="Times New Roman"/>
                <a:cs typeface="Times New Roman"/>
              </a:rPr>
              <a:t>n </a:t>
            </a:r>
            <a:r>
              <a:rPr sz="1350" spc="-5" dirty="0">
                <a:latin typeface="Symbol"/>
                <a:cs typeface="Symbol"/>
              </a:rPr>
              <a:t></a:t>
            </a:r>
            <a:r>
              <a:rPr sz="1350" spc="-70" dirty="0">
                <a:latin typeface="Times New Roman"/>
                <a:cs typeface="Times New Roman"/>
              </a:rPr>
              <a:t> </a:t>
            </a:r>
            <a:r>
              <a:rPr sz="1350" b="1" spc="-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01003" y="2390305"/>
            <a:ext cx="1619250" cy="301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06576" y="3946512"/>
            <a:ext cx="3725037" cy="3205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26451" y="5824524"/>
            <a:ext cx="918844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b="1" spc="55" dirty="0">
                <a:latin typeface="Times New Roman"/>
                <a:cs typeface="Times New Roman"/>
              </a:rPr>
              <a:t>(1</a:t>
            </a:r>
            <a:r>
              <a:rPr sz="1950" b="1" spc="-210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0</a:t>
            </a:r>
            <a:r>
              <a:rPr sz="1950" b="1" spc="-23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Times New Roman"/>
                <a:cs typeface="Times New Roman"/>
              </a:rPr>
              <a:t>.3</a:t>
            </a:r>
            <a:r>
              <a:rPr sz="1950" b="1" spc="-185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0</a:t>
            </a:r>
            <a:r>
              <a:rPr sz="1950" b="1" spc="-254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)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58717" y="5787339"/>
            <a:ext cx="2089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Times New Roman"/>
                <a:cs typeface="Times New Roman"/>
              </a:rPr>
              <a:t>i</a:t>
            </a:r>
            <a:r>
              <a:rPr sz="1100" b="1" i="1" spc="-185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0570" y="5787339"/>
            <a:ext cx="6476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38466" y="5787339"/>
            <a:ext cx="251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160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92877" y="5787339"/>
            <a:ext cx="2635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Times New Roman"/>
                <a:cs typeface="Times New Roman"/>
              </a:rPr>
              <a:t>i </a:t>
            </a:r>
            <a:r>
              <a:rPr sz="1100" dirty="0">
                <a:latin typeface="Symbol"/>
                <a:cs typeface="Symbol"/>
              </a:rPr>
              <a:t></a:t>
            </a:r>
            <a:r>
              <a:rPr sz="1100" spc="-2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318" y="5769660"/>
            <a:ext cx="1958975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160"/>
              </a:lnSpc>
              <a:spcBef>
                <a:spcPts val="95"/>
              </a:spcBef>
              <a:tabLst>
                <a:tab pos="1784985" algn="l"/>
              </a:tabLst>
            </a:pPr>
            <a:r>
              <a:rPr sz="1950" b="1" i="1" spc="-5" dirty="0">
                <a:latin typeface="Times New Roman"/>
                <a:cs typeface="Times New Roman"/>
              </a:rPr>
              <a:t>c </a:t>
            </a:r>
            <a:r>
              <a:rPr sz="1650" b="1" baseline="47979" dirty="0">
                <a:latin typeface="Times New Roman"/>
                <a:cs typeface="Times New Roman"/>
              </a:rPr>
              <a:t>( </a:t>
            </a:r>
            <a:r>
              <a:rPr sz="1650" b="1" i="1" baseline="47979" dirty="0">
                <a:latin typeface="Times New Roman"/>
                <a:cs typeface="Times New Roman"/>
              </a:rPr>
              <a:t>i </a:t>
            </a:r>
            <a:r>
              <a:rPr sz="1650" b="1" baseline="47979" dirty="0">
                <a:latin typeface="Times New Roman"/>
                <a:cs typeface="Times New Roman"/>
              </a:rPr>
              <a:t>) </a:t>
            </a:r>
            <a:r>
              <a:rPr sz="1950" b="1" spc="-5" dirty="0">
                <a:latin typeface="Times New Roman"/>
                <a:cs typeface="Times New Roman"/>
              </a:rPr>
              <a:t>( </a:t>
            </a:r>
            <a:r>
              <a:rPr sz="1950" b="1" i="1" spc="-5" dirty="0">
                <a:latin typeface="Times New Roman"/>
                <a:cs typeface="Times New Roman"/>
              </a:rPr>
              <a:t>X  </a:t>
            </a:r>
            <a:r>
              <a:rPr sz="1950" b="1" spc="-5" dirty="0">
                <a:latin typeface="Times New Roman"/>
                <a:cs typeface="Times New Roman"/>
              </a:rPr>
              <a:t>)</a:t>
            </a:r>
            <a:r>
              <a:rPr sz="1950" b="1" spc="5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</a:t>
            </a:r>
            <a:r>
              <a:rPr sz="1950" spc="459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	</a:t>
            </a:r>
            <a:r>
              <a:rPr sz="1950" spc="-5" dirty="0">
                <a:latin typeface="Symbol"/>
                <a:cs typeface="Symbol"/>
              </a:rPr>
              <a:t></a:t>
            </a:r>
            <a:endParaRPr sz="1950">
              <a:latin typeface="Symbol"/>
              <a:cs typeface="Symbol"/>
            </a:endParaRPr>
          </a:p>
          <a:p>
            <a:pPr marR="270510" algn="r">
              <a:lnSpc>
                <a:spcPts val="1140"/>
              </a:lnSpc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1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-165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36063" y="5821476"/>
            <a:ext cx="84010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95"/>
              </a:spcBef>
              <a:tabLst>
                <a:tab pos="661670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spc="-125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421005">
              <a:lnSpc>
                <a:spcPts val="955"/>
              </a:lnSpc>
            </a:pPr>
            <a:r>
              <a:rPr sz="800" b="1" i="1" spc="-5" dirty="0">
                <a:latin typeface="Times New Roman"/>
                <a:cs typeface="Times New Roman"/>
              </a:rPr>
              <a:t>n</a:t>
            </a:r>
            <a:r>
              <a:rPr sz="800" b="1" i="1" spc="-75" dirty="0">
                <a:latin typeface="Times New Roman"/>
                <a:cs typeface="Times New Roman"/>
              </a:rPr>
              <a:t> </a:t>
            </a:r>
            <a:r>
              <a:rPr sz="800" b="1" spc="15" dirty="0">
                <a:latin typeface="Times New Roman"/>
                <a:cs typeface="Times New Roman"/>
              </a:rPr>
              <a:t>-1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64407" y="5769660"/>
            <a:ext cx="1644650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5"/>
              </a:spcBef>
              <a:tabLst>
                <a:tab pos="536575" algn="l"/>
                <a:tab pos="960755" algn="l"/>
                <a:tab pos="1466215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spc="-125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dirty="0">
                <a:latin typeface="Times New Roman"/>
                <a:cs typeface="Times New Roman"/>
              </a:rPr>
              <a:t> </a:t>
            </a:r>
            <a:r>
              <a:rPr sz="1950" spc="-100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402590">
              <a:lnSpc>
                <a:spcPts val="1140"/>
              </a:lnSpc>
              <a:tabLst>
                <a:tab pos="1341755" algn="l"/>
              </a:tabLst>
            </a:pPr>
            <a:r>
              <a:rPr sz="1100" b="1" dirty="0">
                <a:latin typeface="Times New Roman"/>
                <a:cs typeface="Times New Roman"/>
              </a:rPr>
              <a:t>0	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51016" y="5769660"/>
            <a:ext cx="1605280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5"/>
              </a:spcBef>
              <a:tabLst>
                <a:tab pos="591185" algn="l"/>
                <a:tab pos="1426845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spc="-100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984885">
              <a:lnSpc>
                <a:spcPts val="1140"/>
              </a:lnSpc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-100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i</a:t>
            </a:r>
            <a:r>
              <a:rPr sz="1100" b="1" i="1" spc="-90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88972" y="5829122"/>
            <a:ext cx="6738620" cy="249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56959" y="3069335"/>
            <a:ext cx="1438910" cy="2665730"/>
          </a:xfrm>
          <a:custGeom>
            <a:avLst/>
            <a:gdLst/>
            <a:ahLst/>
            <a:cxnLst/>
            <a:rect l="l" t="t" r="r" b="b"/>
            <a:pathLst>
              <a:path w="1438909" h="2665729">
                <a:moveTo>
                  <a:pt x="0" y="1999741"/>
                </a:moveTo>
                <a:lnTo>
                  <a:pt x="359663" y="1999741"/>
                </a:lnTo>
                <a:lnTo>
                  <a:pt x="359663" y="0"/>
                </a:lnTo>
                <a:lnTo>
                  <a:pt x="1078991" y="0"/>
                </a:lnTo>
                <a:lnTo>
                  <a:pt x="1078991" y="1999741"/>
                </a:lnTo>
                <a:lnTo>
                  <a:pt x="1438656" y="1999741"/>
                </a:lnTo>
                <a:lnTo>
                  <a:pt x="719328" y="2665476"/>
                </a:lnTo>
                <a:lnTo>
                  <a:pt x="0" y="199974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199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944" y="6287414"/>
            <a:ext cx="1949450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8535">
              <a:lnSpc>
                <a:spcPts val="11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mmun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ca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  <a:p>
            <a:pPr>
              <a:lnSpc>
                <a:spcPts val="1430"/>
              </a:lnSpc>
              <a:tabLst>
                <a:tab pos="841375" algn="l"/>
              </a:tabLst>
            </a:pP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Systems	</a:t>
            </a:r>
            <a:r>
              <a:rPr sz="1200" spc="-55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36846" y="534669"/>
            <a:ext cx="1047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5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3850" y="534669"/>
            <a:ext cx="1047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8272" y="533476"/>
            <a:ext cx="11430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i="1" spc="-5" dirty="0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6375" y="531698"/>
            <a:ext cx="3149600" cy="5054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55"/>
              </a:lnSpc>
              <a:spcBef>
                <a:spcPts val="110"/>
              </a:spcBef>
              <a:tabLst>
                <a:tab pos="436245" algn="l"/>
                <a:tab pos="1104265" algn="l"/>
                <a:tab pos="1631314" algn="l"/>
                <a:tab pos="1967230" algn="l"/>
                <a:tab pos="2341880" algn="l"/>
                <a:tab pos="2631440" algn="l"/>
                <a:tab pos="2948940" algn="l"/>
              </a:tabLst>
            </a:pPr>
            <a:r>
              <a:rPr sz="2200" b="1" i="1" spc="5" dirty="0">
                <a:latin typeface="Times New Roman"/>
                <a:cs typeface="Times New Roman"/>
              </a:rPr>
              <a:t>X	</a:t>
            </a:r>
            <a:r>
              <a:rPr sz="2200" b="1" i="1" dirty="0">
                <a:latin typeface="Times New Roman"/>
                <a:cs typeface="Times New Roman"/>
              </a:rPr>
              <a:t>c</a:t>
            </a:r>
            <a:r>
              <a:rPr sz="2200" b="1" i="1" spc="-1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(</a:t>
            </a:r>
            <a:r>
              <a:rPr sz="2200" b="1" spc="80" dirty="0">
                <a:latin typeface="Times New Roman"/>
                <a:cs typeface="Times New Roman"/>
              </a:rPr>
              <a:t> 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r>
              <a:rPr sz="2200" b="1" i="1" dirty="0">
                <a:latin typeface="Times New Roman"/>
                <a:cs typeface="Times New Roman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) </a:t>
            </a:r>
            <a:r>
              <a:rPr sz="2200" b="1" spc="-16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b="1" i="1" dirty="0">
                <a:latin typeface="Times New Roman"/>
                <a:cs typeface="Times New Roman"/>
              </a:rPr>
              <a:t>c	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r>
              <a:rPr sz="2200" b="1" i="1" dirty="0">
                <a:latin typeface="Times New Roman"/>
                <a:cs typeface="Times New Roman"/>
              </a:rPr>
              <a:t>	</a:t>
            </a:r>
            <a:r>
              <a:rPr sz="2200" spc="5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b="1" i="1" dirty="0">
                <a:latin typeface="Times New Roman"/>
                <a:cs typeface="Times New Roman"/>
              </a:rPr>
              <a:t>c	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endParaRPr sz="2200">
              <a:latin typeface="Times New Roman"/>
              <a:cs typeface="Times New Roman"/>
            </a:endParaRPr>
          </a:p>
          <a:p>
            <a:pPr marL="1805305">
              <a:lnSpc>
                <a:spcPts val="1315"/>
              </a:lnSpc>
              <a:tabLst>
                <a:tab pos="2795905" algn="l"/>
              </a:tabLst>
            </a:pPr>
            <a:r>
              <a:rPr sz="1250" b="1" spc="-5" dirty="0">
                <a:latin typeface="Times New Roman"/>
                <a:cs typeface="Times New Roman"/>
              </a:rPr>
              <a:t>0	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1350" y="531698"/>
            <a:ext cx="2954020" cy="5054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455"/>
              </a:lnSpc>
              <a:spcBef>
                <a:spcPts val="110"/>
              </a:spcBef>
              <a:tabLst>
                <a:tab pos="302260" algn="l"/>
                <a:tab pos="640715" algn="l"/>
                <a:tab pos="1180465" algn="l"/>
                <a:tab pos="1869439" algn="l"/>
                <a:tab pos="2159000" algn="l"/>
                <a:tab pos="2753360" algn="l"/>
              </a:tabLst>
            </a:pPr>
            <a:r>
              <a:rPr sz="2200" spc="5" dirty="0">
                <a:latin typeface="Symbol"/>
                <a:cs typeface="Symbol"/>
              </a:rPr>
              <a:t></a:t>
            </a:r>
            <a:r>
              <a:rPr sz="2200" spc="5" dirty="0">
                <a:latin typeface="Times New Roman"/>
                <a:cs typeface="Times New Roman"/>
              </a:rPr>
              <a:t>	</a:t>
            </a:r>
            <a:r>
              <a:rPr sz="2200" b="1" i="1" dirty="0">
                <a:latin typeface="Times New Roman"/>
                <a:cs typeface="Times New Roman"/>
              </a:rPr>
              <a:t>c	</a:t>
            </a:r>
            <a:r>
              <a:rPr sz="2200" b="1" i="1" spc="5" dirty="0">
                <a:latin typeface="Times New Roman"/>
                <a:cs typeface="Times New Roman"/>
              </a:rPr>
              <a:t>X	</a:t>
            </a:r>
            <a:r>
              <a:rPr sz="2200" spc="5" dirty="0">
                <a:latin typeface="Symbol"/>
                <a:cs typeface="Symbol"/>
              </a:rPr>
              <a:t></a:t>
            </a:r>
            <a:r>
              <a:rPr sz="2200" spc="5" dirty="0">
                <a:latin typeface="Times New Roman"/>
                <a:cs typeface="Times New Roman"/>
              </a:rPr>
              <a:t>	</a:t>
            </a:r>
            <a:r>
              <a:rPr sz="2200" spc="5" dirty="0">
                <a:latin typeface="Symbol"/>
                <a:cs typeface="Symbol"/>
              </a:rPr>
              <a:t></a:t>
            </a:r>
            <a:r>
              <a:rPr sz="2200" spc="5" dirty="0">
                <a:latin typeface="Times New Roman"/>
                <a:cs typeface="Times New Roman"/>
              </a:rPr>
              <a:t>	</a:t>
            </a:r>
            <a:r>
              <a:rPr sz="2200" b="1" i="1" dirty="0">
                <a:latin typeface="Times New Roman"/>
                <a:cs typeface="Times New Roman"/>
              </a:rPr>
              <a:t>c	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endParaRPr sz="2200">
              <a:latin typeface="Times New Roman"/>
              <a:cs typeface="Times New Roman"/>
            </a:endParaRPr>
          </a:p>
          <a:p>
            <a:pPr marL="481965">
              <a:lnSpc>
                <a:spcPts val="1315"/>
              </a:lnSpc>
              <a:tabLst>
                <a:tab pos="2336165" algn="l"/>
              </a:tabLst>
            </a:pPr>
            <a:r>
              <a:rPr sz="1250" b="1" spc="-5" dirty="0">
                <a:latin typeface="Times New Roman"/>
                <a:cs typeface="Times New Roman"/>
              </a:rPr>
              <a:t>2	</a:t>
            </a:r>
            <a:r>
              <a:rPr sz="1250" b="1" i="1" spc="-5" dirty="0">
                <a:latin typeface="Times New Roman"/>
                <a:cs typeface="Times New Roman"/>
              </a:rPr>
              <a:t>n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55" dirty="0">
                <a:latin typeface="Times New Roman"/>
                <a:cs typeface="Times New Roman"/>
              </a:rPr>
              <a:t> </a:t>
            </a:r>
            <a:r>
              <a:rPr sz="1250" b="1" spc="-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91021" y="585254"/>
            <a:ext cx="1546859" cy="287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59553" y="2247645"/>
            <a:ext cx="4616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114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10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</a:t>
            </a:r>
            <a:r>
              <a:rPr sz="1300" b="1" i="1" spc="-110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21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7891" y="2247645"/>
            <a:ext cx="2724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290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67453" y="2941777"/>
            <a:ext cx="2971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155" dirty="0">
                <a:latin typeface="Times New Roman"/>
                <a:cs typeface="Times New Roman"/>
              </a:rPr>
              <a:t> </a:t>
            </a:r>
            <a:r>
              <a:rPr sz="1300" b="1" spc="45" dirty="0">
                <a:latin typeface="Times New Roman"/>
                <a:cs typeface="Times New Roman"/>
              </a:rPr>
              <a:t>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88151" y="2941777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0696" y="2123897"/>
            <a:ext cx="51054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 </a:t>
            </a:r>
            <a:r>
              <a:rPr sz="1300" b="1" spc="-5" dirty="0">
                <a:latin typeface="Times New Roman"/>
                <a:cs typeface="Times New Roman"/>
              </a:rPr>
              <a:t>- 1</a:t>
            </a:r>
            <a:r>
              <a:rPr sz="1300" b="1" spc="-170" dirty="0">
                <a:latin typeface="Times New Roman"/>
                <a:cs typeface="Times New Roman"/>
              </a:rPr>
              <a:t> </a:t>
            </a:r>
            <a:r>
              <a:rPr sz="3375" b="1" baseline="-27160" dirty="0">
                <a:latin typeface="Times New Roman"/>
                <a:cs typeface="Times New Roman"/>
              </a:rPr>
              <a:t>)</a:t>
            </a:r>
            <a:endParaRPr sz="3375" baseline="-2716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68081" y="2959430"/>
            <a:ext cx="5226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 </a:t>
            </a:r>
            <a:r>
              <a:rPr sz="1300" spc="-5" dirty="0">
                <a:latin typeface="Symbol"/>
                <a:cs typeface="Symbol"/>
              </a:rPr>
              <a:t>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</a:t>
            </a:r>
            <a:r>
              <a:rPr sz="1300" b="1" i="1" spc="-80" dirty="0">
                <a:latin typeface="Times New Roman"/>
                <a:cs typeface="Times New Roman"/>
              </a:rPr>
              <a:t> </a:t>
            </a:r>
            <a:r>
              <a:rPr sz="1300" b="1" spc="30" dirty="0">
                <a:latin typeface="Times New Roman"/>
                <a:cs typeface="Times New Roman"/>
              </a:rPr>
              <a:t>-1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329" y="1478432"/>
            <a:ext cx="2493645" cy="1264285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695"/>
              </a:spcBef>
            </a:pPr>
            <a:r>
              <a:rPr sz="2250" b="1" i="1" dirty="0">
                <a:latin typeface="Times New Roman"/>
                <a:cs typeface="Times New Roman"/>
              </a:rPr>
              <a:t>X </a:t>
            </a:r>
            <a:r>
              <a:rPr sz="1950" b="1" i="1" spc="-7" baseline="49145" dirty="0">
                <a:latin typeface="Times New Roman"/>
                <a:cs typeface="Times New Roman"/>
              </a:rPr>
              <a:t>i </a:t>
            </a:r>
            <a:r>
              <a:rPr sz="2250" b="1" i="1" dirty="0">
                <a:latin typeface="Times New Roman"/>
                <a:cs typeface="Times New Roman"/>
              </a:rPr>
              <a:t>c </a:t>
            </a:r>
            <a:r>
              <a:rPr sz="2250" b="1" dirty="0">
                <a:latin typeface="Times New Roman"/>
                <a:cs typeface="Times New Roman"/>
              </a:rPr>
              <a:t>( </a:t>
            </a:r>
            <a:r>
              <a:rPr sz="2250" b="1" i="1" dirty="0">
                <a:latin typeface="Times New Roman"/>
                <a:cs typeface="Times New Roman"/>
              </a:rPr>
              <a:t>X</a:t>
            </a:r>
            <a:r>
              <a:rPr sz="2250" b="1" i="1" spc="3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)</a:t>
            </a:r>
            <a:endParaRPr sz="2250">
              <a:latin typeface="Times New Roman"/>
              <a:cs typeface="Times New Roman"/>
            </a:endParaRPr>
          </a:p>
          <a:p>
            <a:pPr marL="50800">
              <a:lnSpc>
                <a:spcPts val="2500"/>
              </a:lnSpc>
              <a:spcBef>
                <a:spcPts val="1600"/>
              </a:spcBef>
              <a:tabLst>
                <a:tab pos="389255" algn="l"/>
                <a:tab pos="1337310" algn="l"/>
                <a:tab pos="1931670" algn="l"/>
                <a:tab pos="2297430" algn="l"/>
              </a:tabLst>
            </a:pP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i="1" dirty="0">
                <a:latin typeface="Times New Roman"/>
                <a:cs typeface="Times New Roman"/>
              </a:rPr>
              <a:t>X  </a:t>
            </a:r>
            <a:r>
              <a:rPr sz="1950" b="1" i="1" spc="-7" baseline="49145" dirty="0">
                <a:latin typeface="Times New Roman"/>
                <a:cs typeface="Times New Roman"/>
              </a:rPr>
              <a:t>i</a:t>
            </a:r>
            <a:r>
              <a:rPr sz="1950" b="1" i="1" spc="30" baseline="49145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(</a:t>
            </a:r>
            <a:r>
              <a:rPr sz="2250" b="1" spc="-23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spc="40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X	</a:t>
            </a:r>
            <a:r>
              <a:rPr sz="2250" dirty="0">
                <a:latin typeface="Symbol"/>
                <a:cs typeface="Symbol"/>
              </a:rPr>
              <a:t></a:t>
            </a:r>
            <a:endParaRPr sz="2250">
              <a:latin typeface="Symbol"/>
              <a:cs typeface="Symbol"/>
            </a:endParaRPr>
          </a:p>
          <a:p>
            <a:pPr marL="1123950">
              <a:lnSpc>
                <a:spcPts val="1360"/>
              </a:lnSpc>
              <a:tabLst>
                <a:tab pos="1779270" algn="l"/>
              </a:tabLst>
            </a:pPr>
            <a:r>
              <a:rPr sz="1300" b="1" spc="-5" dirty="0">
                <a:latin typeface="Times New Roman"/>
                <a:cs typeface="Times New Roman"/>
              </a:rPr>
              <a:t>0	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63010" y="2230323"/>
            <a:ext cx="1192530" cy="51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95"/>
              </a:lnSpc>
              <a:spcBef>
                <a:spcPts val="105"/>
              </a:spcBef>
              <a:tabLst>
                <a:tab pos="988060" algn="l"/>
              </a:tabLst>
            </a:pP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 </a:t>
            </a:r>
            <a:r>
              <a:rPr sz="2250" spc="-13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  <a:p>
            <a:pPr marL="469900">
              <a:lnSpc>
                <a:spcPts val="1355"/>
              </a:lnSpc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7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90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</a:t>
            </a:r>
            <a:r>
              <a:rPr sz="1300" b="1" i="1" spc="-7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204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71798" y="2924378"/>
            <a:ext cx="1192530" cy="51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95"/>
              </a:lnSpc>
              <a:spcBef>
                <a:spcPts val="105"/>
              </a:spcBef>
              <a:tabLst>
                <a:tab pos="988060" algn="l"/>
              </a:tabLst>
            </a:pP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 </a:t>
            </a:r>
            <a:r>
              <a:rPr sz="2250" spc="-13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  <a:p>
            <a:pPr marL="469900">
              <a:lnSpc>
                <a:spcPts val="1355"/>
              </a:lnSpc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7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90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</a:t>
            </a:r>
            <a:r>
              <a:rPr sz="1300" b="1" i="1" spc="-7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204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6289" y="2230323"/>
            <a:ext cx="3197860" cy="1217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2495"/>
              </a:lnSpc>
              <a:spcBef>
                <a:spcPts val="105"/>
              </a:spcBef>
              <a:tabLst>
                <a:tab pos="821690" algn="l"/>
                <a:tab pos="1531620" algn="l"/>
                <a:tab pos="2208530" algn="l"/>
                <a:tab pos="2967990" algn="l"/>
              </a:tabLst>
            </a:pPr>
            <a:r>
              <a:rPr sz="2250" dirty="0">
                <a:latin typeface="Symbol"/>
                <a:cs typeface="Symbol"/>
              </a:rPr>
              <a:t></a:t>
            </a:r>
            <a:r>
              <a:rPr sz="2250" spc="430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spc="409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  <a:p>
            <a:pPr marL="497840">
              <a:lnSpc>
                <a:spcPts val="1355"/>
              </a:lnSpc>
              <a:tabLst>
                <a:tab pos="2696210" algn="l"/>
              </a:tabLst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60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6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	</a:t>
            </a:r>
            <a:r>
              <a:rPr sz="1350" b="1" i="1" spc="7" baseline="-21604" dirty="0">
                <a:latin typeface="Times New Roman"/>
                <a:cs typeface="Times New Roman"/>
              </a:rPr>
              <a:t>n</a:t>
            </a:r>
            <a:r>
              <a:rPr sz="1350" b="1" i="1" spc="-104" baseline="-21604" dirty="0">
                <a:latin typeface="Times New Roman"/>
                <a:cs typeface="Times New Roman"/>
              </a:rPr>
              <a:t> </a:t>
            </a:r>
            <a:r>
              <a:rPr sz="1350" b="1" baseline="-21604" dirty="0">
                <a:latin typeface="Times New Roman"/>
                <a:cs typeface="Times New Roman"/>
              </a:rPr>
              <a:t>-</a:t>
            </a:r>
            <a:r>
              <a:rPr sz="1350" b="1" spc="-217" baseline="-21604" dirty="0">
                <a:latin typeface="Times New Roman"/>
                <a:cs typeface="Times New Roman"/>
              </a:rPr>
              <a:t> </a:t>
            </a:r>
            <a:r>
              <a:rPr sz="1350" b="1" spc="7" baseline="-21604" dirty="0">
                <a:latin typeface="Times New Roman"/>
                <a:cs typeface="Times New Roman"/>
              </a:rPr>
              <a:t>1</a:t>
            </a:r>
            <a:endParaRPr sz="1350" baseline="-2160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80645">
              <a:lnSpc>
                <a:spcPts val="2495"/>
              </a:lnSpc>
              <a:spcBef>
                <a:spcPts val="5"/>
              </a:spcBef>
              <a:tabLst>
                <a:tab pos="876300" algn="l"/>
                <a:tab pos="1419225" algn="l"/>
                <a:tab pos="2095500" algn="l"/>
                <a:tab pos="2854960" algn="l"/>
              </a:tabLst>
            </a:pPr>
            <a:r>
              <a:rPr sz="2250" dirty="0">
                <a:latin typeface="Symbol"/>
                <a:cs typeface="Symbol"/>
              </a:rPr>
              <a:t></a:t>
            </a:r>
            <a:r>
              <a:rPr sz="2250" spc="42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spc="38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X</a:t>
            </a:r>
            <a:endParaRPr sz="2250">
              <a:latin typeface="Times New Roman"/>
              <a:cs typeface="Times New Roman"/>
            </a:endParaRPr>
          </a:p>
          <a:p>
            <a:pPr marL="537845">
              <a:lnSpc>
                <a:spcPts val="1355"/>
              </a:lnSpc>
              <a:tabLst>
                <a:tab pos="2571750" algn="l"/>
              </a:tabLst>
            </a:pPr>
            <a:r>
              <a:rPr sz="1300" b="1" i="1" spc="-5" dirty="0">
                <a:latin typeface="Times New Roman"/>
                <a:cs typeface="Times New Roman"/>
              </a:rPr>
              <a:t>n</a:t>
            </a:r>
            <a:r>
              <a:rPr sz="1300" b="1" i="1" spc="-40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-</a:t>
            </a:r>
            <a:r>
              <a:rPr sz="1300" b="1" spc="-8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i	</a:t>
            </a:r>
            <a:r>
              <a:rPr sz="1350" b="1" i="1" spc="7" baseline="-21604" dirty="0">
                <a:latin typeface="Times New Roman"/>
                <a:cs typeface="Times New Roman"/>
              </a:rPr>
              <a:t>n</a:t>
            </a:r>
            <a:r>
              <a:rPr sz="1350" b="1" i="1" spc="-104" baseline="-21604" dirty="0">
                <a:latin typeface="Times New Roman"/>
                <a:cs typeface="Times New Roman"/>
              </a:rPr>
              <a:t> </a:t>
            </a:r>
            <a:r>
              <a:rPr sz="1350" b="1" baseline="-21604" dirty="0">
                <a:latin typeface="Times New Roman"/>
                <a:cs typeface="Times New Roman"/>
              </a:rPr>
              <a:t>-</a:t>
            </a:r>
            <a:r>
              <a:rPr sz="1350" b="1" spc="-217" baseline="-21604" dirty="0">
                <a:latin typeface="Times New Roman"/>
                <a:cs typeface="Times New Roman"/>
              </a:rPr>
              <a:t> </a:t>
            </a:r>
            <a:r>
              <a:rPr sz="1350" b="1" spc="7" baseline="-21604" dirty="0">
                <a:latin typeface="Times New Roman"/>
                <a:cs typeface="Times New Roman"/>
              </a:rPr>
              <a:t>1</a:t>
            </a:r>
            <a:endParaRPr sz="1350" baseline="-21604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854325" y="2298382"/>
            <a:ext cx="6077965" cy="2877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63239" y="2992183"/>
            <a:ext cx="5869050" cy="2877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83588" y="2903042"/>
            <a:ext cx="717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029" y="2924378"/>
            <a:ext cx="2563495" cy="51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2495"/>
              </a:lnSpc>
              <a:spcBef>
                <a:spcPts val="105"/>
              </a:spcBef>
              <a:tabLst>
                <a:tab pos="339725" algn="l"/>
                <a:tab pos="668655" algn="l"/>
                <a:tab pos="1163320" algn="l"/>
                <a:tab pos="1757680" algn="l"/>
              </a:tabLst>
            </a:pP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spc="405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c	</a:t>
            </a:r>
            <a:r>
              <a:rPr sz="2250" b="1" i="1" spc="5" dirty="0">
                <a:latin typeface="Times New Roman"/>
                <a:cs typeface="Times New Roman"/>
              </a:rPr>
              <a:t>X </a:t>
            </a:r>
            <a:r>
              <a:rPr sz="1950" b="1" i="1" spc="-7" baseline="49145" dirty="0">
                <a:latin typeface="Times New Roman"/>
                <a:cs typeface="Times New Roman"/>
              </a:rPr>
              <a:t>i </a:t>
            </a:r>
            <a:r>
              <a:rPr sz="1950" spc="-7" baseline="49145" dirty="0">
                <a:latin typeface="Symbol"/>
                <a:cs typeface="Symbol"/>
              </a:rPr>
              <a:t></a:t>
            </a:r>
            <a:r>
              <a:rPr sz="1950" spc="-7" baseline="49145" dirty="0">
                <a:latin typeface="Times New Roman"/>
                <a:cs typeface="Times New Roman"/>
              </a:rPr>
              <a:t> </a:t>
            </a:r>
            <a:r>
              <a:rPr sz="1950" b="1" spc="-7" baseline="49145" dirty="0">
                <a:latin typeface="Times New Roman"/>
                <a:cs typeface="Times New Roman"/>
              </a:rPr>
              <a:t>1</a:t>
            </a:r>
            <a:r>
              <a:rPr sz="1950" b="1" spc="-60" baseline="491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</a:t>
            </a:r>
            <a:endParaRPr sz="2250">
              <a:latin typeface="Symbol"/>
              <a:cs typeface="Symbol"/>
            </a:endParaRPr>
          </a:p>
          <a:p>
            <a:pPr marL="510540">
              <a:lnSpc>
                <a:spcPts val="1355"/>
              </a:lnSpc>
              <a:tabLst>
                <a:tab pos="1607820" algn="l"/>
              </a:tabLst>
            </a:pPr>
            <a:r>
              <a:rPr sz="1300" b="1" spc="-5" dirty="0">
                <a:latin typeface="Times New Roman"/>
                <a:cs typeface="Times New Roman"/>
              </a:rPr>
              <a:t>0	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2437" y="3729304"/>
            <a:ext cx="28359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Arial"/>
                <a:cs typeface="Arial"/>
              </a:rPr>
              <a:t>Because </a:t>
            </a:r>
            <a:r>
              <a:rPr sz="1800" spc="-30" dirty="0">
                <a:latin typeface="Arial"/>
                <a:cs typeface="Arial"/>
              </a:rPr>
              <a:t>in </a:t>
            </a:r>
            <a:r>
              <a:rPr sz="1800" spc="-55" dirty="0">
                <a:latin typeface="Arial"/>
                <a:cs typeface="Arial"/>
              </a:rPr>
              <a:t>modulo-2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addition,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5903" y="4583633"/>
            <a:ext cx="1008380" cy="55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675"/>
              </a:lnSpc>
              <a:spcBef>
                <a:spcPts val="100"/>
              </a:spcBef>
              <a:tabLst>
                <a:tab pos="616585" algn="l"/>
              </a:tabLst>
            </a:pPr>
            <a:r>
              <a:rPr sz="2400" dirty="0">
                <a:latin typeface="Symbol"/>
                <a:cs typeface="Symbol"/>
              </a:rPr>
              <a:t>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	X</a:t>
            </a:r>
            <a:r>
              <a:rPr sz="2400" b="1" i="1" spc="114" dirty="0">
                <a:latin typeface="Times New Roman"/>
                <a:cs typeface="Times New Roman"/>
              </a:rPr>
              <a:t> </a:t>
            </a:r>
            <a:r>
              <a:rPr sz="2100" b="1" i="1" spc="-7" baseline="37698" dirty="0">
                <a:latin typeface="Times New Roman"/>
                <a:cs typeface="Times New Roman"/>
              </a:rPr>
              <a:t>i</a:t>
            </a:r>
            <a:endParaRPr sz="2100" baseline="37698">
              <a:latin typeface="Times New Roman"/>
              <a:cs typeface="Times New Roman"/>
            </a:endParaRPr>
          </a:p>
          <a:p>
            <a:pPr marL="15875" algn="ctr">
              <a:lnSpc>
                <a:spcPts val="1475"/>
              </a:lnSpc>
            </a:pPr>
            <a:r>
              <a:rPr sz="1400" b="1" spc="-5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62582" y="5285333"/>
            <a:ext cx="1382395" cy="55181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473709" marR="30480" indent="-436245">
              <a:lnSpc>
                <a:spcPct val="77900"/>
              </a:lnSpc>
              <a:spcBef>
                <a:spcPts val="735"/>
              </a:spcBef>
              <a:tabLst>
                <a:tab pos="775970" algn="l"/>
              </a:tabLst>
            </a:pPr>
            <a:r>
              <a:rPr sz="2400" dirty="0">
                <a:latin typeface="Symbol"/>
                <a:cs typeface="Symbol"/>
              </a:rPr>
              <a:t>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		</a:t>
            </a:r>
            <a:r>
              <a:rPr sz="2400" b="1" dirty="0">
                <a:latin typeface="Times New Roman"/>
                <a:cs typeface="Times New Roman"/>
              </a:rPr>
              <a:t>( </a:t>
            </a:r>
            <a:r>
              <a:rPr sz="2400" b="1" i="1" dirty="0">
                <a:latin typeface="Times New Roman"/>
                <a:cs typeface="Times New Roman"/>
              </a:rPr>
              <a:t>X </a:t>
            </a:r>
            <a:r>
              <a:rPr sz="2100" b="1" i="1" spc="-7" baseline="43650" dirty="0">
                <a:latin typeface="Times New Roman"/>
                <a:cs typeface="Times New Roman"/>
              </a:rPr>
              <a:t>n  </a:t>
            </a:r>
            <a:r>
              <a:rPr sz="1400" b="1" i="1" spc="-5" dirty="0">
                <a:latin typeface="Times New Roman"/>
                <a:cs typeface="Times New Roman"/>
              </a:rPr>
              <a:t>n</a:t>
            </a:r>
            <a:r>
              <a:rPr sz="1400" b="1" i="1" spc="-19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-195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17717" y="4350210"/>
            <a:ext cx="1218565" cy="78613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10"/>
              </a:spcBef>
              <a:tabLst>
                <a:tab pos="598805" algn="l"/>
              </a:tabLst>
            </a:pPr>
            <a:r>
              <a:rPr sz="3600" baseline="-21990" dirty="0">
                <a:latin typeface="Symbol"/>
                <a:cs typeface="Symbol"/>
              </a:rPr>
              <a:t></a:t>
            </a:r>
            <a:r>
              <a:rPr sz="3600" spc="37" baseline="-21990" dirty="0">
                <a:latin typeface="Times New Roman"/>
                <a:cs typeface="Times New Roman"/>
              </a:rPr>
              <a:t> </a:t>
            </a:r>
            <a:r>
              <a:rPr sz="3600" b="1" i="1" baseline="-21990" dirty="0">
                <a:latin typeface="Times New Roman"/>
                <a:cs typeface="Times New Roman"/>
              </a:rPr>
              <a:t>c	X </a:t>
            </a:r>
            <a:r>
              <a:rPr sz="1400" b="1" i="1" spc="-5" dirty="0">
                <a:latin typeface="Times New Roman"/>
                <a:cs typeface="Times New Roman"/>
              </a:rPr>
              <a:t>i</a:t>
            </a:r>
            <a:r>
              <a:rPr sz="1400" b="1" i="1" spc="5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Symbol"/>
                <a:cs typeface="Symbol"/>
              </a:rPr>
              <a:t></a:t>
            </a:r>
            <a:r>
              <a:rPr sz="1400" b="1" spc="4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R="204470" algn="ctr">
              <a:lnSpc>
                <a:spcPct val="100000"/>
              </a:lnSpc>
              <a:spcBef>
                <a:spcPts val="515"/>
              </a:spcBef>
            </a:pPr>
            <a:r>
              <a:rPr sz="1400" b="1" spc="-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06006" y="4583633"/>
            <a:ext cx="1930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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23988" y="4341902"/>
            <a:ext cx="1562735" cy="79438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0"/>
              </a:spcBef>
              <a:tabLst>
                <a:tab pos="961390" algn="l"/>
              </a:tabLst>
            </a:pPr>
            <a:r>
              <a:rPr sz="3600" baseline="-21990" dirty="0">
                <a:latin typeface="Symbol"/>
                <a:cs typeface="Symbol"/>
              </a:rPr>
              <a:t></a:t>
            </a:r>
            <a:r>
              <a:rPr sz="3600" spc="37" baseline="-21990" dirty="0">
                <a:latin typeface="Times New Roman"/>
                <a:cs typeface="Times New Roman"/>
              </a:rPr>
              <a:t> </a:t>
            </a:r>
            <a:r>
              <a:rPr sz="3600" b="1" i="1" baseline="-21990" dirty="0">
                <a:latin typeface="Times New Roman"/>
                <a:cs typeface="Times New Roman"/>
              </a:rPr>
              <a:t>c	X</a:t>
            </a:r>
            <a:r>
              <a:rPr sz="3600" b="1" i="1" spc="165" baseline="-21990" dirty="0">
                <a:latin typeface="Times New Roman"/>
                <a:cs typeface="Times New Roman"/>
              </a:rPr>
              <a:t> </a:t>
            </a:r>
            <a:r>
              <a:rPr sz="1400" b="1" i="1" spc="30" dirty="0">
                <a:latin typeface="Times New Roman"/>
                <a:cs typeface="Times New Roman"/>
              </a:rPr>
              <a:t>n</a:t>
            </a:r>
            <a:r>
              <a:rPr sz="1400" b="1" spc="30" dirty="0">
                <a:latin typeface="Times New Roman"/>
                <a:cs typeface="Times New Roman"/>
              </a:rPr>
              <a:t>-1</a:t>
            </a:r>
            <a:endParaRPr sz="1400">
              <a:latin typeface="Times New Roman"/>
              <a:cs typeface="Times New Roman"/>
            </a:endParaRPr>
          </a:p>
          <a:p>
            <a:pPr marL="470534">
              <a:lnSpc>
                <a:spcPct val="100000"/>
              </a:lnSpc>
              <a:spcBef>
                <a:spcPts val="540"/>
              </a:spcBef>
            </a:pPr>
            <a:r>
              <a:rPr sz="1400" b="1" i="1" spc="-5" dirty="0">
                <a:latin typeface="Times New Roman"/>
                <a:cs typeface="Times New Roman"/>
              </a:rPr>
              <a:t>n</a:t>
            </a:r>
            <a:r>
              <a:rPr sz="1400" b="1" i="1" spc="-19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i="1" spc="30" dirty="0">
                <a:latin typeface="Times New Roman"/>
                <a:cs typeface="Times New Roman"/>
              </a:rPr>
              <a:t>i</a:t>
            </a:r>
            <a:r>
              <a:rPr sz="1400" b="1" spc="30" dirty="0">
                <a:latin typeface="Times New Roman"/>
                <a:cs typeface="Times New Roman"/>
              </a:rPr>
              <a:t>-1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23665" y="4462348"/>
            <a:ext cx="5924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i="1" baseline="-21990" dirty="0">
                <a:latin typeface="Times New Roman"/>
                <a:cs typeface="Times New Roman"/>
              </a:rPr>
              <a:t>X </a:t>
            </a:r>
            <a:r>
              <a:rPr sz="1400" b="1" i="1" spc="-5" dirty="0">
                <a:latin typeface="Times New Roman"/>
                <a:cs typeface="Times New Roman"/>
              </a:rPr>
              <a:t>i</a:t>
            </a:r>
            <a:r>
              <a:rPr sz="1400" b="1" i="1" spc="-10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-1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5803" y="4583633"/>
            <a:ext cx="3467735" cy="55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2675"/>
              </a:lnSpc>
              <a:spcBef>
                <a:spcPts val="100"/>
              </a:spcBef>
              <a:tabLst>
                <a:tab pos="1547495" algn="l"/>
                <a:tab pos="2087245" algn="l"/>
                <a:tab pos="27305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X </a:t>
            </a:r>
            <a:r>
              <a:rPr sz="2100" b="1" i="1" spc="-7" baseline="47619" dirty="0">
                <a:latin typeface="Times New Roman"/>
                <a:cs typeface="Times New Roman"/>
              </a:rPr>
              <a:t>i </a:t>
            </a:r>
            <a:r>
              <a:rPr sz="2400" b="1" i="1" dirty="0">
                <a:latin typeface="Times New Roman"/>
                <a:cs typeface="Times New Roman"/>
              </a:rPr>
              <a:t>c </a:t>
            </a:r>
            <a:r>
              <a:rPr sz="2400" b="1" dirty="0">
                <a:latin typeface="Times New Roman"/>
                <a:cs typeface="Times New Roman"/>
              </a:rPr>
              <a:t>(</a:t>
            </a:r>
            <a:r>
              <a:rPr sz="2400" b="1" spc="-434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X </a:t>
            </a:r>
            <a:r>
              <a:rPr sz="2400" b="1" dirty="0">
                <a:latin typeface="Times New Roman"/>
                <a:cs typeface="Times New Roman"/>
              </a:rPr>
              <a:t>)</a:t>
            </a:r>
            <a:r>
              <a:rPr sz="2400" b="1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b="1" i="1" dirty="0">
                <a:latin typeface="Times New Roman"/>
                <a:cs typeface="Times New Roman"/>
              </a:rPr>
              <a:t>c	</a:t>
            </a:r>
            <a:r>
              <a:rPr sz="2400" dirty="0">
                <a:latin typeface="Symbol"/>
                <a:cs typeface="Symbol"/>
              </a:rPr>
              <a:t>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Symbol"/>
                <a:cs typeface="Symbol"/>
              </a:rPr>
              <a:t>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 marL="1715135">
              <a:lnSpc>
                <a:spcPts val="1475"/>
              </a:lnSpc>
              <a:tabLst>
                <a:tab pos="3163570" algn="l"/>
              </a:tabLst>
            </a:pPr>
            <a:r>
              <a:rPr sz="1400" b="1" i="1" spc="-5" dirty="0">
                <a:latin typeface="Times New Roman"/>
                <a:cs typeface="Times New Roman"/>
              </a:rPr>
              <a:t>n</a:t>
            </a:r>
            <a:r>
              <a:rPr sz="1400" b="1" i="1" spc="-1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-190" dirty="0">
                <a:latin typeface="Times New Roman"/>
                <a:cs typeface="Times New Roman"/>
              </a:rPr>
              <a:t> </a:t>
            </a:r>
            <a:r>
              <a:rPr sz="1400" b="1" i="1" spc="-5" dirty="0">
                <a:latin typeface="Times New Roman"/>
                <a:cs typeface="Times New Roman"/>
              </a:rPr>
              <a:t>i	n</a:t>
            </a:r>
            <a:r>
              <a:rPr sz="1400" b="1" i="1" spc="-2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-1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28058" y="5024270"/>
            <a:ext cx="1913255" cy="79819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497840" marR="30480" indent="-460375">
              <a:lnSpc>
                <a:spcPct val="119200"/>
              </a:lnSpc>
              <a:spcBef>
                <a:spcPts val="515"/>
              </a:spcBef>
              <a:tabLst>
                <a:tab pos="806450" algn="l"/>
              </a:tabLst>
            </a:pPr>
            <a:r>
              <a:rPr sz="3600" baseline="-21990" dirty="0">
                <a:latin typeface="Symbol"/>
                <a:cs typeface="Symbol"/>
              </a:rPr>
              <a:t></a:t>
            </a:r>
            <a:r>
              <a:rPr sz="3600" spc="254" baseline="-21990" dirty="0">
                <a:latin typeface="Times New Roman"/>
                <a:cs typeface="Times New Roman"/>
              </a:rPr>
              <a:t> </a:t>
            </a:r>
            <a:r>
              <a:rPr sz="3600" b="1" i="1" baseline="-21990" dirty="0">
                <a:latin typeface="Times New Roman"/>
                <a:cs typeface="Times New Roman"/>
              </a:rPr>
              <a:t>c		X </a:t>
            </a:r>
            <a:r>
              <a:rPr sz="1400" b="1" i="1" spc="-5" dirty="0">
                <a:latin typeface="Times New Roman"/>
                <a:cs typeface="Times New Roman"/>
              </a:rPr>
              <a:t>i </a:t>
            </a:r>
            <a:r>
              <a:rPr sz="1400" b="1" spc="-10" dirty="0">
                <a:latin typeface="Times New Roman"/>
                <a:cs typeface="Times New Roman"/>
              </a:rPr>
              <a:t>-1 </a:t>
            </a:r>
            <a:r>
              <a:rPr sz="3600" b="1" baseline="-27777" dirty="0">
                <a:latin typeface="Times New Roman"/>
                <a:cs typeface="Times New Roman"/>
              </a:rPr>
              <a:t>(</a:t>
            </a:r>
            <a:r>
              <a:rPr sz="3600" b="1" spc="-307" baseline="-27777" dirty="0">
                <a:latin typeface="Times New Roman"/>
                <a:cs typeface="Times New Roman"/>
              </a:rPr>
              <a:t> </a:t>
            </a:r>
            <a:r>
              <a:rPr sz="3600" b="1" i="1" spc="232" baseline="-27777" dirty="0">
                <a:latin typeface="Times New Roman"/>
                <a:cs typeface="Times New Roman"/>
              </a:rPr>
              <a:t>X</a:t>
            </a:r>
            <a:r>
              <a:rPr sz="1400" b="1" i="1" spc="155" dirty="0">
                <a:latin typeface="Times New Roman"/>
                <a:cs typeface="Times New Roman"/>
              </a:rPr>
              <a:t>n  </a:t>
            </a:r>
            <a:r>
              <a:rPr sz="1400" b="1" i="1" spc="10" dirty="0">
                <a:latin typeface="Times New Roman"/>
                <a:cs typeface="Times New Roman"/>
              </a:rPr>
              <a:t>n</a:t>
            </a:r>
            <a:r>
              <a:rPr sz="1400" b="1" spc="10" dirty="0">
                <a:latin typeface="Times New Roman"/>
                <a:cs typeface="Times New Roman"/>
              </a:rPr>
              <a:t>-1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09365" y="5270703"/>
            <a:ext cx="790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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80" dirty="0">
                <a:latin typeface="Times New Roman"/>
                <a:cs typeface="Times New Roman"/>
              </a:rPr>
              <a:t>1)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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80123" y="5331663"/>
            <a:ext cx="532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</a:t>
            </a:r>
            <a:r>
              <a:rPr sz="2400" spc="-3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</a:t>
            </a:r>
            <a:r>
              <a:rPr sz="2400" b="1" spc="-2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684652" y="4642865"/>
            <a:ext cx="6459346" cy="3106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65727" y="5329097"/>
            <a:ext cx="1440434" cy="3106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4715" y="6092952"/>
            <a:ext cx="8749665" cy="570230"/>
          </a:xfrm>
          <a:custGeom>
            <a:avLst/>
            <a:gdLst/>
            <a:ahLst/>
            <a:cxnLst/>
            <a:rect l="l" t="t" r="r" b="b"/>
            <a:pathLst>
              <a:path w="8749665" h="570229">
                <a:moveTo>
                  <a:pt x="8749284" y="0"/>
                </a:moveTo>
                <a:lnTo>
                  <a:pt x="0" y="0"/>
                </a:lnTo>
                <a:lnTo>
                  <a:pt x="0" y="569976"/>
                </a:lnTo>
                <a:lnTo>
                  <a:pt x="8749284" y="569976"/>
                </a:lnTo>
                <a:lnTo>
                  <a:pt x="87492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142478" y="6183884"/>
            <a:ext cx="918844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b="1" spc="55" dirty="0">
                <a:latin typeface="Times New Roman"/>
                <a:cs typeface="Times New Roman"/>
              </a:rPr>
              <a:t>(1</a:t>
            </a:r>
            <a:r>
              <a:rPr sz="1950" b="1" spc="-204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0</a:t>
            </a:r>
            <a:r>
              <a:rPr sz="1950" b="1" spc="-23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Times New Roman"/>
                <a:cs typeface="Times New Roman"/>
              </a:rPr>
              <a:t>.3</a:t>
            </a:r>
            <a:r>
              <a:rPr sz="1950" b="1" spc="-185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0</a:t>
            </a:r>
            <a:r>
              <a:rPr sz="1950" b="1" spc="-260" dirty="0">
                <a:latin typeface="Times New Roman"/>
                <a:cs typeface="Times New Roman"/>
              </a:rPr>
              <a:t> </a:t>
            </a:r>
            <a:r>
              <a:rPr sz="1950" b="1" spc="-5" dirty="0">
                <a:latin typeface="Times New Roman"/>
                <a:cs typeface="Times New Roman"/>
              </a:rPr>
              <a:t>)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74109" y="6146393"/>
            <a:ext cx="20891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i="1" dirty="0">
                <a:latin typeface="Times New Roman"/>
                <a:cs typeface="Times New Roman"/>
              </a:rPr>
              <a:t>i</a:t>
            </a:r>
            <a:r>
              <a:rPr sz="1100" b="1" i="1" spc="-180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54873" y="6146393"/>
            <a:ext cx="25146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160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51582" y="6180835"/>
            <a:ext cx="840105" cy="4419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90"/>
              </a:spcBef>
              <a:tabLst>
                <a:tab pos="661670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spc="-125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421005">
              <a:lnSpc>
                <a:spcPts val="955"/>
              </a:lnSpc>
            </a:pPr>
            <a:r>
              <a:rPr sz="800" b="1" i="1" spc="-5" dirty="0">
                <a:latin typeface="Times New Roman"/>
                <a:cs typeface="Times New Roman"/>
              </a:rPr>
              <a:t>n</a:t>
            </a:r>
            <a:r>
              <a:rPr sz="800" b="1" i="1" spc="-75" dirty="0">
                <a:latin typeface="Times New Roman"/>
                <a:cs typeface="Times New Roman"/>
              </a:rPr>
              <a:t> </a:t>
            </a:r>
            <a:r>
              <a:rPr sz="800" b="1" spc="15" dirty="0">
                <a:latin typeface="Times New Roman"/>
                <a:cs typeface="Times New Roman"/>
              </a:rPr>
              <a:t>-1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54526" y="6129020"/>
            <a:ext cx="2298700" cy="4438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2160"/>
              </a:lnSpc>
              <a:spcBef>
                <a:spcPts val="90"/>
              </a:spcBef>
              <a:tabLst>
                <a:tab pos="561975" algn="l"/>
                <a:tab pos="1492250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360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	X  </a:t>
            </a:r>
            <a:r>
              <a:rPr sz="1650" b="1" i="1" baseline="35353" dirty="0">
                <a:latin typeface="Times New Roman"/>
                <a:cs typeface="Times New Roman"/>
              </a:rPr>
              <a:t>i </a:t>
            </a:r>
            <a:r>
              <a:rPr sz="1650" b="1" i="1" spc="322" baseline="35353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390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	X </a:t>
            </a:r>
            <a:r>
              <a:rPr sz="1650" b="1" i="1" baseline="35353" dirty="0">
                <a:latin typeface="Times New Roman"/>
                <a:cs typeface="Times New Roman"/>
              </a:rPr>
              <a:t>i </a:t>
            </a:r>
            <a:r>
              <a:rPr sz="1650" baseline="35353" dirty="0">
                <a:latin typeface="Symbol"/>
                <a:cs typeface="Symbol"/>
              </a:rPr>
              <a:t></a:t>
            </a:r>
            <a:r>
              <a:rPr sz="1650" baseline="35353" dirty="0">
                <a:latin typeface="Times New Roman"/>
                <a:cs typeface="Times New Roman"/>
              </a:rPr>
              <a:t> </a:t>
            </a:r>
            <a:r>
              <a:rPr sz="1650" b="1" baseline="35353" dirty="0">
                <a:latin typeface="Times New Roman"/>
                <a:cs typeface="Times New Roman"/>
              </a:rPr>
              <a:t>1</a:t>
            </a:r>
            <a:r>
              <a:rPr sz="1650" b="1" spc="89" baseline="35353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</a:t>
            </a:r>
            <a:endParaRPr sz="1950">
              <a:latin typeface="Symbol"/>
              <a:cs typeface="Symbol"/>
            </a:endParaRPr>
          </a:p>
          <a:p>
            <a:pPr marL="427990">
              <a:lnSpc>
                <a:spcPts val="1140"/>
              </a:lnSpc>
              <a:tabLst>
                <a:tab pos="1367155" algn="l"/>
              </a:tabLst>
            </a:pPr>
            <a:r>
              <a:rPr sz="1100" b="1" dirty="0">
                <a:latin typeface="Times New Roman"/>
                <a:cs typeface="Times New Roman"/>
              </a:rPr>
              <a:t>0	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46291" y="6129020"/>
            <a:ext cx="1025525" cy="4438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0"/>
              </a:spcBef>
              <a:tabLst>
                <a:tab pos="847725" algn="l"/>
              </a:tabLst>
            </a:pP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spc="-100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</a:t>
            </a:r>
            <a:r>
              <a:rPr sz="1950" b="1" i="1" dirty="0">
                <a:latin typeface="Times New Roman"/>
                <a:cs typeface="Times New Roman"/>
              </a:rPr>
              <a:t>	</a:t>
            </a:r>
            <a:r>
              <a:rPr sz="1950" b="1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405765">
              <a:lnSpc>
                <a:spcPts val="1140"/>
              </a:lnSpc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-95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i</a:t>
            </a:r>
            <a:r>
              <a:rPr sz="1100" b="1" i="1" spc="-90" dirty="0">
                <a:latin typeface="Times New Roman"/>
                <a:cs typeface="Times New Roman"/>
              </a:rPr>
              <a:t> </a:t>
            </a:r>
            <a:r>
              <a:rPr sz="1100" b="1" spc="30" dirty="0">
                <a:latin typeface="Times New Roman"/>
                <a:cs typeface="Times New Roman"/>
              </a:rPr>
              <a:t>-1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404236" y="6187528"/>
            <a:ext cx="6739762" cy="2506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87502" y="6129020"/>
            <a:ext cx="1984375" cy="684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ts val="2160"/>
              </a:lnSpc>
              <a:spcBef>
                <a:spcPts val="90"/>
              </a:spcBef>
              <a:tabLst>
                <a:tab pos="1797685" algn="l"/>
              </a:tabLst>
            </a:pPr>
            <a:r>
              <a:rPr sz="1950" b="1" i="1" spc="-5" dirty="0">
                <a:latin typeface="Times New Roman"/>
                <a:cs typeface="Times New Roman"/>
              </a:rPr>
              <a:t>c </a:t>
            </a:r>
            <a:r>
              <a:rPr sz="1650" b="1" baseline="47979" dirty="0">
                <a:latin typeface="Times New Roman"/>
                <a:cs typeface="Times New Roman"/>
              </a:rPr>
              <a:t>( </a:t>
            </a:r>
            <a:r>
              <a:rPr sz="1650" b="1" i="1" baseline="47979" dirty="0">
                <a:latin typeface="Times New Roman"/>
                <a:cs typeface="Times New Roman"/>
              </a:rPr>
              <a:t>i </a:t>
            </a:r>
            <a:r>
              <a:rPr sz="1650" b="1" baseline="47979" dirty="0">
                <a:latin typeface="Times New Roman"/>
                <a:cs typeface="Times New Roman"/>
              </a:rPr>
              <a:t>) </a:t>
            </a:r>
            <a:r>
              <a:rPr sz="1950" b="1" spc="-5" dirty="0">
                <a:latin typeface="Times New Roman"/>
                <a:cs typeface="Times New Roman"/>
              </a:rPr>
              <a:t>( </a:t>
            </a:r>
            <a:r>
              <a:rPr sz="1950" b="1" i="1" spc="-5" dirty="0">
                <a:latin typeface="Times New Roman"/>
                <a:cs typeface="Times New Roman"/>
              </a:rPr>
              <a:t>X  </a:t>
            </a:r>
            <a:r>
              <a:rPr sz="1950" b="1" spc="-5" dirty="0">
                <a:latin typeface="Times New Roman"/>
                <a:cs typeface="Times New Roman"/>
              </a:rPr>
              <a:t>)</a:t>
            </a:r>
            <a:r>
              <a:rPr sz="1950" b="1" spc="5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</a:t>
            </a:r>
            <a:r>
              <a:rPr sz="1950" spc="459" dirty="0">
                <a:latin typeface="Times New Roman"/>
                <a:cs typeface="Times New Roman"/>
              </a:rPr>
              <a:t> </a:t>
            </a:r>
            <a:r>
              <a:rPr sz="1950" b="1" i="1" spc="-5" dirty="0">
                <a:latin typeface="Times New Roman"/>
                <a:cs typeface="Times New Roman"/>
              </a:rPr>
              <a:t>c	</a:t>
            </a:r>
            <a:r>
              <a:rPr sz="1950" spc="-5" dirty="0">
                <a:latin typeface="Symbol"/>
                <a:cs typeface="Symbol"/>
              </a:rPr>
              <a:t></a:t>
            </a:r>
            <a:endParaRPr sz="1950">
              <a:latin typeface="Symbol"/>
              <a:cs typeface="Symbol"/>
            </a:endParaRPr>
          </a:p>
          <a:p>
            <a:pPr marR="282575" algn="r">
              <a:lnSpc>
                <a:spcPts val="1140"/>
              </a:lnSpc>
            </a:pPr>
            <a:r>
              <a:rPr sz="1100" b="1" i="1" dirty="0">
                <a:latin typeface="Times New Roman"/>
                <a:cs typeface="Times New Roman"/>
              </a:rPr>
              <a:t>n</a:t>
            </a:r>
            <a:r>
              <a:rPr sz="1100" b="1" i="1" spc="-1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-165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  <a:p>
            <a:pPr marL="160655">
              <a:lnSpc>
                <a:spcPct val="100000"/>
              </a:lnSpc>
              <a:spcBef>
                <a:spcPts val="459"/>
              </a:spcBef>
              <a:tabLst>
                <a:tab pos="1002665" algn="l"/>
              </a:tabLst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	</a:t>
            </a:r>
            <a:r>
              <a:rPr sz="1800" spc="-104" baseline="2314" dirty="0">
                <a:solidFill>
                  <a:srgbClr val="878787"/>
                </a:solidFill>
                <a:latin typeface="Arial"/>
                <a:cs typeface="Arial"/>
              </a:rPr>
              <a:t>200</a:t>
            </a:r>
            <a:endParaRPr sz="1800" baseline="231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2560" y="3276345"/>
            <a:ext cx="26924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" dirty="0">
                <a:latin typeface="Times New Roman"/>
                <a:cs typeface="Times New Roman"/>
              </a:rPr>
              <a:t>i</a:t>
            </a:r>
            <a:r>
              <a:rPr sz="1250" i="1" spc="-21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Symbol"/>
                <a:cs typeface="Symbol"/>
              </a:rPr>
              <a:t></a:t>
            </a:r>
            <a:r>
              <a:rPr sz="1250" spc="5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1877" y="3266388"/>
            <a:ext cx="119316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i="1" spc="5" dirty="0">
                <a:latin typeface="Times New Roman"/>
                <a:cs typeface="Times New Roman"/>
              </a:rPr>
              <a:t>q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spc="5" dirty="0">
                <a:latin typeface="Times New Roman"/>
                <a:cs typeface="Times New Roman"/>
              </a:rPr>
              <a:t>X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spc="5" dirty="0">
                <a:latin typeface="Symbol"/>
                <a:cs typeface="Symbol"/>
              </a:rPr>
              <a:t></a:t>
            </a:r>
            <a:r>
              <a:rPr sz="2200" spc="21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c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8138" y="3266388"/>
            <a:ext cx="1897380" cy="4965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56590" indent="-266065">
              <a:lnSpc>
                <a:spcPts val="2420"/>
              </a:lnSpc>
              <a:spcBef>
                <a:spcPts val="110"/>
              </a:spcBef>
              <a:buFont typeface="Symbol"/>
              <a:buChar char=""/>
              <a:tabLst>
                <a:tab pos="657225" algn="l"/>
                <a:tab pos="1381760" algn="l"/>
                <a:tab pos="1729739" algn="l"/>
              </a:tabLst>
            </a:pPr>
            <a:r>
              <a:rPr sz="2200" i="1" dirty="0">
                <a:latin typeface="Times New Roman"/>
                <a:cs typeface="Times New Roman"/>
              </a:rPr>
              <a:t>c	</a:t>
            </a:r>
            <a:r>
              <a:rPr sz="2200" i="1" spc="5" dirty="0">
                <a:latin typeface="Times New Roman"/>
                <a:cs typeface="Times New Roman"/>
              </a:rPr>
              <a:t>X	</a:t>
            </a:r>
            <a:r>
              <a:rPr sz="2200" spc="5" dirty="0">
                <a:latin typeface="Symbol"/>
                <a:cs typeface="Symbol"/>
              </a:rPr>
              <a:t></a:t>
            </a:r>
            <a:endParaRPr sz="2200">
              <a:latin typeface="Symbol"/>
              <a:cs typeface="Symbol"/>
            </a:endParaRPr>
          </a:p>
          <a:p>
            <a:pPr marL="12700">
              <a:lnSpc>
                <a:spcPts val="1280"/>
              </a:lnSpc>
              <a:tabLst>
                <a:tab pos="817880" algn="l"/>
              </a:tabLst>
            </a:pPr>
            <a:r>
              <a:rPr sz="1250" i="1" spc="-5" dirty="0">
                <a:latin typeface="Times New Roman"/>
                <a:cs typeface="Times New Roman"/>
              </a:rPr>
              <a:t>n</a:t>
            </a:r>
            <a:r>
              <a:rPr sz="1250" i="1" spc="-7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90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i	n</a:t>
            </a:r>
            <a:r>
              <a:rPr sz="1250" i="1" spc="-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i="1" spc="-5" dirty="0">
                <a:latin typeface="Times New Roman"/>
                <a:cs typeface="Times New Roman"/>
              </a:rPr>
              <a:t>i</a:t>
            </a:r>
            <a:r>
              <a:rPr sz="1250" i="1" spc="-9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Symbol"/>
                <a:cs typeface="Symbol"/>
              </a:rPr>
              <a:t></a:t>
            </a:r>
            <a:r>
              <a:rPr sz="1250" spc="-13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85384" y="3315157"/>
            <a:ext cx="931544" cy="4940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77495" indent="-265430">
              <a:lnSpc>
                <a:spcPts val="2620"/>
              </a:lnSpc>
              <a:spcBef>
                <a:spcPts val="110"/>
              </a:spcBef>
              <a:buFont typeface="Symbol"/>
              <a:buChar char=""/>
              <a:tabLst>
                <a:tab pos="278130" algn="l"/>
                <a:tab pos="746760" algn="l"/>
              </a:tabLst>
            </a:pPr>
            <a:r>
              <a:rPr sz="2200" i="1" dirty="0">
                <a:latin typeface="Times New Roman"/>
                <a:cs typeface="Times New Roman"/>
              </a:rPr>
              <a:t>c	</a:t>
            </a:r>
            <a:r>
              <a:rPr sz="2200" i="1" spc="5" dirty="0">
                <a:latin typeface="Times New Roman"/>
                <a:cs typeface="Times New Roman"/>
              </a:rPr>
              <a:t>X</a:t>
            </a:r>
            <a:endParaRPr sz="2200">
              <a:latin typeface="Times New Roman"/>
              <a:cs typeface="Times New Roman"/>
            </a:endParaRPr>
          </a:p>
          <a:p>
            <a:pPr marL="457200">
              <a:lnSpc>
                <a:spcPts val="1060"/>
              </a:lnSpc>
            </a:pPr>
            <a:r>
              <a:rPr sz="900" i="1" spc="5" dirty="0">
                <a:latin typeface="Times New Roman"/>
                <a:cs typeface="Times New Roman"/>
              </a:rPr>
              <a:t>n</a:t>
            </a:r>
            <a:r>
              <a:rPr sz="900" i="1" spc="-95" dirty="0">
                <a:latin typeface="Times New Roman"/>
                <a:cs typeface="Times New Roman"/>
              </a:rPr>
              <a:t> </a:t>
            </a:r>
            <a:r>
              <a:rPr sz="900" spc="30" dirty="0">
                <a:latin typeface="Symbol"/>
                <a:cs typeface="Symbol"/>
              </a:rPr>
              <a:t></a:t>
            </a:r>
            <a:r>
              <a:rPr sz="900" spc="3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88636" y="3320224"/>
            <a:ext cx="1476502" cy="286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71771" y="4431283"/>
            <a:ext cx="1143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i="1" spc="-5" dirty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7289" y="4485894"/>
            <a:ext cx="2976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67030" algn="l"/>
                <a:tab pos="1159510" algn="l"/>
                <a:tab pos="1394460" algn="l"/>
                <a:tab pos="1720850" algn="l"/>
                <a:tab pos="2449830" algn="l"/>
              </a:tabLst>
            </a:pPr>
            <a:r>
              <a:rPr sz="2400" i="1" dirty="0">
                <a:latin typeface="Times New Roman"/>
                <a:cs typeface="Times New Roman"/>
              </a:rPr>
              <a:t>X	</a:t>
            </a:r>
            <a:r>
              <a:rPr sz="2100" i="1" spc="-7" baseline="47619" dirty="0">
                <a:latin typeface="Times New Roman"/>
                <a:cs typeface="Times New Roman"/>
              </a:rPr>
              <a:t>i </a:t>
            </a: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 i="1" spc="-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X	</a:t>
            </a:r>
            <a:r>
              <a:rPr sz="2400" dirty="0">
                <a:latin typeface="Times New Roman"/>
                <a:cs typeface="Times New Roman"/>
              </a:rPr>
              <a:t>)	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i="1" dirty="0">
                <a:latin typeface="Times New Roman"/>
                <a:cs typeface="Times New Roman"/>
              </a:rPr>
              <a:t>q</a:t>
            </a:r>
            <a:r>
              <a:rPr sz="2400" i="1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X	</a:t>
            </a:r>
            <a:r>
              <a:rPr sz="2400" spc="65" dirty="0">
                <a:latin typeface="Times New Roman"/>
                <a:cs typeface="Times New Roman"/>
              </a:rPr>
              <a:t>)(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82845" y="4485894"/>
            <a:ext cx="2144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974090" algn="l"/>
                <a:tab pos="2004060" algn="l"/>
              </a:tabLst>
            </a:pPr>
            <a:r>
              <a:rPr sz="2400" dirty="0">
                <a:latin typeface="Symbol"/>
                <a:cs typeface="Symbol"/>
              </a:rPr>
              <a:t>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85" dirty="0">
                <a:latin typeface="Times New Roman"/>
                <a:cs typeface="Times New Roman"/>
              </a:rPr>
              <a:t>1)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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i="1" dirty="0">
                <a:latin typeface="Times New Roman"/>
                <a:cs typeface="Times New Roman"/>
              </a:rPr>
              <a:t>c </a:t>
            </a:r>
            <a:r>
              <a:rPr sz="2100" spc="-7" baseline="47619" dirty="0">
                <a:latin typeface="Times New Roman"/>
                <a:cs typeface="Times New Roman"/>
              </a:rPr>
              <a:t>( </a:t>
            </a:r>
            <a:r>
              <a:rPr sz="2100" i="1" spc="-7" baseline="47619" dirty="0">
                <a:latin typeface="Times New Roman"/>
                <a:cs typeface="Times New Roman"/>
              </a:rPr>
              <a:t>i </a:t>
            </a:r>
            <a:r>
              <a:rPr sz="2100" spc="-7" baseline="47619" dirty="0">
                <a:latin typeface="Times New Roman"/>
                <a:cs typeface="Times New Roman"/>
              </a:rPr>
              <a:t>)</a:t>
            </a:r>
            <a:r>
              <a:rPr sz="2100" spc="-67" baseline="476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X	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1461" y="5645607"/>
            <a:ext cx="131445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spc="-434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1</a:t>
            </a:r>
            <a:r>
              <a:rPr sz="2700" spc="-25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0</a:t>
            </a:r>
            <a:r>
              <a:rPr sz="2700" spc="-270" dirty="0">
                <a:latin typeface="Times New Roman"/>
                <a:cs typeface="Times New Roman"/>
              </a:rPr>
              <a:t> </a:t>
            </a:r>
            <a:r>
              <a:rPr sz="2700" spc="55" dirty="0">
                <a:latin typeface="Times New Roman"/>
                <a:cs typeface="Times New Roman"/>
              </a:rPr>
              <a:t>.3</a:t>
            </a:r>
            <a:r>
              <a:rPr sz="2700" spc="-13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3</a:t>
            </a:r>
            <a:r>
              <a:rPr sz="2700" spc="-25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2084" y="5589828"/>
            <a:ext cx="12509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spc="5" dirty="0">
                <a:latin typeface="Times New Roman"/>
                <a:cs typeface="Times New Roman"/>
              </a:rPr>
              <a:t>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235" y="5645607"/>
            <a:ext cx="2150110" cy="11684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10"/>
              </a:spcBef>
              <a:tabLst>
                <a:tab pos="1229995" algn="l"/>
                <a:tab pos="1489075" algn="l"/>
                <a:tab pos="1888489" algn="l"/>
              </a:tabLst>
            </a:pPr>
            <a:r>
              <a:rPr sz="2700" i="1" spc="5" dirty="0">
                <a:latin typeface="Times New Roman"/>
                <a:cs typeface="Times New Roman"/>
              </a:rPr>
              <a:t>c </a:t>
            </a:r>
            <a:r>
              <a:rPr sz="2325" baseline="46594" dirty="0">
                <a:latin typeface="Times New Roman"/>
                <a:cs typeface="Times New Roman"/>
              </a:rPr>
              <a:t>( </a:t>
            </a:r>
            <a:r>
              <a:rPr sz="2325" i="1" baseline="46594" dirty="0">
                <a:latin typeface="Times New Roman"/>
                <a:cs typeface="Times New Roman"/>
              </a:rPr>
              <a:t>i </a:t>
            </a:r>
            <a:r>
              <a:rPr sz="2325" baseline="46594" dirty="0">
                <a:latin typeface="Times New Roman"/>
                <a:cs typeface="Times New Roman"/>
              </a:rPr>
              <a:t>)</a:t>
            </a:r>
            <a:r>
              <a:rPr sz="2325" spc="-157" baseline="46594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X	</a:t>
            </a:r>
            <a:r>
              <a:rPr sz="2700" dirty="0">
                <a:latin typeface="Times New Roman"/>
                <a:cs typeface="Times New Roman"/>
              </a:rPr>
              <a:t>)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5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endParaRPr sz="2700">
              <a:latin typeface="Times New Roman"/>
              <a:cs typeface="Times New Roman"/>
            </a:endParaRPr>
          </a:p>
          <a:p>
            <a:pPr marL="1016635">
              <a:lnSpc>
                <a:spcPct val="100000"/>
              </a:lnSpc>
              <a:spcBef>
                <a:spcPts val="1405"/>
              </a:spcBef>
            </a:pP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 marL="38100">
              <a:lnSpc>
                <a:spcPct val="100000"/>
              </a:lnSpc>
              <a:tabLst>
                <a:tab pos="882015" algn="l"/>
              </a:tabLst>
            </a:pP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Systems	</a:t>
            </a: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3989" y="5645607"/>
            <a:ext cx="3443604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934719" algn="l"/>
                <a:tab pos="2816225" algn="l"/>
              </a:tabLst>
            </a:pPr>
            <a:r>
              <a:rPr sz="2325" i="1" baseline="46594" dirty="0">
                <a:latin typeface="Times New Roman"/>
                <a:cs typeface="Times New Roman"/>
              </a:rPr>
              <a:t>i </a:t>
            </a:r>
            <a:r>
              <a:rPr sz="2700" i="1" spc="5" dirty="0">
                <a:latin typeface="Times New Roman"/>
                <a:cs typeface="Times New Roman"/>
              </a:rPr>
              <a:t>c</a:t>
            </a:r>
            <a:r>
              <a:rPr sz="2700" i="1" spc="-28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spc="30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X	</a:t>
            </a:r>
            <a:r>
              <a:rPr sz="2700" dirty="0">
                <a:latin typeface="Times New Roman"/>
                <a:cs typeface="Times New Roman"/>
              </a:rPr>
              <a:t>) </a:t>
            </a:r>
            <a:r>
              <a:rPr sz="2700" spc="5" dirty="0">
                <a:latin typeface="Times New Roman"/>
                <a:cs typeface="Times New Roman"/>
              </a:rPr>
              <a:t>m o</a:t>
            </a:r>
            <a:r>
              <a:rPr sz="2700" spc="150" dirty="0">
                <a:latin typeface="Times New Roman"/>
                <a:cs typeface="Times New Roman"/>
              </a:rPr>
              <a:t> </a:t>
            </a:r>
            <a:r>
              <a:rPr sz="2700" spc="95" dirty="0">
                <a:latin typeface="Times New Roman"/>
                <a:cs typeface="Times New Roman"/>
              </a:rPr>
              <a:t>d(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X	</a:t>
            </a:r>
            <a:r>
              <a:rPr sz="2700" spc="5" dirty="0">
                <a:latin typeface="Symbol"/>
                <a:cs typeface="Symbol"/>
              </a:rPr>
              <a:t></a:t>
            </a:r>
            <a:r>
              <a:rPr sz="2700" spc="-75" dirty="0">
                <a:latin typeface="Times New Roman"/>
                <a:cs typeface="Times New Roman"/>
              </a:rPr>
              <a:t> </a:t>
            </a:r>
            <a:r>
              <a:rPr sz="2700" spc="110" dirty="0">
                <a:latin typeface="Times New Roman"/>
                <a:cs typeface="Times New Roman"/>
              </a:rPr>
              <a:t>1)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4365" y="6420103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15567" y="260604"/>
            <a:ext cx="3200400" cy="579120"/>
          </a:xfrm>
          <a:custGeom>
            <a:avLst/>
            <a:gdLst/>
            <a:ahLst/>
            <a:cxnLst/>
            <a:rect l="l" t="t" r="r" b="b"/>
            <a:pathLst>
              <a:path w="3200400" h="579119">
                <a:moveTo>
                  <a:pt x="3200400" y="0"/>
                </a:moveTo>
                <a:lnTo>
                  <a:pt x="0" y="0"/>
                </a:lnTo>
                <a:lnTo>
                  <a:pt x="0" y="579120"/>
                </a:lnTo>
                <a:lnTo>
                  <a:pt x="3200400" y="579120"/>
                </a:lnTo>
                <a:lnTo>
                  <a:pt x="320040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07922" y="263093"/>
            <a:ext cx="1625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Relation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between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61103" y="289559"/>
            <a:ext cx="3124200" cy="546100"/>
          </a:xfrm>
          <a:custGeom>
            <a:avLst/>
            <a:gdLst/>
            <a:ahLst/>
            <a:cxnLst/>
            <a:rect l="l" t="t" r="r" b="b"/>
            <a:pathLst>
              <a:path w="3124200" h="546100">
                <a:moveTo>
                  <a:pt x="3124200" y="0"/>
                </a:moveTo>
                <a:lnTo>
                  <a:pt x="0" y="0"/>
                </a:lnTo>
                <a:lnTo>
                  <a:pt x="0" y="545592"/>
                </a:lnTo>
                <a:lnTo>
                  <a:pt x="3124200" y="545592"/>
                </a:lnTo>
                <a:lnTo>
                  <a:pt x="3124200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320413" y="388747"/>
            <a:ext cx="298259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351155" algn="l"/>
                <a:tab pos="1271905" algn="l"/>
                <a:tab pos="1955164" algn="l"/>
              </a:tabLst>
            </a:pPr>
            <a:r>
              <a:rPr sz="21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X	</a:t>
            </a:r>
            <a:r>
              <a:rPr sz="1800" b="1" i="1" baseline="48611" dirty="0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21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c </a:t>
            </a:r>
            <a:r>
              <a:rPr sz="2100" b="1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100" b="1" spc="-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2100" b="1" i="1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FFFFFF"/>
                </a:solidFill>
                <a:latin typeface="Times New Roman"/>
                <a:cs typeface="Times New Roman"/>
              </a:rPr>
              <a:t>)	</a:t>
            </a:r>
            <a:r>
              <a:rPr sz="21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100" b="1" spc="-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1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d	</a:t>
            </a:r>
            <a:r>
              <a:rPr sz="21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c </a:t>
            </a:r>
            <a:r>
              <a:rPr sz="1800" b="1" baseline="48611" dirty="0">
                <a:solidFill>
                  <a:srgbClr val="FFFFFF"/>
                </a:solidFill>
                <a:latin typeface="Times New Roman"/>
                <a:cs typeface="Times New Roman"/>
              </a:rPr>
              <a:t>( </a:t>
            </a:r>
            <a:r>
              <a:rPr sz="1800" b="1" i="1" baseline="48611" dirty="0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1800" b="1" baseline="48611" dirty="0">
                <a:solidFill>
                  <a:srgbClr val="FFFFFF"/>
                </a:solidFill>
                <a:latin typeface="Times New Roman"/>
                <a:cs typeface="Times New Roman"/>
              </a:rPr>
              <a:t>) </a:t>
            </a:r>
            <a:r>
              <a:rPr sz="2100" b="1" dirty="0">
                <a:solidFill>
                  <a:srgbClr val="FFFFFF"/>
                </a:solidFill>
                <a:latin typeface="Times New Roman"/>
                <a:cs typeface="Times New Roman"/>
              </a:rPr>
              <a:t>( </a:t>
            </a:r>
            <a:r>
              <a:rPr sz="2100" b="1" i="1" spc="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2100" b="1" i="1" spc="3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47432" y="1796923"/>
            <a:ext cx="1443355" cy="0"/>
          </a:xfrm>
          <a:custGeom>
            <a:avLst/>
            <a:gdLst/>
            <a:ahLst/>
            <a:cxnLst/>
            <a:rect l="l" t="t" r="r" b="b"/>
            <a:pathLst>
              <a:path w="1443355">
                <a:moveTo>
                  <a:pt x="0" y="0"/>
                </a:moveTo>
                <a:lnTo>
                  <a:pt x="1442910" y="0"/>
                </a:lnTo>
              </a:path>
            </a:pathLst>
          </a:custGeom>
          <a:ln w="216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14316" y="1796923"/>
            <a:ext cx="1292860" cy="0"/>
          </a:xfrm>
          <a:custGeom>
            <a:avLst/>
            <a:gdLst/>
            <a:ahLst/>
            <a:cxnLst/>
            <a:rect l="l" t="t" r="r" b="b"/>
            <a:pathLst>
              <a:path w="1292860">
                <a:moveTo>
                  <a:pt x="0" y="0"/>
                </a:moveTo>
                <a:lnTo>
                  <a:pt x="1292606" y="0"/>
                </a:lnTo>
              </a:path>
            </a:pathLst>
          </a:custGeom>
          <a:ln w="216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99057" y="1845386"/>
            <a:ext cx="1219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1836" y="1845386"/>
            <a:ext cx="121920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spc="5" dirty="0">
                <a:latin typeface="Times New Roman"/>
                <a:cs typeface="Times New Roman"/>
              </a:rPr>
              <a:t>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2286" y="1268984"/>
            <a:ext cx="139890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391795" algn="l"/>
                <a:tab pos="1248410" algn="l"/>
              </a:tabLst>
            </a:pPr>
            <a:r>
              <a:rPr sz="2650" i="1" spc="-10" dirty="0">
                <a:latin typeface="Times New Roman"/>
                <a:cs typeface="Times New Roman"/>
              </a:rPr>
              <a:t>X	</a:t>
            </a:r>
            <a:r>
              <a:rPr sz="2250" i="1" baseline="48148" dirty="0">
                <a:latin typeface="Times New Roman"/>
                <a:cs typeface="Times New Roman"/>
              </a:rPr>
              <a:t>i </a:t>
            </a:r>
            <a:r>
              <a:rPr sz="2650" i="1" spc="-5" dirty="0">
                <a:latin typeface="Times New Roman"/>
                <a:cs typeface="Times New Roman"/>
              </a:rPr>
              <a:t>c</a:t>
            </a:r>
            <a:r>
              <a:rPr sz="2650" i="1" spc="-260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( </a:t>
            </a:r>
            <a:r>
              <a:rPr sz="2650" i="1" spc="-10" dirty="0">
                <a:latin typeface="Times New Roman"/>
                <a:cs typeface="Times New Roman"/>
              </a:rPr>
              <a:t>X	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97426" y="1268984"/>
            <a:ext cx="12890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38555" algn="l"/>
              </a:tabLst>
            </a:pPr>
            <a:r>
              <a:rPr sz="2650" i="1" spc="-5" dirty="0">
                <a:latin typeface="Times New Roman"/>
                <a:cs typeface="Times New Roman"/>
              </a:rPr>
              <a:t>c </a:t>
            </a:r>
            <a:r>
              <a:rPr sz="2250" baseline="48148" dirty="0">
                <a:latin typeface="Times New Roman"/>
                <a:cs typeface="Times New Roman"/>
              </a:rPr>
              <a:t>( </a:t>
            </a:r>
            <a:r>
              <a:rPr sz="2250" i="1" baseline="48148" dirty="0">
                <a:latin typeface="Times New Roman"/>
                <a:cs typeface="Times New Roman"/>
              </a:rPr>
              <a:t>i </a:t>
            </a:r>
            <a:r>
              <a:rPr sz="2250" baseline="48148" dirty="0">
                <a:latin typeface="Times New Roman"/>
                <a:cs typeface="Times New Roman"/>
              </a:rPr>
              <a:t>)</a:t>
            </a:r>
            <a:r>
              <a:rPr sz="2250" spc="-172" baseline="48148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(</a:t>
            </a:r>
            <a:r>
              <a:rPr sz="2650" spc="20" dirty="0">
                <a:latin typeface="Times New Roman"/>
                <a:cs typeface="Times New Roman"/>
              </a:rPr>
              <a:t> </a:t>
            </a:r>
            <a:r>
              <a:rPr sz="2650" i="1" spc="-10" dirty="0">
                <a:latin typeface="Times New Roman"/>
                <a:cs typeface="Times New Roman"/>
              </a:rPr>
              <a:t>X	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97911" y="1551178"/>
            <a:ext cx="156083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63220" algn="l"/>
                <a:tab pos="1153160" algn="l"/>
              </a:tabLst>
            </a:pP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i="1" spc="-5" dirty="0">
                <a:latin typeface="Times New Roman"/>
                <a:cs typeface="Times New Roman"/>
              </a:rPr>
              <a:t>q</a:t>
            </a:r>
            <a:r>
              <a:rPr sz="2650" i="1" spc="-13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(</a:t>
            </a:r>
            <a:r>
              <a:rPr sz="2650" spc="-10" dirty="0">
                <a:latin typeface="Times New Roman"/>
                <a:cs typeface="Times New Roman"/>
              </a:rPr>
              <a:t> </a:t>
            </a:r>
            <a:r>
              <a:rPr sz="2650" i="1" spc="-10" dirty="0">
                <a:latin typeface="Times New Roman"/>
                <a:cs typeface="Times New Roman"/>
              </a:rPr>
              <a:t>X	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r>
              <a:rPr sz="2650" spc="30" dirty="0">
                <a:latin typeface="Times New Roman"/>
                <a:cs typeface="Times New Roman"/>
              </a:rPr>
              <a:t> </a:t>
            </a:r>
            <a:r>
              <a:rPr sz="2650" spc="-10" dirty="0">
                <a:latin typeface="Symbol"/>
                <a:cs typeface="Symbol"/>
              </a:rPr>
              <a:t>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6065" y="1899869"/>
            <a:ext cx="107759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31190" algn="l"/>
              </a:tabLst>
            </a:pPr>
            <a:r>
              <a:rPr sz="2650" i="1" spc="-5" dirty="0">
                <a:latin typeface="Times New Roman"/>
                <a:cs typeface="Times New Roman"/>
              </a:rPr>
              <a:t>X	</a:t>
            </a:r>
            <a:r>
              <a:rPr sz="2650" spc="-5" dirty="0">
                <a:latin typeface="Symbol"/>
                <a:cs typeface="Symbol"/>
              </a:rPr>
              <a:t></a:t>
            </a:r>
            <a:r>
              <a:rPr sz="2650" spc="-110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1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29125" y="1899869"/>
            <a:ext cx="107759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31190" algn="l"/>
              </a:tabLst>
            </a:pPr>
            <a:r>
              <a:rPr sz="2650" i="1" spc="-5" dirty="0">
                <a:latin typeface="Times New Roman"/>
                <a:cs typeface="Times New Roman"/>
              </a:rPr>
              <a:t>X	</a:t>
            </a:r>
            <a:r>
              <a:rPr sz="2650" spc="-5" dirty="0">
                <a:latin typeface="Symbol"/>
                <a:cs typeface="Symbol"/>
              </a:rPr>
              <a:t></a:t>
            </a:r>
            <a:r>
              <a:rPr sz="2650" spc="-110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1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130" y="2496692"/>
            <a:ext cx="8521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Arial"/>
                <a:cs typeface="Arial"/>
              </a:rPr>
              <a:t>Q</a:t>
            </a:r>
            <a:r>
              <a:rPr sz="1800" spc="-70" dirty="0">
                <a:latin typeface="Arial"/>
                <a:cs typeface="Arial"/>
              </a:rPr>
              <a:t>u</a:t>
            </a:r>
            <a:r>
              <a:rPr sz="1800" spc="-45" dirty="0">
                <a:latin typeface="Arial"/>
                <a:cs typeface="Arial"/>
              </a:rPr>
              <a:t>o</a:t>
            </a:r>
            <a:r>
              <a:rPr sz="1800" spc="90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95" dirty="0">
                <a:latin typeface="Arial"/>
                <a:cs typeface="Arial"/>
              </a:rPr>
              <a:t>n</a:t>
            </a:r>
            <a:r>
              <a:rPr sz="1800" spc="1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801111" y="1278636"/>
            <a:ext cx="1143000" cy="914400"/>
          </a:xfrm>
          <a:custGeom>
            <a:avLst/>
            <a:gdLst/>
            <a:ahLst/>
            <a:cxnLst/>
            <a:rect l="l" t="t" r="r" b="b"/>
            <a:pathLst>
              <a:path w="1143000" h="914400">
                <a:moveTo>
                  <a:pt x="0" y="457200"/>
                </a:moveTo>
                <a:lnTo>
                  <a:pt x="2286" y="415543"/>
                </a:lnTo>
                <a:lnTo>
                  <a:pt x="9143" y="375030"/>
                </a:lnTo>
                <a:lnTo>
                  <a:pt x="20446" y="335661"/>
                </a:lnTo>
                <a:lnTo>
                  <a:pt x="35813" y="297688"/>
                </a:lnTo>
                <a:lnTo>
                  <a:pt x="54990" y="261238"/>
                </a:lnTo>
                <a:lnTo>
                  <a:pt x="77977" y="226440"/>
                </a:lnTo>
                <a:lnTo>
                  <a:pt x="104520" y="193548"/>
                </a:lnTo>
                <a:lnTo>
                  <a:pt x="134365" y="162687"/>
                </a:lnTo>
                <a:lnTo>
                  <a:pt x="167386" y="133858"/>
                </a:lnTo>
                <a:lnTo>
                  <a:pt x="203326" y="107568"/>
                </a:lnTo>
                <a:lnTo>
                  <a:pt x="241935" y="83692"/>
                </a:lnTo>
                <a:lnTo>
                  <a:pt x="283082" y="62484"/>
                </a:lnTo>
                <a:lnTo>
                  <a:pt x="326517" y="44068"/>
                </a:lnTo>
                <a:lnTo>
                  <a:pt x="372110" y="28575"/>
                </a:lnTo>
                <a:lnTo>
                  <a:pt x="419607" y="16383"/>
                </a:lnTo>
                <a:lnTo>
                  <a:pt x="468757" y="7365"/>
                </a:lnTo>
                <a:lnTo>
                  <a:pt x="519429" y="1904"/>
                </a:lnTo>
                <a:lnTo>
                  <a:pt x="571500" y="0"/>
                </a:lnTo>
                <a:lnTo>
                  <a:pt x="623570" y="1904"/>
                </a:lnTo>
                <a:lnTo>
                  <a:pt x="674242" y="7365"/>
                </a:lnTo>
                <a:lnTo>
                  <a:pt x="723391" y="16383"/>
                </a:lnTo>
                <a:lnTo>
                  <a:pt x="770889" y="28575"/>
                </a:lnTo>
                <a:lnTo>
                  <a:pt x="816483" y="44068"/>
                </a:lnTo>
                <a:lnTo>
                  <a:pt x="859916" y="62484"/>
                </a:lnTo>
                <a:lnTo>
                  <a:pt x="901064" y="83692"/>
                </a:lnTo>
                <a:lnTo>
                  <a:pt x="939673" y="107568"/>
                </a:lnTo>
                <a:lnTo>
                  <a:pt x="975613" y="133858"/>
                </a:lnTo>
                <a:lnTo>
                  <a:pt x="1008634" y="162687"/>
                </a:lnTo>
                <a:lnTo>
                  <a:pt x="1038478" y="193548"/>
                </a:lnTo>
                <a:lnTo>
                  <a:pt x="1065022" y="226440"/>
                </a:lnTo>
                <a:lnTo>
                  <a:pt x="1088009" y="261238"/>
                </a:lnTo>
                <a:lnTo>
                  <a:pt x="1107186" y="297688"/>
                </a:lnTo>
                <a:lnTo>
                  <a:pt x="1122552" y="335661"/>
                </a:lnTo>
                <a:lnTo>
                  <a:pt x="1133728" y="375030"/>
                </a:lnTo>
                <a:lnTo>
                  <a:pt x="1140714" y="415543"/>
                </a:lnTo>
                <a:lnTo>
                  <a:pt x="1143000" y="457200"/>
                </a:lnTo>
                <a:lnTo>
                  <a:pt x="1140714" y="498855"/>
                </a:lnTo>
                <a:lnTo>
                  <a:pt x="1133728" y="539368"/>
                </a:lnTo>
                <a:lnTo>
                  <a:pt x="1122552" y="578738"/>
                </a:lnTo>
                <a:lnTo>
                  <a:pt x="1107186" y="616712"/>
                </a:lnTo>
                <a:lnTo>
                  <a:pt x="1088009" y="653161"/>
                </a:lnTo>
                <a:lnTo>
                  <a:pt x="1065022" y="687959"/>
                </a:lnTo>
                <a:lnTo>
                  <a:pt x="1038478" y="720851"/>
                </a:lnTo>
                <a:lnTo>
                  <a:pt x="1008634" y="751713"/>
                </a:lnTo>
                <a:lnTo>
                  <a:pt x="975613" y="780414"/>
                </a:lnTo>
                <a:lnTo>
                  <a:pt x="939673" y="806830"/>
                </a:lnTo>
                <a:lnTo>
                  <a:pt x="901064" y="830706"/>
                </a:lnTo>
                <a:lnTo>
                  <a:pt x="859916" y="851915"/>
                </a:lnTo>
                <a:lnTo>
                  <a:pt x="816483" y="870330"/>
                </a:lnTo>
                <a:lnTo>
                  <a:pt x="770889" y="885825"/>
                </a:lnTo>
                <a:lnTo>
                  <a:pt x="723391" y="898016"/>
                </a:lnTo>
                <a:lnTo>
                  <a:pt x="674242" y="907034"/>
                </a:lnTo>
                <a:lnTo>
                  <a:pt x="623570" y="912494"/>
                </a:lnTo>
                <a:lnTo>
                  <a:pt x="571500" y="914400"/>
                </a:lnTo>
                <a:lnTo>
                  <a:pt x="519429" y="912494"/>
                </a:lnTo>
                <a:lnTo>
                  <a:pt x="468757" y="907034"/>
                </a:lnTo>
                <a:lnTo>
                  <a:pt x="419607" y="898016"/>
                </a:lnTo>
                <a:lnTo>
                  <a:pt x="372110" y="885825"/>
                </a:lnTo>
                <a:lnTo>
                  <a:pt x="326517" y="870330"/>
                </a:lnTo>
                <a:lnTo>
                  <a:pt x="283082" y="851915"/>
                </a:lnTo>
                <a:lnTo>
                  <a:pt x="241935" y="830706"/>
                </a:lnTo>
                <a:lnTo>
                  <a:pt x="203326" y="806830"/>
                </a:lnTo>
                <a:lnTo>
                  <a:pt x="167386" y="780414"/>
                </a:lnTo>
                <a:lnTo>
                  <a:pt x="134365" y="751713"/>
                </a:lnTo>
                <a:lnTo>
                  <a:pt x="104520" y="720851"/>
                </a:lnTo>
                <a:lnTo>
                  <a:pt x="77977" y="687959"/>
                </a:lnTo>
                <a:lnTo>
                  <a:pt x="54990" y="653161"/>
                </a:lnTo>
                <a:lnTo>
                  <a:pt x="35813" y="616712"/>
                </a:lnTo>
                <a:lnTo>
                  <a:pt x="20446" y="578738"/>
                </a:lnTo>
                <a:lnTo>
                  <a:pt x="9143" y="539368"/>
                </a:lnTo>
                <a:lnTo>
                  <a:pt x="2286" y="498855"/>
                </a:lnTo>
                <a:lnTo>
                  <a:pt x="0" y="457200"/>
                </a:lnTo>
                <a:close/>
              </a:path>
            </a:pathLst>
          </a:custGeom>
          <a:ln w="5791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158996" y="1036319"/>
            <a:ext cx="2605405" cy="791210"/>
            <a:chOff x="4158996" y="1036319"/>
            <a:chExt cx="2605405" cy="791210"/>
          </a:xfrm>
        </p:grpSpPr>
        <p:sp>
          <p:nvSpPr>
            <p:cNvPr id="31" name="object 31"/>
            <p:cNvSpPr/>
            <p:nvPr/>
          </p:nvSpPr>
          <p:spPr>
            <a:xfrm>
              <a:off x="4173474" y="1050797"/>
              <a:ext cx="1828800" cy="762000"/>
            </a:xfrm>
            <a:custGeom>
              <a:avLst/>
              <a:gdLst/>
              <a:ahLst/>
              <a:cxnLst/>
              <a:rect l="l" t="t" r="r" b="b"/>
              <a:pathLst>
                <a:path w="1828800" h="762000">
                  <a:moveTo>
                    <a:pt x="0" y="381000"/>
                  </a:moveTo>
                  <a:lnTo>
                    <a:pt x="9016" y="327151"/>
                  </a:lnTo>
                  <a:lnTo>
                    <a:pt x="35560" y="275463"/>
                  </a:lnTo>
                  <a:lnTo>
                    <a:pt x="77977" y="226822"/>
                  </a:lnTo>
                  <a:lnTo>
                    <a:pt x="135381" y="181355"/>
                  </a:lnTo>
                  <a:lnTo>
                    <a:pt x="169290" y="160147"/>
                  </a:lnTo>
                  <a:lnTo>
                    <a:pt x="206375" y="139826"/>
                  </a:lnTo>
                  <a:lnTo>
                    <a:pt x="246634" y="120776"/>
                  </a:lnTo>
                  <a:lnTo>
                    <a:pt x="289813" y="102742"/>
                  </a:lnTo>
                  <a:lnTo>
                    <a:pt x="335788" y="85978"/>
                  </a:lnTo>
                  <a:lnTo>
                    <a:pt x="384301" y="70485"/>
                  </a:lnTo>
                  <a:lnTo>
                    <a:pt x="435355" y="56387"/>
                  </a:lnTo>
                  <a:lnTo>
                    <a:pt x="488696" y="43687"/>
                  </a:lnTo>
                  <a:lnTo>
                    <a:pt x="544322" y="32512"/>
                  </a:lnTo>
                  <a:lnTo>
                    <a:pt x="601852" y="22860"/>
                  </a:lnTo>
                  <a:lnTo>
                    <a:pt x="661288" y="14731"/>
                  </a:lnTo>
                  <a:lnTo>
                    <a:pt x="722376" y="8381"/>
                  </a:lnTo>
                  <a:lnTo>
                    <a:pt x="784987" y="3810"/>
                  </a:lnTo>
                  <a:lnTo>
                    <a:pt x="849122" y="1015"/>
                  </a:lnTo>
                  <a:lnTo>
                    <a:pt x="914400" y="0"/>
                  </a:lnTo>
                  <a:lnTo>
                    <a:pt x="979677" y="1015"/>
                  </a:lnTo>
                  <a:lnTo>
                    <a:pt x="1043813" y="3810"/>
                  </a:lnTo>
                  <a:lnTo>
                    <a:pt x="1106424" y="8381"/>
                  </a:lnTo>
                  <a:lnTo>
                    <a:pt x="1167511" y="14731"/>
                  </a:lnTo>
                  <a:lnTo>
                    <a:pt x="1226947" y="22860"/>
                  </a:lnTo>
                  <a:lnTo>
                    <a:pt x="1284477" y="32512"/>
                  </a:lnTo>
                  <a:lnTo>
                    <a:pt x="1340103" y="43687"/>
                  </a:lnTo>
                  <a:lnTo>
                    <a:pt x="1393443" y="56387"/>
                  </a:lnTo>
                  <a:lnTo>
                    <a:pt x="1444498" y="70485"/>
                  </a:lnTo>
                  <a:lnTo>
                    <a:pt x="1493012" y="85978"/>
                  </a:lnTo>
                  <a:lnTo>
                    <a:pt x="1538986" y="102742"/>
                  </a:lnTo>
                  <a:lnTo>
                    <a:pt x="1582165" y="120776"/>
                  </a:lnTo>
                  <a:lnTo>
                    <a:pt x="1622425" y="139826"/>
                  </a:lnTo>
                  <a:lnTo>
                    <a:pt x="1659509" y="160147"/>
                  </a:lnTo>
                  <a:lnTo>
                    <a:pt x="1693417" y="181355"/>
                  </a:lnTo>
                  <a:lnTo>
                    <a:pt x="1750822" y="226822"/>
                  </a:lnTo>
                  <a:lnTo>
                    <a:pt x="1793239" y="275463"/>
                  </a:lnTo>
                  <a:lnTo>
                    <a:pt x="1819655" y="327151"/>
                  </a:lnTo>
                  <a:lnTo>
                    <a:pt x="1828800" y="381000"/>
                  </a:lnTo>
                  <a:lnTo>
                    <a:pt x="1826514" y="408177"/>
                  </a:lnTo>
                  <a:lnTo>
                    <a:pt x="1808606" y="461010"/>
                  </a:lnTo>
                  <a:lnTo>
                    <a:pt x="1773936" y="511301"/>
                  </a:lnTo>
                  <a:lnTo>
                    <a:pt x="1723898" y="558418"/>
                  </a:lnTo>
                  <a:lnTo>
                    <a:pt x="1659509" y="601852"/>
                  </a:lnTo>
                  <a:lnTo>
                    <a:pt x="1622425" y="622173"/>
                  </a:lnTo>
                  <a:lnTo>
                    <a:pt x="1582165" y="641223"/>
                  </a:lnTo>
                  <a:lnTo>
                    <a:pt x="1538986" y="659256"/>
                  </a:lnTo>
                  <a:lnTo>
                    <a:pt x="1493012" y="676021"/>
                  </a:lnTo>
                  <a:lnTo>
                    <a:pt x="1444498" y="691514"/>
                  </a:lnTo>
                  <a:lnTo>
                    <a:pt x="1393443" y="705612"/>
                  </a:lnTo>
                  <a:lnTo>
                    <a:pt x="1340103" y="718312"/>
                  </a:lnTo>
                  <a:lnTo>
                    <a:pt x="1284477" y="729488"/>
                  </a:lnTo>
                  <a:lnTo>
                    <a:pt x="1226947" y="739139"/>
                  </a:lnTo>
                  <a:lnTo>
                    <a:pt x="1167511" y="747267"/>
                  </a:lnTo>
                  <a:lnTo>
                    <a:pt x="1106424" y="753617"/>
                  </a:lnTo>
                  <a:lnTo>
                    <a:pt x="1043813" y="758189"/>
                  </a:lnTo>
                  <a:lnTo>
                    <a:pt x="979677" y="760984"/>
                  </a:lnTo>
                  <a:lnTo>
                    <a:pt x="914400" y="762000"/>
                  </a:lnTo>
                  <a:lnTo>
                    <a:pt x="849122" y="760984"/>
                  </a:lnTo>
                  <a:lnTo>
                    <a:pt x="784987" y="758189"/>
                  </a:lnTo>
                  <a:lnTo>
                    <a:pt x="722376" y="753617"/>
                  </a:lnTo>
                  <a:lnTo>
                    <a:pt x="661288" y="747267"/>
                  </a:lnTo>
                  <a:lnTo>
                    <a:pt x="601852" y="739139"/>
                  </a:lnTo>
                  <a:lnTo>
                    <a:pt x="544322" y="729488"/>
                  </a:lnTo>
                  <a:lnTo>
                    <a:pt x="488696" y="718312"/>
                  </a:lnTo>
                  <a:lnTo>
                    <a:pt x="435355" y="705612"/>
                  </a:lnTo>
                  <a:lnTo>
                    <a:pt x="384301" y="691514"/>
                  </a:lnTo>
                  <a:lnTo>
                    <a:pt x="335788" y="676021"/>
                  </a:lnTo>
                  <a:lnTo>
                    <a:pt x="289813" y="659256"/>
                  </a:lnTo>
                  <a:lnTo>
                    <a:pt x="246634" y="641223"/>
                  </a:lnTo>
                  <a:lnTo>
                    <a:pt x="206375" y="622173"/>
                  </a:lnTo>
                  <a:lnTo>
                    <a:pt x="169290" y="601852"/>
                  </a:lnTo>
                  <a:lnTo>
                    <a:pt x="135381" y="580643"/>
                  </a:lnTo>
                  <a:lnTo>
                    <a:pt x="77977" y="535177"/>
                  </a:lnTo>
                  <a:lnTo>
                    <a:pt x="35560" y="486537"/>
                  </a:lnTo>
                  <a:lnTo>
                    <a:pt x="9016" y="434848"/>
                  </a:lnTo>
                  <a:lnTo>
                    <a:pt x="0" y="381000"/>
                  </a:lnTo>
                  <a:close/>
                </a:path>
              </a:pathLst>
            </a:custGeom>
            <a:ln w="28956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02274" y="1388363"/>
              <a:ext cx="762000" cy="86995"/>
            </a:xfrm>
            <a:custGeom>
              <a:avLst/>
              <a:gdLst/>
              <a:ahLst/>
              <a:cxnLst/>
              <a:rect l="l" t="t" r="r" b="b"/>
              <a:pathLst>
                <a:path w="762000" h="86994">
                  <a:moveTo>
                    <a:pt x="762000" y="43434"/>
                  </a:moveTo>
                  <a:lnTo>
                    <a:pt x="733044" y="28956"/>
                  </a:lnTo>
                  <a:lnTo>
                    <a:pt x="675132" y="0"/>
                  </a:lnTo>
                  <a:lnTo>
                    <a:pt x="675132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675132" y="57912"/>
                  </a:lnTo>
                  <a:lnTo>
                    <a:pt x="675132" y="86868"/>
                  </a:lnTo>
                  <a:lnTo>
                    <a:pt x="733044" y="57912"/>
                  </a:lnTo>
                  <a:lnTo>
                    <a:pt x="762000" y="43434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768210" y="1129029"/>
            <a:ext cx="984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r</a:t>
            </a:r>
            <a:r>
              <a:rPr sz="1800" spc="-80" dirty="0">
                <a:latin typeface="Arial"/>
                <a:cs typeface="Arial"/>
              </a:rPr>
              <a:t>e</a:t>
            </a:r>
            <a:r>
              <a:rPr sz="1800" spc="-105" dirty="0">
                <a:latin typeface="Arial"/>
                <a:cs typeface="Arial"/>
              </a:rPr>
              <a:t>m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35" dirty="0">
                <a:latin typeface="Arial"/>
                <a:cs typeface="Arial"/>
              </a:rPr>
              <a:t>in</a:t>
            </a:r>
            <a:r>
              <a:rPr sz="1800" spc="-55" dirty="0">
                <a:latin typeface="Arial"/>
                <a:cs typeface="Arial"/>
              </a:rPr>
              <a:t>der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304800"/>
            <a:ext cx="7772400" cy="6858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ts val="4650"/>
              </a:lnSpc>
            </a:pP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Generator</a:t>
            </a:r>
            <a:r>
              <a:rPr b="1" spc="-8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-5" dirty="0">
                <a:solidFill>
                  <a:srgbClr val="FF3300"/>
                </a:solidFill>
                <a:latin typeface="Carlito"/>
                <a:cs typeface="Carlito"/>
              </a:rPr>
              <a:t>Polynomial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3694" y="2342133"/>
            <a:ext cx="717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7542" y="2614422"/>
            <a:ext cx="717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06746" y="2614422"/>
            <a:ext cx="717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7835" y="1052525"/>
            <a:ext cx="7673975" cy="1287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10"/>
              </a:spcBef>
            </a:pPr>
            <a:r>
              <a:rPr sz="2800" spc="-140" dirty="0">
                <a:latin typeface="Arial"/>
                <a:cs typeface="Arial"/>
              </a:rPr>
              <a:t>Let </a:t>
            </a:r>
            <a:r>
              <a:rPr sz="2800" i="1" spc="-5" dirty="0">
                <a:latin typeface="Carlito"/>
                <a:cs typeface="Carlito"/>
              </a:rPr>
              <a:t>g(X) </a:t>
            </a:r>
            <a:r>
              <a:rPr sz="2800" spc="-130" dirty="0">
                <a:latin typeface="Arial"/>
                <a:cs typeface="Arial"/>
              </a:rPr>
              <a:t>be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75" dirty="0">
                <a:latin typeface="Arial"/>
                <a:cs typeface="Arial"/>
              </a:rPr>
              <a:t>polynomial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160" dirty="0">
                <a:latin typeface="Arial"/>
                <a:cs typeface="Arial"/>
              </a:rPr>
              <a:t>degree </a:t>
            </a:r>
            <a:r>
              <a:rPr sz="2800" spc="-100" dirty="0">
                <a:latin typeface="Arial"/>
                <a:cs typeface="Arial"/>
              </a:rPr>
              <a:t>n-k </a:t>
            </a:r>
            <a:r>
              <a:rPr sz="2800" spc="-5" dirty="0">
                <a:latin typeface="Arial"/>
                <a:cs typeface="Arial"/>
              </a:rPr>
              <a:t>that</a:t>
            </a:r>
            <a:r>
              <a:rPr sz="2800" spc="-47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215" dirty="0">
                <a:latin typeface="Arial"/>
                <a:cs typeface="Arial"/>
              </a:rPr>
              <a:t>a </a:t>
            </a:r>
            <a:r>
              <a:rPr sz="2800" spc="-75" dirty="0">
                <a:latin typeface="Arial"/>
                <a:cs typeface="Arial"/>
              </a:rPr>
              <a:t>factor 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i="1" spc="-15" dirty="0">
                <a:latin typeface="Carlito"/>
                <a:cs typeface="Carlito"/>
              </a:rPr>
              <a:t>X</a:t>
            </a:r>
            <a:r>
              <a:rPr sz="2775" i="1" spc="-22" baseline="36036" dirty="0">
                <a:latin typeface="Carlito"/>
                <a:cs typeface="Carlito"/>
              </a:rPr>
              <a:t>n</a:t>
            </a:r>
            <a:r>
              <a:rPr sz="2800" i="1" spc="-15" dirty="0">
                <a:latin typeface="Carlito"/>
                <a:cs typeface="Carlito"/>
              </a:rPr>
              <a:t>+1</a:t>
            </a:r>
            <a:r>
              <a:rPr sz="2800" spc="-15" dirty="0">
                <a:latin typeface="Arial"/>
                <a:cs typeface="Arial"/>
              </a:rPr>
              <a:t>. </a:t>
            </a:r>
            <a:r>
              <a:rPr sz="2800" spc="35" dirty="0">
                <a:latin typeface="Arial"/>
                <a:cs typeface="Arial"/>
              </a:rPr>
              <a:t>It </a:t>
            </a:r>
            <a:r>
              <a:rPr sz="2800" spc="-185" dirty="0">
                <a:latin typeface="Arial"/>
                <a:cs typeface="Arial"/>
              </a:rPr>
              <a:t>may </a:t>
            </a:r>
            <a:r>
              <a:rPr sz="2800" spc="-130" dirty="0">
                <a:latin typeface="Arial"/>
                <a:cs typeface="Arial"/>
              </a:rPr>
              <a:t>be</a:t>
            </a:r>
            <a:r>
              <a:rPr sz="2800" spc="-57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expanded </a:t>
            </a:r>
            <a:r>
              <a:rPr sz="2800" spc="-180" dirty="0">
                <a:latin typeface="Arial"/>
                <a:cs typeface="Arial"/>
              </a:rPr>
              <a:t>as:</a:t>
            </a:r>
            <a:endParaRPr sz="2800">
              <a:latin typeface="Arial"/>
              <a:cs typeface="Arial"/>
            </a:endParaRPr>
          </a:p>
          <a:p>
            <a:pPr marL="1678305">
              <a:lnSpc>
                <a:spcPct val="100000"/>
              </a:lnSpc>
              <a:spcBef>
                <a:spcPts val="164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k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90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1889" y="2218182"/>
            <a:ext cx="57467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n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b="1" i="1" spc="-5" dirty="0">
                <a:latin typeface="Times New Roman"/>
                <a:cs typeface="Times New Roman"/>
              </a:rPr>
              <a:t>k</a:t>
            </a:r>
            <a:r>
              <a:rPr sz="1300" b="1" i="1" spc="235" dirty="0">
                <a:latin typeface="Times New Roman"/>
                <a:cs typeface="Times New Roman"/>
              </a:rPr>
              <a:t> </a:t>
            </a:r>
            <a:r>
              <a:rPr sz="3375" b="1" baseline="-27160" dirty="0">
                <a:latin typeface="Times New Roman"/>
                <a:cs typeface="Times New Roman"/>
              </a:rPr>
              <a:t>,</a:t>
            </a:r>
            <a:endParaRPr sz="3375" baseline="-2716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293" y="2387853"/>
            <a:ext cx="149987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03630" algn="l"/>
              </a:tabLst>
            </a:pPr>
            <a:r>
              <a:rPr sz="2250" b="1" i="1" dirty="0">
                <a:latin typeface="Times New Roman"/>
                <a:cs typeface="Times New Roman"/>
              </a:rPr>
              <a:t>g </a:t>
            </a:r>
            <a:r>
              <a:rPr sz="2250" b="1" dirty="0">
                <a:latin typeface="Times New Roman"/>
                <a:cs typeface="Times New Roman"/>
              </a:rPr>
              <a:t>( </a:t>
            </a:r>
            <a:r>
              <a:rPr sz="2250" b="1" i="1" dirty="0">
                <a:latin typeface="Times New Roman"/>
                <a:cs typeface="Times New Roman"/>
              </a:rPr>
              <a:t>x</a:t>
            </a:r>
            <a:r>
              <a:rPr sz="2250" b="1" i="1" spc="-9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)</a:t>
            </a:r>
            <a:r>
              <a:rPr sz="2250" b="1" spc="3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dirty="0">
                <a:latin typeface="Times New Roman"/>
                <a:cs typeface="Times New Roman"/>
              </a:rPr>
              <a:t>1</a:t>
            </a:r>
            <a:r>
              <a:rPr sz="2250" b="1" spc="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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47010" y="2387853"/>
            <a:ext cx="136334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5280" algn="l"/>
                <a:tab pos="835660" algn="l"/>
                <a:tab pos="1158875" algn="l"/>
              </a:tabLst>
            </a:pPr>
            <a:r>
              <a:rPr sz="2250" b="1" i="1" dirty="0">
                <a:latin typeface="Times New Roman"/>
                <a:cs typeface="Times New Roman"/>
              </a:rPr>
              <a:t>g	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5196" y="2387853"/>
            <a:ext cx="16325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5290" algn="l"/>
                <a:tab pos="720090" algn="l"/>
                <a:tab pos="1021715" algn="l"/>
                <a:tab pos="1475740" algn="l"/>
              </a:tabLst>
            </a:pPr>
            <a:r>
              <a:rPr sz="2250" b="1" i="1" dirty="0">
                <a:latin typeface="Times New Roman"/>
                <a:cs typeface="Times New Roman"/>
              </a:rPr>
              <a:t>g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dirty="0">
                <a:latin typeface="Times New Roman"/>
                <a:cs typeface="Times New Roman"/>
              </a:rPr>
              <a:t>0	o</a:t>
            </a:r>
            <a:r>
              <a:rPr sz="2250" b="1" spc="-229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r	1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3980" y="2264212"/>
            <a:ext cx="358140" cy="83375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3350" spc="5" dirty="0">
                <a:latin typeface="Symbol"/>
                <a:cs typeface="Symbol"/>
              </a:rPr>
              <a:t></a:t>
            </a:r>
            <a:endParaRPr sz="3350">
              <a:latin typeface="Symbol"/>
              <a:cs typeface="Symbol"/>
            </a:endParaRPr>
          </a:p>
          <a:p>
            <a:pPr marL="64135">
              <a:lnSpc>
                <a:spcPct val="100000"/>
              </a:lnSpc>
              <a:spcBef>
                <a:spcPts val="215"/>
              </a:spcBef>
            </a:pPr>
            <a:r>
              <a:rPr sz="1300" b="1" i="1" spc="-5" dirty="0">
                <a:latin typeface="Times New Roman"/>
                <a:cs typeface="Times New Roman"/>
              </a:rPr>
              <a:t>i </a:t>
            </a:r>
            <a:r>
              <a:rPr sz="1300" spc="-5" dirty="0">
                <a:latin typeface="Symbol"/>
                <a:cs typeface="Symbol"/>
              </a:rPr>
              <a:t></a:t>
            </a:r>
            <a:r>
              <a:rPr sz="1300" spc="-23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8600" y="3500628"/>
            <a:ext cx="8915400" cy="2228215"/>
          </a:xfrm>
          <a:custGeom>
            <a:avLst/>
            <a:gdLst/>
            <a:ahLst/>
            <a:cxnLst/>
            <a:rect l="l" t="t" r="r" b="b"/>
            <a:pathLst>
              <a:path w="8915400" h="2228215">
                <a:moveTo>
                  <a:pt x="8915400" y="0"/>
                </a:moveTo>
                <a:lnTo>
                  <a:pt x="0" y="0"/>
                </a:lnTo>
                <a:lnTo>
                  <a:pt x="0" y="2228088"/>
                </a:lnTo>
                <a:lnTo>
                  <a:pt x="8915400" y="2228088"/>
                </a:lnTo>
                <a:lnTo>
                  <a:pt x="8915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88863" y="6003747"/>
            <a:ext cx="122809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b="1" spc="75" dirty="0">
                <a:latin typeface="Times New Roman"/>
                <a:cs typeface="Times New Roman"/>
              </a:rPr>
              <a:t>(1</a:t>
            </a:r>
            <a:r>
              <a:rPr sz="2550" b="1" spc="-185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0</a:t>
            </a:r>
            <a:r>
              <a:rPr sz="2550" b="1" spc="-245" dirty="0">
                <a:latin typeface="Times New Roman"/>
                <a:cs typeface="Times New Roman"/>
              </a:rPr>
              <a:t> </a:t>
            </a:r>
            <a:r>
              <a:rPr sz="2550" b="1" spc="60" dirty="0">
                <a:latin typeface="Times New Roman"/>
                <a:cs typeface="Times New Roman"/>
              </a:rPr>
              <a:t>.3</a:t>
            </a:r>
            <a:r>
              <a:rPr sz="2550" b="1" spc="-204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5</a:t>
            </a:r>
            <a:r>
              <a:rPr sz="2550" b="1" spc="-250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)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80997" y="5947264"/>
            <a:ext cx="3228340" cy="68008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771525" algn="l"/>
                <a:tab pos="1009650" algn="l"/>
                <a:tab pos="1356995" algn="l"/>
                <a:tab pos="2143760" algn="l"/>
                <a:tab pos="3107055" algn="l"/>
              </a:tabLst>
            </a:pPr>
            <a:r>
              <a:rPr sz="2550" b="1" i="1" spc="-5" dirty="0">
                <a:latin typeface="Times New Roman"/>
                <a:cs typeface="Times New Roman"/>
              </a:rPr>
              <a:t>c</a:t>
            </a:r>
            <a:r>
              <a:rPr sz="2550" b="1" i="1" spc="-185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(</a:t>
            </a:r>
            <a:r>
              <a:rPr sz="2550" b="1" spc="50" dirty="0">
                <a:latin typeface="Times New Roman"/>
                <a:cs typeface="Times New Roman"/>
              </a:rPr>
              <a:t> </a:t>
            </a:r>
            <a:r>
              <a:rPr sz="2550" b="1" i="1" spc="-5" dirty="0">
                <a:latin typeface="Times New Roman"/>
                <a:cs typeface="Times New Roman"/>
              </a:rPr>
              <a:t>X</a:t>
            </a:r>
            <a:r>
              <a:rPr sz="2550" b="1" i="1" dirty="0">
                <a:latin typeface="Times New Roman"/>
                <a:cs typeface="Times New Roman"/>
              </a:rPr>
              <a:t>	</a:t>
            </a:r>
            <a:r>
              <a:rPr sz="2550" b="1" spc="-5" dirty="0">
                <a:latin typeface="Times New Roman"/>
                <a:cs typeface="Times New Roman"/>
              </a:rPr>
              <a:t>)</a:t>
            </a:r>
            <a:r>
              <a:rPr sz="2550" b="1" dirty="0">
                <a:latin typeface="Times New Roman"/>
                <a:cs typeface="Times New Roman"/>
              </a:rPr>
              <a:t>	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2550" b="1" i="1" spc="-5" dirty="0">
                <a:latin typeface="Times New Roman"/>
                <a:cs typeface="Times New Roman"/>
              </a:rPr>
              <a:t>a</a:t>
            </a:r>
            <a:r>
              <a:rPr sz="2550" b="1" i="1" spc="-135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(</a:t>
            </a:r>
            <a:r>
              <a:rPr sz="2550" b="1" spc="50" dirty="0">
                <a:latin typeface="Times New Roman"/>
                <a:cs typeface="Times New Roman"/>
              </a:rPr>
              <a:t> </a:t>
            </a:r>
            <a:r>
              <a:rPr sz="2550" b="1" i="1" spc="-5" dirty="0">
                <a:latin typeface="Times New Roman"/>
                <a:cs typeface="Times New Roman"/>
              </a:rPr>
              <a:t>X</a:t>
            </a:r>
            <a:r>
              <a:rPr sz="2550" b="1" i="1" dirty="0">
                <a:latin typeface="Times New Roman"/>
                <a:cs typeface="Times New Roman"/>
              </a:rPr>
              <a:t>	</a:t>
            </a:r>
            <a:r>
              <a:rPr sz="2550" b="1" spc="-5" dirty="0">
                <a:latin typeface="Times New Roman"/>
                <a:cs typeface="Times New Roman"/>
              </a:rPr>
              <a:t>)</a:t>
            </a:r>
            <a:r>
              <a:rPr sz="2550" b="1" spc="-140" dirty="0">
                <a:latin typeface="Times New Roman"/>
                <a:cs typeface="Times New Roman"/>
              </a:rPr>
              <a:t> </a:t>
            </a:r>
            <a:r>
              <a:rPr sz="2550" b="1" i="1" spc="-5" dirty="0">
                <a:latin typeface="Times New Roman"/>
                <a:cs typeface="Times New Roman"/>
              </a:rPr>
              <a:t>g</a:t>
            </a:r>
            <a:r>
              <a:rPr sz="2550" b="1" i="1" spc="-90" dirty="0">
                <a:latin typeface="Times New Roman"/>
                <a:cs typeface="Times New Roman"/>
              </a:rPr>
              <a:t> </a:t>
            </a:r>
            <a:r>
              <a:rPr sz="2550" b="1" spc="-5" dirty="0">
                <a:latin typeface="Times New Roman"/>
                <a:cs typeface="Times New Roman"/>
              </a:rPr>
              <a:t>(</a:t>
            </a:r>
            <a:r>
              <a:rPr sz="2550" b="1" spc="50" dirty="0">
                <a:latin typeface="Times New Roman"/>
                <a:cs typeface="Times New Roman"/>
              </a:rPr>
              <a:t> </a:t>
            </a:r>
            <a:r>
              <a:rPr sz="2550" b="1" i="1" spc="-5" dirty="0">
                <a:latin typeface="Times New Roman"/>
                <a:cs typeface="Times New Roman"/>
              </a:rPr>
              <a:t>X</a:t>
            </a:r>
            <a:r>
              <a:rPr sz="2550" b="1" i="1" dirty="0">
                <a:latin typeface="Times New Roman"/>
                <a:cs typeface="Times New Roman"/>
              </a:rPr>
              <a:t>	</a:t>
            </a:r>
            <a:r>
              <a:rPr sz="2550" b="1" spc="-5" dirty="0">
                <a:latin typeface="Times New Roman"/>
                <a:cs typeface="Times New Roman"/>
              </a:rPr>
              <a:t>)</a:t>
            </a:r>
            <a:endParaRPr sz="2550">
              <a:latin typeface="Times New Roman"/>
              <a:cs typeface="Times New Roman"/>
            </a:endParaRPr>
          </a:p>
          <a:p>
            <a:pPr marR="402590" algn="r">
              <a:lnSpc>
                <a:spcPct val="100000"/>
              </a:lnSpc>
              <a:spcBef>
                <a:spcPts val="21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202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58710" y="2120341"/>
            <a:ext cx="1628139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Generator  </a:t>
            </a:r>
            <a:r>
              <a:rPr sz="2800" spc="-95" dirty="0">
                <a:solidFill>
                  <a:srgbClr val="FF3300"/>
                </a:solidFill>
                <a:latin typeface="Arial"/>
                <a:cs typeface="Arial"/>
              </a:rPr>
              <a:t>p</a:t>
            </a:r>
            <a:r>
              <a:rPr sz="2800" spc="-75" dirty="0">
                <a:solidFill>
                  <a:srgbClr val="FF3300"/>
                </a:solidFill>
                <a:latin typeface="Arial"/>
                <a:cs typeface="Arial"/>
              </a:rPr>
              <a:t>o</a:t>
            </a:r>
            <a:r>
              <a:rPr sz="2800" spc="-5" dirty="0">
                <a:solidFill>
                  <a:srgbClr val="FF3300"/>
                </a:solidFill>
                <a:latin typeface="Arial"/>
                <a:cs typeface="Arial"/>
              </a:rPr>
              <a:t>l</a:t>
            </a: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y</a:t>
            </a:r>
            <a:r>
              <a:rPr sz="2800" spc="-125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2800" spc="-95" dirty="0">
                <a:solidFill>
                  <a:srgbClr val="FF3300"/>
                </a:solidFill>
                <a:latin typeface="Arial"/>
                <a:cs typeface="Arial"/>
              </a:rPr>
              <a:t>omi</a:t>
            </a:r>
            <a:r>
              <a:rPr sz="2800" spc="-125" dirty="0">
                <a:solidFill>
                  <a:srgbClr val="FF3300"/>
                </a:solidFill>
                <a:latin typeface="Arial"/>
                <a:cs typeface="Arial"/>
              </a:rPr>
              <a:t>a</a:t>
            </a:r>
            <a:r>
              <a:rPr sz="2800" spc="20" dirty="0">
                <a:solidFill>
                  <a:srgbClr val="FF3300"/>
                </a:solidFill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6421018"/>
            <a:ext cx="51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2047" y="6287414"/>
            <a:ext cx="3294379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985">
              <a:lnSpc>
                <a:spcPts val="11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>
              <a:lnSpc>
                <a:spcPts val="1430"/>
              </a:lnSpc>
              <a:tabLst>
                <a:tab pos="3063875" algn="l"/>
              </a:tabLst>
            </a:pPr>
            <a:r>
              <a:rPr sz="1200" spc="-145" dirty="0">
                <a:solidFill>
                  <a:srgbClr val="878787"/>
                </a:solidFill>
                <a:latin typeface="Arial"/>
                <a:cs typeface="Arial"/>
              </a:rPr>
              <a:t>E</a:t>
            </a:r>
            <a:r>
              <a:rPr sz="1200" spc="-85" dirty="0">
                <a:solidFill>
                  <a:srgbClr val="878787"/>
                </a:solidFill>
                <a:latin typeface="Arial"/>
                <a:cs typeface="Arial"/>
              </a:rPr>
              <a:t>r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ro</a:t>
            </a: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r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r>
              <a:rPr sz="1200" spc="-225" dirty="0">
                <a:solidFill>
                  <a:srgbClr val="878787"/>
                </a:solidFill>
                <a:latin typeface="Arial"/>
                <a:cs typeface="Arial"/>
              </a:rPr>
              <a:t>C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o</a:t>
            </a:r>
            <a:r>
              <a:rPr sz="1200" spc="-55" dirty="0">
                <a:solidFill>
                  <a:srgbClr val="878787"/>
                </a:solidFill>
                <a:latin typeface="Arial"/>
                <a:cs typeface="Arial"/>
              </a:rPr>
              <a:t>n</a:t>
            </a:r>
            <a:r>
              <a:rPr sz="1200" spc="70" dirty="0">
                <a:solidFill>
                  <a:srgbClr val="878787"/>
                </a:solidFill>
                <a:latin typeface="Arial"/>
                <a:cs typeface="Arial"/>
              </a:rPr>
              <a:t>t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ro</a:t>
            </a:r>
            <a:r>
              <a:rPr sz="1200" spc="5" dirty="0">
                <a:solidFill>
                  <a:srgbClr val="878787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203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33650" y="155524"/>
            <a:ext cx="419989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Encoding</a:t>
            </a:r>
            <a:r>
              <a:rPr b="1" spc="-19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Procedure</a:t>
            </a:r>
          </a:p>
        </p:txBody>
      </p:sp>
      <p:sp>
        <p:nvSpPr>
          <p:cNvPr id="5" name="object 5"/>
          <p:cNvSpPr/>
          <p:nvPr/>
        </p:nvSpPr>
        <p:spPr>
          <a:xfrm>
            <a:off x="324611" y="981455"/>
            <a:ext cx="8534400" cy="1554480"/>
          </a:xfrm>
          <a:custGeom>
            <a:avLst/>
            <a:gdLst/>
            <a:ahLst/>
            <a:cxnLst/>
            <a:rect l="l" t="t" r="r" b="b"/>
            <a:pathLst>
              <a:path w="8534400" h="1554480">
                <a:moveTo>
                  <a:pt x="8534400" y="0"/>
                </a:moveTo>
                <a:lnTo>
                  <a:pt x="0" y="0"/>
                </a:lnTo>
                <a:lnTo>
                  <a:pt x="0" y="1554480"/>
                </a:lnTo>
                <a:lnTo>
                  <a:pt x="8534400" y="1554480"/>
                </a:lnTo>
                <a:lnTo>
                  <a:pt x="8534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2623819"/>
            <a:ext cx="29686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95" dirty="0">
                <a:latin typeface="Arial"/>
                <a:cs typeface="Arial"/>
              </a:rPr>
              <a:t>Message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polynomial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8222" y="2697861"/>
            <a:ext cx="32448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" dirty="0">
                <a:latin typeface="Times New Roman"/>
                <a:cs typeface="Times New Roman"/>
              </a:rPr>
              <a:t>k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21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3739" y="2686049"/>
            <a:ext cx="2926715" cy="496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20"/>
              </a:lnSpc>
              <a:spcBef>
                <a:spcPts val="105"/>
              </a:spcBef>
              <a:tabLst>
                <a:tab pos="1265555" algn="l"/>
                <a:tab pos="1740535" algn="l"/>
                <a:tab pos="2402840" algn="l"/>
                <a:tab pos="2759710" algn="l"/>
              </a:tabLst>
            </a:pPr>
            <a:r>
              <a:rPr sz="2200" i="1" spc="5" dirty="0">
                <a:latin typeface="Times New Roman"/>
                <a:cs typeface="Times New Roman"/>
              </a:rPr>
              <a:t>m</a:t>
            </a:r>
            <a:r>
              <a:rPr sz="2200" i="1" spc="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i="1" spc="-1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i="1" spc="5" dirty="0">
                <a:latin typeface="Times New Roman"/>
                <a:cs typeface="Times New Roman"/>
              </a:rPr>
              <a:t>m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i="1" spc="5" dirty="0">
                <a:latin typeface="Times New Roman"/>
                <a:cs typeface="Times New Roman"/>
              </a:rPr>
              <a:t>m</a:t>
            </a:r>
            <a:r>
              <a:rPr sz="2200" i="1" dirty="0">
                <a:latin typeface="Times New Roman"/>
                <a:cs typeface="Times New Roman"/>
              </a:rPr>
              <a:t>	X	</a:t>
            </a:r>
            <a:r>
              <a:rPr sz="2200" dirty="0">
                <a:latin typeface="Symbol"/>
                <a:cs typeface="Symbol"/>
              </a:rPr>
              <a:t></a:t>
            </a:r>
            <a:endParaRPr sz="2200">
              <a:latin typeface="Symbol"/>
              <a:cs typeface="Symbol"/>
            </a:endParaRPr>
          </a:p>
          <a:p>
            <a:pPr marL="1527810">
              <a:lnSpc>
                <a:spcPts val="1280"/>
              </a:lnSpc>
              <a:tabLst>
                <a:tab pos="2259330" algn="l"/>
              </a:tabLst>
            </a:pPr>
            <a:r>
              <a:rPr sz="1250" spc="-5" dirty="0">
                <a:latin typeface="Times New Roman"/>
                <a:cs typeface="Times New Roman"/>
              </a:rPr>
              <a:t>0	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9243" y="2683001"/>
            <a:ext cx="1117600" cy="4991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9560" indent="-277495">
              <a:lnSpc>
                <a:spcPts val="2430"/>
              </a:lnSpc>
              <a:spcBef>
                <a:spcPts val="105"/>
              </a:spcBef>
              <a:buFont typeface="Symbol"/>
              <a:buChar char=""/>
              <a:tabLst>
                <a:tab pos="290195" algn="l"/>
                <a:tab pos="932815" algn="l"/>
              </a:tabLst>
            </a:pPr>
            <a:r>
              <a:rPr sz="2200" i="1" spc="5" dirty="0">
                <a:latin typeface="Times New Roman"/>
                <a:cs typeface="Times New Roman"/>
              </a:rPr>
              <a:t>m	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endParaRPr sz="2200">
              <a:latin typeface="Times New Roman"/>
              <a:cs typeface="Times New Roman"/>
            </a:endParaRPr>
          </a:p>
          <a:p>
            <a:pPr marL="558165">
              <a:lnSpc>
                <a:spcPts val="1290"/>
              </a:lnSpc>
            </a:pPr>
            <a:r>
              <a:rPr sz="1250" i="1" spc="-5" dirty="0">
                <a:latin typeface="Times New Roman"/>
                <a:cs typeface="Times New Roman"/>
              </a:rPr>
              <a:t>k </a:t>
            </a:r>
            <a:r>
              <a:rPr sz="1250" spc="-5" dirty="0">
                <a:latin typeface="Symbol"/>
                <a:cs typeface="Symbol"/>
              </a:rPr>
              <a:t></a:t>
            </a:r>
            <a:r>
              <a:rPr sz="1250" spc="-10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48906" y="2743212"/>
            <a:ext cx="1518920" cy="283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44209" y="4868672"/>
            <a:ext cx="60833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Times New Roman"/>
                <a:cs typeface="Times New Roman"/>
              </a:rPr>
              <a:t>n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k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8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95369" y="4852542"/>
            <a:ext cx="2030730" cy="52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7390" indent="-695325">
              <a:lnSpc>
                <a:spcPts val="2555"/>
              </a:lnSpc>
              <a:spcBef>
                <a:spcPts val="100"/>
              </a:spcBef>
              <a:buChar char=""/>
              <a:tabLst>
                <a:tab pos="707390" algn="l"/>
                <a:tab pos="708025" algn="l"/>
                <a:tab pos="1838960" algn="l"/>
              </a:tabLst>
            </a:pP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04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b	X</a:t>
            </a:r>
            <a:endParaRPr sz="2300">
              <a:latin typeface="Times New Roman"/>
              <a:cs typeface="Times New Roman"/>
            </a:endParaRPr>
          </a:p>
          <a:p>
            <a:pPr marL="1170940">
              <a:lnSpc>
                <a:spcPts val="1355"/>
              </a:lnSpc>
            </a:pPr>
            <a:r>
              <a:rPr sz="1300" i="1" spc="-5" dirty="0">
                <a:latin typeface="Times New Roman"/>
                <a:cs typeface="Times New Roman"/>
              </a:rPr>
              <a:t>n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i="1" spc="-5" dirty="0">
                <a:latin typeface="Times New Roman"/>
                <a:cs typeface="Times New Roman"/>
              </a:rPr>
              <a:t>k </a:t>
            </a:r>
            <a:r>
              <a:rPr sz="1300" spc="-5" dirty="0">
                <a:latin typeface="Symbol"/>
                <a:cs typeface="Symbol"/>
              </a:rPr>
              <a:t>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57751" y="4909629"/>
            <a:ext cx="1601977" cy="297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07035" y="4852542"/>
            <a:ext cx="3616325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6660">
              <a:lnSpc>
                <a:spcPts val="2555"/>
              </a:lnSpc>
              <a:spcBef>
                <a:spcPts val="100"/>
              </a:spcBef>
              <a:tabLst>
                <a:tab pos="1911985" algn="l"/>
                <a:tab pos="2439035" algn="l"/>
                <a:tab pos="2838450" algn="l"/>
                <a:tab pos="3423920" algn="l"/>
              </a:tabLst>
            </a:pPr>
            <a:r>
              <a:rPr sz="2300" i="1" dirty="0">
                <a:latin typeface="Times New Roman"/>
                <a:cs typeface="Times New Roman"/>
              </a:rPr>
              <a:t>b</a:t>
            </a:r>
            <a:r>
              <a:rPr sz="2300" i="1" spc="-14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X	</a:t>
            </a:r>
            <a:r>
              <a:rPr sz="2300" dirty="0">
                <a:latin typeface="Times New Roman"/>
                <a:cs typeface="Times New Roman"/>
              </a:rPr>
              <a:t>) </a:t>
            </a:r>
            <a:r>
              <a:rPr sz="2300" spc="-1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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i="1" dirty="0">
                <a:latin typeface="Times New Roman"/>
                <a:cs typeface="Times New Roman"/>
              </a:rPr>
              <a:t>b	</a:t>
            </a:r>
            <a:r>
              <a:rPr sz="2300" dirty="0">
                <a:latin typeface="Symbol"/>
                <a:cs typeface="Symbol"/>
              </a:rPr>
              <a:t>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3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b	X</a:t>
            </a:r>
            <a:endParaRPr sz="2300">
              <a:latin typeface="Times New Roman"/>
              <a:cs typeface="Times New Roman"/>
            </a:endParaRPr>
          </a:p>
          <a:p>
            <a:pPr marR="238760" algn="r">
              <a:lnSpc>
                <a:spcPts val="1355"/>
              </a:lnSpc>
              <a:tabLst>
                <a:tab pos="657860" algn="l"/>
              </a:tabLst>
            </a:pPr>
            <a:r>
              <a:rPr sz="1300" spc="-5" dirty="0">
                <a:latin typeface="Times New Roman"/>
                <a:cs typeface="Times New Roman"/>
              </a:rPr>
              <a:t>0	1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0" dirty="0">
                <a:latin typeface="Arial"/>
                <a:cs typeface="Arial"/>
              </a:rPr>
              <a:t>Therefore,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3000" y="5943600"/>
            <a:ext cx="7010400" cy="718185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1524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200"/>
              </a:spcBef>
              <a:tabLst>
                <a:tab pos="871855" algn="l"/>
                <a:tab pos="1140460" algn="l"/>
                <a:tab pos="1497330" algn="l"/>
                <a:tab pos="2326640" algn="l"/>
                <a:tab pos="2954655" algn="l"/>
                <a:tab pos="3338829" algn="l"/>
                <a:tab pos="4768850" algn="l"/>
                <a:tab pos="5543550" algn="l"/>
              </a:tabLst>
            </a:pPr>
            <a:r>
              <a:rPr sz="2750" i="1" spc="5" dirty="0">
                <a:latin typeface="Times New Roman"/>
                <a:cs typeface="Times New Roman"/>
              </a:rPr>
              <a:t>c</a:t>
            </a:r>
            <a:r>
              <a:rPr sz="2750" i="1" spc="-185" dirty="0">
                <a:latin typeface="Times New Roman"/>
                <a:cs typeface="Times New Roman"/>
              </a:rPr>
              <a:t> </a:t>
            </a:r>
            <a:r>
              <a:rPr sz="2750" dirty="0">
                <a:latin typeface="Times New Roman"/>
                <a:cs typeface="Times New Roman"/>
              </a:rPr>
              <a:t>(</a:t>
            </a:r>
            <a:r>
              <a:rPr sz="2750" spc="20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X	</a:t>
            </a:r>
            <a:r>
              <a:rPr sz="2750" dirty="0">
                <a:latin typeface="Times New Roman"/>
                <a:cs typeface="Times New Roman"/>
              </a:rPr>
              <a:t>)	</a:t>
            </a: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spc="5" dirty="0">
                <a:latin typeface="Times New Roman"/>
                <a:cs typeface="Times New Roman"/>
              </a:rPr>
              <a:t>b</a:t>
            </a:r>
            <a:r>
              <a:rPr sz="2750" i="1" spc="-145" dirty="0">
                <a:latin typeface="Times New Roman"/>
                <a:cs typeface="Times New Roman"/>
              </a:rPr>
              <a:t> </a:t>
            </a:r>
            <a:r>
              <a:rPr sz="2750" dirty="0">
                <a:latin typeface="Times New Roman"/>
                <a:cs typeface="Times New Roman"/>
              </a:rPr>
              <a:t>(</a:t>
            </a:r>
            <a:r>
              <a:rPr sz="2750" spc="25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X	</a:t>
            </a:r>
            <a:r>
              <a:rPr sz="2750" dirty="0">
                <a:latin typeface="Times New Roman"/>
                <a:cs typeface="Times New Roman"/>
              </a:rPr>
              <a:t>)</a:t>
            </a:r>
            <a:r>
              <a:rPr sz="2750" spc="240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Symbol"/>
                <a:cs typeface="Symbol"/>
              </a:rPr>
              <a:t>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spc="5" dirty="0">
                <a:latin typeface="Times New Roman"/>
                <a:cs typeface="Times New Roman"/>
              </a:rPr>
              <a:t>X	</a:t>
            </a:r>
            <a:r>
              <a:rPr sz="2400" i="1" spc="7" baseline="46875" dirty="0">
                <a:latin typeface="Times New Roman"/>
                <a:cs typeface="Times New Roman"/>
              </a:rPr>
              <a:t>n </a:t>
            </a:r>
            <a:r>
              <a:rPr sz="2400" spc="7" baseline="46875" dirty="0">
                <a:latin typeface="Symbol"/>
                <a:cs typeface="Symbol"/>
              </a:rPr>
              <a:t></a:t>
            </a:r>
            <a:r>
              <a:rPr sz="2400" spc="7" baseline="46875" dirty="0">
                <a:latin typeface="Times New Roman"/>
                <a:cs typeface="Times New Roman"/>
              </a:rPr>
              <a:t> </a:t>
            </a:r>
            <a:r>
              <a:rPr sz="2400" i="1" baseline="46875" dirty="0">
                <a:latin typeface="Times New Roman"/>
                <a:cs typeface="Times New Roman"/>
              </a:rPr>
              <a:t>k  </a:t>
            </a:r>
            <a:r>
              <a:rPr sz="2750" i="1" spc="5" dirty="0">
                <a:latin typeface="Times New Roman"/>
                <a:cs typeface="Times New Roman"/>
              </a:rPr>
              <a:t>m</a:t>
            </a:r>
            <a:r>
              <a:rPr sz="2750" i="1" spc="-90" dirty="0">
                <a:latin typeface="Times New Roman"/>
                <a:cs typeface="Times New Roman"/>
              </a:rPr>
              <a:t> </a:t>
            </a:r>
            <a:r>
              <a:rPr sz="2750" dirty="0">
                <a:latin typeface="Times New Roman"/>
                <a:cs typeface="Times New Roman"/>
              </a:rPr>
              <a:t>(</a:t>
            </a:r>
            <a:r>
              <a:rPr sz="2750" spc="5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X	</a:t>
            </a:r>
            <a:r>
              <a:rPr sz="2750" dirty="0">
                <a:latin typeface="Times New Roman"/>
                <a:cs typeface="Times New Roman"/>
              </a:rPr>
              <a:t>)	(</a:t>
            </a:r>
            <a:r>
              <a:rPr sz="2750" spc="-420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1</a:t>
            </a:r>
            <a:r>
              <a:rPr sz="2750" spc="-235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0</a:t>
            </a:r>
            <a:r>
              <a:rPr sz="2750" spc="-215" dirty="0">
                <a:latin typeface="Times New Roman"/>
                <a:cs typeface="Times New Roman"/>
              </a:rPr>
              <a:t> </a:t>
            </a:r>
            <a:r>
              <a:rPr sz="2750" spc="75" dirty="0">
                <a:latin typeface="Times New Roman"/>
                <a:cs typeface="Times New Roman"/>
              </a:rPr>
              <a:t>.3</a:t>
            </a:r>
            <a:r>
              <a:rPr sz="2750" spc="-160" dirty="0">
                <a:latin typeface="Times New Roman"/>
                <a:cs typeface="Times New Roman"/>
              </a:rPr>
              <a:t> </a:t>
            </a:r>
            <a:r>
              <a:rPr sz="2750" spc="5" dirty="0">
                <a:latin typeface="Times New Roman"/>
                <a:cs typeface="Times New Roman"/>
              </a:rPr>
              <a:t>8</a:t>
            </a:r>
            <a:r>
              <a:rPr sz="2750" spc="-215" dirty="0">
                <a:latin typeface="Times New Roman"/>
                <a:cs typeface="Times New Roman"/>
              </a:rPr>
              <a:t> </a:t>
            </a:r>
            <a:r>
              <a:rPr sz="2750" dirty="0">
                <a:latin typeface="Times New Roman"/>
                <a:cs typeface="Times New Roman"/>
              </a:rPr>
              <a:t>)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7113" y="3375101"/>
            <a:ext cx="5046345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2221230" algn="l"/>
                <a:tab pos="2581275" algn="l"/>
              </a:tabLst>
            </a:pPr>
            <a:r>
              <a:rPr sz="260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spc="100" dirty="0">
                <a:latin typeface="Times New Roman"/>
                <a:cs typeface="Times New Roman"/>
              </a:rPr>
              <a:t>...</a:t>
            </a:r>
            <a:r>
              <a:rPr sz="2600" b="1" i="1" spc="100" dirty="0">
                <a:latin typeface="Times New Roman"/>
                <a:cs typeface="Times New Roman"/>
              </a:rPr>
              <a:t>c</a:t>
            </a:r>
            <a:r>
              <a:rPr sz="2600" b="1" i="1" spc="-180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n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-44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	</a:t>
            </a:r>
            <a:r>
              <a:rPr sz="2600" spc="-5" dirty="0">
                <a:latin typeface="Symbol"/>
                <a:cs typeface="Symbol"/>
              </a:rPr>
              <a:t></a:t>
            </a:r>
            <a:r>
              <a:rPr sz="2600" spc="-5" dirty="0">
                <a:latin typeface="Times New Roman"/>
                <a:cs typeface="Times New Roman"/>
              </a:rPr>
              <a:t>	</a:t>
            </a:r>
            <a:r>
              <a:rPr sz="2600" b="1" i="1" spc="-5" dirty="0">
                <a:latin typeface="Times New Roman"/>
                <a:cs typeface="Times New Roman"/>
              </a:rPr>
              <a:t>b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i="1" spc="45" dirty="0">
                <a:latin typeface="Times New Roman"/>
                <a:cs typeface="Times New Roman"/>
              </a:rPr>
              <a:t>b</a:t>
            </a:r>
            <a:r>
              <a:rPr sz="2250" b="1" spc="67" baseline="-27777" dirty="0">
                <a:latin typeface="Times New Roman"/>
                <a:cs typeface="Times New Roman"/>
              </a:rPr>
              <a:t>1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spc="120" dirty="0">
                <a:latin typeface="Times New Roman"/>
                <a:cs typeface="Times New Roman"/>
              </a:rPr>
              <a:t>...</a:t>
            </a:r>
            <a:r>
              <a:rPr sz="2600" b="1" i="1" spc="120" dirty="0">
                <a:latin typeface="Times New Roman"/>
                <a:cs typeface="Times New Roman"/>
              </a:rPr>
              <a:t>b</a:t>
            </a:r>
            <a:r>
              <a:rPr sz="2600" b="1" i="1" spc="715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n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k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</a:t>
            </a:r>
            <a:endParaRPr sz="2250" baseline="-27777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1192" y="3375101"/>
            <a:ext cx="2794635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i="1" spc="-5" dirty="0">
                <a:latin typeface="Times New Roman"/>
                <a:cs typeface="Times New Roman"/>
              </a:rPr>
              <a:t>m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i="1" spc="-5" dirty="0">
                <a:latin typeface="Times New Roman"/>
                <a:cs typeface="Times New Roman"/>
              </a:rPr>
              <a:t>m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00" b="1" spc="-5" dirty="0">
                <a:latin typeface="Times New Roman"/>
                <a:cs typeface="Times New Roman"/>
              </a:rPr>
              <a:t>, </a:t>
            </a:r>
            <a:r>
              <a:rPr sz="2600" b="1" spc="125" dirty="0">
                <a:latin typeface="Times New Roman"/>
                <a:cs typeface="Times New Roman"/>
              </a:rPr>
              <a:t>..., </a:t>
            </a:r>
            <a:r>
              <a:rPr sz="2600" b="1" i="1" spc="-5" dirty="0">
                <a:latin typeface="Times New Roman"/>
                <a:cs typeface="Times New Roman"/>
              </a:rPr>
              <a:t>m </a:t>
            </a:r>
            <a:r>
              <a:rPr sz="2250" b="1" i="1" spc="7" baseline="-27777" dirty="0">
                <a:latin typeface="Times New Roman"/>
                <a:cs typeface="Times New Roman"/>
              </a:rPr>
              <a:t>k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292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</a:t>
            </a:r>
            <a:endParaRPr sz="2250" baseline="-27777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70405" y="3880103"/>
            <a:ext cx="3685540" cy="857250"/>
            <a:chOff x="1470405" y="3880103"/>
            <a:chExt cx="3685540" cy="857250"/>
          </a:xfrm>
        </p:grpSpPr>
        <p:sp>
          <p:nvSpPr>
            <p:cNvPr id="19" name="object 19"/>
            <p:cNvSpPr/>
            <p:nvPr/>
          </p:nvSpPr>
          <p:spPr>
            <a:xfrm>
              <a:off x="3619245" y="3886453"/>
              <a:ext cx="918210" cy="263525"/>
            </a:xfrm>
            <a:custGeom>
              <a:avLst/>
              <a:gdLst/>
              <a:ahLst/>
              <a:cxnLst/>
              <a:rect l="l" t="t" r="r" b="b"/>
              <a:pathLst>
                <a:path w="918210" h="263525">
                  <a:moveTo>
                    <a:pt x="638301" y="0"/>
                  </a:moveTo>
                  <a:lnTo>
                    <a:pt x="0" y="263398"/>
                  </a:lnTo>
                  <a:lnTo>
                    <a:pt x="918209" y="263398"/>
                  </a:lnTo>
                  <a:lnTo>
                    <a:pt x="63830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76755" y="3886453"/>
              <a:ext cx="3672840" cy="844550"/>
            </a:xfrm>
            <a:custGeom>
              <a:avLst/>
              <a:gdLst/>
              <a:ahLst/>
              <a:cxnLst/>
              <a:rect l="l" t="t" r="r" b="b"/>
              <a:pathLst>
                <a:path w="3672840" h="844550">
                  <a:moveTo>
                    <a:pt x="0" y="263398"/>
                  </a:moveTo>
                  <a:lnTo>
                    <a:pt x="2142490" y="263398"/>
                  </a:lnTo>
                  <a:lnTo>
                    <a:pt x="2780792" y="0"/>
                  </a:lnTo>
                  <a:lnTo>
                    <a:pt x="3060699" y="263398"/>
                  </a:lnTo>
                  <a:lnTo>
                    <a:pt x="3672840" y="263398"/>
                  </a:lnTo>
                  <a:lnTo>
                    <a:pt x="3672840" y="360172"/>
                  </a:lnTo>
                  <a:lnTo>
                    <a:pt x="3672840" y="505333"/>
                  </a:lnTo>
                  <a:lnTo>
                    <a:pt x="3672840" y="844042"/>
                  </a:lnTo>
                  <a:lnTo>
                    <a:pt x="3060699" y="844042"/>
                  </a:lnTo>
                  <a:lnTo>
                    <a:pt x="2142490" y="844042"/>
                  </a:lnTo>
                  <a:lnTo>
                    <a:pt x="0" y="844042"/>
                  </a:lnTo>
                  <a:lnTo>
                    <a:pt x="0" y="505333"/>
                  </a:lnTo>
                  <a:lnTo>
                    <a:pt x="0" y="360172"/>
                  </a:lnTo>
                  <a:lnTo>
                    <a:pt x="0" y="26339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476755" y="4149852"/>
            <a:ext cx="3672840" cy="581025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1905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15"/>
              </a:spcBef>
            </a:pPr>
            <a:r>
              <a:rPr sz="2800" spc="-100" dirty="0">
                <a:solidFill>
                  <a:srgbClr val="FF3300"/>
                </a:solidFill>
                <a:latin typeface="Arial"/>
                <a:cs typeface="Arial"/>
              </a:rPr>
              <a:t>n-k </a:t>
            </a:r>
            <a:r>
              <a:rPr sz="2800" spc="-35" dirty="0">
                <a:solidFill>
                  <a:srgbClr val="FF3300"/>
                </a:solidFill>
                <a:latin typeface="Arial"/>
                <a:cs typeface="Arial"/>
              </a:rPr>
              <a:t>parity </a:t>
            </a:r>
            <a:r>
              <a:rPr sz="2800" spc="-170" dirty="0">
                <a:solidFill>
                  <a:srgbClr val="FF3300"/>
                </a:solidFill>
                <a:latin typeface="Arial"/>
                <a:cs typeface="Arial"/>
              </a:rPr>
              <a:t>check</a:t>
            </a:r>
            <a:r>
              <a:rPr sz="2800" spc="-4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FF3300"/>
                </a:solidFill>
                <a:latin typeface="Arial"/>
                <a:cs typeface="Arial"/>
              </a:rPr>
              <a:t>bits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93865" y="3845052"/>
            <a:ext cx="2473960" cy="814069"/>
            <a:chOff x="6293865" y="3845052"/>
            <a:chExt cx="2473960" cy="814069"/>
          </a:xfrm>
        </p:grpSpPr>
        <p:sp>
          <p:nvSpPr>
            <p:cNvPr id="23" name="object 23"/>
            <p:cNvSpPr/>
            <p:nvPr/>
          </p:nvSpPr>
          <p:spPr>
            <a:xfrm>
              <a:off x="7554721" y="3851402"/>
              <a:ext cx="796925" cy="225425"/>
            </a:xfrm>
            <a:custGeom>
              <a:avLst/>
              <a:gdLst/>
              <a:ahLst/>
              <a:cxnLst/>
              <a:rect l="l" t="t" r="r" b="b"/>
              <a:pathLst>
                <a:path w="796925" h="225425">
                  <a:moveTo>
                    <a:pt x="0" y="0"/>
                  </a:moveTo>
                  <a:lnTo>
                    <a:pt x="181228" y="225298"/>
                  </a:lnTo>
                  <a:lnTo>
                    <a:pt x="796544" y="225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00215" y="3851402"/>
              <a:ext cx="2461260" cy="801370"/>
            </a:xfrm>
            <a:custGeom>
              <a:avLst/>
              <a:gdLst/>
              <a:ahLst/>
              <a:cxnLst/>
              <a:rect l="l" t="t" r="r" b="b"/>
              <a:pathLst>
                <a:path w="2461259" h="801370">
                  <a:moveTo>
                    <a:pt x="0" y="225298"/>
                  </a:moveTo>
                  <a:lnTo>
                    <a:pt x="1435735" y="225298"/>
                  </a:lnTo>
                  <a:lnTo>
                    <a:pt x="1254506" y="0"/>
                  </a:lnTo>
                  <a:lnTo>
                    <a:pt x="2051050" y="225298"/>
                  </a:lnTo>
                  <a:lnTo>
                    <a:pt x="2461260" y="225298"/>
                  </a:lnTo>
                  <a:lnTo>
                    <a:pt x="2461260" y="321310"/>
                  </a:lnTo>
                  <a:lnTo>
                    <a:pt x="2461260" y="465328"/>
                  </a:lnTo>
                  <a:lnTo>
                    <a:pt x="2461260" y="801370"/>
                  </a:lnTo>
                  <a:lnTo>
                    <a:pt x="2051050" y="801370"/>
                  </a:lnTo>
                  <a:lnTo>
                    <a:pt x="1435735" y="801370"/>
                  </a:lnTo>
                  <a:lnTo>
                    <a:pt x="0" y="801370"/>
                  </a:lnTo>
                  <a:lnTo>
                    <a:pt x="0" y="465328"/>
                  </a:lnTo>
                  <a:lnTo>
                    <a:pt x="0" y="321310"/>
                  </a:lnTo>
                  <a:lnTo>
                    <a:pt x="0" y="22529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300215" y="4076700"/>
            <a:ext cx="2461260" cy="576580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1905" rIns="0" bIns="0" rtlCol="0">
            <a:spAutoFit/>
          </a:bodyPr>
          <a:lstStyle/>
          <a:p>
            <a:pPr marL="185420">
              <a:lnSpc>
                <a:spcPct val="100000"/>
              </a:lnSpc>
              <a:spcBef>
                <a:spcPts val="15"/>
              </a:spcBef>
            </a:pPr>
            <a:r>
              <a:rPr sz="2800" spc="-125" dirty="0">
                <a:solidFill>
                  <a:srgbClr val="0000FF"/>
                </a:solidFill>
                <a:latin typeface="Arial"/>
                <a:cs typeface="Arial"/>
              </a:rPr>
              <a:t>k </a:t>
            </a:r>
            <a:r>
              <a:rPr sz="2800" spc="-215" dirty="0">
                <a:solidFill>
                  <a:srgbClr val="0000FF"/>
                </a:solidFill>
                <a:latin typeface="Arial"/>
                <a:cs typeface="Arial"/>
              </a:rPr>
              <a:t>message</a:t>
            </a:r>
            <a:r>
              <a:rPr sz="2800" spc="-3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00" spc="-55" dirty="0">
                <a:solidFill>
                  <a:srgbClr val="0000FF"/>
                </a:solidFill>
                <a:latin typeface="Arial"/>
                <a:cs typeface="Arial"/>
              </a:rPr>
              <a:t>bits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1647" y="2928874"/>
            <a:ext cx="474662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742439" algn="l"/>
                <a:tab pos="2056130" algn="l"/>
                <a:tab pos="3227070" algn="l"/>
                <a:tab pos="3538220" algn="l"/>
              </a:tabLst>
            </a:pPr>
            <a:r>
              <a:rPr sz="2200" i="1" dirty="0">
                <a:latin typeface="Times New Roman"/>
                <a:cs typeface="Times New Roman"/>
              </a:rPr>
              <a:t>a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dirty="0">
                <a:latin typeface="Times New Roman"/>
                <a:cs typeface="Times New Roman"/>
              </a:rPr>
              <a:t>X </a:t>
            </a:r>
            <a:r>
              <a:rPr sz="2200" dirty="0">
                <a:latin typeface="Times New Roman"/>
                <a:cs typeface="Times New Roman"/>
              </a:rPr>
              <a:t>) </a:t>
            </a:r>
            <a:r>
              <a:rPr sz="2200" i="1" dirty="0">
                <a:latin typeface="Times New Roman"/>
                <a:cs typeface="Times New Roman"/>
              </a:rPr>
              <a:t>g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44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1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	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i="1" dirty="0">
                <a:latin typeface="Times New Roman"/>
                <a:cs typeface="Times New Roman"/>
              </a:rPr>
              <a:t>b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3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2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i="1" dirty="0">
                <a:latin typeface="Times New Roman"/>
                <a:cs typeface="Times New Roman"/>
              </a:rPr>
              <a:t>X	</a:t>
            </a:r>
            <a:r>
              <a:rPr sz="1875" i="1" spc="-7" baseline="51111" dirty="0">
                <a:latin typeface="Times New Roman"/>
                <a:cs typeface="Times New Roman"/>
              </a:rPr>
              <a:t>n </a:t>
            </a:r>
            <a:r>
              <a:rPr sz="1875" spc="-7" baseline="51111" dirty="0">
                <a:latin typeface="Symbol"/>
                <a:cs typeface="Symbol"/>
              </a:rPr>
              <a:t></a:t>
            </a:r>
            <a:r>
              <a:rPr sz="1875" spc="-7" baseline="51111" dirty="0">
                <a:latin typeface="Times New Roman"/>
                <a:cs typeface="Times New Roman"/>
              </a:rPr>
              <a:t> </a:t>
            </a:r>
            <a:r>
              <a:rPr sz="1875" i="1" spc="-7" baseline="51111" dirty="0">
                <a:latin typeface="Times New Roman"/>
                <a:cs typeface="Times New Roman"/>
              </a:rPr>
              <a:t>k </a:t>
            </a:r>
            <a:r>
              <a:rPr sz="2200" i="1" spc="5" dirty="0">
                <a:latin typeface="Times New Roman"/>
                <a:cs typeface="Times New Roman"/>
              </a:rPr>
              <a:t>m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2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76755" y="4005071"/>
            <a:ext cx="6164580" cy="1190625"/>
            <a:chOff x="1476755" y="4005071"/>
            <a:chExt cx="6164580" cy="1190625"/>
          </a:xfrm>
        </p:grpSpPr>
        <p:sp>
          <p:nvSpPr>
            <p:cNvPr id="4" name="object 4"/>
            <p:cNvSpPr/>
            <p:nvPr/>
          </p:nvSpPr>
          <p:spPr>
            <a:xfrm>
              <a:off x="1476755" y="4005071"/>
              <a:ext cx="6164580" cy="1190625"/>
            </a:xfrm>
            <a:custGeom>
              <a:avLst/>
              <a:gdLst/>
              <a:ahLst/>
              <a:cxnLst/>
              <a:rect l="l" t="t" r="r" b="b"/>
              <a:pathLst>
                <a:path w="6164580" h="1190625">
                  <a:moveTo>
                    <a:pt x="6164580" y="0"/>
                  </a:moveTo>
                  <a:lnTo>
                    <a:pt x="0" y="0"/>
                  </a:lnTo>
                  <a:lnTo>
                    <a:pt x="0" y="1190244"/>
                  </a:lnTo>
                  <a:lnTo>
                    <a:pt x="6164580" y="1190244"/>
                  </a:lnTo>
                  <a:lnTo>
                    <a:pt x="616458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5081" y="4610099"/>
              <a:ext cx="4354195" cy="0"/>
            </a:xfrm>
            <a:custGeom>
              <a:avLst/>
              <a:gdLst/>
              <a:ahLst/>
              <a:cxnLst/>
              <a:rect l="l" t="t" r="r" b="b"/>
              <a:pathLst>
                <a:path w="4354195">
                  <a:moveTo>
                    <a:pt x="0" y="0"/>
                  </a:moveTo>
                  <a:lnTo>
                    <a:pt x="1763268" y="0"/>
                  </a:lnTo>
                </a:path>
                <a:path w="4354195">
                  <a:moveTo>
                    <a:pt x="3419729" y="0"/>
                  </a:moveTo>
                  <a:lnTo>
                    <a:pt x="4353814" y="0"/>
                  </a:lnTo>
                </a:path>
              </a:pathLst>
            </a:custGeom>
            <a:ln w="198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72859" y="4391609"/>
            <a:ext cx="115887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-37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1</a:t>
            </a:r>
            <a:r>
              <a:rPr sz="2350" spc="-20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0</a:t>
            </a:r>
            <a:r>
              <a:rPr sz="2350" spc="-200" dirty="0">
                <a:latin typeface="Times New Roman"/>
                <a:cs typeface="Times New Roman"/>
              </a:rPr>
              <a:t> </a:t>
            </a:r>
            <a:r>
              <a:rPr sz="2350" spc="65" dirty="0">
                <a:latin typeface="Times New Roman"/>
                <a:cs typeface="Times New Roman"/>
              </a:rPr>
              <a:t>.3</a:t>
            </a:r>
            <a:r>
              <a:rPr sz="2350" spc="-13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9</a:t>
            </a:r>
            <a:r>
              <a:rPr sz="2350" spc="-204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3894" y="4138117"/>
            <a:ext cx="83566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2630" algn="l"/>
              </a:tabLst>
            </a:pPr>
            <a:r>
              <a:rPr sz="2350" i="1" dirty="0">
                <a:latin typeface="Times New Roman"/>
                <a:cs typeface="Times New Roman"/>
              </a:rPr>
              <a:t>b</a:t>
            </a:r>
            <a:r>
              <a:rPr sz="2350" i="1" spc="-13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4513" y="4138117"/>
            <a:ext cx="172783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67030" algn="l"/>
                <a:tab pos="1590040" algn="l"/>
              </a:tabLst>
            </a:pP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025" i="1" spc="-7" baseline="49382" dirty="0">
                <a:latin typeface="Times New Roman"/>
                <a:cs typeface="Times New Roman"/>
              </a:rPr>
              <a:t>n </a:t>
            </a:r>
            <a:r>
              <a:rPr sz="2025" spc="-7" baseline="49382" dirty="0">
                <a:latin typeface="Symbol"/>
                <a:cs typeface="Symbol"/>
              </a:rPr>
              <a:t></a:t>
            </a:r>
            <a:r>
              <a:rPr sz="2025" spc="-7" baseline="49382" dirty="0">
                <a:latin typeface="Times New Roman"/>
                <a:cs typeface="Times New Roman"/>
              </a:rPr>
              <a:t> </a:t>
            </a:r>
            <a:r>
              <a:rPr sz="2025" i="1" spc="-7" baseline="49382" dirty="0">
                <a:latin typeface="Times New Roman"/>
                <a:cs typeface="Times New Roman"/>
              </a:rPr>
              <a:t>k  </a:t>
            </a:r>
            <a:r>
              <a:rPr sz="2350" i="1" dirty="0">
                <a:latin typeface="Times New Roman"/>
                <a:cs typeface="Times New Roman"/>
              </a:rPr>
              <a:t>m</a:t>
            </a:r>
            <a:r>
              <a:rPr sz="2350" i="1" spc="1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4742" y="4391609"/>
            <a:ext cx="141541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2105" algn="l"/>
                <a:tab pos="1049020" algn="l"/>
              </a:tabLst>
            </a:pP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a</a:t>
            </a:r>
            <a:r>
              <a:rPr sz="2350" i="1" spc="-8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</a:t>
            </a:r>
            <a:r>
              <a:rPr sz="2350" spc="3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Symbol"/>
                <a:cs typeface="Symbol"/>
              </a:rPr>
              <a:t>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862" y="4707382"/>
            <a:ext cx="8355330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85620">
              <a:lnSpc>
                <a:spcPct val="100000"/>
              </a:lnSpc>
              <a:spcBef>
                <a:spcPts val="100"/>
              </a:spcBef>
              <a:tabLst>
                <a:tab pos="2519680" algn="l"/>
                <a:tab pos="4791710" algn="l"/>
                <a:tab pos="5526405" algn="l"/>
              </a:tabLst>
            </a:pPr>
            <a:r>
              <a:rPr sz="2350" i="1" dirty="0">
                <a:latin typeface="Times New Roman"/>
                <a:cs typeface="Times New Roman"/>
              </a:rPr>
              <a:t>g</a:t>
            </a:r>
            <a:r>
              <a:rPr sz="2350" i="1" spc="8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	</a:t>
            </a:r>
            <a:r>
              <a:rPr sz="2350" i="1" dirty="0">
                <a:latin typeface="Times New Roman"/>
                <a:cs typeface="Times New Roman"/>
              </a:rPr>
              <a:t>g</a:t>
            </a:r>
            <a:r>
              <a:rPr sz="2350" i="1" spc="8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960"/>
              </a:spcBef>
            </a:pPr>
            <a:r>
              <a:rPr sz="1800" spc="25" dirty="0">
                <a:solidFill>
                  <a:srgbClr val="00FFFF"/>
                </a:solidFill>
                <a:latin typeface="Arial"/>
                <a:cs typeface="Arial"/>
              </a:rPr>
              <a:t>It</a:t>
            </a:r>
            <a:r>
              <a:rPr sz="1800" spc="-12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114" dirty="0">
                <a:solidFill>
                  <a:srgbClr val="00FFFF"/>
                </a:solidFill>
                <a:latin typeface="Arial"/>
                <a:cs typeface="Arial"/>
              </a:rPr>
              <a:t>states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FFFF"/>
                </a:solidFill>
                <a:latin typeface="Arial"/>
                <a:cs typeface="Arial"/>
              </a:rPr>
              <a:t>that</a:t>
            </a: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0FFFF"/>
                </a:solidFill>
                <a:latin typeface="Arial"/>
                <a:cs typeface="Arial"/>
              </a:rPr>
              <a:t>the</a:t>
            </a:r>
            <a:r>
              <a:rPr sz="1800" spc="-7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00FFFF"/>
                </a:solidFill>
                <a:latin typeface="Arial"/>
                <a:cs typeface="Arial"/>
              </a:rPr>
              <a:t>polynomial</a:t>
            </a:r>
            <a:r>
              <a:rPr sz="1800" spc="-11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FFFF"/>
                </a:solidFill>
                <a:latin typeface="Carlito"/>
                <a:cs typeface="Carlito"/>
              </a:rPr>
              <a:t>b(X)</a:t>
            </a:r>
            <a:r>
              <a:rPr sz="1800" i="1" spc="-40" dirty="0">
                <a:solidFill>
                  <a:srgbClr val="00FFFF"/>
                </a:solidFill>
                <a:latin typeface="Carlito"/>
                <a:cs typeface="Carlito"/>
              </a:rPr>
              <a:t> </a:t>
            </a:r>
            <a:r>
              <a:rPr sz="1800" spc="-100" dirty="0">
                <a:solidFill>
                  <a:srgbClr val="00FFFF"/>
                </a:solidFill>
                <a:latin typeface="Arial"/>
                <a:cs typeface="Arial"/>
              </a:rPr>
              <a:t>is </a:t>
            </a:r>
            <a:r>
              <a:rPr sz="1800" spc="-25" dirty="0">
                <a:solidFill>
                  <a:srgbClr val="00FFFF"/>
                </a:solidFill>
                <a:latin typeface="Arial"/>
                <a:cs typeface="Arial"/>
              </a:rPr>
              <a:t>the</a:t>
            </a:r>
            <a:r>
              <a:rPr sz="1800" spc="-7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00FFFF"/>
                </a:solidFill>
                <a:latin typeface="Arial"/>
                <a:cs typeface="Arial"/>
              </a:rPr>
              <a:t>remainder</a:t>
            </a:r>
            <a:r>
              <a:rPr sz="1800" spc="-7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FFFF"/>
                </a:solidFill>
                <a:latin typeface="Arial"/>
                <a:cs typeface="Arial"/>
              </a:rPr>
              <a:t>left</a:t>
            </a:r>
            <a:r>
              <a:rPr sz="1800" spc="-8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65" dirty="0">
                <a:solidFill>
                  <a:srgbClr val="00FFFF"/>
                </a:solidFill>
                <a:latin typeface="Arial"/>
                <a:cs typeface="Arial"/>
              </a:rPr>
              <a:t>over</a:t>
            </a:r>
            <a:r>
              <a:rPr sz="1800" spc="-14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FFFF"/>
                </a:solidFill>
                <a:latin typeface="Arial"/>
                <a:cs typeface="Arial"/>
              </a:rPr>
              <a:t>after</a:t>
            </a:r>
            <a:r>
              <a:rPr sz="1800" spc="-14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00FFFF"/>
                </a:solidFill>
                <a:latin typeface="Arial"/>
                <a:cs typeface="Arial"/>
              </a:rPr>
              <a:t>dividing</a:t>
            </a:r>
            <a:r>
              <a:rPr sz="1800" spc="-7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FFFF"/>
                </a:solidFill>
                <a:latin typeface="Carlito"/>
                <a:cs typeface="Carlito"/>
              </a:rPr>
              <a:t>x</a:t>
            </a:r>
            <a:r>
              <a:rPr sz="1800" i="1" spc="-7" baseline="20833" dirty="0">
                <a:solidFill>
                  <a:srgbClr val="00FFFF"/>
                </a:solidFill>
                <a:latin typeface="Carlito"/>
                <a:cs typeface="Carlito"/>
              </a:rPr>
              <a:t>n-k</a:t>
            </a:r>
            <a:r>
              <a:rPr sz="1800" i="1" spc="-30" baseline="20833" dirty="0">
                <a:solidFill>
                  <a:srgbClr val="00FFFF"/>
                </a:solidFill>
                <a:latin typeface="Carlito"/>
                <a:cs typeface="Carlito"/>
              </a:rPr>
              <a:t> </a:t>
            </a:r>
            <a:r>
              <a:rPr sz="1800" i="1" spc="-5" dirty="0">
                <a:solidFill>
                  <a:srgbClr val="00FFFF"/>
                </a:solidFill>
                <a:latin typeface="Carlito"/>
                <a:cs typeface="Carlito"/>
              </a:rPr>
              <a:t>m(X)</a:t>
            </a:r>
            <a:r>
              <a:rPr sz="1800" i="1" spc="-20" dirty="0">
                <a:solidFill>
                  <a:srgbClr val="00FFFF"/>
                </a:solidFill>
                <a:latin typeface="Carlito"/>
                <a:cs typeface="Carlito"/>
              </a:rPr>
              <a:t> </a:t>
            </a:r>
            <a:r>
              <a:rPr sz="1800" spc="-80" dirty="0">
                <a:solidFill>
                  <a:srgbClr val="00FFFF"/>
                </a:solidFill>
                <a:latin typeface="Arial"/>
                <a:cs typeface="Arial"/>
              </a:rPr>
              <a:t>by</a:t>
            </a:r>
            <a:r>
              <a:rPr sz="1800" spc="-15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FFFF"/>
                </a:solidFill>
                <a:latin typeface="Carlito"/>
                <a:cs typeface="Carlito"/>
              </a:rPr>
              <a:t>g(X)</a:t>
            </a:r>
            <a:r>
              <a:rPr sz="1800" spc="-10" dirty="0">
                <a:solidFill>
                  <a:srgbClr val="00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219705" y="202514"/>
            <a:ext cx="44513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70" dirty="0">
                <a:solidFill>
                  <a:srgbClr val="FF3300"/>
                </a:solidFill>
              </a:rPr>
              <a:t>How </a:t>
            </a:r>
            <a:r>
              <a:rPr sz="3600" spc="30" dirty="0">
                <a:solidFill>
                  <a:srgbClr val="FF3300"/>
                </a:solidFill>
              </a:rPr>
              <a:t>to </a:t>
            </a:r>
            <a:r>
              <a:rPr sz="3600" spc="-85" dirty="0">
                <a:solidFill>
                  <a:srgbClr val="FF3300"/>
                </a:solidFill>
              </a:rPr>
              <a:t>determine</a:t>
            </a:r>
            <a:r>
              <a:rPr sz="3600" spc="-750" dirty="0">
                <a:solidFill>
                  <a:srgbClr val="FF3300"/>
                </a:solidFill>
              </a:rPr>
              <a:t> </a:t>
            </a:r>
            <a:r>
              <a:rPr sz="3600" spc="-245" dirty="0">
                <a:solidFill>
                  <a:srgbClr val="FF3300"/>
                </a:solidFill>
              </a:rPr>
              <a:t>b(X)?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2007870" y="1264361"/>
            <a:ext cx="5523230" cy="962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5"/>
              </a:spcBef>
              <a:tabLst>
                <a:tab pos="1238250" algn="l"/>
                <a:tab pos="2806065" algn="l"/>
                <a:tab pos="3665854" algn="l"/>
              </a:tabLst>
            </a:pPr>
            <a:r>
              <a:rPr sz="2350" i="1" dirty="0">
                <a:latin typeface="Times New Roman"/>
                <a:cs typeface="Times New Roman"/>
              </a:rPr>
              <a:t>c </a:t>
            </a:r>
            <a:r>
              <a:rPr sz="2350" dirty="0">
                <a:latin typeface="Times New Roman"/>
                <a:cs typeface="Times New Roman"/>
              </a:rPr>
              <a:t>( </a:t>
            </a:r>
            <a:r>
              <a:rPr sz="2350" i="1" dirty="0">
                <a:latin typeface="Times New Roman"/>
                <a:cs typeface="Times New Roman"/>
              </a:rPr>
              <a:t>X</a:t>
            </a:r>
            <a:r>
              <a:rPr sz="2350" i="1" spc="19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)</a:t>
            </a:r>
            <a:r>
              <a:rPr sz="2350" spc="409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a </a:t>
            </a:r>
            <a:r>
              <a:rPr sz="2350" dirty="0">
                <a:latin typeface="Times New Roman"/>
                <a:cs typeface="Times New Roman"/>
              </a:rPr>
              <a:t>( </a:t>
            </a:r>
            <a:r>
              <a:rPr sz="2350" i="1" dirty="0">
                <a:latin typeface="Times New Roman"/>
                <a:cs typeface="Times New Roman"/>
              </a:rPr>
              <a:t>X </a:t>
            </a:r>
            <a:r>
              <a:rPr sz="2350" dirty="0">
                <a:latin typeface="Times New Roman"/>
                <a:cs typeface="Times New Roman"/>
              </a:rPr>
              <a:t>) </a:t>
            </a:r>
            <a:r>
              <a:rPr sz="2350" i="1" dirty="0">
                <a:latin typeface="Times New Roman"/>
                <a:cs typeface="Times New Roman"/>
              </a:rPr>
              <a:t>g</a:t>
            </a:r>
            <a:r>
              <a:rPr sz="2350" i="1" spc="409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-195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	</a:t>
            </a:r>
            <a:r>
              <a:rPr sz="2350" spc="75" dirty="0">
                <a:latin typeface="Times New Roman"/>
                <a:cs typeface="Times New Roman"/>
              </a:rPr>
              <a:t>(1</a:t>
            </a:r>
            <a:r>
              <a:rPr sz="2350" spc="-16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0</a:t>
            </a:r>
            <a:r>
              <a:rPr sz="2350" spc="-210" dirty="0">
                <a:latin typeface="Times New Roman"/>
                <a:cs typeface="Times New Roman"/>
              </a:rPr>
              <a:t> </a:t>
            </a:r>
            <a:r>
              <a:rPr sz="2350" spc="65" dirty="0">
                <a:latin typeface="Times New Roman"/>
                <a:cs typeface="Times New Roman"/>
              </a:rPr>
              <a:t>.3</a:t>
            </a:r>
            <a:r>
              <a:rPr sz="2350" spc="-18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5</a:t>
            </a:r>
            <a:r>
              <a:rPr sz="2350" spc="-21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910"/>
              </a:spcBef>
              <a:tabLst>
                <a:tab pos="1177290" algn="l"/>
                <a:tab pos="2348230" algn="l"/>
                <a:tab pos="2662555" algn="l"/>
                <a:tab pos="3799840" algn="l"/>
                <a:tab pos="4431030" algn="l"/>
              </a:tabLst>
            </a:pPr>
            <a:r>
              <a:rPr sz="2200" i="1" dirty="0">
                <a:latin typeface="Times New Roman"/>
                <a:cs typeface="Times New Roman"/>
              </a:rPr>
              <a:t>c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3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4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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i="1" dirty="0">
                <a:latin typeface="Times New Roman"/>
                <a:cs typeface="Times New Roman"/>
              </a:rPr>
              <a:t>b </a:t>
            </a:r>
            <a:r>
              <a:rPr sz="2200" dirty="0">
                <a:latin typeface="Times New Roman"/>
                <a:cs typeface="Times New Roman"/>
              </a:rPr>
              <a:t>( </a:t>
            </a:r>
            <a:r>
              <a:rPr sz="2200" i="1" dirty="0">
                <a:latin typeface="Times New Roman"/>
                <a:cs typeface="Times New Roman"/>
              </a:rPr>
              <a:t>X</a:t>
            </a:r>
            <a:r>
              <a:rPr sz="2200" i="1" spc="3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22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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i="1" dirty="0">
                <a:latin typeface="Times New Roman"/>
                <a:cs typeface="Times New Roman"/>
              </a:rPr>
              <a:t>X	</a:t>
            </a:r>
            <a:r>
              <a:rPr sz="1875" i="1" spc="-7" baseline="51111" dirty="0">
                <a:latin typeface="Times New Roman"/>
                <a:cs typeface="Times New Roman"/>
              </a:rPr>
              <a:t>n </a:t>
            </a:r>
            <a:r>
              <a:rPr sz="1875" spc="-7" baseline="51111" dirty="0">
                <a:latin typeface="Symbol"/>
                <a:cs typeface="Symbol"/>
              </a:rPr>
              <a:t></a:t>
            </a:r>
            <a:r>
              <a:rPr sz="1875" spc="-7" baseline="51111" dirty="0">
                <a:latin typeface="Times New Roman"/>
                <a:cs typeface="Times New Roman"/>
              </a:rPr>
              <a:t> </a:t>
            </a:r>
            <a:r>
              <a:rPr sz="1875" i="1" spc="-7" baseline="51111" dirty="0">
                <a:latin typeface="Times New Roman"/>
                <a:cs typeface="Times New Roman"/>
              </a:rPr>
              <a:t>k  </a:t>
            </a:r>
            <a:r>
              <a:rPr sz="2200" i="1" spc="5" dirty="0">
                <a:latin typeface="Times New Roman"/>
                <a:cs typeface="Times New Roman"/>
              </a:rPr>
              <a:t>m</a:t>
            </a:r>
            <a:r>
              <a:rPr sz="2200" i="1" spc="3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28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X	</a:t>
            </a:r>
            <a:r>
              <a:rPr sz="2200" dirty="0">
                <a:latin typeface="Times New Roman"/>
                <a:cs typeface="Times New Roman"/>
              </a:rPr>
              <a:t>)	(</a:t>
            </a:r>
            <a:r>
              <a:rPr sz="2200" spc="-3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spc="60" dirty="0">
                <a:latin typeface="Times New Roman"/>
                <a:cs typeface="Times New Roman"/>
              </a:rPr>
              <a:t>.3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8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035" y="1298828"/>
            <a:ext cx="785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Arial"/>
                <a:cs typeface="Arial"/>
              </a:rPr>
              <a:t>B</a:t>
            </a:r>
            <a:r>
              <a:rPr sz="1800" spc="-120" dirty="0">
                <a:latin typeface="Arial"/>
                <a:cs typeface="Arial"/>
              </a:rPr>
              <a:t>e</a:t>
            </a:r>
            <a:r>
              <a:rPr sz="1800" spc="-185" dirty="0">
                <a:latin typeface="Arial"/>
                <a:cs typeface="Arial"/>
              </a:rPr>
              <a:t>c</a:t>
            </a:r>
            <a:r>
              <a:rPr sz="1800" spc="-100" dirty="0">
                <a:latin typeface="Arial"/>
                <a:cs typeface="Arial"/>
              </a:rPr>
              <a:t>a</a:t>
            </a:r>
            <a:r>
              <a:rPr sz="1800" spc="-110" dirty="0">
                <a:latin typeface="Arial"/>
                <a:cs typeface="Arial"/>
              </a:rPr>
              <a:t>u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110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3235" y="2747594"/>
            <a:ext cx="520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T</a:t>
            </a:r>
            <a:r>
              <a:rPr sz="1800" spc="-150" dirty="0">
                <a:latin typeface="Arial"/>
                <a:cs typeface="Arial"/>
              </a:rPr>
              <a:t>h</a:t>
            </a:r>
            <a:r>
              <a:rPr sz="1800" spc="-70" dirty="0">
                <a:latin typeface="Arial"/>
                <a:cs typeface="Arial"/>
              </a:rPr>
              <a:t>u</a:t>
            </a:r>
            <a:r>
              <a:rPr sz="1800" spc="-135" dirty="0">
                <a:latin typeface="Arial"/>
                <a:cs typeface="Arial"/>
              </a:rPr>
              <a:t>s,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08450" y="3422650"/>
            <a:ext cx="622300" cy="622300"/>
            <a:chOff x="4108450" y="3422650"/>
            <a:chExt cx="622300" cy="622300"/>
          </a:xfrm>
        </p:grpSpPr>
        <p:sp>
          <p:nvSpPr>
            <p:cNvPr id="16" name="object 16"/>
            <p:cNvSpPr/>
            <p:nvPr/>
          </p:nvSpPr>
          <p:spPr>
            <a:xfrm>
              <a:off x="4114800" y="3428999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457200"/>
                  </a:moveTo>
                  <a:lnTo>
                    <a:pt x="457200" y="457200"/>
                  </a:lnTo>
                  <a:lnTo>
                    <a:pt x="457200" y="0"/>
                  </a:lnTo>
                  <a:lnTo>
                    <a:pt x="152400" y="0"/>
                  </a:lnTo>
                  <a:lnTo>
                    <a:pt x="152400" y="457200"/>
                  </a:lnTo>
                  <a:lnTo>
                    <a:pt x="0" y="457200"/>
                  </a:lnTo>
                  <a:lnTo>
                    <a:pt x="304800" y="609600"/>
                  </a:lnTo>
                  <a:lnTo>
                    <a:pt x="609600" y="45720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14800" y="342900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457200"/>
                  </a:moveTo>
                  <a:lnTo>
                    <a:pt x="152400" y="457200"/>
                  </a:lnTo>
                  <a:lnTo>
                    <a:pt x="152400" y="0"/>
                  </a:lnTo>
                  <a:lnTo>
                    <a:pt x="457200" y="0"/>
                  </a:lnTo>
                  <a:lnTo>
                    <a:pt x="457200" y="457200"/>
                  </a:lnTo>
                  <a:lnTo>
                    <a:pt x="609600" y="457200"/>
                  </a:lnTo>
                  <a:lnTo>
                    <a:pt x="304800" y="609600"/>
                  </a:lnTo>
                  <a:lnTo>
                    <a:pt x="0" y="457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9057" y="424383"/>
            <a:ext cx="562546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24510" marR="5080" indent="-512445">
              <a:lnSpc>
                <a:spcPct val="100000"/>
              </a:lnSpc>
              <a:spcBef>
                <a:spcPts val="110"/>
              </a:spcBef>
            </a:pPr>
            <a:r>
              <a:rPr b="1" spc="-15" dirty="0">
                <a:solidFill>
                  <a:srgbClr val="FF3300"/>
                </a:solidFill>
                <a:latin typeface="Carlito"/>
                <a:cs typeface="Carlito"/>
              </a:rPr>
              <a:t>Steps for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encoding </a:t>
            </a:r>
            <a:r>
              <a:rPr b="1" spc="-5" dirty="0">
                <a:solidFill>
                  <a:srgbClr val="FF3300"/>
                </a:solidFill>
                <a:latin typeface="Carlito"/>
                <a:cs typeface="Carlito"/>
              </a:rPr>
              <a:t>an</a:t>
            </a:r>
            <a:r>
              <a:rPr b="1" spc="-26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(n,k) 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systematic cyclic</a:t>
            </a:r>
            <a:r>
              <a:rPr b="1" spc="-10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code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2438400"/>
            <a:ext cx="8763000" cy="3017520"/>
          </a:xfrm>
          <a:custGeom>
            <a:avLst/>
            <a:gdLst/>
            <a:ahLst/>
            <a:cxnLst/>
            <a:rect l="l" t="t" r="r" b="b"/>
            <a:pathLst>
              <a:path w="8763000" h="3017520">
                <a:moveTo>
                  <a:pt x="8763000" y="0"/>
                </a:moveTo>
                <a:lnTo>
                  <a:pt x="0" y="0"/>
                </a:lnTo>
                <a:lnTo>
                  <a:pt x="0" y="3017520"/>
                </a:lnTo>
                <a:lnTo>
                  <a:pt x="8763000" y="3017520"/>
                </a:lnTo>
                <a:lnTo>
                  <a:pt x="8763000" y="0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4640" y="2302620"/>
            <a:ext cx="7860665" cy="126936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482600" indent="-457834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1800" spc="-10" dirty="0">
                <a:latin typeface="Arial"/>
                <a:cs typeface="Arial"/>
              </a:rPr>
              <a:t>Multiply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150" dirty="0">
                <a:latin typeface="Arial"/>
                <a:cs typeface="Arial"/>
              </a:rPr>
              <a:t>message </a:t>
            </a:r>
            <a:r>
              <a:rPr sz="1800" spc="-50" dirty="0">
                <a:latin typeface="Arial"/>
                <a:cs typeface="Arial"/>
              </a:rPr>
              <a:t>polynomial </a:t>
            </a:r>
            <a:r>
              <a:rPr sz="1800" spc="-110" dirty="0">
                <a:latin typeface="Arial"/>
                <a:cs typeface="Arial"/>
              </a:rPr>
              <a:t>m(X) </a:t>
            </a:r>
            <a:r>
              <a:rPr sz="1800" spc="-80" dirty="0">
                <a:latin typeface="Arial"/>
                <a:cs typeface="Arial"/>
              </a:rPr>
              <a:t>by</a:t>
            </a:r>
            <a:r>
              <a:rPr sz="1800" spc="-204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X</a:t>
            </a:r>
            <a:r>
              <a:rPr sz="1800" spc="-127" baseline="20833" dirty="0">
                <a:latin typeface="Arial"/>
                <a:cs typeface="Arial"/>
              </a:rPr>
              <a:t>n-k</a:t>
            </a:r>
            <a:r>
              <a:rPr sz="1800" spc="-85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482600" indent="-457834">
              <a:lnSpc>
                <a:spcPct val="100000"/>
              </a:lnSpc>
              <a:spcBef>
                <a:spcPts val="1110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1800" spc="-75" dirty="0">
                <a:latin typeface="Arial"/>
                <a:cs typeface="Arial"/>
              </a:rPr>
              <a:t>Divide </a:t>
            </a:r>
            <a:r>
              <a:rPr sz="1800" i="1" spc="-5" dirty="0">
                <a:latin typeface="Carlito"/>
                <a:cs typeface="Carlito"/>
              </a:rPr>
              <a:t>X</a:t>
            </a:r>
            <a:r>
              <a:rPr sz="1800" i="1" spc="-7" baseline="20833" dirty="0">
                <a:latin typeface="Carlito"/>
                <a:cs typeface="Carlito"/>
              </a:rPr>
              <a:t>n-k </a:t>
            </a:r>
            <a:r>
              <a:rPr sz="1800" i="1" spc="-5" dirty="0">
                <a:latin typeface="Carlito"/>
                <a:cs typeface="Carlito"/>
              </a:rPr>
              <a:t>m(X)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70" dirty="0">
                <a:latin typeface="Arial"/>
                <a:cs typeface="Arial"/>
              </a:rPr>
              <a:t>generator </a:t>
            </a:r>
            <a:r>
              <a:rPr sz="1800" spc="-50" dirty="0">
                <a:latin typeface="Arial"/>
                <a:cs typeface="Arial"/>
              </a:rPr>
              <a:t>polynomial </a:t>
            </a:r>
            <a:r>
              <a:rPr sz="1800" spc="-120" dirty="0">
                <a:latin typeface="Arial"/>
                <a:cs typeface="Arial"/>
              </a:rPr>
              <a:t>g(X), </a:t>
            </a:r>
            <a:r>
              <a:rPr sz="1800" spc="-55" dirty="0">
                <a:latin typeface="Arial"/>
                <a:cs typeface="Arial"/>
              </a:rPr>
              <a:t>obtaining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35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remainder </a:t>
            </a:r>
            <a:r>
              <a:rPr sz="1800" spc="-70" dirty="0">
                <a:latin typeface="Arial"/>
                <a:cs typeface="Arial"/>
              </a:rPr>
              <a:t>b(x);</a:t>
            </a:r>
            <a:endParaRPr sz="1800">
              <a:latin typeface="Arial"/>
              <a:cs typeface="Arial"/>
            </a:endParaRPr>
          </a:p>
          <a:p>
            <a:pPr marL="482600" indent="-457834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482600" algn="l"/>
                <a:tab pos="483234" algn="l"/>
              </a:tabLst>
            </a:pPr>
            <a:r>
              <a:rPr sz="1800" spc="-100" dirty="0">
                <a:latin typeface="Arial"/>
                <a:cs typeface="Arial"/>
              </a:rPr>
              <a:t>Add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b(x)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i="1" spc="-5" dirty="0">
                <a:latin typeface="Carlito"/>
                <a:cs typeface="Carlito"/>
              </a:rPr>
              <a:t>X</a:t>
            </a:r>
            <a:r>
              <a:rPr sz="1800" i="1" spc="-7" baseline="20833" dirty="0">
                <a:latin typeface="Carlito"/>
                <a:cs typeface="Carlito"/>
              </a:rPr>
              <a:t>n-k</a:t>
            </a:r>
            <a:r>
              <a:rPr sz="1800" i="1" spc="-37" baseline="20833" dirty="0">
                <a:latin typeface="Carlito"/>
                <a:cs typeface="Carlito"/>
              </a:rPr>
              <a:t> </a:t>
            </a:r>
            <a:r>
              <a:rPr sz="1800" i="1" spc="-5" dirty="0">
                <a:latin typeface="Carlito"/>
                <a:cs typeface="Carlito"/>
              </a:rPr>
              <a:t>m(X)</a:t>
            </a:r>
            <a:r>
              <a:rPr sz="1800" i="1" spc="10" dirty="0">
                <a:latin typeface="Carlito"/>
                <a:cs typeface="Carlito"/>
              </a:rPr>
              <a:t> </a:t>
            </a:r>
            <a:r>
              <a:rPr sz="1800" spc="-55" dirty="0">
                <a:latin typeface="Arial"/>
                <a:cs typeface="Arial"/>
              </a:rPr>
              <a:t>,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obtaining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c(X).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206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614" y="424383"/>
            <a:ext cx="778637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5" dirty="0">
                <a:solidFill>
                  <a:srgbClr val="FF3300"/>
                </a:solidFill>
                <a:latin typeface="Carlito"/>
                <a:cs typeface="Carlito"/>
              </a:rPr>
              <a:t>How </a:t>
            </a:r>
            <a:r>
              <a:rPr b="1" spc="-10" dirty="0">
                <a:solidFill>
                  <a:srgbClr val="FF3300"/>
                </a:solidFill>
                <a:latin typeface="Carlito"/>
                <a:cs typeface="Carlito"/>
              </a:rPr>
              <a:t>to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select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generator</a:t>
            </a:r>
            <a:r>
              <a:rPr b="1" spc="-27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polynomial?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1512" y="1993138"/>
            <a:ext cx="8153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solidFill>
                  <a:srgbClr val="FFFF00"/>
                </a:solidFill>
                <a:latin typeface="Arial"/>
                <a:cs typeface="Arial"/>
              </a:rPr>
              <a:t>Rule: </a:t>
            </a:r>
            <a:r>
              <a:rPr sz="1800" spc="-120" dirty="0">
                <a:latin typeface="Arial"/>
                <a:cs typeface="Arial"/>
              </a:rPr>
              <a:t>Any </a:t>
            </a:r>
            <a:r>
              <a:rPr sz="1800" spc="-35" dirty="0">
                <a:latin typeface="Arial"/>
                <a:cs typeface="Arial"/>
              </a:rPr>
              <a:t>factor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i="1" spc="-5" dirty="0">
                <a:latin typeface="Carlito"/>
                <a:cs typeface="Carlito"/>
              </a:rPr>
              <a:t>X</a:t>
            </a:r>
            <a:r>
              <a:rPr sz="1800" i="1" spc="-7" baseline="20833" dirty="0">
                <a:latin typeface="Carlito"/>
                <a:cs typeface="Carlito"/>
              </a:rPr>
              <a:t>n</a:t>
            </a:r>
            <a:r>
              <a:rPr sz="1800" i="1" spc="-5" dirty="0">
                <a:latin typeface="Carlito"/>
                <a:cs typeface="Carlito"/>
              </a:rPr>
              <a:t>+1 </a:t>
            </a:r>
            <a:r>
              <a:rPr sz="1800" spc="-120" dirty="0">
                <a:latin typeface="Arial"/>
                <a:cs typeface="Arial"/>
              </a:rPr>
              <a:t>can </a:t>
            </a:r>
            <a:r>
              <a:rPr sz="1800" spc="-90" dirty="0">
                <a:latin typeface="Arial"/>
                <a:cs typeface="Arial"/>
              </a:rPr>
              <a:t>be </a:t>
            </a:r>
            <a:r>
              <a:rPr sz="1800" spc="-114" dirty="0">
                <a:latin typeface="Arial"/>
                <a:cs typeface="Arial"/>
              </a:rPr>
              <a:t>used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140" dirty="0">
                <a:latin typeface="Arial"/>
                <a:cs typeface="Arial"/>
              </a:rPr>
              <a:t>a </a:t>
            </a:r>
            <a:r>
              <a:rPr sz="1800" spc="-70" dirty="0">
                <a:latin typeface="Arial"/>
                <a:cs typeface="Arial"/>
              </a:rPr>
              <a:t>generator </a:t>
            </a:r>
            <a:r>
              <a:rPr sz="1800" spc="-50" dirty="0">
                <a:latin typeface="Arial"/>
                <a:cs typeface="Arial"/>
              </a:rPr>
              <a:t>polynomial,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5" dirty="0">
                <a:latin typeface="Arial"/>
                <a:cs typeface="Arial"/>
              </a:rPr>
              <a:t>degree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55" dirty="0">
                <a:latin typeface="Arial"/>
                <a:cs typeface="Arial"/>
              </a:rPr>
              <a:t>factor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determines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60" dirty="0">
                <a:latin typeface="Arial"/>
                <a:cs typeface="Arial"/>
              </a:rPr>
              <a:t>number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30" dirty="0">
                <a:latin typeface="Arial"/>
                <a:cs typeface="Arial"/>
              </a:rPr>
              <a:t>parity</a:t>
            </a:r>
            <a:r>
              <a:rPr sz="1800" spc="-29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bits.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4883022"/>
            <a:ext cx="68395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Arial"/>
                <a:cs typeface="Arial"/>
              </a:rPr>
              <a:t>It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is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difficult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select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factor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construct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40" dirty="0">
                <a:latin typeface="Arial"/>
                <a:cs typeface="Arial"/>
              </a:rPr>
              <a:t>a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220" dirty="0">
                <a:solidFill>
                  <a:srgbClr val="FFFF00"/>
                </a:solidFill>
                <a:latin typeface="Arial"/>
                <a:cs typeface="Arial"/>
              </a:rPr>
              <a:t>GOOD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cyclic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code.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585" y="271983"/>
            <a:ext cx="572008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89810" algn="l"/>
              </a:tabLst>
            </a:pP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Example:	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(7, k) </a:t>
            </a:r>
            <a:r>
              <a:rPr b="1" spc="-20" dirty="0">
                <a:solidFill>
                  <a:srgbClr val="FF3300"/>
                </a:solidFill>
                <a:latin typeface="Carlito"/>
                <a:cs typeface="Carlito"/>
              </a:rPr>
              <a:t>cyclic</a:t>
            </a:r>
            <a:r>
              <a:rPr b="1" spc="-16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code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6460" y="1297305"/>
            <a:ext cx="1339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7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8159" y="1297305"/>
            <a:ext cx="1339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64981" y="1141298"/>
            <a:ext cx="37592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3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4350" baseline="-27777" dirty="0">
                <a:latin typeface="Times New Roman"/>
                <a:cs typeface="Times New Roman"/>
              </a:rPr>
              <a:t>)</a:t>
            </a:r>
            <a:endParaRPr sz="4350" baseline="-2777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114" y="1364741"/>
            <a:ext cx="782129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29615" algn="l"/>
                <a:tab pos="1363980" algn="l"/>
                <a:tab pos="1754505" algn="l"/>
                <a:tab pos="2583180" algn="l"/>
                <a:tab pos="2980055" algn="l"/>
                <a:tab pos="3973829" algn="l"/>
                <a:tab pos="4662805" algn="l"/>
                <a:tab pos="5074285" algn="l"/>
                <a:tab pos="5474335" algn="l"/>
                <a:tab pos="6659880" algn="l"/>
                <a:tab pos="7132955" algn="l"/>
                <a:tab pos="7544434" algn="l"/>
              </a:tabLst>
            </a:pPr>
            <a:r>
              <a:rPr sz="2900" i="1" dirty="0">
                <a:latin typeface="Times New Roman"/>
                <a:cs typeface="Times New Roman"/>
              </a:rPr>
              <a:t>X	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spc="13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1	</a:t>
            </a:r>
            <a:r>
              <a:rPr sz="2900" dirty="0">
                <a:latin typeface="Symbol"/>
                <a:cs typeface="Symbol"/>
              </a:rPr>
              <a:t>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spc="20" dirty="0">
                <a:latin typeface="Times New Roman"/>
                <a:cs typeface="Times New Roman"/>
              </a:rPr>
              <a:t>(1</a:t>
            </a:r>
            <a:r>
              <a:rPr sz="2900" spc="5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i="1" dirty="0">
                <a:latin typeface="Times New Roman"/>
                <a:cs typeface="Times New Roman"/>
              </a:rPr>
              <a:t>X	</a:t>
            </a:r>
            <a:r>
              <a:rPr sz="2900" spc="114" dirty="0">
                <a:latin typeface="Times New Roman"/>
                <a:cs typeface="Times New Roman"/>
              </a:rPr>
              <a:t>)(1</a:t>
            </a:r>
            <a:r>
              <a:rPr sz="2900" spc="8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i="1" dirty="0">
                <a:latin typeface="Times New Roman"/>
                <a:cs typeface="Times New Roman"/>
              </a:rPr>
              <a:t>X	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i="1" dirty="0">
                <a:latin typeface="Times New Roman"/>
                <a:cs typeface="Times New Roman"/>
              </a:rPr>
              <a:t>X	</a:t>
            </a:r>
            <a:r>
              <a:rPr sz="2550" baseline="47385" dirty="0">
                <a:latin typeface="Times New Roman"/>
                <a:cs typeface="Times New Roman"/>
              </a:rPr>
              <a:t>3  </a:t>
            </a:r>
            <a:r>
              <a:rPr sz="2900" dirty="0">
                <a:latin typeface="Times New Roman"/>
                <a:cs typeface="Times New Roman"/>
              </a:rPr>
              <a:t>)</a:t>
            </a:r>
            <a:r>
              <a:rPr sz="2900" spc="-615" dirty="0">
                <a:latin typeface="Times New Roman"/>
                <a:cs typeface="Times New Roman"/>
              </a:rPr>
              <a:t> </a:t>
            </a:r>
            <a:r>
              <a:rPr sz="2900" spc="15" dirty="0">
                <a:latin typeface="Times New Roman"/>
                <a:cs typeface="Times New Roman"/>
              </a:rPr>
              <a:t>(1</a:t>
            </a:r>
            <a:r>
              <a:rPr sz="2900" spc="6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i="1" dirty="0">
                <a:latin typeface="Times New Roman"/>
                <a:cs typeface="Times New Roman"/>
              </a:rPr>
              <a:t>X	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i="1" dirty="0">
                <a:latin typeface="Times New Roman"/>
                <a:cs typeface="Times New Roman"/>
              </a:rPr>
              <a:t>X</a:t>
            </a:r>
            <a:endParaRPr sz="2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80689" y="2270505"/>
            <a:ext cx="927100" cy="358775"/>
            <a:chOff x="2980689" y="2270505"/>
            <a:chExt cx="927100" cy="358775"/>
          </a:xfrm>
        </p:grpSpPr>
        <p:sp>
          <p:nvSpPr>
            <p:cNvPr id="8" name="object 8"/>
            <p:cNvSpPr/>
            <p:nvPr/>
          </p:nvSpPr>
          <p:spPr>
            <a:xfrm>
              <a:off x="2987039" y="2276855"/>
              <a:ext cx="914400" cy="346075"/>
            </a:xfrm>
            <a:custGeom>
              <a:avLst/>
              <a:gdLst/>
              <a:ahLst/>
              <a:cxnLst/>
              <a:rect l="l" t="t" r="r" b="b"/>
              <a:pathLst>
                <a:path w="914400" h="346075">
                  <a:moveTo>
                    <a:pt x="685926" y="0"/>
                  </a:moveTo>
                  <a:lnTo>
                    <a:pt x="685926" y="86487"/>
                  </a:lnTo>
                  <a:lnTo>
                    <a:pt x="0" y="86487"/>
                  </a:lnTo>
                  <a:lnTo>
                    <a:pt x="0" y="259461"/>
                  </a:lnTo>
                  <a:lnTo>
                    <a:pt x="685926" y="259461"/>
                  </a:lnTo>
                  <a:lnTo>
                    <a:pt x="685926" y="345948"/>
                  </a:lnTo>
                  <a:lnTo>
                    <a:pt x="914400" y="172974"/>
                  </a:lnTo>
                  <a:lnTo>
                    <a:pt x="685926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87039" y="2276855"/>
              <a:ext cx="914400" cy="346075"/>
            </a:xfrm>
            <a:custGeom>
              <a:avLst/>
              <a:gdLst/>
              <a:ahLst/>
              <a:cxnLst/>
              <a:rect l="l" t="t" r="r" b="b"/>
              <a:pathLst>
                <a:path w="914400" h="346075">
                  <a:moveTo>
                    <a:pt x="0" y="86487"/>
                  </a:moveTo>
                  <a:lnTo>
                    <a:pt x="685926" y="86487"/>
                  </a:lnTo>
                  <a:lnTo>
                    <a:pt x="685926" y="0"/>
                  </a:lnTo>
                  <a:lnTo>
                    <a:pt x="914400" y="172974"/>
                  </a:lnTo>
                  <a:lnTo>
                    <a:pt x="685926" y="345948"/>
                  </a:lnTo>
                  <a:lnTo>
                    <a:pt x="685926" y="259461"/>
                  </a:lnTo>
                  <a:lnTo>
                    <a:pt x="0" y="259461"/>
                  </a:lnTo>
                  <a:lnTo>
                    <a:pt x="0" y="864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844797" y="2991357"/>
            <a:ext cx="1003300" cy="372745"/>
            <a:chOff x="3844797" y="2991357"/>
            <a:chExt cx="1003300" cy="372745"/>
          </a:xfrm>
        </p:grpSpPr>
        <p:sp>
          <p:nvSpPr>
            <p:cNvPr id="11" name="object 11"/>
            <p:cNvSpPr/>
            <p:nvPr/>
          </p:nvSpPr>
          <p:spPr>
            <a:xfrm>
              <a:off x="3851147" y="2997707"/>
              <a:ext cx="990600" cy="360045"/>
            </a:xfrm>
            <a:custGeom>
              <a:avLst/>
              <a:gdLst/>
              <a:ahLst/>
              <a:cxnLst/>
              <a:rect l="l" t="t" r="r" b="b"/>
              <a:pathLst>
                <a:path w="990600" h="360045">
                  <a:moveTo>
                    <a:pt x="743457" y="0"/>
                  </a:moveTo>
                  <a:lnTo>
                    <a:pt x="743457" y="89915"/>
                  </a:lnTo>
                  <a:lnTo>
                    <a:pt x="0" y="89915"/>
                  </a:lnTo>
                  <a:lnTo>
                    <a:pt x="0" y="269747"/>
                  </a:lnTo>
                  <a:lnTo>
                    <a:pt x="743457" y="269747"/>
                  </a:lnTo>
                  <a:lnTo>
                    <a:pt x="743457" y="359663"/>
                  </a:lnTo>
                  <a:lnTo>
                    <a:pt x="990600" y="179831"/>
                  </a:lnTo>
                  <a:lnTo>
                    <a:pt x="743457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51147" y="2997707"/>
              <a:ext cx="990600" cy="360045"/>
            </a:xfrm>
            <a:custGeom>
              <a:avLst/>
              <a:gdLst/>
              <a:ahLst/>
              <a:cxnLst/>
              <a:rect l="l" t="t" r="r" b="b"/>
              <a:pathLst>
                <a:path w="990600" h="360045">
                  <a:moveTo>
                    <a:pt x="0" y="89915"/>
                  </a:moveTo>
                  <a:lnTo>
                    <a:pt x="743457" y="89915"/>
                  </a:lnTo>
                  <a:lnTo>
                    <a:pt x="743457" y="0"/>
                  </a:lnTo>
                  <a:lnTo>
                    <a:pt x="990600" y="179831"/>
                  </a:lnTo>
                  <a:lnTo>
                    <a:pt x="743457" y="359663"/>
                  </a:lnTo>
                  <a:lnTo>
                    <a:pt x="743457" y="269747"/>
                  </a:lnTo>
                  <a:lnTo>
                    <a:pt x="0" y="269747"/>
                  </a:lnTo>
                  <a:lnTo>
                    <a:pt x="0" y="8991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79850" y="3651250"/>
            <a:ext cx="1003300" cy="360680"/>
            <a:chOff x="3879850" y="3651250"/>
            <a:chExt cx="1003300" cy="360680"/>
          </a:xfrm>
        </p:grpSpPr>
        <p:sp>
          <p:nvSpPr>
            <p:cNvPr id="14" name="object 14"/>
            <p:cNvSpPr/>
            <p:nvPr/>
          </p:nvSpPr>
          <p:spPr>
            <a:xfrm>
              <a:off x="3886200" y="3657600"/>
              <a:ext cx="990600" cy="347980"/>
            </a:xfrm>
            <a:custGeom>
              <a:avLst/>
              <a:gdLst/>
              <a:ahLst/>
              <a:cxnLst/>
              <a:rect l="l" t="t" r="r" b="b"/>
              <a:pathLst>
                <a:path w="990600" h="347979">
                  <a:moveTo>
                    <a:pt x="743076" y="0"/>
                  </a:moveTo>
                  <a:lnTo>
                    <a:pt x="743076" y="86868"/>
                  </a:lnTo>
                  <a:lnTo>
                    <a:pt x="0" y="86868"/>
                  </a:lnTo>
                  <a:lnTo>
                    <a:pt x="0" y="260604"/>
                  </a:lnTo>
                  <a:lnTo>
                    <a:pt x="743076" y="260604"/>
                  </a:lnTo>
                  <a:lnTo>
                    <a:pt x="743076" y="347472"/>
                  </a:lnTo>
                  <a:lnTo>
                    <a:pt x="990600" y="173736"/>
                  </a:lnTo>
                  <a:lnTo>
                    <a:pt x="743076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86200" y="3657600"/>
              <a:ext cx="990600" cy="347980"/>
            </a:xfrm>
            <a:custGeom>
              <a:avLst/>
              <a:gdLst/>
              <a:ahLst/>
              <a:cxnLst/>
              <a:rect l="l" t="t" r="r" b="b"/>
              <a:pathLst>
                <a:path w="990600" h="347979">
                  <a:moveTo>
                    <a:pt x="0" y="86868"/>
                  </a:moveTo>
                  <a:lnTo>
                    <a:pt x="743076" y="86868"/>
                  </a:lnTo>
                  <a:lnTo>
                    <a:pt x="743076" y="0"/>
                  </a:lnTo>
                  <a:lnTo>
                    <a:pt x="990600" y="173736"/>
                  </a:lnTo>
                  <a:lnTo>
                    <a:pt x="743076" y="347472"/>
                  </a:lnTo>
                  <a:lnTo>
                    <a:pt x="743076" y="260604"/>
                  </a:lnTo>
                  <a:lnTo>
                    <a:pt x="0" y="260604"/>
                  </a:lnTo>
                  <a:lnTo>
                    <a:pt x="0" y="8686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358129" y="4359909"/>
            <a:ext cx="774700" cy="370840"/>
            <a:chOff x="5358129" y="4359909"/>
            <a:chExt cx="774700" cy="370840"/>
          </a:xfrm>
        </p:grpSpPr>
        <p:sp>
          <p:nvSpPr>
            <p:cNvPr id="17" name="object 17"/>
            <p:cNvSpPr/>
            <p:nvPr/>
          </p:nvSpPr>
          <p:spPr>
            <a:xfrm>
              <a:off x="5364479" y="4366259"/>
              <a:ext cx="762000" cy="358140"/>
            </a:xfrm>
            <a:custGeom>
              <a:avLst/>
              <a:gdLst/>
              <a:ahLst/>
              <a:cxnLst/>
              <a:rect l="l" t="t" r="r" b="b"/>
              <a:pathLst>
                <a:path w="762000" h="358139">
                  <a:moveTo>
                    <a:pt x="571881" y="0"/>
                  </a:moveTo>
                  <a:lnTo>
                    <a:pt x="571881" y="89534"/>
                  </a:lnTo>
                  <a:lnTo>
                    <a:pt x="0" y="89534"/>
                  </a:lnTo>
                  <a:lnTo>
                    <a:pt x="0" y="268604"/>
                  </a:lnTo>
                  <a:lnTo>
                    <a:pt x="571881" y="268604"/>
                  </a:lnTo>
                  <a:lnTo>
                    <a:pt x="571881" y="358139"/>
                  </a:lnTo>
                  <a:lnTo>
                    <a:pt x="762000" y="179069"/>
                  </a:lnTo>
                  <a:lnTo>
                    <a:pt x="571881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64479" y="4366259"/>
              <a:ext cx="762000" cy="358140"/>
            </a:xfrm>
            <a:custGeom>
              <a:avLst/>
              <a:gdLst/>
              <a:ahLst/>
              <a:cxnLst/>
              <a:rect l="l" t="t" r="r" b="b"/>
              <a:pathLst>
                <a:path w="762000" h="358139">
                  <a:moveTo>
                    <a:pt x="0" y="89534"/>
                  </a:moveTo>
                  <a:lnTo>
                    <a:pt x="571881" y="89534"/>
                  </a:lnTo>
                  <a:lnTo>
                    <a:pt x="571881" y="0"/>
                  </a:lnTo>
                  <a:lnTo>
                    <a:pt x="762000" y="179069"/>
                  </a:lnTo>
                  <a:lnTo>
                    <a:pt x="571881" y="358139"/>
                  </a:lnTo>
                  <a:lnTo>
                    <a:pt x="571881" y="268604"/>
                  </a:lnTo>
                  <a:lnTo>
                    <a:pt x="0" y="268604"/>
                  </a:lnTo>
                  <a:lnTo>
                    <a:pt x="0" y="8953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429758" y="5007609"/>
            <a:ext cx="660400" cy="357505"/>
            <a:chOff x="5429758" y="5007609"/>
            <a:chExt cx="660400" cy="357505"/>
          </a:xfrm>
        </p:grpSpPr>
        <p:sp>
          <p:nvSpPr>
            <p:cNvPr id="20" name="object 20"/>
            <p:cNvSpPr/>
            <p:nvPr/>
          </p:nvSpPr>
          <p:spPr>
            <a:xfrm>
              <a:off x="5436108" y="5013959"/>
              <a:ext cx="647700" cy="344805"/>
            </a:xfrm>
            <a:custGeom>
              <a:avLst/>
              <a:gdLst/>
              <a:ahLst/>
              <a:cxnLst/>
              <a:rect l="l" t="t" r="r" b="b"/>
              <a:pathLst>
                <a:path w="647700" h="344804">
                  <a:moveTo>
                    <a:pt x="485775" y="0"/>
                  </a:moveTo>
                  <a:lnTo>
                    <a:pt x="485775" y="86106"/>
                  </a:lnTo>
                  <a:lnTo>
                    <a:pt x="0" y="86106"/>
                  </a:lnTo>
                  <a:lnTo>
                    <a:pt x="0" y="258317"/>
                  </a:lnTo>
                  <a:lnTo>
                    <a:pt x="485775" y="258317"/>
                  </a:lnTo>
                  <a:lnTo>
                    <a:pt x="485775" y="344423"/>
                  </a:lnTo>
                  <a:lnTo>
                    <a:pt x="647700" y="172212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36108" y="5013959"/>
              <a:ext cx="647700" cy="344805"/>
            </a:xfrm>
            <a:custGeom>
              <a:avLst/>
              <a:gdLst/>
              <a:ahLst/>
              <a:cxnLst/>
              <a:rect l="l" t="t" r="r" b="b"/>
              <a:pathLst>
                <a:path w="647700" h="344804">
                  <a:moveTo>
                    <a:pt x="0" y="86106"/>
                  </a:moveTo>
                  <a:lnTo>
                    <a:pt x="485775" y="86106"/>
                  </a:lnTo>
                  <a:lnTo>
                    <a:pt x="485775" y="0"/>
                  </a:lnTo>
                  <a:lnTo>
                    <a:pt x="647700" y="172212"/>
                  </a:lnTo>
                  <a:lnTo>
                    <a:pt x="485775" y="344423"/>
                  </a:lnTo>
                  <a:lnTo>
                    <a:pt x="485775" y="258317"/>
                  </a:lnTo>
                  <a:lnTo>
                    <a:pt x="0" y="258317"/>
                  </a:lnTo>
                  <a:lnTo>
                    <a:pt x="0" y="8610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076191" y="2137613"/>
            <a:ext cx="3663950" cy="309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/>
                <a:cs typeface="Arial"/>
              </a:rPr>
              <a:t>(7,6) </a:t>
            </a:r>
            <a:r>
              <a:rPr sz="1800" spc="-90" dirty="0">
                <a:latin typeface="Arial"/>
                <a:cs typeface="Arial"/>
              </a:rPr>
              <a:t>cyclic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948690">
              <a:lnSpc>
                <a:spcPct val="100000"/>
              </a:lnSpc>
              <a:spcBef>
                <a:spcPts val="1510"/>
              </a:spcBef>
            </a:pPr>
            <a:r>
              <a:rPr sz="1800" spc="-70" dirty="0">
                <a:latin typeface="Arial"/>
                <a:cs typeface="Arial"/>
              </a:rPr>
              <a:t>(7,4) </a:t>
            </a:r>
            <a:r>
              <a:rPr sz="1800" spc="-90" dirty="0">
                <a:latin typeface="Arial"/>
                <a:cs typeface="Arial"/>
              </a:rPr>
              <a:t>cyclic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50">
              <a:latin typeface="Arial"/>
              <a:cs typeface="Arial"/>
            </a:endParaRPr>
          </a:p>
          <a:p>
            <a:pPr marL="1045844">
              <a:lnSpc>
                <a:spcPct val="100000"/>
              </a:lnSpc>
              <a:spcBef>
                <a:spcPts val="5"/>
              </a:spcBef>
            </a:pPr>
            <a:r>
              <a:rPr sz="1800" spc="-70" dirty="0">
                <a:latin typeface="Arial"/>
                <a:cs typeface="Arial"/>
              </a:rPr>
              <a:t>(7,4) </a:t>
            </a:r>
            <a:r>
              <a:rPr sz="1800" spc="-90" dirty="0">
                <a:latin typeface="Arial"/>
                <a:cs typeface="Arial"/>
              </a:rPr>
              <a:t>cyclic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2189480">
              <a:lnSpc>
                <a:spcPct val="100000"/>
              </a:lnSpc>
              <a:spcBef>
                <a:spcPts val="1290"/>
              </a:spcBef>
            </a:pPr>
            <a:r>
              <a:rPr sz="1800" spc="-70" dirty="0">
                <a:latin typeface="Arial"/>
                <a:cs typeface="Arial"/>
              </a:rPr>
              <a:t>(7,3) </a:t>
            </a:r>
            <a:r>
              <a:rPr sz="1800" spc="-90" dirty="0">
                <a:latin typeface="Arial"/>
                <a:cs typeface="Arial"/>
              </a:rPr>
              <a:t>cyclic</a:t>
            </a:r>
            <a:r>
              <a:rPr sz="1800" spc="-29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2189480">
              <a:lnSpc>
                <a:spcPct val="100000"/>
              </a:lnSpc>
              <a:spcBef>
                <a:spcPts val="1295"/>
              </a:spcBef>
            </a:pPr>
            <a:r>
              <a:rPr sz="1800" spc="-70" dirty="0">
                <a:latin typeface="Arial"/>
                <a:cs typeface="Arial"/>
              </a:rPr>
              <a:t>(7,3) </a:t>
            </a:r>
            <a:r>
              <a:rPr sz="1800" spc="-90" dirty="0">
                <a:latin typeface="Arial"/>
                <a:cs typeface="Arial"/>
              </a:rPr>
              <a:t>cyclic</a:t>
            </a:r>
            <a:r>
              <a:rPr sz="1800" spc="-29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93865" y="5655309"/>
            <a:ext cx="850900" cy="372745"/>
            <a:chOff x="6293865" y="5655309"/>
            <a:chExt cx="850900" cy="372745"/>
          </a:xfrm>
        </p:grpSpPr>
        <p:sp>
          <p:nvSpPr>
            <p:cNvPr id="24" name="object 24"/>
            <p:cNvSpPr/>
            <p:nvPr/>
          </p:nvSpPr>
          <p:spPr>
            <a:xfrm>
              <a:off x="6300215" y="5661659"/>
              <a:ext cx="838200" cy="360045"/>
            </a:xfrm>
            <a:custGeom>
              <a:avLst/>
              <a:gdLst/>
              <a:ahLst/>
              <a:cxnLst/>
              <a:rect l="l" t="t" r="r" b="b"/>
              <a:pathLst>
                <a:path w="838200" h="360045">
                  <a:moveTo>
                    <a:pt x="629031" y="0"/>
                  </a:moveTo>
                  <a:lnTo>
                    <a:pt x="629031" y="89915"/>
                  </a:lnTo>
                  <a:lnTo>
                    <a:pt x="0" y="89915"/>
                  </a:lnTo>
                  <a:lnTo>
                    <a:pt x="0" y="269747"/>
                  </a:lnTo>
                  <a:lnTo>
                    <a:pt x="629031" y="269747"/>
                  </a:lnTo>
                  <a:lnTo>
                    <a:pt x="629031" y="359663"/>
                  </a:lnTo>
                  <a:lnTo>
                    <a:pt x="838200" y="179831"/>
                  </a:lnTo>
                  <a:lnTo>
                    <a:pt x="629031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00215" y="5661659"/>
              <a:ext cx="838200" cy="360045"/>
            </a:xfrm>
            <a:custGeom>
              <a:avLst/>
              <a:gdLst/>
              <a:ahLst/>
              <a:cxnLst/>
              <a:rect l="l" t="t" r="r" b="b"/>
              <a:pathLst>
                <a:path w="838200" h="360045">
                  <a:moveTo>
                    <a:pt x="0" y="89915"/>
                  </a:moveTo>
                  <a:lnTo>
                    <a:pt x="629031" y="89915"/>
                  </a:lnTo>
                  <a:lnTo>
                    <a:pt x="629031" y="0"/>
                  </a:lnTo>
                  <a:lnTo>
                    <a:pt x="838200" y="179831"/>
                  </a:lnTo>
                  <a:lnTo>
                    <a:pt x="629031" y="359663"/>
                  </a:lnTo>
                  <a:lnTo>
                    <a:pt x="629031" y="269747"/>
                  </a:lnTo>
                  <a:lnTo>
                    <a:pt x="0" y="269747"/>
                  </a:lnTo>
                  <a:lnTo>
                    <a:pt x="0" y="8991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93078" y="5956503"/>
            <a:ext cx="148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/>
                <a:cs typeface="Arial"/>
              </a:rPr>
              <a:t>(7,1) </a:t>
            </a:r>
            <a:r>
              <a:rPr sz="1800" spc="-85" dirty="0">
                <a:latin typeface="Arial"/>
                <a:cs typeface="Arial"/>
              </a:rPr>
              <a:t>cyclic</a:t>
            </a:r>
            <a:r>
              <a:rPr sz="1800" spc="-30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880" y="241757"/>
            <a:ext cx="779145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Generator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and </a:t>
            </a: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Parity-Check</a:t>
            </a:r>
            <a:r>
              <a:rPr b="1" spc="60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spc="-5" dirty="0">
                <a:solidFill>
                  <a:srgbClr val="FF3300"/>
                </a:solidFill>
                <a:latin typeface="Carlito"/>
                <a:cs typeface="Carlito"/>
              </a:rPr>
              <a:t>Matrices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3760" y="1487804"/>
            <a:ext cx="268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Arial"/>
                <a:cs typeface="Arial"/>
              </a:rPr>
              <a:t>Generator </a:t>
            </a:r>
            <a:r>
              <a:rPr sz="1800" spc="-40" dirty="0">
                <a:latin typeface="Arial"/>
                <a:cs typeface="Arial"/>
              </a:rPr>
              <a:t>matrix</a:t>
            </a:r>
            <a:r>
              <a:rPr sz="1800" spc="-29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482" y="2425065"/>
            <a:ext cx="962660" cy="881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10"/>
              </a:spcBef>
            </a:pPr>
            <a:r>
              <a:rPr sz="2100" i="1" spc="5" dirty="0">
                <a:latin typeface="Times New Roman"/>
                <a:cs typeface="Times New Roman"/>
              </a:rPr>
              <a:t>g </a:t>
            </a:r>
            <a:r>
              <a:rPr sz="2100" dirty="0">
                <a:latin typeface="Times New Roman"/>
                <a:cs typeface="Times New Roman"/>
              </a:rPr>
              <a:t>( </a:t>
            </a:r>
            <a:r>
              <a:rPr sz="2100" i="1" spc="5" dirty="0">
                <a:latin typeface="Times New Roman"/>
                <a:cs typeface="Times New Roman"/>
              </a:rPr>
              <a:t>X</a:t>
            </a:r>
            <a:r>
              <a:rPr sz="2100" i="1" spc="2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100" i="1" spc="5" dirty="0">
                <a:latin typeface="Times New Roman"/>
                <a:cs typeface="Times New Roman"/>
              </a:rPr>
              <a:t>X g </a:t>
            </a:r>
            <a:r>
              <a:rPr sz="2100" dirty="0">
                <a:latin typeface="Times New Roman"/>
                <a:cs typeface="Times New Roman"/>
              </a:rPr>
              <a:t>( </a:t>
            </a:r>
            <a:r>
              <a:rPr sz="2100" i="1" spc="5" dirty="0">
                <a:latin typeface="Times New Roman"/>
                <a:cs typeface="Times New Roman"/>
              </a:rPr>
              <a:t>X</a:t>
            </a:r>
            <a:r>
              <a:rPr sz="2100" i="1" spc="1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61028" y="2430783"/>
            <a:ext cx="128905" cy="141033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100" dirty="0">
                <a:latin typeface="Symbol"/>
                <a:cs typeface="Symbol"/>
              </a:rPr>
              <a:t></a:t>
            </a:r>
            <a:endParaRPr sz="2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100" spc="5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2100" spc="5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2934" y="3776852"/>
            <a:ext cx="12890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9403" y="2430783"/>
            <a:ext cx="2988945" cy="19589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R="360680" algn="ctr">
              <a:lnSpc>
                <a:spcPct val="100000"/>
              </a:lnSpc>
              <a:spcBef>
                <a:spcPts val="310"/>
              </a:spcBef>
            </a:pPr>
            <a:r>
              <a:rPr sz="2100" dirty="0">
                <a:latin typeface="Symbol"/>
                <a:cs typeface="Symbol"/>
              </a:rPr>
              <a:t></a:t>
            </a:r>
            <a:endParaRPr sz="2100">
              <a:latin typeface="Symbol"/>
              <a:cs typeface="Symbol"/>
            </a:endParaRPr>
          </a:p>
          <a:p>
            <a:pPr marR="360680" algn="ctr">
              <a:lnSpc>
                <a:spcPct val="100000"/>
              </a:lnSpc>
              <a:spcBef>
                <a:spcPts val="220"/>
              </a:spcBef>
            </a:pPr>
            <a:r>
              <a:rPr sz="2100" spc="5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  <a:p>
            <a:pPr marL="50800">
              <a:lnSpc>
                <a:spcPts val="2435"/>
              </a:lnSpc>
              <a:spcBef>
                <a:spcPts val="530"/>
              </a:spcBef>
              <a:tabLst>
                <a:tab pos="757555" algn="l"/>
                <a:tab pos="1254760" algn="l"/>
              </a:tabLst>
            </a:pPr>
            <a:r>
              <a:rPr sz="2100" i="1" spc="5" dirty="0">
                <a:latin typeface="Times New Roman"/>
                <a:cs typeface="Times New Roman"/>
              </a:rPr>
              <a:t>G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X	</a:t>
            </a:r>
            <a:r>
              <a:rPr sz="2100" dirty="0">
                <a:latin typeface="Times New Roman"/>
                <a:cs typeface="Times New Roman"/>
              </a:rPr>
              <a:t>)</a:t>
            </a:r>
            <a:r>
              <a:rPr sz="2100" spc="360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3150" baseline="14550" dirty="0">
                <a:latin typeface="Symbol"/>
                <a:cs typeface="Symbol"/>
              </a:rPr>
              <a:t></a:t>
            </a:r>
            <a:endParaRPr sz="3150" baseline="14550">
              <a:latin typeface="Symbol"/>
              <a:cs typeface="Symbol"/>
            </a:endParaRPr>
          </a:p>
          <a:p>
            <a:pPr marR="360680" algn="ctr">
              <a:lnSpc>
                <a:spcPts val="2305"/>
              </a:lnSpc>
            </a:pPr>
            <a:r>
              <a:rPr sz="2100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  <a:p>
            <a:pPr marR="366395" algn="ctr">
              <a:lnSpc>
                <a:spcPts val="1970"/>
              </a:lnSpc>
            </a:pPr>
            <a:r>
              <a:rPr sz="2100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  <a:p>
            <a:pPr marL="1724025">
              <a:lnSpc>
                <a:spcPts val="505"/>
              </a:lnSpc>
            </a:pPr>
            <a:r>
              <a:rPr sz="1200" i="1" dirty="0">
                <a:latin typeface="Times New Roman"/>
                <a:cs typeface="Times New Roman"/>
              </a:rPr>
              <a:t>k </a:t>
            </a:r>
            <a:r>
              <a:rPr sz="1200" dirty="0">
                <a:latin typeface="Symbol"/>
                <a:cs typeface="Symbol"/>
              </a:rPr>
              <a:t></a:t>
            </a:r>
            <a:r>
              <a:rPr sz="1200" spc="-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marL="1255395">
              <a:lnSpc>
                <a:spcPts val="2005"/>
              </a:lnSpc>
              <a:tabLst>
                <a:tab pos="2068830" algn="l"/>
                <a:tab pos="2718435" algn="l"/>
              </a:tabLst>
            </a:pPr>
            <a:r>
              <a:rPr sz="3150" spc="7" baseline="-13227" dirty="0">
                <a:latin typeface="Symbol"/>
                <a:cs typeface="Symbol"/>
              </a:rPr>
              <a:t></a:t>
            </a:r>
            <a:r>
              <a:rPr sz="3150" spc="82" baseline="-13227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X	g</a:t>
            </a:r>
            <a:r>
              <a:rPr sz="2100" i="1" spc="-2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X	</a:t>
            </a:r>
            <a:r>
              <a:rPr sz="2100" dirty="0">
                <a:latin typeface="Times New Roman"/>
                <a:cs typeface="Times New Roman"/>
              </a:rPr>
              <a:t>)</a:t>
            </a:r>
            <a:r>
              <a:rPr sz="2100" spc="-350" dirty="0">
                <a:latin typeface="Times New Roman"/>
                <a:cs typeface="Times New Roman"/>
              </a:rPr>
              <a:t> </a:t>
            </a:r>
            <a:r>
              <a:rPr sz="3150" spc="7" baseline="-13227" dirty="0">
                <a:latin typeface="Symbol"/>
                <a:cs typeface="Symbol"/>
              </a:rPr>
              <a:t></a:t>
            </a:r>
            <a:endParaRPr sz="3150" baseline="-13227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72613" y="3500742"/>
            <a:ext cx="1002957" cy="271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150609" y="3277870"/>
            <a:ext cx="1003300" cy="488315"/>
            <a:chOff x="6150609" y="3277870"/>
            <a:chExt cx="1003300" cy="488315"/>
          </a:xfrm>
        </p:grpSpPr>
        <p:sp>
          <p:nvSpPr>
            <p:cNvPr id="10" name="object 10"/>
            <p:cNvSpPr/>
            <p:nvPr/>
          </p:nvSpPr>
          <p:spPr>
            <a:xfrm>
              <a:off x="6156959" y="3284220"/>
              <a:ext cx="990600" cy="475615"/>
            </a:xfrm>
            <a:custGeom>
              <a:avLst/>
              <a:gdLst/>
              <a:ahLst/>
              <a:cxnLst/>
              <a:rect l="l" t="t" r="r" b="b"/>
              <a:pathLst>
                <a:path w="990600" h="475614">
                  <a:moveTo>
                    <a:pt x="742568" y="0"/>
                  </a:moveTo>
                  <a:lnTo>
                    <a:pt x="742568" y="118871"/>
                  </a:lnTo>
                  <a:lnTo>
                    <a:pt x="0" y="118871"/>
                  </a:lnTo>
                  <a:lnTo>
                    <a:pt x="0" y="356615"/>
                  </a:lnTo>
                  <a:lnTo>
                    <a:pt x="742568" y="356615"/>
                  </a:lnTo>
                  <a:lnTo>
                    <a:pt x="742568" y="475487"/>
                  </a:lnTo>
                  <a:lnTo>
                    <a:pt x="990599" y="237743"/>
                  </a:lnTo>
                  <a:lnTo>
                    <a:pt x="742568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56959" y="3284220"/>
              <a:ext cx="990600" cy="475615"/>
            </a:xfrm>
            <a:custGeom>
              <a:avLst/>
              <a:gdLst/>
              <a:ahLst/>
              <a:cxnLst/>
              <a:rect l="l" t="t" r="r" b="b"/>
              <a:pathLst>
                <a:path w="990600" h="475614">
                  <a:moveTo>
                    <a:pt x="0" y="118871"/>
                  </a:moveTo>
                  <a:lnTo>
                    <a:pt x="742568" y="118871"/>
                  </a:lnTo>
                  <a:lnTo>
                    <a:pt x="742568" y="0"/>
                  </a:lnTo>
                  <a:lnTo>
                    <a:pt x="990599" y="237743"/>
                  </a:lnTo>
                  <a:lnTo>
                    <a:pt x="742568" y="475487"/>
                  </a:lnTo>
                  <a:lnTo>
                    <a:pt x="742568" y="356615"/>
                  </a:lnTo>
                  <a:lnTo>
                    <a:pt x="0" y="356615"/>
                  </a:lnTo>
                  <a:lnTo>
                    <a:pt x="0" y="1188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462519" y="3289503"/>
            <a:ext cx="168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61205" y="3277870"/>
            <a:ext cx="1079500" cy="469900"/>
            <a:chOff x="4061205" y="3277870"/>
            <a:chExt cx="1079500" cy="469900"/>
          </a:xfrm>
        </p:grpSpPr>
        <p:sp>
          <p:nvSpPr>
            <p:cNvPr id="14" name="object 14"/>
            <p:cNvSpPr/>
            <p:nvPr/>
          </p:nvSpPr>
          <p:spPr>
            <a:xfrm>
              <a:off x="4067555" y="3284220"/>
              <a:ext cx="1066800" cy="457200"/>
            </a:xfrm>
            <a:custGeom>
              <a:avLst/>
              <a:gdLst/>
              <a:ahLst/>
              <a:cxnLst/>
              <a:rect l="l" t="t" r="r" b="b"/>
              <a:pathLst>
                <a:path w="1066800" h="457200">
                  <a:moveTo>
                    <a:pt x="800100" y="0"/>
                  </a:moveTo>
                  <a:lnTo>
                    <a:pt x="800100" y="114300"/>
                  </a:lnTo>
                  <a:lnTo>
                    <a:pt x="0" y="114300"/>
                  </a:lnTo>
                  <a:lnTo>
                    <a:pt x="0" y="342899"/>
                  </a:lnTo>
                  <a:lnTo>
                    <a:pt x="800100" y="342899"/>
                  </a:lnTo>
                  <a:lnTo>
                    <a:pt x="800100" y="457199"/>
                  </a:lnTo>
                  <a:lnTo>
                    <a:pt x="1066800" y="2286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67555" y="3284220"/>
              <a:ext cx="1066800" cy="457200"/>
            </a:xfrm>
            <a:custGeom>
              <a:avLst/>
              <a:gdLst/>
              <a:ahLst/>
              <a:cxnLst/>
              <a:rect l="l" t="t" r="r" b="b"/>
              <a:pathLst>
                <a:path w="1066800" h="457200">
                  <a:moveTo>
                    <a:pt x="0" y="114300"/>
                  </a:moveTo>
                  <a:lnTo>
                    <a:pt x="800100" y="114300"/>
                  </a:lnTo>
                  <a:lnTo>
                    <a:pt x="800100" y="0"/>
                  </a:lnTo>
                  <a:lnTo>
                    <a:pt x="1066800" y="228600"/>
                  </a:lnTo>
                  <a:lnTo>
                    <a:pt x="800100" y="457199"/>
                  </a:lnTo>
                  <a:lnTo>
                    <a:pt x="800100" y="342899"/>
                  </a:lnTo>
                  <a:lnTo>
                    <a:pt x="0" y="342899"/>
                  </a:lnTo>
                  <a:lnTo>
                    <a:pt x="0" y="11430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45378" y="3217926"/>
            <a:ext cx="170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65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47565" y="2784170"/>
            <a:ext cx="119697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70" dirty="0">
                <a:latin typeface="Arial"/>
                <a:cs typeface="Arial"/>
              </a:rPr>
              <a:t>coefficients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28339" y="5115023"/>
            <a:ext cx="47744" cy="2514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3760" y="5033517"/>
            <a:ext cx="7692390" cy="1362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93090" algn="ctr">
              <a:lnSpc>
                <a:spcPts val="2825"/>
              </a:lnSpc>
              <a:spcBef>
                <a:spcPts val="90"/>
              </a:spcBef>
              <a:tabLst>
                <a:tab pos="438784" algn="l"/>
                <a:tab pos="762000" algn="l"/>
                <a:tab pos="1466215" algn="l"/>
                <a:tab pos="1859280" algn="l"/>
              </a:tabLst>
            </a:pPr>
            <a:r>
              <a:rPr sz="2550" b="1" i="1" spc="-5" dirty="0">
                <a:latin typeface="Times New Roman"/>
                <a:cs typeface="Times New Roman"/>
              </a:rPr>
              <a:t>G	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5" dirty="0">
                <a:latin typeface="Times New Roman"/>
                <a:cs typeface="Times New Roman"/>
              </a:rPr>
              <a:t>	</a:t>
            </a:r>
            <a:r>
              <a:rPr sz="2550" b="1" spc="-5" dirty="0">
                <a:latin typeface="Times New Roman"/>
                <a:cs typeface="Times New Roman"/>
              </a:rPr>
              <a:t>[</a:t>
            </a:r>
            <a:r>
              <a:rPr sz="2550" b="1" spc="-120" dirty="0">
                <a:latin typeface="Times New Roman"/>
                <a:cs typeface="Times New Roman"/>
              </a:rPr>
              <a:t> </a:t>
            </a:r>
            <a:r>
              <a:rPr sz="2550" b="1" i="1" spc="-5" dirty="0">
                <a:latin typeface="Times New Roman"/>
                <a:cs typeface="Times New Roman"/>
              </a:rPr>
              <a:t>P	I	</a:t>
            </a:r>
            <a:r>
              <a:rPr sz="2550" b="1" spc="-5" dirty="0">
                <a:latin typeface="Times New Roman"/>
                <a:cs typeface="Times New Roman"/>
              </a:rPr>
              <a:t>]</a:t>
            </a:r>
            <a:endParaRPr sz="2550">
              <a:latin typeface="Times New Roman"/>
              <a:cs typeface="Times New Roman"/>
            </a:endParaRPr>
          </a:p>
          <a:p>
            <a:pPr marL="845819" algn="ctr">
              <a:lnSpc>
                <a:spcPts val="1505"/>
              </a:lnSpc>
            </a:pPr>
            <a:r>
              <a:rPr sz="1450" b="1" i="1" spc="-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800" spc="-70" dirty="0">
                <a:solidFill>
                  <a:srgbClr val="66FFFF"/>
                </a:solidFill>
                <a:latin typeface="Arial"/>
                <a:cs typeface="Arial"/>
              </a:rPr>
              <a:t>Note: </a:t>
            </a:r>
            <a:r>
              <a:rPr sz="2800" spc="-409" dirty="0">
                <a:solidFill>
                  <a:srgbClr val="66FFFF"/>
                </a:solidFill>
                <a:latin typeface="Arial"/>
                <a:cs typeface="Arial"/>
              </a:rPr>
              <a:t>G </a:t>
            </a:r>
            <a:r>
              <a:rPr sz="2800" spc="-125" dirty="0">
                <a:solidFill>
                  <a:srgbClr val="66FFFF"/>
                </a:solidFill>
                <a:latin typeface="Arial"/>
                <a:cs typeface="Arial"/>
              </a:rPr>
              <a:t>produced </a:t>
            </a:r>
            <a:r>
              <a:rPr sz="2800" spc="-140" dirty="0">
                <a:solidFill>
                  <a:srgbClr val="66FFFF"/>
                </a:solidFill>
                <a:latin typeface="Arial"/>
                <a:cs typeface="Arial"/>
              </a:rPr>
              <a:t>by </a:t>
            </a:r>
            <a:r>
              <a:rPr sz="2800" spc="-55" dirty="0">
                <a:solidFill>
                  <a:srgbClr val="66FFFF"/>
                </a:solidFill>
                <a:latin typeface="Arial"/>
                <a:cs typeface="Arial"/>
              </a:rPr>
              <a:t>this </a:t>
            </a:r>
            <a:r>
              <a:rPr sz="2800" spc="-160" dirty="0">
                <a:solidFill>
                  <a:srgbClr val="66FFFF"/>
                </a:solidFill>
                <a:latin typeface="Arial"/>
                <a:cs typeface="Arial"/>
              </a:rPr>
              <a:t>way </a:t>
            </a:r>
            <a:r>
              <a:rPr sz="2800" spc="-185" dirty="0">
                <a:solidFill>
                  <a:srgbClr val="66FFFF"/>
                </a:solidFill>
                <a:latin typeface="Arial"/>
                <a:cs typeface="Arial"/>
              </a:rPr>
              <a:t>may </a:t>
            </a:r>
            <a:r>
              <a:rPr sz="2800" spc="-10" dirty="0">
                <a:solidFill>
                  <a:srgbClr val="66FFFF"/>
                </a:solidFill>
                <a:latin typeface="Arial"/>
                <a:cs typeface="Arial"/>
              </a:rPr>
              <a:t>not </a:t>
            </a:r>
            <a:r>
              <a:rPr sz="2800" spc="-130" dirty="0">
                <a:solidFill>
                  <a:srgbClr val="66FFFF"/>
                </a:solidFill>
                <a:latin typeface="Arial"/>
                <a:cs typeface="Arial"/>
              </a:rPr>
              <a:t>be </a:t>
            </a:r>
            <a:r>
              <a:rPr sz="2800" spc="-145" dirty="0">
                <a:solidFill>
                  <a:srgbClr val="66FFFF"/>
                </a:solidFill>
                <a:latin typeface="Arial"/>
                <a:cs typeface="Arial"/>
              </a:rPr>
              <a:t>systematic</a:t>
            </a:r>
            <a:r>
              <a:rPr sz="2800" spc="-35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66FFF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209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3125" y="155524"/>
            <a:ext cx="512762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Encoder </a:t>
            </a:r>
            <a:r>
              <a:rPr b="1" spc="-15" dirty="0">
                <a:solidFill>
                  <a:srgbClr val="FF3300"/>
                </a:solidFill>
                <a:latin typeface="Carlito"/>
                <a:cs typeface="Carlito"/>
              </a:rPr>
              <a:t>for </a:t>
            </a:r>
            <a:r>
              <a:rPr b="1" spc="-25" dirty="0">
                <a:solidFill>
                  <a:srgbClr val="FF3300"/>
                </a:solidFill>
                <a:latin typeface="Carlito"/>
                <a:cs typeface="Carlito"/>
              </a:rPr>
              <a:t>Cyclic</a:t>
            </a:r>
            <a:r>
              <a:rPr b="1" spc="-175" dirty="0">
                <a:solidFill>
                  <a:srgbClr val="FF3300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3300"/>
                </a:solidFill>
                <a:latin typeface="Carlito"/>
                <a:cs typeface="Carlito"/>
              </a:rPr>
              <a:t>Codes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285" y="1919985"/>
            <a:ext cx="3162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FFFF00"/>
                </a:solidFill>
                <a:latin typeface="Arial"/>
                <a:cs typeface="Arial"/>
              </a:rPr>
              <a:t>How </a:t>
            </a:r>
            <a:r>
              <a:rPr sz="1800" spc="10" dirty="0">
                <a:solidFill>
                  <a:srgbClr val="FFFF00"/>
                </a:solidFill>
                <a:latin typeface="Arial"/>
                <a:cs typeface="Arial"/>
              </a:rPr>
              <a:t>to</a:t>
            </a:r>
            <a:r>
              <a:rPr sz="1800" spc="-3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0" dirty="0">
                <a:solidFill>
                  <a:srgbClr val="FFFF00"/>
                </a:solidFill>
                <a:latin typeface="Arial"/>
                <a:cs typeface="Arial"/>
              </a:rPr>
              <a:t>design 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sz="1800" spc="-85" dirty="0">
                <a:solidFill>
                  <a:srgbClr val="FFFF00"/>
                </a:solidFill>
                <a:latin typeface="Arial"/>
                <a:cs typeface="Arial"/>
              </a:rPr>
              <a:t>cyclic </a:t>
            </a:r>
            <a:r>
              <a:rPr sz="1800" spc="-90" dirty="0">
                <a:solidFill>
                  <a:srgbClr val="FFFF00"/>
                </a:solidFill>
                <a:latin typeface="Arial"/>
                <a:cs typeface="Arial"/>
              </a:rPr>
              <a:t>encoder?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912" y="3073400"/>
            <a:ext cx="76111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solidFill>
                  <a:srgbClr val="66FFFF"/>
                </a:solidFill>
                <a:latin typeface="Arial"/>
                <a:cs typeface="Arial"/>
              </a:rPr>
              <a:t>These </a:t>
            </a:r>
            <a:r>
              <a:rPr sz="1800" spc="-85" dirty="0">
                <a:solidFill>
                  <a:srgbClr val="66FFFF"/>
                </a:solidFill>
                <a:latin typeface="Arial"/>
                <a:cs typeface="Arial"/>
              </a:rPr>
              <a:t>encoding </a:t>
            </a:r>
            <a:r>
              <a:rPr sz="1800" spc="-70" dirty="0">
                <a:solidFill>
                  <a:srgbClr val="66FFFF"/>
                </a:solidFill>
                <a:latin typeface="Arial"/>
                <a:cs typeface="Arial"/>
              </a:rPr>
              <a:t>procedure </a:t>
            </a:r>
            <a:r>
              <a:rPr sz="1800" spc="-120" dirty="0">
                <a:solidFill>
                  <a:srgbClr val="66FFFF"/>
                </a:solidFill>
                <a:latin typeface="Arial"/>
                <a:cs typeface="Arial"/>
              </a:rPr>
              <a:t>can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be </a:t>
            </a:r>
            <a:r>
              <a:rPr sz="1800" spc="-55" dirty="0">
                <a:solidFill>
                  <a:srgbClr val="66FFFF"/>
                </a:solidFill>
                <a:latin typeface="Arial"/>
                <a:cs typeface="Arial"/>
              </a:rPr>
              <a:t>implemented </a:t>
            </a:r>
            <a:r>
              <a:rPr sz="1800" spc="-80" dirty="0">
                <a:solidFill>
                  <a:srgbClr val="66FFFF"/>
                </a:solidFill>
                <a:latin typeface="Arial"/>
                <a:cs typeface="Arial"/>
              </a:rPr>
              <a:t>by </a:t>
            </a:r>
            <a:r>
              <a:rPr sz="1800" spc="-120" dirty="0">
                <a:solidFill>
                  <a:srgbClr val="66FFFF"/>
                </a:solidFill>
                <a:latin typeface="Arial"/>
                <a:cs typeface="Arial"/>
              </a:rPr>
              <a:t>means </a:t>
            </a:r>
            <a:r>
              <a:rPr sz="1800" dirty="0">
                <a:solidFill>
                  <a:srgbClr val="66FFFF"/>
                </a:solidFill>
                <a:latin typeface="Arial"/>
                <a:cs typeface="Arial"/>
              </a:rPr>
              <a:t>of </a:t>
            </a:r>
            <a:r>
              <a:rPr sz="1800" spc="-80" dirty="0">
                <a:solidFill>
                  <a:srgbClr val="66FFFF"/>
                </a:solidFill>
                <a:latin typeface="Arial"/>
                <a:cs typeface="Arial"/>
              </a:rPr>
              <a:t>encoder </a:t>
            </a:r>
            <a:r>
              <a:rPr sz="1800" spc="-85" dirty="0">
                <a:solidFill>
                  <a:srgbClr val="66FFFF"/>
                </a:solidFill>
                <a:latin typeface="Arial"/>
                <a:cs typeface="Arial"/>
              </a:rPr>
              <a:t>consisting</a:t>
            </a:r>
            <a:r>
              <a:rPr sz="1800" spc="-22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66FFFF"/>
                </a:solidFill>
                <a:latin typeface="Arial"/>
                <a:cs typeface="Arial"/>
              </a:rPr>
              <a:t>of  </a:t>
            </a:r>
            <a:r>
              <a:rPr sz="1800" spc="-140" dirty="0">
                <a:solidFill>
                  <a:srgbClr val="66FFFF"/>
                </a:solidFill>
                <a:latin typeface="Arial"/>
                <a:cs typeface="Arial"/>
              </a:rPr>
              <a:t>a </a:t>
            </a:r>
            <a:r>
              <a:rPr sz="1800" spc="-50" dirty="0">
                <a:solidFill>
                  <a:srgbClr val="66FFFF"/>
                </a:solidFill>
                <a:latin typeface="Arial"/>
                <a:cs typeface="Arial"/>
              </a:rPr>
              <a:t>linear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feedback </a:t>
            </a:r>
            <a:r>
              <a:rPr sz="1800" spc="-25" dirty="0">
                <a:solidFill>
                  <a:srgbClr val="66FFFF"/>
                </a:solidFill>
                <a:latin typeface="Arial"/>
                <a:cs typeface="Arial"/>
              </a:rPr>
              <a:t>shift </a:t>
            </a:r>
            <a:r>
              <a:rPr sz="1800" spc="-85" dirty="0">
                <a:solidFill>
                  <a:srgbClr val="66FFFF"/>
                </a:solidFill>
                <a:latin typeface="Arial"/>
                <a:cs typeface="Arial"/>
              </a:rPr>
              <a:t>register </a:t>
            </a:r>
            <a:r>
              <a:rPr sz="1800" spc="10" dirty="0">
                <a:solidFill>
                  <a:srgbClr val="66FFFF"/>
                </a:solidFill>
                <a:latin typeface="Arial"/>
                <a:cs typeface="Arial"/>
              </a:rPr>
              <a:t>with </a:t>
            </a:r>
            <a:r>
              <a:rPr sz="1800" spc="-65" dirty="0">
                <a:solidFill>
                  <a:srgbClr val="66FFFF"/>
                </a:solidFill>
                <a:latin typeface="Arial"/>
                <a:cs typeface="Arial"/>
              </a:rPr>
              <a:t>(n-k)</a:t>
            </a:r>
            <a:r>
              <a:rPr sz="1800" spc="-229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1800" spc="-125" dirty="0">
                <a:solidFill>
                  <a:srgbClr val="66FFFF"/>
                </a:solidFill>
                <a:latin typeface="Arial"/>
                <a:cs typeface="Arial"/>
              </a:rPr>
              <a:t>stages.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944" y="6287414"/>
            <a:ext cx="1949450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8535">
              <a:lnSpc>
                <a:spcPts val="11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mmun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ca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  <a:p>
            <a:pPr>
              <a:lnSpc>
                <a:spcPts val="1430"/>
              </a:lnSpc>
              <a:tabLst>
                <a:tab pos="841375" algn="l"/>
              </a:tabLst>
            </a:pP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Systems	</a:t>
            </a:r>
            <a:r>
              <a:rPr sz="1200" spc="-55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52340" y="4084701"/>
            <a:ext cx="61594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i="1" dirty="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51501" y="4084701"/>
            <a:ext cx="37338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i="1" dirty="0">
                <a:latin typeface="Times New Roman"/>
                <a:cs typeface="Times New Roman"/>
              </a:rPr>
              <a:t>n </a:t>
            </a:r>
            <a:r>
              <a:rPr sz="1000" dirty="0">
                <a:latin typeface="Symbol"/>
                <a:cs typeface="Symbol"/>
              </a:rPr>
              <a:t>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i="1" dirty="0">
                <a:latin typeface="Times New Roman"/>
                <a:cs typeface="Times New Roman"/>
              </a:rPr>
              <a:t>k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6985" y="4123766"/>
            <a:ext cx="158750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605" algn="l"/>
                <a:tab pos="881380" algn="l"/>
                <a:tab pos="1204595" algn="l"/>
                <a:tab pos="1451610" algn="l"/>
              </a:tabLst>
            </a:pPr>
            <a:r>
              <a:rPr sz="1750" b="1" i="1" dirty="0">
                <a:latin typeface="Times New Roman"/>
                <a:cs typeface="Times New Roman"/>
              </a:rPr>
              <a:t>g	</a:t>
            </a:r>
            <a:r>
              <a:rPr sz="1750" b="1" dirty="0">
                <a:latin typeface="Times New Roman"/>
                <a:cs typeface="Times New Roman"/>
              </a:rPr>
              <a:t>( </a:t>
            </a:r>
            <a:r>
              <a:rPr sz="1750" b="1" spc="25" dirty="0">
                <a:latin typeface="Times New Roman"/>
                <a:cs typeface="Times New Roman"/>
              </a:rPr>
              <a:t> </a:t>
            </a:r>
            <a:r>
              <a:rPr sz="1750" b="1" i="1" dirty="0">
                <a:latin typeface="Times New Roman"/>
                <a:cs typeface="Times New Roman"/>
              </a:rPr>
              <a:t>x </a:t>
            </a:r>
            <a:r>
              <a:rPr sz="1750" b="1" i="1" spc="-215" dirty="0">
                <a:latin typeface="Times New Roman"/>
                <a:cs typeface="Times New Roman"/>
              </a:rPr>
              <a:t> </a:t>
            </a:r>
            <a:r>
              <a:rPr sz="1750" b="1" dirty="0">
                <a:latin typeface="Times New Roman"/>
                <a:cs typeface="Times New Roman"/>
              </a:rPr>
              <a:t>)	</a:t>
            </a:r>
            <a:r>
              <a:rPr sz="1750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b="1" dirty="0">
                <a:latin typeface="Times New Roman"/>
                <a:cs typeface="Times New Roman"/>
              </a:rPr>
              <a:t>1	</a:t>
            </a:r>
            <a:r>
              <a:rPr sz="1750" dirty="0">
                <a:latin typeface="Symbol"/>
                <a:cs typeface="Symbol"/>
              </a:rPr>
              <a:t>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60470" y="4285310"/>
            <a:ext cx="61594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i="1" dirty="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6728" y="4123766"/>
            <a:ext cx="52197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0045" algn="l"/>
              </a:tabLst>
            </a:pPr>
            <a:r>
              <a:rPr sz="1750" b="1" i="1" dirty="0">
                <a:latin typeface="Times New Roman"/>
                <a:cs typeface="Times New Roman"/>
              </a:rPr>
              <a:t>g	X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6270" y="4123766"/>
            <a:ext cx="52832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6395" indent="-354330">
              <a:lnSpc>
                <a:spcPct val="100000"/>
              </a:lnSpc>
              <a:spcBef>
                <a:spcPts val="105"/>
              </a:spcBef>
              <a:buFont typeface="Symbol"/>
              <a:buChar char=""/>
              <a:tabLst>
                <a:tab pos="366395" algn="l"/>
                <a:tab pos="367030" algn="l"/>
              </a:tabLst>
            </a:pPr>
            <a:r>
              <a:rPr sz="1750" b="1" i="1" dirty="0">
                <a:latin typeface="Times New Roman"/>
                <a:cs typeface="Times New Roman"/>
              </a:rPr>
              <a:t>X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5272" y="4285310"/>
            <a:ext cx="61594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i="1" dirty="0">
                <a:latin typeface="Times New Roman"/>
                <a:cs typeface="Times New Roman"/>
              </a:rPr>
              <a:t>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40451" y="4123766"/>
            <a:ext cx="222313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4035" algn="l"/>
                <a:tab pos="972819" algn="l"/>
                <a:tab pos="1290320" algn="l"/>
                <a:tab pos="1600835" algn="l"/>
                <a:tab pos="2098040" algn="l"/>
              </a:tabLst>
            </a:pPr>
            <a:r>
              <a:rPr sz="1750" b="1" dirty="0">
                <a:latin typeface="Times New Roman"/>
                <a:cs typeface="Times New Roman"/>
              </a:rPr>
              <a:t>,	</a:t>
            </a:r>
            <a:r>
              <a:rPr sz="1750" b="1" i="1" dirty="0">
                <a:latin typeface="Times New Roman"/>
                <a:cs typeface="Times New Roman"/>
              </a:rPr>
              <a:t>g	</a:t>
            </a:r>
            <a:r>
              <a:rPr sz="1750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b="1" dirty="0">
                <a:latin typeface="Times New Roman"/>
                <a:cs typeface="Times New Roman"/>
              </a:rPr>
              <a:t>1	o </a:t>
            </a:r>
            <a:r>
              <a:rPr sz="1750" b="1" spc="-145" dirty="0">
                <a:latin typeface="Times New Roman"/>
                <a:cs typeface="Times New Roman"/>
              </a:rPr>
              <a:t> </a:t>
            </a:r>
            <a:r>
              <a:rPr sz="1750" b="1" dirty="0">
                <a:latin typeface="Times New Roman"/>
                <a:cs typeface="Times New Roman"/>
              </a:rPr>
              <a:t>r	0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67329" y="3894840"/>
            <a:ext cx="659765" cy="61849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000" b="1" i="1" dirty="0">
                <a:latin typeface="Times New Roman"/>
                <a:cs typeface="Times New Roman"/>
              </a:rPr>
              <a:t>n </a:t>
            </a:r>
            <a:r>
              <a:rPr sz="1000" dirty="0">
                <a:latin typeface="Symbol"/>
                <a:cs typeface="Symbol"/>
              </a:rPr>
              <a:t>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i="1" dirty="0">
                <a:latin typeface="Times New Roman"/>
                <a:cs typeface="Times New Roman"/>
              </a:rPr>
              <a:t>k </a:t>
            </a:r>
            <a:r>
              <a:rPr sz="1000" dirty="0">
                <a:latin typeface="Symbol"/>
                <a:cs typeface="Symbol"/>
              </a:rPr>
              <a:t>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200"/>
              </a:spcBef>
            </a:pPr>
            <a:r>
              <a:rPr sz="2650" spc="-10" dirty="0">
                <a:latin typeface="Symbol"/>
                <a:cs typeface="Symbol"/>
              </a:rPr>
              <a:t>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8017" y="4514850"/>
            <a:ext cx="31496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i="1" dirty="0">
                <a:latin typeface="Times New Roman"/>
                <a:cs typeface="Times New Roman"/>
              </a:rPr>
              <a:t>i </a:t>
            </a:r>
            <a:r>
              <a:rPr sz="1000" dirty="0">
                <a:latin typeface="Symbol"/>
                <a:cs typeface="Symbol"/>
              </a:rPr>
              <a:t>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4269" y="928674"/>
            <a:ext cx="8821435" cy="2500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1238" y="2272995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03141" y="2272995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46953" y="2272995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05025" y="2272995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68490" y="2272995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10251" y="5024120"/>
            <a:ext cx="103759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50" b="1" dirty="0">
                <a:latin typeface="Times New Roman"/>
                <a:cs typeface="Times New Roman"/>
              </a:rPr>
              <a:t>, </a:t>
            </a:r>
            <a:r>
              <a:rPr sz="2250" b="1" i="1" dirty="0">
                <a:latin typeface="Times New Roman"/>
                <a:cs typeface="Times New Roman"/>
              </a:rPr>
              <a:t>m </a:t>
            </a:r>
            <a:r>
              <a:rPr sz="1950" b="1" i="1" spc="-7" baseline="-27777" dirty="0">
                <a:latin typeface="Times New Roman"/>
                <a:cs typeface="Times New Roman"/>
              </a:rPr>
              <a:t>k </a:t>
            </a:r>
            <a:r>
              <a:rPr sz="1950" spc="-7" baseline="-27777" dirty="0">
                <a:latin typeface="Symbol"/>
                <a:cs typeface="Symbol"/>
              </a:rPr>
              <a:t></a:t>
            </a:r>
            <a:r>
              <a:rPr sz="1950" spc="-7" baseline="-27777" dirty="0">
                <a:latin typeface="Times New Roman"/>
                <a:cs typeface="Times New Roman"/>
              </a:rPr>
              <a:t> </a:t>
            </a:r>
            <a:r>
              <a:rPr sz="1950" b="1" spc="-7" baseline="-27777" dirty="0">
                <a:latin typeface="Times New Roman"/>
                <a:cs typeface="Times New Roman"/>
              </a:rPr>
              <a:t>1 </a:t>
            </a:r>
            <a:r>
              <a:rPr sz="2250" b="1" dirty="0">
                <a:latin typeface="Times New Roman"/>
                <a:cs typeface="Times New Roman"/>
              </a:rPr>
              <a:t>]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90773" y="4960111"/>
            <a:ext cx="2012314" cy="51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00"/>
              </a:lnSpc>
              <a:spcBef>
                <a:spcPts val="105"/>
              </a:spcBef>
              <a:tabLst>
                <a:tab pos="426720" algn="l"/>
                <a:tab pos="720090" algn="l"/>
                <a:tab pos="1326515" algn="l"/>
                <a:tab pos="1927225" algn="l"/>
              </a:tabLst>
            </a:pPr>
            <a:r>
              <a:rPr sz="2250" b="1" i="1" dirty="0">
                <a:latin typeface="Times New Roman"/>
                <a:cs typeface="Times New Roman"/>
              </a:rPr>
              <a:t>m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dirty="0">
                <a:latin typeface="Times New Roman"/>
                <a:cs typeface="Times New Roman"/>
              </a:rPr>
              <a:t>[</a:t>
            </a:r>
            <a:r>
              <a:rPr sz="2250" b="1" spc="-210" dirty="0">
                <a:latin typeface="Times New Roman"/>
                <a:cs typeface="Times New Roman"/>
              </a:rPr>
              <a:t> </a:t>
            </a:r>
            <a:r>
              <a:rPr sz="2250" b="1" i="1" dirty="0">
                <a:latin typeface="Times New Roman"/>
                <a:cs typeface="Times New Roman"/>
              </a:rPr>
              <a:t>m	</a:t>
            </a:r>
            <a:r>
              <a:rPr sz="2250" b="1" dirty="0">
                <a:latin typeface="Times New Roman"/>
                <a:cs typeface="Times New Roman"/>
              </a:rPr>
              <a:t>, </a:t>
            </a:r>
            <a:r>
              <a:rPr sz="2250" b="1" i="1" dirty="0">
                <a:latin typeface="Times New Roman"/>
                <a:cs typeface="Times New Roman"/>
              </a:rPr>
              <a:t>m	</a:t>
            </a:r>
            <a:r>
              <a:rPr sz="2250" b="1" dirty="0">
                <a:latin typeface="Times New Roman"/>
                <a:cs typeface="Times New Roman"/>
              </a:rPr>
              <a:t>,</a:t>
            </a:r>
            <a:endParaRPr sz="2250">
              <a:latin typeface="Times New Roman"/>
              <a:cs typeface="Times New Roman"/>
            </a:endParaRPr>
          </a:p>
          <a:p>
            <a:pPr marL="1170940">
              <a:lnSpc>
                <a:spcPts val="1360"/>
              </a:lnSpc>
              <a:tabLst>
                <a:tab pos="1778000" algn="l"/>
              </a:tabLst>
            </a:pPr>
            <a:r>
              <a:rPr sz="1300" b="1" spc="-5" dirty="0">
                <a:latin typeface="Times New Roman"/>
                <a:cs typeface="Times New Roman"/>
              </a:rPr>
              <a:t>0	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28996" y="5021364"/>
            <a:ext cx="1456436" cy="293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9495" y="5949696"/>
            <a:ext cx="8077200" cy="685800"/>
          </a:xfrm>
          <a:custGeom>
            <a:avLst/>
            <a:gdLst/>
            <a:ahLst/>
            <a:cxnLst/>
            <a:rect l="l" t="t" r="r" b="b"/>
            <a:pathLst>
              <a:path w="8077200" h="685800">
                <a:moveTo>
                  <a:pt x="8077200" y="0"/>
                </a:moveTo>
                <a:lnTo>
                  <a:pt x="0" y="0"/>
                </a:lnTo>
                <a:lnTo>
                  <a:pt x="0" y="685799"/>
                </a:lnTo>
                <a:lnTo>
                  <a:pt x="8077200" y="685799"/>
                </a:lnTo>
                <a:lnTo>
                  <a:pt x="8077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803651" y="5970828"/>
            <a:ext cx="5695315" cy="600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960"/>
              </a:lnSpc>
              <a:spcBef>
                <a:spcPts val="90"/>
              </a:spcBef>
              <a:tabLst>
                <a:tab pos="375285" algn="l"/>
                <a:tab pos="765175" algn="l"/>
                <a:tab pos="1298575" algn="l"/>
                <a:tab pos="2829560" algn="l"/>
                <a:tab pos="3543300" algn="l"/>
                <a:tab pos="4238625" algn="l"/>
              </a:tabLst>
            </a:pP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b="1" i="1" spc="-5" dirty="0">
                <a:latin typeface="Times New Roman"/>
                <a:cs typeface="Times New Roman"/>
              </a:rPr>
              <a:t>b	</a:t>
            </a:r>
            <a:r>
              <a:rPr sz="2650" b="1" spc="-5" dirty="0">
                <a:latin typeface="Times New Roman"/>
                <a:cs typeface="Times New Roman"/>
              </a:rPr>
              <a:t>,</a:t>
            </a:r>
            <a:r>
              <a:rPr sz="2650" b="1" spc="-55" dirty="0">
                <a:latin typeface="Times New Roman"/>
                <a:cs typeface="Times New Roman"/>
              </a:rPr>
              <a:t> </a:t>
            </a:r>
            <a:r>
              <a:rPr sz="2650" b="1" i="1" spc="-5" dirty="0">
                <a:latin typeface="Times New Roman"/>
                <a:cs typeface="Times New Roman"/>
              </a:rPr>
              <a:t>b	</a:t>
            </a:r>
            <a:r>
              <a:rPr sz="2650" b="1" spc="-5" dirty="0">
                <a:latin typeface="Times New Roman"/>
                <a:cs typeface="Times New Roman"/>
              </a:rPr>
              <a:t>,</a:t>
            </a:r>
            <a:r>
              <a:rPr sz="2650" b="1" spc="-50" dirty="0">
                <a:latin typeface="Times New Roman"/>
                <a:cs typeface="Times New Roman"/>
              </a:rPr>
              <a:t> </a:t>
            </a:r>
            <a:r>
              <a:rPr sz="2650" b="1" spc="130" dirty="0">
                <a:latin typeface="Times New Roman"/>
                <a:cs typeface="Times New Roman"/>
              </a:rPr>
              <a:t>...</a:t>
            </a:r>
            <a:r>
              <a:rPr sz="2650" b="1" i="1" spc="130" dirty="0">
                <a:latin typeface="Times New Roman"/>
                <a:cs typeface="Times New Roman"/>
              </a:rPr>
              <a:t>b	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-10" dirty="0">
                <a:latin typeface="Times New Roman"/>
                <a:cs typeface="Times New Roman"/>
              </a:rPr>
              <a:t>m	</a:t>
            </a:r>
            <a:r>
              <a:rPr sz="2650" b="1" spc="-5" dirty="0">
                <a:latin typeface="Times New Roman"/>
                <a:cs typeface="Times New Roman"/>
              </a:rPr>
              <a:t>,</a:t>
            </a:r>
            <a:r>
              <a:rPr sz="2650" b="1" dirty="0">
                <a:latin typeface="Times New Roman"/>
                <a:cs typeface="Times New Roman"/>
              </a:rPr>
              <a:t> </a:t>
            </a:r>
            <a:r>
              <a:rPr sz="2650" b="1" i="1" spc="-10" dirty="0">
                <a:latin typeface="Times New Roman"/>
                <a:cs typeface="Times New Roman"/>
              </a:rPr>
              <a:t>m	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spc="130" dirty="0">
                <a:latin typeface="Times New Roman"/>
                <a:cs typeface="Times New Roman"/>
              </a:rPr>
              <a:t>...,</a:t>
            </a:r>
            <a:r>
              <a:rPr sz="2650" b="1" spc="90" dirty="0">
                <a:latin typeface="Times New Roman"/>
                <a:cs typeface="Times New Roman"/>
              </a:rPr>
              <a:t> </a:t>
            </a:r>
            <a:r>
              <a:rPr sz="2650" b="1" i="1" spc="-10" dirty="0">
                <a:latin typeface="Times New Roman"/>
                <a:cs typeface="Times New Roman"/>
              </a:rPr>
              <a:t>m</a:t>
            </a:r>
            <a:endParaRPr sz="2650">
              <a:latin typeface="Times New Roman"/>
              <a:cs typeface="Times New Roman"/>
            </a:endParaRPr>
          </a:p>
          <a:p>
            <a:pPr marL="582930">
              <a:lnSpc>
                <a:spcPts val="1580"/>
              </a:lnSpc>
              <a:tabLst>
                <a:tab pos="1125220" algn="l"/>
                <a:tab pos="2009139" algn="l"/>
                <a:tab pos="3363595" algn="l"/>
                <a:tab pos="4067175" algn="l"/>
                <a:tab pos="5287010" algn="l"/>
              </a:tabLst>
            </a:pPr>
            <a:r>
              <a:rPr sz="1500" b="1" spc="5" dirty="0">
                <a:latin typeface="Times New Roman"/>
                <a:cs typeface="Times New Roman"/>
              </a:rPr>
              <a:t>0	1	</a:t>
            </a:r>
            <a:r>
              <a:rPr sz="1500" b="1" i="1" spc="5" dirty="0">
                <a:latin typeface="Times New Roman"/>
                <a:cs typeface="Times New Roman"/>
              </a:rPr>
              <a:t>n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b="1" i="1" spc="5" dirty="0">
                <a:latin typeface="Times New Roman"/>
                <a:cs typeface="Times New Roman"/>
              </a:rPr>
              <a:t>k</a:t>
            </a:r>
            <a:r>
              <a:rPr sz="1500" b="1" i="1" spc="2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1	0	1	</a:t>
            </a:r>
            <a:r>
              <a:rPr sz="1500" b="1" i="1" spc="5" dirty="0">
                <a:latin typeface="Times New Roman"/>
                <a:cs typeface="Times New Roman"/>
              </a:rPr>
              <a:t>k </a:t>
            </a:r>
            <a:r>
              <a:rPr sz="1500" spc="5" dirty="0">
                <a:latin typeface="Symbol"/>
                <a:cs typeface="Symbol"/>
              </a:rPr>
              <a:t>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132582" y="6022085"/>
            <a:ext cx="2519680" cy="547370"/>
          </a:xfrm>
          <a:custGeom>
            <a:avLst/>
            <a:gdLst/>
            <a:ahLst/>
            <a:cxnLst/>
            <a:rect l="l" t="t" r="r" b="b"/>
            <a:pathLst>
              <a:path w="2519679" h="547370">
                <a:moveTo>
                  <a:pt x="0" y="547116"/>
                </a:moveTo>
                <a:lnTo>
                  <a:pt x="2519172" y="547116"/>
                </a:lnTo>
                <a:lnTo>
                  <a:pt x="2519172" y="0"/>
                </a:lnTo>
                <a:lnTo>
                  <a:pt x="0" y="0"/>
                </a:lnTo>
                <a:lnTo>
                  <a:pt x="0" y="547116"/>
                </a:lnTo>
                <a:close/>
              </a:path>
            </a:pathLst>
          </a:custGeom>
          <a:ln w="28954">
            <a:solidFill>
              <a:srgbClr val="FF33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0235" y="6043980"/>
            <a:ext cx="2149475" cy="7696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90"/>
              </a:spcBef>
            </a:pPr>
            <a:r>
              <a:rPr sz="265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0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i="1" spc="-5" dirty="0">
                <a:latin typeface="Times New Roman"/>
                <a:cs typeface="Times New Roman"/>
              </a:rPr>
              <a:t>c </a:t>
            </a:r>
            <a:r>
              <a:rPr sz="2250" b="1" spc="7" baseline="-27777" dirty="0">
                <a:latin typeface="Times New Roman"/>
                <a:cs typeface="Times New Roman"/>
              </a:rPr>
              <a:t>1 </a:t>
            </a:r>
            <a:r>
              <a:rPr sz="2650" b="1" spc="-5" dirty="0">
                <a:latin typeface="Times New Roman"/>
                <a:cs typeface="Times New Roman"/>
              </a:rPr>
              <a:t>, </a:t>
            </a:r>
            <a:r>
              <a:rPr sz="2650" b="1" spc="130" dirty="0">
                <a:latin typeface="Times New Roman"/>
                <a:cs typeface="Times New Roman"/>
              </a:rPr>
              <a:t>...</a:t>
            </a:r>
            <a:r>
              <a:rPr sz="2650" b="1" i="1" spc="130" dirty="0">
                <a:latin typeface="Times New Roman"/>
                <a:cs typeface="Times New Roman"/>
              </a:rPr>
              <a:t>c</a:t>
            </a:r>
            <a:r>
              <a:rPr sz="2650" b="1" i="1" spc="-405" dirty="0">
                <a:latin typeface="Times New Roman"/>
                <a:cs typeface="Times New Roman"/>
              </a:rPr>
              <a:t> </a:t>
            </a:r>
            <a:r>
              <a:rPr sz="2250" b="1" i="1" spc="7" baseline="-27777" dirty="0">
                <a:latin typeface="Times New Roman"/>
                <a:cs typeface="Times New Roman"/>
              </a:rPr>
              <a:t>n </a:t>
            </a:r>
            <a:r>
              <a:rPr sz="2250" spc="7" baseline="-27777" dirty="0">
                <a:latin typeface="Symbol"/>
                <a:cs typeface="Symbol"/>
              </a:rPr>
              <a:t></a:t>
            </a:r>
            <a:r>
              <a:rPr sz="2250" spc="7" baseline="-27777" dirty="0">
                <a:latin typeface="Times New Roman"/>
                <a:cs typeface="Times New Roman"/>
              </a:rPr>
              <a:t> </a:t>
            </a:r>
            <a:r>
              <a:rPr sz="2250" b="1" spc="7" baseline="-27777" dirty="0">
                <a:latin typeface="Times New Roman"/>
                <a:cs typeface="Times New Roman"/>
              </a:rPr>
              <a:t>1</a:t>
            </a:r>
            <a:endParaRPr sz="2250" baseline="-27777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45"/>
              </a:spcBef>
              <a:tabLst>
                <a:tab pos="880110" algn="l"/>
              </a:tabLst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	</a:t>
            </a:r>
            <a:r>
              <a:rPr sz="1800" spc="-104" baseline="2314" dirty="0">
                <a:solidFill>
                  <a:srgbClr val="878787"/>
                </a:solidFill>
                <a:latin typeface="Arial"/>
                <a:cs typeface="Arial"/>
              </a:rPr>
              <a:t>210</a:t>
            </a:r>
            <a:endParaRPr sz="1800" baseline="2314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0683" y="260604"/>
            <a:ext cx="7705725" cy="579120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152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0"/>
              </a:spcBef>
              <a:tabLst>
                <a:tab pos="972819" algn="l"/>
              </a:tabLst>
            </a:pPr>
            <a:r>
              <a:rPr sz="1800" spc="-105" dirty="0">
                <a:solidFill>
                  <a:srgbClr val="0000FF"/>
                </a:solidFill>
                <a:latin typeface="Arial"/>
                <a:cs typeface="Arial"/>
              </a:rPr>
              <a:t>Fig.10.8	</a:t>
            </a:r>
            <a:r>
              <a:rPr sz="1800" spc="-110" dirty="0">
                <a:solidFill>
                  <a:srgbClr val="0000FF"/>
                </a:solidFill>
                <a:latin typeface="Arial"/>
                <a:cs typeface="Arial"/>
              </a:rPr>
              <a:t>Encoder 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an 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800" i="1" spc="-35" dirty="0">
                <a:solidFill>
                  <a:srgbClr val="0000FF"/>
                </a:solidFill>
                <a:latin typeface="Carlito"/>
                <a:cs typeface="Carlito"/>
              </a:rPr>
              <a:t>n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sz="1800" i="1" spc="-30" dirty="0">
                <a:solidFill>
                  <a:srgbClr val="0000FF"/>
                </a:solidFill>
                <a:latin typeface="Carlito"/>
                <a:cs typeface="Carlito"/>
              </a:rPr>
              <a:t>k</a:t>
            </a:r>
            <a:r>
              <a:rPr sz="1800" spc="-30" dirty="0">
                <a:solidFill>
                  <a:srgbClr val="0000FF"/>
                </a:solidFill>
                <a:latin typeface="Arial"/>
                <a:cs typeface="Arial"/>
              </a:rPr>
              <a:t>) 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cyclic</a:t>
            </a:r>
            <a:r>
              <a:rPr sz="1800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762000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0" rIns="0" bIns="0" rtlCol="0">
            <a:spAutoFit/>
          </a:bodyPr>
          <a:lstStyle/>
          <a:p>
            <a:pPr marR="8890" algn="ctr">
              <a:lnSpc>
                <a:spcPts val="5085"/>
              </a:lnSpc>
            </a:pPr>
            <a:r>
              <a:rPr sz="4400" b="1" spc="-30" dirty="0">
                <a:latin typeface="Carlito"/>
                <a:cs typeface="Carlito"/>
              </a:rPr>
              <a:t>Operation </a:t>
            </a:r>
            <a:r>
              <a:rPr sz="4400" b="1" spc="-5" dirty="0">
                <a:latin typeface="Carlito"/>
                <a:cs typeface="Carlito"/>
              </a:rPr>
              <a:t>of </a:t>
            </a:r>
            <a:r>
              <a:rPr sz="4400" b="1" spc="-15" dirty="0">
                <a:latin typeface="Carlito"/>
                <a:cs typeface="Carlito"/>
              </a:rPr>
              <a:t>the</a:t>
            </a:r>
            <a:r>
              <a:rPr sz="4400" b="1" spc="30" dirty="0">
                <a:latin typeface="Carlito"/>
                <a:cs typeface="Carlito"/>
              </a:rPr>
              <a:t> </a:t>
            </a:r>
            <a:r>
              <a:rPr sz="4400" b="1" spc="-10" dirty="0">
                <a:latin typeface="Carlito"/>
                <a:cs typeface="Carlito"/>
              </a:rPr>
              <a:t>encoder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905000"/>
            <a:ext cx="8001000" cy="3992879"/>
          </a:xfrm>
          <a:custGeom>
            <a:avLst/>
            <a:gdLst/>
            <a:ahLst/>
            <a:cxnLst/>
            <a:rect l="l" t="t" r="r" b="b"/>
            <a:pathLst>
              <a:path w="8001000" h="3992879">
                <a:moveTo>
                  <a:pt x="8001000" y="0"/>
                </a:moveTo>
                <a:lnTo>
                  <a:pt x="0" y="0"/>
                </a:lnTo>
                <a:lnTo>
                  <a:pt x="0" y="3992879"/>
                </a:lnTo>
                <a:lnTo>
                  <a:pt x="8001000" y="3992879"/>
                </a:lnTo>
                <a:lnTo>
                  <a:pt x="8001000" y="0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144" y="1909064"/>
            <a:ext cx="7499350" cy="1403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56565" algn="l"/>
                <a:tab pos="45720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20" dirty="0">
                <a:latin typeface="Arial"/>
                <a:cs typeface="Arial"/>
              </a:rPr>
              <a:t>gate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65" dirty="0">
                <a:latin typeface="Arial"/>
                <a:cs typeface="Arial"/>
              </a:rPr>
              <a:t>switched </a:t>
            </a:r>
            <a:r>
              <a:rPr sz="1800" spc="-55" dirty="0">
                <a:latin typeface="Arial"/>
                <a:cs typeface="Arial"/>
              </a:rPr>
              <a:t>on. 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k </a:t>
            </a:r>
            <a:r>
              <a:rPr sz="1800" spc="-150" dirty="0">
                <a:latin typeface="Arial"/>
                <a:cs typeface="Arial"/>
              </a:rPr>
              <a:t>message </a:t>
            </a:r>
            <a:r>
              <a:rPr sz="1800" spc="-40" dirty="0">
                <a:latin typeface="Arial"/>
                <a:cs typeface="Arial"/>
              </a:rPr>
              <a:t>bits </a:t>
            </a:r>
            <a:r>
              <a:rPr sz="1800" spc="-85" dirty="0">
                <a:latin typeface="Arial"/>
                <a:cs typeface="Arial"/>
              </a:rPr>
              <a:t>are </a:t>
            </a:r>
            <a:r>
              <a:rPr sz="1800" spc="-45" dirty="0">
                <a:latin typeface="Arial"/>
                <a:cs typeface="Arial"/>
              </a:rPr>
              <a:t>shifted </a:t>
            </a:r>
            <a:r>
              <a:rPr sz="1800" spc="-20" dirty="0">
                <a:latin typeface="Arial"/>
                <a:cs typeface="Arial"/>
              </a:rPr>
              <a:t>into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33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channel, </a:t>
            </a:r>
            <a:r>
              <a:rPr sz="1800" spc="-90" dirty="0"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</a:pPr>
            <a:r>
              <a:rPr sz="1800" spc="-45" dirty="0">
                <a:latin typeface="Arial"/>
                <a:cs typeface="Arial"/>
              </a:rPr>
              <a:t>enter </a:t>
            </a:r>
            <a:r>
              <a:rPr sz="1800" spc="-25" dirty="0">
                <a:latin typeface="Arial"/>
                <a:cs typeface="Arial"/>
              </a:rPr>
              <a:t>the shift</a:t>
            </a:r>
            <a:r>
              <a:rPr sz="1800" spc="-229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registers.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spcBef>
                <a:spcPts val="1105"/>
              </a:spcBef>
              <a:buAutoNum type="arabicPeriod" startAt="2"/>
              <a:tabLst>
                <a:tab pos="456565" algn="l"/>
                <a:tab pos="45720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120" dirty="0">
                <a:latin typeface="Arial"/>
                <a:cs typeface="Arial"/>
              </a:rPr>
              <a:t>gate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65" dirty="0">
                <a:latin typeface="Arial"/>
                <a:cs typeface="Arial"/>
              </a:rPr>
              <a:t>switched </a:t>
            </a:r>
            <a:r>
              <a:rPr sz="1800" spc="-55" dirty="0">
                <a:latin typeface="Arial"/>
                <a:cs typeface="Arial"/>
              </a:rPr>
              <a:t>off, thereby </a:t>
            </a:r>
            <a:r>
              <a:rPr sz="1800" spc="-80" dirty="0">
                <a:latin typeface="Arial"/>
                <a:cs typeface="Arial"/>
              </a:rPr>
              <a:t>breaking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90" dirty="0">
                <a:latin typeface="Arial"/>
                <a:cs typeface="Arial"/>
              </a:rPr>
              <a:t>feedback</a:t>
            </a:r>
            <a:r>
              <a:rPr sz="1800" spc="-24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connections.</a:t>
            </a:r>
            <a:endParaRPr sz="18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spcBef>
                <a:spcPts val="1105"/>
              </a:spcBef>
              <a:buAutoNum type="arabicPeriod" startAt="2"/>
              <a:tabLst>
                <a:tab pos="456565" algn="l"/>
                <a:tab pos="457200" algn="l"/>
              </a:tabLst>
            </a:pP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65" dirty="0">
                <a:latin typeface="Arial"/>
                <a:cs typeface="Arial"/>
              </a:rPr>
              <a:t>contents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shift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register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read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out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into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channel.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8966" y="6274104"/>
            <a:ext cx="113474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25">
              <a:lnSpc>
                <a:spcPts val="12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635" y="6456984"/>
            <a:ext cx="51752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0"/>
              </a:lnSpc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211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779145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0" rIns="0" bIns="0" rtlCol="0">
            <a:spAutoFit/>
          </a:bodyPr>
          <a:lstStyle/>
          <a:p>
            <a:pPr marL="831850">
              <a:lnSpc>
                <a:spcPts val="5090"/>
              </a:lnSpc>
            </a:pPr>
            <a:r>
              <a:rPr sz="4400" b="1" spc="-10" dirty="0">
                <a:latin typeface="Carlito"/>
                <a:cs typeface="Carlito"/>
              </a:rPr>
              <a:t>Calculation </a:t>
            </a:r>
            <a:r>
              <a:rPr sz="4400" b="1" spc="-5" dirty="0">
                <a:latin typeface="Carlito"/>
                <a:cs typeface="Carlito"/>
              </a:rPr>
              <a:t>of </a:t>
            </a:r>
            <a:r>
              <a:rPr sz="4400" b="1" spc="-10" dirty="0">
                <a:latin typeface="Carlito"/>
                <a:cs typeface="Carlito"/>
              </a:rPr>
              <a:t>the</a:t>
            </a:r>
            <a:r>
              <a:rPr sz="4400" b="1" spc="-120" dirty="0">
                <a:latin typeface="Carlito"/>
                <a:cs typeface="Carlito"/>
              </a:rPr>
              <a:t> </a:t>
            </a:r>
            <a:r>
              <a:rPr sz="4400" b="1" spc="-30" dirty="0">
                <a:latin typeface="Carlito"/>
                <a:cs typeface="Carlito"/>
              </a:rPr>
              <a:t>Syndrome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4715" y="2350007"/>
            <a:ext cx="8001000" cy="2772410"/>
          </a:xfrm>
          <a:custGeom>
            <a:avLst/>
            <a:gdLst/>
            <a:ahLst/>
            <a:cxnLst/>
            <a:rect l="l" t="t" r="r" b="b"/>
            <a:pathLst>
              <a:path w="8001000" h="2772410">
                <a:moveTo>
                  <a:pt x="8001000" y="0"/>
                </a:moveTo>
                <a:lnTo>
                  <a:pt x="0" y="0"/>
                </a:lnTo>
                <a:lnTo>
                  <a:pt x="0" y="2772156"/>
                </a:lnTo>
                <a:lnTo>
                  <a:pt x="8001000" y="2772156"/>
                </a:lnTo>
                <a:lnTo>
                  <a:pt x="8001000" y="0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7070" y="2212847"/>
            <a:ext cx="7754620" cy="112966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1205"/>
              </a:spcBef>
              <a:buChar char="•"/>
              <a:tabLst>
                <a:tab pos="456565" algn="l"/>
                <a:tab pos="457200" algn="l"/>
              </a:tabLst>
            </a:pPr>
            <a:r>
              <a:rPr sz="1800" dirty="0">
                <a:latin typeface="Arial"/>
                <a:cs typeface="Arial"/>
              </a:rPr>
              <a:t>If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syndrome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is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zero,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there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are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no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transmission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errors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in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received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word.</a:t>
            </a:r>
            <a:endParaRPr sz="1800">
              <a:latin typeface="Arial"/>
              <a:cs typeface="Arial"/>
            </a:endParaRPr>
          </a:p>
          <a:p>
            <a:pPr marL="456565" marR="5080" indent="-456565">
              <a:lnSpc>
                <a:spcPct val="100000"/>
              </a:lnSpc>
              <a:spcBef>
                <a:spcPts val="1110"/>
              </a:spcBef>
              <a:buChar char="•"/>
              <a:tabLst>
                <a:tab pos="456565" algn="l"/>
                <a:tab pos="457200" algn="l"/>
              </a:tabLst>
            </a:pPr>
            <a:r>
              <a:rPr sz="1800" dirty="0">
                <a:latin typeface="Arial"/>
                <a:cs typeface="Arial"/>
              </a:rPr>
              <a:t>If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syndrome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105" dirty="0">
                <a:latin typeface="Arial"/>
                <a:cs typeface="Arial"/>
              </a:rPr>
              <a:t>nonzero,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received </a:t>
            </a:r>
            <a:r>
              <a:rPr sz="1800" spc="-55" dirty="0">
                <a:latin typeface="Arial"/>
                <a:cs typeface="Arial"/>
              </a:rPr>
              <a:t>word </a:t>
            </a:r>
            <a:r>
              <a:rPr sz="1800" spc="-80" dirty="0">
                <a:latin typeface="Arial"/>
                <a:cs typeface="Arial"/>
              </a:rPr>
              <a:t>contains </a:t>
            </a:r>
            <a:r>
              <a:rPr sz="1800" spc="-75" dirty="0">
                <a:latin typeface="Arial"/>
                <a:cs typeface="Arial"/>
              </a:rPr>
              <a:t>transmission</a:t>
            </a:r>
            <a:r>
              <a:rPr sz="1800" spc="-35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errors </a:t>
            </a:r>
            <a:r>
              <a:rPr sz="1800" spc="-10" dirty="0">
                <a:latin typeface="Arial"/>
                <a:cs typeface="Arial"/>
              </a:rPr>
              <a:t>that  </a:t>
            </a:r>
            <a:r>
              <a:rPr sz="1800" spc="-75" dirty="0">
                <a:latin typeface="Arial"/>
                <a:cs typeface="Arial"/>
              </a:rPr>
              <a:t>require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correction.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8966" y="6274104"/>
            <a:ext cx="113474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25">
              <a:lnSpc>
                <a:spcPts val="12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Communication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635" y="6456984"/>
            <a:ext cx="51752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30"/>
              </a:lnSpc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ts val="143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212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711" y="5451449"/>
            <a:ext cx="7216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6FFFF"/>
                </a:solidFill>
                <a:latin typeface="Arial"/>
                <a:cs typeface="Arial"/>
              </a:rPr>
              <a:t>In </a:t>
            </a:r>
            <a:r>
              <a:rPr sz="1800" spc="-25" dirty="0">
                <a:solidFill>
                  <a:srgbClr val="66FFFF"/>
                </a:solidFill>
                <a:latin typeface="Arial"/>
                <a:cs typeface="Arial"/>
              </a:rPr>
              <a:t>the </a:t>
            </a:r>
            <a:r>
              <a:rPr sz="1800" spc="-155" dirty="0">
                <a:solidFill>
                  <a:srgbClr val="66FFFF"/>
                </a:solidFill>
                <a:latin typeface="Arial"/>
                <a:cs typeface="Arial"/>
              </a:rPr>
              <a:t>case </a:t>
            </a:r>
            <a:r>
              <a:rPr sz="1800" dirty="0">
                <a:solidFill>
                  <a:srgbClr val="66FFFF"/>
                </a:solidFill>
                <a:latin typeface="Arial"/>
                <a:cs typeface="Arial"/>
              </a:rPr>
              <a:t>of</a:t>
            </a:r>
            <a:r>
              <a:rPr sz="1800" spc="-375" dirty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sz="1800" spc="-140" dirty="0">
                <a:solidFill>
                  <a:srgbClr val="66FFFF"/>
                </a:solidFill>
                <a:latin typeface="Arial"/>
                <a:cs typeface="Arial"/>
              </a:rPr>
              <a:t>a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cyclic </a:t>
            </a:r>
            <a:r>
              <a:rPr sz="1800" spc="-95" dirty="0">
                <a:solidFill>
                  <a:srgbClr val="66FFFF"/>
                </a:solidFill>
                <a:latin typeface="Arial"/>
                <a:cs typeface="Arial"/>
              </a:rPr>
              <a:t>code </a:t>
            </a:r>
            <a:r>
              <a:rPr sz="1800" spc="-30" dirty="0">
                <a:solidFill>
                  <a:srgbClr val="66FFFF"/>
                </a:solidFill>
                <a:latin typeface="Arial"/>
                <a:cs typeface="Arial"/>
              </a:rPr>
              <a:t>in </a:t>
            </a:r>
            <a:r>
              <a:rPr sz="1800" spc="-110" dirty="0">
                <a:solidFill>
                  <a:srgbClr val="66FFFF"/>
                </a:solidFill>
                <a:latin typeface="Arial"/>
                <a:cs typeface="Arial"/>
              </a:rPr>
              <a:t>systematic </a:t>
            </a:r>
            <a:r>
              <a:rPr sz="1800" spc="-30" dirty="0">
                <a:solidFill>
                  <a:srgbClr val="66FFFF"/>
                </a:solidFill>
                <a:latin typeface="Arial"/>
                <a:cs typeface="Arial"/>
              </a:rPr>
              <a:t>form, </a:t>
            </a:r>
            <a:r>
              <a:rPr sz="1800" spc="-25" dirty="0">
                <a:solidFill>
                  <a:srgbClr val="66FFFF"/>
                </a:solidFill>
                <a:latin typeface="Arial"/>
                <a:cs typeface="Arial"/>
              </a:rPr>
              <a:t>the </a:t>
            </a:r>
            <a:r>
              <a:rPr sz="1800" spc="-85" dirty="0">
                <a:solidFill>
                  <a:srgbClr val="66FFFF"/>
                </a:solidFill>
                <a:latin typeface="Arial"/>
                <a:cs typeface="Arial"/>
              </a:rPr>
              <a:t>syndrome </a:t>
            </a:r>
            <a:r>
              <a:rPr sz="1800" spc="-120" dirty="0">
                <a:solidFill>
                  <a:srgbClr val="66FFFF"/>
                </a:solidFill>
                <a:latin typeface="Arial"/>
                <a:cs typeface="Arial"/>
              </a:rPr>
              <a:t>can </a:t>
            </a:r>
            <a:r>
              <a:rPr sz="1800" spc="-90" dirty="0">
                <a:solidFill>
                  <a:srgbClr val="66FFFF"/>
                </a:solidFill>
                <a:latin typeface="Arial"/>
                <a:cs typeface="Arial"/>
              </a:rPr>
              <a:t>be </a:t>
            </a:r>
            <a:r>
              <a:rPr sz="1800" spc="-80" dirty="0">
                <a:solidFill>
                  <a:srgbClr val="66FFFF"/>
                </a:solidFill>
                <a:latin typeface="Arial"/>
                <a:cs typeface="Arial"/>
              </a:rPr>
              <a:t>calculated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25" dirty="0">
                <a:solidFill>
                  <a:srgbClr val="FFFF00"/>
                </a:solidFill>
                <a:latin typeface="Arial"/>
                <a:cs typeface="Arial"/>
              </a:rPr>
              <a:t>easily.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94223" y="1350340"/>
            <a:ext cx="14986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i="1" dirty="0">
                <a:latin typeface="Times New Roman"/>
                <a:cs typeface="Times New Roman"/>
              </a:rPr>
              <a:t>T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96870" y="1418971"/>
            <a:ext cx="17799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2925" algn="l"/>
                <a:tab pos="1186180" algn="l"/>
                <a:tab pos="1490980" algn="l"/>
              </a:tabLst>
            </a:pPr>
            <a:r>
              <a:rPr sz="3000" i="1" spc="-5" dirty="0">
                <a:latin typeface="Times New Roman"/>
                <a:cs typeface="Times New Roman"/>
              </a:rPr>
              <a:t>s	</a:t>
            </a:r>
            <a:r>
              <a:rPr sz="3000" spc="-5" dirty="0">
                <a:latin typeface="Symbol"/>
                <a:cs typeface="Symbol"/>
              </a:rPr>
              <a:t></a:t>
            </a:r>
            <a:r>
              <a:rPr sz="3000" spc="-5" dirty="0">
                <a:latin typeface="Times New Roman"/>
                <a:cs typeface="Times New Roman"/>
              </a:rPr>
              <a:t>	</a:t>
            </a:r>
            <a:r>
              <a:rPr sz="3000" i="1" spc="-5" dirty="0">
                <a:latin typeface="Times New Roman"/>
                <a:cs typeface="Times New Roman"/>
              </a:rPr>
              <a:t>r	H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685800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4650"/>
              </a:lnSpc>
            </a:pPr>
            <a:r>
              <a:rPr b="1" spc="-20" dirty="0">
                <a:latin typeface="Carlito"/>
                <a:cs typeface="Carlito"/>
              </a:rPr>
              <a:t>Syndrome</a:t>
            </a:r>
            <a:r>
              <a:rPr b="1" spc="-50" dirty="0">
                <a:latin typeface="Carlito"/>
                <a:cs typeface="Carlito"/>
              </a:rPr>
              <a:t> </a:t>
            </a:r>
            <a:r>
              <a:rPr b="1" dirty="0">
                <a:latin typeface="Carlito"/>
                <a:cs typeface="Carlito"/>
              </a:rPr>
              <a:t>polynomial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990600"/>
            <a:ext cx="3322954" cy="579120"/>
          </a:xfrm>
          <a:prstGeom prst="rect">
            <a:avLst/>
          </a:prstGeom>
          <a:solidFill>
            <a:srgbClr val="3366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4"/>
              </a:spcBef>
              <a:tabLst>
                <a:tab pos="2301875" algn="l"/>
              </a:tabLst>
            </a:pPr>
            <a:r>
              <a:rPr sz="1800" spc="-120" dirty="0">
                <a:solidFill>
                  <a:srgbClr val="FFFF00"/>
                </a:solidFill>
                <a:latin typeface="Arial"/>
                <a:cs typeface="Arial"/>
              </a:rPr>
              <a:t>Suppose</a:t>
            </a:r>
            <a:r>
              <a:rPr sz="1800" spc="-120" dirty="0">
                <a:solidFill>
                  <a:srgbClr val="FFFF00"/>
                </a:solidFill>
                <a:latin typeface="UmePlus Gothic"/>
                <a:cs typeface="UmePlus Gothic"/>
              </a:rPr>
              <a:t>：	</a:t>
            </a:r>
            <a:r>
              <a:rPr sz="2700" spc="-209" baseline="1543" dirty="0">
                <a:latin typeface="Arial"/>
                <a:cs typeface="Arial"/>
              </a:rPr>
              <a:t>Code</a:t>
            </a:r>
            <a:r>
              <a:rPr sz="2700" spc="-322" baseline="1543" dirty="0">
                <a:latin typeface="Arial"/>
                <a:cs typeface="Arial"/>
              </a:rPr>
              <a:t> </a:t>
            </a:r>
            <a:r>
              <a:rPr sz="2700" spc="-82" baseline="1543" dirty="0">
                <a:latin typeface="Arial"/>
                <a:cs typeface="Arial"/>
              </a:rPr>
              <a:t>word</a:t>
            </a:r>
            <a:endParaRPr sz="2700" baseline="1543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77127" y="1003452"/>
            <a:ext cx="1371473" cy="331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4967" y="1768157"/>
            <a:ext cx="1373759" cy="3410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435" y="1756028"/>
            <a:ext cx="3553460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Received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Then,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received </a:t>
            </a:r>
            <a:r>
              <a:rPr sz="1800" spc="-95" dirty="0">
                <a:latin typeface="Arial"/>
                <a:cs typeface="Arial"/>
              </a:rPr>
              <a:t>code</a:t>
            </a:r>
            <a:r>
              <a:rPr sz="1800" spc="-22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61839" y="2953575"/>
            <a:ext cx="1914779" cy="3562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38200" y="3505200"/>
            <a:ext cx="1003300" cy="1066800"/>
            <a:chOff x="838200" y="3505200"/>
            <a:chExt cx="1003300" cy="1066800"/>
          </a:xfrm>
        </p:grpSpPr>
        <p:sp>
          <p:nvSpPr>
            <p:cNvPr id="9" name="object 9"/>
            <p:cNvSpPr/>
            <p:nvPr/>
          </p:nvSpPr>
          <p:spPr>
            <a:xfrm>
              <a:off x="838200" y="3505200"/>
              <a:ext cx="1003300" cy="1066800"/>
            </a:xfrm>
            <a:custGeom>
              <a:avLst/>
              <a:gdLst/>
              <a:ahLst/>
              <a:cxnLst/>
              <a:rect l="l" t="t" r="r" b="b"/>
              <a:pathLst>
                <a:path w="1003300" h="1066800">
                  <a:moveTo>
                    <a:pt x="1002791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1002791" y="1066800"/>
                  </a:lnTo>
                  <a:lnTo>
                    <a:pt x="1002791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0353" y="4027931"/>
              <a:ext cx="861694" cy="0"/>
            </a:xfrm>
            <a:custGeom>
              <a:avLst/>
              <a:gdLst/>
              <a:ahLst/>
              <a:cxnLst/>
              <a:rect l="l" t="t" r="r" b="b"/>
              <a:pathLst>
                <a:path w="861694">
                  <a:moveTo>
                    <a:pt x="0" y="0"/>
                  </a:moveTo>
                  <a:lnTo>
                    <a:pt x="861136" y="0"/>
                  </a:lnTo>
                </a:path>
              </a:pathLst>
            </a:custGeom>
            <a:ln w="18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38200" y="3505200"/>
            <a:ext cx="1003300" cy="10668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745"/>
              </a:spcBef>
            </a:pPr>
            <a:r>
              <a:rPr sz="2200" b="1" i="1" dirty="0">
                <a:latin typeface="Times New Roman"/>
                <a:cs typeface="Times New Roman"/>
              </a:rPr>
              <a:t>r </a:t>
            </a:r>
            <a:r>
              <a:rPr sz="2200" b="1" dirty="0">
                <a:latin typeface="Times New Roman"/>
                <a:cs typeface="Times New Roman"/>
              </a:rPr>
              <a:t>( 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r>
              <a:rPr sz="2200" b="1" i="1" spc="23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1490"/>
              </a:spcBef>
            </a:pPr>
            <a:r>
              <a:rPr sz="2200" b="1" i="1" dirty="0">
                <a:latin typeface="Times New Roman"/>
                <a:cs typeface="Times New Roman"/>
              </a:rPr>
              <a:t>g </a:t>
            </a:r>
            <a:r>
              <a:rPr sz="2200" b="1" dirty="0">
                <a:latin typeface="Times New Roman"/>
                <a:cs typeface="Times New Roman"/>
              </a:rPr>
              <a:t>( </a:t>
            </a:r>
            <a:r>
              <a:rPr sz="2200" b="1" i="1" spc="5" dirty="0">
                <a:latin typeface="Times New Roman"/>
                <a:cs typeface="Times New Roman"/>
              </a:rPr>
              <a:t>X</a:t>
            </a:r>
            <a:r>
              <a:rPr sz="2200" b="1" i="1" spc="229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98650" y="3879850"/>
            <a:ext cx="1155700" cy="241300"/>
            <a:chOff x="1898650" y="3879850"/>
            <a:chExt cx="1155700" cy="241300"/>
          </a:xfrm>
        </p:grpSpPr>
        <p:sp>
          <p:nvSpPr>
            <p:cNvPr id="13" name="object 13"/>
            <p:cNvSpPr/>
            <p:nvPr/>
          </p:nvSpPr>
          <p:spPr>
            <a:xfrm>
              <a:off x="1905000" y="3886200"/>
              <a:ext cx="1143000" cy="228600"/>
            </a:xfrm>
            <a:custGeom>
              <a:avLst/>
              <a:gdLst/>
              <a:ahLst/>
              <a:cxnLst/>
              <a:rect l="l" t="t" r="r" b="b"/>
              <a:pathLst>
                <a:path w="1143000" h="228600">
                  <a:moveTo>
                    <a:pt x="857250" y="0"/>
                  </a:moveTo>
                  <a:lnTo>
                    <a:pt x="8572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857250" y="171450"/>
                  </a:lnTo>
                  <a:lnTo>
                    <a:pt x="857250" y="228600"/>
                  </a:lnTo>
                  <a:lnTo>
                    <a:pt x="1143000" y="11430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05000" y="3886200"/>
              <a:ext cx="1143000" cy="228600"/>
            </a:xfrm>
            <a:custGeom>
              <a:avLst/>
              <a:gdLst/>
              <a:ahLst/>
              <a:cxnLst/>
              <a:rect l="l" t="t" r="r" b="b"/>
              <a:pathLst>
                <a:path w="1143000" h="228600">
                  <a:moveTo>
                    <a:pt x="0" y="57150"/>
                  </a:moveTo>
                  <a:lnTo>
                    <a:pt x="857250" y="57150"/>
                  </a:lnTo>
                  <a:lnTo>
                    <a:pt x="857250" y="0"/>
                  </a:lnTo>
                  <a:lnTo>
                    <a:pt x="1143000" y="114300"/>
                  </a:lnTo>
                  <a:lnTo>
                    <a:pt x="857250" y="228600"/>
                  </a:lnTo>
                  <a:lnTo>
                    <a:pt x="8572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28010" y="3510229"/>
            <a:ext cx="1417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Arial"/>
                <a:cs typeface="Arial"/>
              </a:rPr>
              <a:t>Quotient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q(X)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Remainder</a:t>
            </a:r>
            <a:r>
              <a:rPr sz="1800" spc="-254" dirty="0">
                <a:latin typeface="Arial"/>
                <a:cs typeface="Arial"/>
              </a:rPr>
              <a:t> </a:t>
            </a:r>
            <a:r>
              <a:rPr sz="1800" spc="-150" dirty="0">
                <a:latin typeface="Arial"/>
                <a:cs typeface="Arial"/>
              </a:rPr>
              <a:t>s(X)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213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495" y="5157215"/>
            <a:ext cx="7637145" cy="67818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7493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590"/>
              </a:spcBef>
              <a:tabLst>
                <a:tab pos="927100" algn="l"/>
                <a:tab pos="1213485" algn="l"/>
                <a:tab pos="1609725" algn="l"/>
                <a:tab pos="2503170" algn="l"/>
                <a:tab pos="3625215" algn="l"/>
                <a:tab pos="4256405" algn="l"/>
                <a:tab pos="5094605" algn="l"/>
                <a:tab pos="6045835" algn="l"/>
              </a:tabLst>
            </a:pPr>
            <a:r>
              <a:rPr sz="3000" i="1" dirty="0">
                <a:latin typeface="Times New Roman"/>
                <a:cs typeface="Times New Roman"/>
              </a:rPr>
              <a:t>r</a:t>
            </a:r>
            <a:r>
              <a:rPr sz="3000" i="1" spc="-14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 </a:t>
            </a:r>
            <a:r>
              <a:rPr sz="3000" i="1" dirty="0">
                <a:latin typeface="Times New Roman"/>
                <a:cs typeface="Times New Roman"/>
              </a:rPr>
              <a:t>X	</a:t>
            </a:r>
            <a:r>
              <a:rPr sz="3000" dirty="0">
                <a:latin typeface="Times New Roman"/>
                <a:cs typeface="Times New Roman"/>
              </a:rPr>
              <a:t>)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q</a:t>
            </a:r>
            <a:r>
              <a:rPr sz="3000" i="1" spc="-14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</a:t>
            </a:r>
            <a:r>
              <a:rPr sz="3000" spc="-2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X	</a:t>
            </a:r>
            <a:r>
              <a:rPr sz="3000" dirty="0">
                <a:latin typeface="Times New Roman"/>
                <a:cs typeface="Times New Roman"/>
              </a:rPr>
              <a:t>) </a:t>
            </a:r>
            <a:r>
              <a:rPr sz="3000" i="1" dirty="0">
                <a:latin typeface="Times New Roman"/>
                <a:cs typeface="Times New Roman"/>
              </a:rPr>
              <a:t>g</a:t>
            </a:r>
            <a:r>
              <a:rPr sz="3000" i="1" spc="-114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</a:t>
            </a:r>
            <a:r>
              <a:rPr sz="3000" spc="-2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X	</a:t>
            </a:r>
            <a:r>
              <a:rPr sz="3000" dirty="0">
                <a:latin typeface="Times New Roman"/>
                <a:cs typeface="Times New Roman"/>
              </a:rPr>
              <a:t>)</a:t>
            </a:r>
            <a:r>
              <a:rPr sz="3000" spc="2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Symbol"/>
                <a:cs typeface="Symbol"/>
              </a:rPr>
              <a:t>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i="1" dirty="0">
                <a:latin typeface="Times New Roman"/>
                <a:cs typeface="Times New Roman"/>
              </a:rPr>
              <a:t>s</a:t>
            </a:r>
            <a:r>
              <a:rPr sz="3000" i="1" spc="-24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(</a:t>
            </a:r>
            <a:r>
              <a:rPr sz="3000" spc="-5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X	</a:t>
            </a:r>
            <a:r>
              <a:rPr sz="3000" dirty="0">
                <a:latin typeface="Times New Roman"/>
                <a:cs typeface="Times New Roman"/>
              </a:rPr>
              <a:t>)	</a:t>
            </a:r>
            <a:r>
              <a:rPr sz="3000" spc="100" dirty="0">
                <a:latin typeface="Times New Roman"/>
                <a:cs typeface="Times New Roman"/>
              </a:rPr>
              <a:t>(1</a:t>
            </a:r>
            <a:r>
              <a:rPr sz="3000" spc="-20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</a:t>
            </a:r>
            <a:r>
              <a:rPr sz="3000" spc="-295" dirty="0">
                <a:latin typeface="Times New Roman"/>
                <a:cs typeface="Times New Roman"/>
              </a:rPr>
              <a:t> </a:t>
            </a:r>
            <a:r>
              <a:rPr sz="3000" spc="65" dirty="0">
                <a:latin typeface="Times New Roman"/>
                <a:cs typeface="Times New Roman"/>
              </a:rPr>
              <a:t>.4</a:t>
            </a:r>
            <a:r>
              <a:rPr sz="3000" spc="-17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7</a:t>
            </a:r>
            <a:r>
              <a:rPr sz="3000" spc="-30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)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3903" y="1735230"/>
            <a:ext cx="8399823" cy="2506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9285" y="3369005"/>
            <a:ext cx="8468995" cy="201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800">
              <a:lnSpc>
                <a:spcPct val="100000"/>
              </a:lnSpc>
              <a:spcBef>
                <a:spcPts val="100"/>
              </a:spcBef>
              <a:tabLst>
                <a:tab pos="4265930" algn="l"/>
                <a:tab pos="7793355" algn="l"/>
              </a:tabLst>
            </a:pPr>
            <a:r>
              <a:rPr sz="2400" spc="-260" dirty="0">
                <a:latin typeface="Arial"/>
                <a:cs typeface="Arial"/>
              </a:rPr>
              <a:t>D	D	D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har char="•"/>
              <a:tabLst>
                <a:tab pos="469265" algn="l"/>
                <a:tab pos="469900" algn="l"/>
              </a:tabLst>
            </a:pPr>
            <a:r>
              <a:rPr sz="1800" spc="-110" dirty="0">
                <a:latin typeface="Arial"/>
                <a:cs typeface="Arial"/>
              </a:rPr>
              <a:t>Syndrome </a:t>
            </a:r>
            <a:r>
              <a:rPr sz="1800" spc="-60" dirty="0">
                <a:latin typeface="Arial"/>
                <a:cs typeface="Arial"/>
              </a:rPr>
              <a:t>calculator </a:t>
            </a:r>
            <a:r>
              <a:rPr sz="1800" spc="-95" dirty="0">
                <a:latin typeface="Arial"/>
                <a:cs typeface="Arial"/>
              </a:rPr>
              <a:t>is </a:t>
            </a:r>
            <a:r>
              <a:rPr sz="1800" spc="-50" dirty="0">
                <a:solidFill>
                  <a:srgbClr val="FFFF00"/>
                </a:solidFill>
                <a:latin typeface="Arial"/>
                <a:cs typeface="Arial"/>
              </a:rPr>
              <a:t>identical </a:t>
            </a:r>
            <a:r>
              <a:rPr sz="1800" spc="10" dirty="0">
                <a:latin typeface="Arial"/>
                <a:cs typeface="Arial"/>
              </a:rPr>
              <a:t>to</a:t>
            </a:r>
            <a:r>
              <a:rPr sz="1800" spc="-3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120" dirty="0">
                <a:latin typeface="Arial"/>
                <a:cs typeface="Arial"/>
              </a:rPr>
              <a:t>encoder.</a:t>
            </a:r>
            <a:endParaRPr sz="180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105"/>
              </a:spcBef>
              <a:buChar char="•"/>
              <a:tabLst>
                <a:tab pos="469265" algn="l"/>
                <a:tab pos="469900" algn="l"/>
              </a:tabLst>
            </a:pPr>
            <a:r>
              <a:rPr sz="1800" spc="-185" dirty="0">
                <a:latin typeface="Arial"/>
                <a:cs typeface="Arial"/>
              </a:rPr>
              <a:t>As </a:t>
            </a:r>
            <a:r>
              <a:rPr sz="1800" spc="-90" dirty="0">
                <a:latin typeface="Arial"/>
                <a:cs typeface="Arial"/>
              </a:rPr>
              <a:t>soon </a:t>
            </a:r>
            <a:r>
              <a:rPr sz="1800" spc="-170" dirty="0">
                <a:latin typeface="Arial"/>
                <a:cs typeface="Arial"/>
              </a:rPr>
              <a:t>as </a:t>
            </a:r>
            <a:r>
              <a:rPr sz="1800" spc="-40" dirty="0">
                <a:latin typeface="Arial"/>
                <a:cs typeface="Arial"/>
              </a:rPr>
              <a:t>all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received </a:t>
            </a:r>
            <a:r>
              <a:rPr sz="1800" spc="-40" dirty="0">
                <a:latin typeface="Arial"/>
                <a:cs typeface="Arial"/>
              </a:rPr>
              <a:t>bits </a:t>
            </a:r>
            <a:r>
              <a:rPr sz="1800" spc="-130" dirty="0">
                <a:latin typeface="Arial"/>
                <a:cs typeface="Arial"/>
              </a:rPr>
              <a:t>have </a:t>
            </a:r>
            <a:r>
              <a:rPr sz="1800" spc="-95" dirty="0">
                <a:latin typeface="Arial"/>
                <a:cs typeface="Arial"/>
              </a:rPr>
              <a:t>been </a:t>
            </a:r>
            <a:r>
              <a:rPr sz="1800" spc="-45" dirty="0">
                <a:latin typeface="Arial"/>
                <a:cs typeface="Arial"/>
              </a:rPr>
              <a:t>shifted </a:t>
            </a:r>
            <a:r>
              <a:rPr sz="1800" spc="-35" dirty="0">
                <a:latin typeface="Arial"/>
                <a:cs typeface="Arial"/>
              </a:rPr>
              <a:t>into </a:t>
            </a:r>
            <a:r>
              <a:rPr sz="1800" spc="-25" dirty="0">
                <a:latin typeface="Arial"/>
                <a:cs typeface="Arial"/>
              </a:rPr>
              <a:t>the shift </a:t>
            </a:r>
            <a:r>
              <a:rPr sz="1800" spc="-105" dirty="0">
                <a:latin typeface="Arial"/>
                <a:cs typeface="Arial"/>
              </a:rPr>
              <a:t>register, </a:t>
            </a:r>
            <a:r>
              <a:rPr sz="1800" spc="-30" dirty="0">
                <a:latin typeface="Arial"/>
                <a:cs typeface="Arial"/>
              </a:rPr>
              <a:t>its </a:t>
            </a:r>
            <a:r>
              <a:rPr sz="1800" spc="-70" dirty="0">
                <a:latin typeface="Arial"/>
                <a:cs typeface="Arial"/>
              </a:rPr>
              <a:t>contents </a:t>
            </a:r>
            <a:r>
              <a:rPr sz="1800" spc="-85" dirty="0">
                <a:latin typeface="Arial"/>
                <a:cs typeface="Arial"/>
              </a:rPr>
              <a:t>are 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spc="-85" dirty="0">
                <a:latin typeface="Arial"/>
                <a:cs typeface="Arial"/>
              </a:rPr>
              <a:t>syndrome</a:t>
            </a:r>
            <a:r>
              <a:rPr sz="1800" spc="-225" dirty="0">
                <a:latin typeface="Arial"/>
                <a:cs typeface="Arial"/>
              </a:rPr>
              <a:t> 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8710" y="6456984"/>
            <a:ext cx="304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214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41777" y="537717"/>
            <a:ext cx="3807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solidFill>
                  <a:srgbClr val="FF3300"/>
                </a:solidFill>
              </a:rPr>
              <a:t>Syndrome </a:t>
            </a:r>
            <a:r>
              <a:rPr sz="1800" spc="-80" dirty="0">
                <a:solidFill>
                  <a:srgbClr val="FF3300"/>
                </a:solidFill>
              </a:rPr>
              <a:t>Calculator </a:t>
            </a:r>
            <a:r>
              <a:rPr sz="1800" spc="-20" dirty="0">
                <a:solidFill>
                  <a:srgbClr val="FF3300"/>
                </a:solidFill>
              </a:rPr>
              <a:t>for </a:t>
            </a:r>
            <a:r>
              <a:rPr sz="1800" spc="-65" dirty="0">
                <a:solidFill>
                  <a:srgbClr val="FF3300"/>
                </a:solidFill>
              </a:rPr>
              <a:t>(n,k)</a:t>
            </a:r>
            <a:r>
              <a:rPr sz="1800" spc="-340" dirty="0">
                <a:solidFill>
                  <a:srgbClr val="FF3300"/>
                </a:solidFill>
              </a:rPr>
              <a:t> </a:t>
            </a:r>
            <a:r>
              <a:rPr sz="1800" spc="-120" dirty="0">
                <a:solidFill>
                  <a:srgbClr val="FF3300"/>
                </a:solidFill>
              </a:rPr>
              <a:t>Cyclic </a:t>
            </a:r>
            <a:r>
              <a:rPr sz="1800" spc="-140" dirty="0">
                <a:solidFill>
                  <a:srgbClr val="FF3300"/>
                </a:solidFill>
              </a:rPr>
              <a:t>Code</a:t>
            </a:r>
            <a:endParaRPr sz="180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700" y="6470294"/>
            <a:ext cx="2286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435" y="383540"/>
            <a:ext cx="4805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In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this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example,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we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have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two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primitive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polynomials: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6880" y="168630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28771" y="168630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4289" y="1759711"/>
            <a:ext cx="2175510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56285" algn="l"/>
                <a:tab pos="1482090" algn="l"/>
                <a:tab pos="1918335" algn="l"/>
              </a:tabLst>
            </a:pPr>
            <a:r>
              <a:rPr sz="3150" spc="-5" dirty="0">
                <a:latin typeface="Times New Roman"/>
                <a:cs typeface="Times New Roman"/>
              </a:rPr>
              <a:t>1</a:t>
            </a:r>
            <a:r>
              <a:rPr sz="3150" spc="40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</a:t>
            </a:r>
            <a:r>
              <a:rPr sz="3150" dirty="0">
                <a:latin typeface="Times New Roman"/>
                <a:cs typeface="Times New Roman"/>
              </a:rPr>
              <a:t>	</a:t>
            </a:r>
            <a:r>
              <a:rPr sz="3150" i="1" spc="-5" dirty="0">
                <a:latin typeface="Times New Roman"/>
                <a:cs typeface="Times New Roman"/>
              </a:rPr>
              <a:t>X</a:t>
            </a:r>
            <a:r>
              <a:rPr sz="3150" i="1" dirty="0">
                <a:latin typeface="Times New Roman"/>
                <a:cs typeface="Times New Roman"/>
              </a:rPr>
              <a:t>	</a:t>
            </a:r>
            <a:r>
              <a:rPr sz="3150" spc="-5" dirty="0">
                <a:latin typeface="Symbol"/>
                <a:cs typeface="Symbol"/>
              </a:rPr>
              <a:t></a:t>
            </a:r>
            <a:r>
              <a:rPr sz="3150" dirty="0">
                <a:latin typeface="Times New Roman"/>
                <a:cs typeface="Times New Roman"/>
              </a:rPr>
              <a:t>	</a:t>
            </a:r>
            <a:r>
              <a:rPr sz="3150" i="1" spc="-5" dirty="0">
                <a:latin typeface="Times New Roman"/>
                <a:cs typeface="Times New Roman"/>
              </a:rPr>
              <a:t>X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54902" y="1691462"/>
            <a:ext cx="14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Times New Roman"/>
                <a:cs typeface="Times New Roman"/>
              </a:rPr>
              <a:t>3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78884" y="1765249"/>
            <a:ext cx="2018030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83590" algn="l"/>
                <a:tab pos="1301750" algn="l"/>
                <a:tab pos="1753235" algn="l"/>
              </a:tabLst>
            </a:pPr>
            <a:r>
              <a:rPr sz="3250" spc="-5" dirty="0">
                <a:latin typeface="Times New Roman"/>
                <a:cs typeface="Times New Roman"/>
              </a:rPr>
              <a:t>1</a:t>
            </a:r>
            <a:r>
              <a:rPr sz="3250" spc="60" dirty="0">
                <a:latin typeface="Times New Roman"/>
                <a:cs typeface="Times New Roman"/>
              </a:rPr>
              <a:t> </a:t>
            </a:r>
            <a:r>
              <a:rPr sz="3250" spc="-5" dirty="0">
                <a:latin typeface="Symbol"/>
                <a:cs typeface="Symbol"/>
              </a:rPr>
              <a:t>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3250" i="1" spc="-5" dirty="0">
                <a:latin typeface="Times New Roman"/>
                <a:cs typeface="Times New Roman"/>
              </a:rPr>
              <a:t>X</a:t>
            </a:r>
            <a:r>
              <a:rPr sz="3250" i="1" dirty="0">
                <a:latin typeface="Times New Roman"/>
                <a:cs typeface="Times New Roman"/>
              </a:rPr>
              <a:t>	</a:t>
            </a:r>
            <a:r>
              <a:rPr sz="3250" spc="-5" dirty="0">
                <a:latin typeface="Symbol"/>
                <a:cs typeface="Symbol"/>
              </a:rPr>
              <a:t>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3250" i="1" spc="-5" dirty="0">
                <a:latin typeface="Times New Roman"/>
                <a:cs typeface="Times New Roman"/>
              </a:rPr>
              <a:t>X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285" y="2785694"/>
            <a:ext cx="1279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Here, </a:t>
            </a:r>
            <a:r>
              <a:rPr sz="1800" spc="-70" dirty="0">
                <a:latin typeface="Arial"/>
                <a:cs typeface="Arial"/>
              </a:rPr>
              <a:t>we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take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4638" y="2789682"/>
            <a:ext cx="30607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r>
              <a:rPr sz="1300" spc="25" dirty="0">
                <a:latin typeface="Times New Roman"/>
                <a:cs typeface="Times New Roman"/>
              </a:rPr>
              <a:t> </a:t>
            </a:r>
            <a:r>
              <a:rPr sz="3375" baseline="-27160" dirty="0">
                <a:latin typeface="Times New Roman"/>
                <a:cs typeface="Times New Roman"/>
              </a:rPr>
              <a:t>)</a:t>
            </a:r>
            <a:endParaRPr sz="3375" baseline="-2716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8032" y="2961513"/>
            <a:ext cx="273431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4215" algn="l"/>
                <a:tab pos="1228725" algn="l"/>
                <a:tab pos="1866264" algn="l"/>
                <a:tab pos="2232025" algn="l"/>
                <a:tab pos="2546350" algn="l"/>
              </a:tabLst>
            </a:pPr>
            <a:r>
              <a:rPr sz="2250" i="1" dirty="0">
                <a:latin typeface="Times New Roman"/>
                <a:cs typeface="Times New Roman"/>
              </a:rPr>
              <a:t>g</a:t>
            </a:r>
            <a:r>
              <a:rPr sz="2250" i="1" spc="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(</a:t>
            </a:r>
            <a:r>
              <a:rPr sz="2250" spc="5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Times New Roman"/>
                <a:cs typeface="Times New Roman"/>
              </a:rPr>
              <a:t>) </a:t>
            </a:r>
            <a:r>
              <a:rPr sz="2250" spc="-1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spc="15" dirty="0">
                <a:latin typeface="Times New Roman"/>
                <a:cs typeface="Times New Roman"/>
              </a:rPr>
              <a:t>(</a:t>
            </a:r>
            <a:r>
              <a:rPr sz="2250" dirty="0">
                <a:latin typeface="Times New Roman"/>
                <a:cs typeface="Times New Roman"/>
              </a:rPr>
              <a:t>1</a:t>
            </a:r>
            <a:r>
              <a:rPr sz="2250" spc="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437" y="3794505"/>
            <a:ext cx="2937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Arial"/>
                <a:cs typeface="Arial"/>
              </a:rPr>
              <a:t>Hence, </a:t>
            </a:r>
            <a:r>
              <a:rPr sz="1800" spc="-65" dirty="0">
                <a:latin typeface="Arial"/>
                <a:cs typeface="Arial"/>
              </a:rPr>
              <a:t>parity-check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87196" y="4797552"/>
            <a:ext cx="6436360" cy="1847214"/>
            <a:chOff x="1187196" y="4797552"/>
            <a:chExt cx="6436360" cy="1847214"/>
          </a:xfrm>
        </p:grpSpPr>
        <p:sp>
          <p:nvSpPr>
            <p:cNvPr id="14" name="object 14"/>
            <p:cNvSpPr/>
            <p:nvPr/>
          </p:nvSpPr>
          <p:spPr>
            <a:xfrm>
              <a:off x="1187196" y="4797552"/>
              <a:ext cx="6436360" cy="1847214"/>
            </a:xfrm>
            <a:custGeom>
              <a:avLst/>
              <a:gdLst/>
              <a:ahLst/>
              <a:cxnLst/>
              <a:rect l="l" t="t" r="r" b="b"/>
              <a:pathLst>
                <a:path w="6436359" h="1847215">
                  <a:moveTo>
                    <a:pt x="6435852" y="0"/>
                  </a:moveTo>
                  <a:lnTo>
                    <a:pt x="0" y="0"/>
                  </a:lnTo>
                  <a:lnTo>
                    <a:pt x="0" y="1847088"/>
                  </a:lnTo>
                  <a:lnTo>
                    <a:pt x="6435852" y="1847088"/>
                  </a:lnTo>
                  <a:lnTo>
                    <a:pt x="6435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73909" y="5432552"/>
              <a:ext cx="1104265" cy="0"/>
            </a:xfrm>
            <a:custGeom>
              <a:avLst/>
              <a:gdLst/>
              <a:ahLst/>
              <a:cxnLst/>
              <a:rect l="l" t="t" r="r" b="b"/>
              <a:pathLst>
                <a:path w="1104264">
                  <a:moveTo>
                    <a:pt x="0" y="0"/>
                  </a:moveTo>
                  <a:lnTo>
                    <a:pt x="1103883" y="0"/>
                  </a:lnTo>
                </a:path>
              </a:pathLst>
            </a:custGeom>
            <a:ln w="205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962782" y="4877180"/>
            <a:ext cx="11683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28028" y="5147564"/>
            <a:ext cx="11683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95064" y="6170777"/>
            <a:ext cx="11683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24450" y="6170777"/>
            <a:ext cx="116839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5" dirty="0">
                <a:latin typeface="Times New Roman"/>
                <a:cs typeface="Times New Roman"/>
              </a:rPr>
              <a:t>4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24394" y="5010988"/>
            <a:ext cx="3282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450" spc="-5" dirty="0">
                <a:latin typeface="Times New Roman"/>
                <a:cs typeface="Times New Roman"/>
              </a:rPr>
              <a:t>3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3750" spc="-7" baseline="-26666" dirty="0">
                <a:latin typeface="Times New Roman"/>
                <a:cs typeface="Times New Roman"/>
              </a:rPr>
              <a:t>)</a:t>
            </a:r>
            <a:endParaRPr sz="3750" baseline="-26666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5994" y="5537098"/>
            <a:ext cx="73533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i="1" spc="-5" dirty="0">
                <a:latin typeface="Times New Roman"/>
                <a:cs typeface="Times New Roman"/>
              </a:rPr>
              <a:t>g </a:t>
            </a:r>
            <a:r>
              <a:rPr sz="2500" spc="-5" dirty="0">
                <a:latin typeface="Times New Roman"/>
                <a:cs typeface="Times New Roman"/>
              </a:rPr>
              <a:t>(</a:t>
            </a:r>
            <a:r>
              <a:rPr sz="2500" spc="25" dirty="0">
                <a:latin typeface="Times New Roman"/>
                <a:cs typeface="Times New Roman"/>
              </a:rPr>
              <a:t> </a:t>
            </a:r>
            <a:r>
              <a:rPr sz="2500" i="1" spc="100" dirty="0">
                <a:latin typeface="Times New Roman"/>
                <a:cs typeface="Times New Roman"/>
              </a:rPr>
              <a:t>x</a:t>
            </a:r>
            <a:r>
              <a:rPr sz="2500" spc="100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21660" y="4932375"/>
            <a:ext cx="10229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7535" algn="l"/>
              </a:tabLst>
            </a:pPr>
            <a:r>
              <a:rPr sz="2500" i="1" spc="-5" dirty="0">
                <a:latin typeface="Times New Roman"/>
                <a:cs typeface="Times New Roman"/>
              </a:rPr>
              <a:t>X	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spc="-8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1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8808" y="5202758"/>
            <a:ext cx="11817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3110" algn="l"/>
                <a:tab pos="994410" algn="l"/>
              </a:tabLst>
            </a:pPr>
            <a:r>
              <a:rPr sz="2500" i="1" spc="-5" dirty="0">
                <a:latin typeface="Times New Roman"/>
                <a:cs typeface="Times New Roman"/>
              </a:rPr>
              <a:t>h</a:t>
            </a:r>
            <a:r>
              <a:rPr sz="2500" i="1" spc="-17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)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Symbol"/>
                <a:cs typeface="Symbol"/>
              </a:rPr>
              <a:t>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79646" y="5202758"/>
            <a:ext cx="33508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8455" algn="l"/>
                <a:tab pos="1039494" algn="l"/>
                <a:tab pos="1374775" algn="l"/>
                <a:tab pos="2213610" algn="l"/>
                <a:tab pos="2799080" algn="l"/>
                <a:tab pos="3143250" algn="l"/>
              </a:tabLst>
            </a:pPr>
            <a:r>
              <a:rPr sz="2500" spc="-5" dirty="0">
                <a:latin typeface="Symbol"/>
                <a:cs typeface="Symbol"/>
              </a:rPr>
              <a:t></a:t>
            </a:r>
            <a:r>
              <a:rPr sz="2500" spc="-5" dirty="0">
                <a:latin typeface="Times New Roman"/>
                <a:cs typeface="Times New Roman"/>
              </a:rPr>
              <a:t>	</a:t>
            </a:r>
            <a:r>
              <a:rPr sz="2500" dirty="0">
                <a:latin typeface="Times New Roman"/>
                <a:cs typeface="Times New Roman"/>
              </a:rPr>
              <a:t>(</a:t>
            </a:r>
            <a:r>
              <a:rPr sz="2500" spc="-5" dirty="0">
                <a:latin typeface="Times New Roman"/>
                <a:cs typeface="Times New Roman"/>
              </a:rPr>
              <a:t>1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240" dirty="0">
                <a:latin typeface="Times New Roman"/>
                <a:cs typeface="Times New Roman"/>
              </a:rPr>
              <a:t>)</a:t>
            </a:r>
            <a:r>
              <a:rPr sz="2500" dirty="0">
                <a:latin typeface="Times New Roman"/>
                <a:cs typeface="Times New Roman"/>
              </a:rPr>
              <a:t>(</a:t>
            </a:r>
            <a:r>
              <a:rPr sz="2500" spc="-5" dirty="0">
                <a:latin typeface="Times New Roman"/>
                <a:cs typeface="Times New Roman"/>
              </a:rPr>
              <a:t>1</a:t>
            </a:r>
            <a:r>
              <a:rPr sz="2500" spc="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21229" y="6225946"/>
            <a:ext cx="277749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3444" algn="l"/>
                <a:tab pos="1296035" algn="l"/>
                <a:tab pos="1643380" algn="l"/>
                <a:tab pos="2223135" algn="l"/>
                <a:tab pos="2570480" algn="l"/>
              </a:tabLst>
            </a:pPr>
            <a:r>
              <a:rPr sz="2500" spc="-5" dirty="0">
                <a:latin typeface="Symbol"/>
                <a:cs typeface="Symbol"/>
              </a:rPr>
              <a:t></a:t>
            </a:r>
            <a:r>
              <a:rPr sz="2500" spc="23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1</a:t>
            </a:r>
            <a:r>
              <a:rPr sz="2500" spc="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4365" y="6421018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1317" y="1970912"/>
            <a:ext cx="11430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088" y="2026411"/>
            <a:ext cx="2123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064260" algn="l"/>
                <a:tab pos="1924050" algn="l"/>
              </a:tabLst>
            </a:pPr>
            <a:r>
              <a:rPr sz="2400" i="1" spc="-5" dirty="0">
                <a:latin typeface="Times New Roman"/>
                <a:cs typeface="Times New Roman"/>
              </a:rPr>
              <a:t>m</a:t>
            </a:r>
            <a:r>
              <a:rPr sz="2400" i="1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X	</a:t>
            </a:r>
            <a:r>
              <a:rPr sz="2400" dirty="0">
                <a:latin typeface="Times New Roman"/>
                <a:cs typeface="Times New Roman"/>
              </a:rPr>
              <a:t>)	</a:t>
            </a:r>
            <a:r>
              <a:rPr sz="2400" dirty="0">
                <a:latin typeface="Symbol"/>
                <a:cs typeface="Symbol"/>
              </a:rPr>
              <a:t>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Symbol"/>
                <a:cs typeface="Symbol"/>
              </a:rPr>
              <a:t>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i="1" dirty="0"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035" y="1298828"/>
            <a:ext cx="1913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Arial"/>
                <a:cs typeface="Arial"/>
              </a:rPr>
              <a:t>Message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05453" y="1958721"/>
            <a:ext cx="35115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2169795" algn="l"/>
                <a:tab pos="3038475" algn="l"/>
              </a:tabLst>
            </a:pPr>
            <a:r>
              <a:rPr sz="2650" i="1" spc="-10" dirty="0">
                <a:latin typeface="Times New Roman"/>
                <a:cs typeface="Times New Roman"/>
              </a:rPr>
              <a:t>X </a:t>
            </a:r>
            <a:r>
              <a:rPr sz="2250" i="1" spc="7" baseline="48148" dirty="0">
                <a:latin typeface="Times New Roman"/>
                <a:cs typeface="Times New Roman"/>
              </a:rPr>
              <a:t>n </a:t>
            </a:r>
            <a:r>
              <a:rPr sz="2250" spc="7" baseline="48148" dirty="0">
                <a:latin typeface="Symbol"/>
                <a:cs typeface="Symbol"/>
              </a:rPr>
              <a:t></a:t>
            </a:r>
            <a:r>
              <a:rPr sz="2250" spc="7" baseline="48148" dirty="0">
                <a:latin typeface="Times New Roman"/>
                <a:cs typeface="Times New Roman"/>
              </a:rPr>
              <a:t> </a:t>
            </a:r>
            <a:r>
              <a:rPr sz="2250" i="1" spc="7" baseline="48148" dirty="0">
                <a:latin typeface="Times New Roman"/>
                <a:cs typeface="Times New Roman"/>
              </a:rPr>
              <a:t>k </a:t>
            </a:r>
            <a:r>
              <a:rPr sz="2650" i="1" spc="-10" dirty="0">
                <a:latin typeface="Times New Roman"/>
                <a:cs typeface="Times New Roman"/>
              </a:rPr>
              <a:t>m </a:t>
            </a:r>
            <a:r>
              <a:rPr sz="2650" spc="-5" dirty="0">
                <a:latin typeface="Times New Roman"/>
                <a:cs typeface="Times New Roman"/>
              </a:rPr>
              <a:t>( </a:t>
            </a:r>
            <a:r>
              <a:rPr sz="2650" i="1" spc="-10" dirty="0">
                <a:latin typeface="Times New Roman"/>
                <a:cs typeface="Times New Roman"/>
              </a:rPr>
              <a:t>X</a:t>
            </a:r>
            <a:r>
              <a:rPr sz="2650" i="1" spc="90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r>
              <a:rPr sz="2650" spc="285" dirty="0">
                <a:latin typeface="Times New Roman"/>
                <a:cs typeface="Times New Roman"/>
              </a:rPr>
              <a:t> </a:t>
            </a: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i="1" spc="-10" dirty="0">
                <a:latin typeface="Times New Roman"/>
                <a:cs typeface="Times New Roman"/>
              </a:rPr>
              <a:t>X</a:t>
            </a:r>
            <a:r>
              <a:rPr sz="2650" i="1" spc="245" dirty="0">
                <a:latin typeface="Times New Roman"/>
                <a:cs typeface="Times New Roman"/>
              </a:rPr>
              <a:t> </a:t>
            </a:r>
            <a:r>
              <a:rPr sz="2250" spc="7" baseline="57407" dirty="0">
                <a:latin typeface="Times New Roman"/>
                <a:cs typeface="Times New Roman"/>
              </a:rPr>
              <a:t>3 </a:t>
            </a:r>
            <a:r>
              <a:rPr sz="2250" spc="322" baseline="57407" dirty="0">
                <a:latin typeface="Times New Roman"/>
                <a:cs typeface="Times New Roman"/>
              </a:rPr>
              <a:t> </a:t>
            </a:r>
            <a:r>
              <a:rPr sz="2650" spc="-10" dirty="0">
                <a:latin typeface="Symbol"/>
                <a:cs typeface="Symbol"/>
              </a:rPr>
              <a:t></a:t>
            </a:r>
            <a:r>
              <a:rPr sz="2650" spc="-10" dirty="0">
                <a:latin typeface="Times New Roman"/>
                <a:cs typeface="Times New Roman"/>
              </a:rPr>
              <a:t>	</a:t>
            </a:r>
            <a:r>
              <a:rPr sz="2650" i="1" spc="-10" dirty="0">
                <a:latin typeface="Times New Roman"/>
                <a:cs typeface="Times New Roman"/>
              </a:rPr>
              <a:t>X</a:t>
            </a:r>
            <a:r>
              <a:rPr sz="2650" i="1" spc="220" dirty="0">
                <a:latin typeface="Times New Roman"/>
                <a:cs typeface="Times New Roman"/>
              </a:rPr>
              <a:t> </a:t>
            </a:r>
            <a:r>
              <a:rPr sz="2250" spc="7" baseline="57407" dirty="0">
                <a:latin typeface="Times New Roman"/>
                <a:cs typeface="Times New Roman"/>
              </a:rPr>
              <a:t>6</a:t>
            </a:r>
            <a:endParaRPr sz="2250" baseline="57407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27650" y="2508250"/>
            <a:ext cx="393700" cy="469900"/>
            <a:chOff x="5327650" y="2508250"/>
            <a:chExt cx="393700" cy="469900"/>
          </a:xfrm>
        </p:grpSpPr>
        <p:sp>
          <p:nvSpPr>
            <p:cNvPr id="8" name="object 8"/>
            <p:cNvSpPr/>
            <p:nvPr/>
          </p:nvSpPr>
          <p:spPr>
            <a:xfrm>
              <a:off x="5334000" y="2514599"/>
              <a:ext cx="381000" cy="457200"/>
            </a:xfrm>
            <a:custGeom>
              <a:avLst/>
              <a:gdLst/>
              <a:ahLst/>
              <a:cxnLst/>
              <a:rect l="l" t="t" r="r" b="b"/>
              <a:pathLst>
                <a:path w="381000" h="457200">
                  <a:moveTo>
                    <a:pt x="381000" y="342900"/>
                  </a:moveTo>
                  <a:lnTo>
                    <a:pt x="285750" y="342900"/>
                  </a:lnTo>
                  <a:lnTo>
                    <a:pt x="285750" y="0"/>
                  </a:lnTo>
                  <a:lnTo>
                    <a:pt x="95250" y="0"/>
                  </a:lnTo>
                  <a:lnTo>
                    <a:pt x="95250" y="342900"/>
                  </a:lnTo>
                  <a:lnTo>
                    <a:pt x="0" y="342900"/>
                  </a:lnTo>
                  <a:lnTo>
                    <a:pt x="190500" y="457200"/>
                  </a:lnTo>
                  <a:lnTo>
                    <a:pt x="381000" y="34290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4000" y="2514600"/>
              <a:ext cx="381000" cy="457200"/>
            </a:xfrm>
            <a:custGeom>
              <a:avLst/>
              <a:gdLst/>
              <a:ahLst/>
              <a:cxnLst/>
              <a:rect l="l" t="t" r="r" b="b"/>
              <a:pathLst>
                <a:path w="381000" h="457200">
                  <a:moveTo>
                    <a:pt x="0" y="342900"/>
                  </a:moveTo>
                  <a:lnTo>
                    <a:pt x="95250" y="3429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342900"/>
                  </a:lnTo>
                  <a:lnTo>
                    <a:pt x="381000" y="342900"/>
                  </a:lnTo>
                  <a:lnTo>
                    <a:pt x="190500" y="457200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2655189" y="3549903"/>
            <a:ext cx="1666875" cy="0"/>
          </a:xfrm>
          <a:custGeom>
            <a:avLst/>
            <a:gdLst/>
            <a:ahLst/>
            <a:cxnLst/>
            <a:rect l="l" t="t" r="r" b="b"/>
            <a:pathLst>
              <a:path w="1666875">
                <a:moveTo>
                  <a:pt x="0" y="0"/>
                </a:moveTo>
                <a:lnTo>
                  <a:pt x="1666621" y="0"/>
                </a:lnTo>
              </a:path>
            </a:pathLst>
          </a:custGeom>
          <a:ln w="18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42811" y="3549903"/>
            <a:ext cx="1666239" cy="0"/>
          </a:xfrm>
          <a:custGeom>
            <a:avLst/>
            <a:gdLst/>
            <a:ahLst/>
            <a:cxnLst/>
            <a:rect l="l" t="t" r="r" b="b"/>
            <a:pathLst>
              <a:path w="1666240">
                <a:moveTo>
                  <a:pt x="0" y="0"/>
                </a:moveTo>
                <a:lnTo>
                  <a:pt x="1666113" y="0"/>
                </a:lnTo>
              </a:path>
            </a:pathLst>
          </a:custGeom>
          <a:ln w="18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55950" y="3047745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9323" y="3047745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6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04303" y="3047745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31509" y="3291332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49344" y="3591814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37475" y="3591814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50642" y="3096895"/>
            <a:ext cx="1029969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  <a:tab pos="841375" algn="l"/>
              </a:tabLst>
            </a:pP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1797" y="3096895"/>
            <a:ext cx="880744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77825" algn="l"/>
                <a:tab pos="692150" algn="l"/>
              </a:tabLst>
            </a:pP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24708" y="3640963"/>
            <a:ext cx="14204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1815" algn="l"/>
                <a:tab pos="918210" algn="l"/>
                <a:tab pos="1231900" algn="l"/>
              </a:tabLst>
            </a:pPr>
            <a:r>
              <a:rPr sz="2250" dirty="0">
                <a:latin typeface="Times New Roman"/>
                <a:cs typeface="Times New Roman"/>
              </a:rPr>
              <a:t>1</a:t>
            </a:r>
            <a:r>
              <a:rPr sz="2250" spc="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2840" y="3640963"/>
            <a:ext cx="14204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1815" algn="l"/>
                <a:tab pos="915035" algn="l"/>
                <a:tab pos="1231900" algn="l"/>
              </a:tabLst>
            </a:pPr>
            <a:r>
              <a:rPr sz="2250" dirty="0">
                <a:latin typeface="Times New Roman"/>
                <a:cs typeface="Times New Roman"/>
              </a:rPr>
              <a:t>1</a:t>
            </a:r>
            <a:r>
              <a:rPr sz="2250" spc="3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1600" y="304800"/>
            <a:ext cx="7391400" cy="1066800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15240" rIns="0" bIns="0" rtlCol="0">
            <a:spAutoFit/>
          </a:bodyPr>
          <a:lstStyle/>
          <a:p>
            <a:pPr marL="92075" marR="3419475">
              <a:lnSpc>
                <a:spcPct val="100000"/>
              </a:lnSpc>
              <a:spcBef>
                <a:spcPts val="120"/>
              </a:spcBef>
            </a:pPr>
            <a:r>
              <a:rPr sz="1800" spc="-125" dirty="0">
                <a:solidFill>
                  <a:srgbClr val="FF3300"/>
                </a:solidFill>
                <a:latin typeface="Arial"/>
                <a:cs typeface="Arial"/>
              </a:rPr>
              <a:t>Suppose</a:t>
            </a:r>
            <a:r>
              <a:rPr sz="1800" spc="-125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1800" spc="-150" dirty="0">
                <a:solidFill>
                  <a:srgbClr val="336600"/>
                </a:solidFill>
                <a:latin typeface="Arial"/>
                <a:cs typeface="Arial"/>
              </a:rPr>
              <a:t>message </a:t>
            </a:r>
            <a:r>
              <a:rPr sz="1800" spc="-110" dirty="0">
                <a:solidFill>
                  <a:srgbClr val="336600"/>
                </a:solidFill>
                <a:latin typeface="Arial"/>
                <a:cs typeface="Arial"/>
              </a:rPr>
              <a:t>sequence </a:t>
            </a:r>
            <a:r>
              <a:rPr sz="1800" spc="-95" dirty="0">
                <a:solidFill>
                  <a:srgbClr val="336600"/>
                </a:solidFill>
                <a:latin typeface="Arial"/>
                <a:cs typeface="Arial"/>
              </a:rPr>
              <a:t>1001  </a:t>
            </a:r>
            <a:r>
              <a:rPr sz="1800" spc="-60" dirty="0">
                <a:solidFill>
                  <a:srgbClr val="FF3300"/>
                </a:solidFill>
                <a:latin typeface="Arial"/>
                <a:cs typeface="Arial"/>
              </a:rPr>
              <a:t>Determine</a:t>
            </a:r>
            <a:r>
              <a:rPr sz="1800" spc="-60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1800" spc="-25" dirty="0">
                <a:solidFill>
                  <a:srgbClr val="336600"/>
                </a:solidFill>
                <a:latin typeface="Arial"/>
                <a:cs typeface="Arial"/>
              </a:rPr>
              <a:t>the </a:t>
            </a:r>
            <a:r>
              <a:rPr sz="1800" spc="-45" dirty="0">
                <a:solidFill>
                  <a:srgbClr val="336600"/>
                </a:solidFill>
                <a:latin typeface="Arial"/>
                <a:cs typeface="Arial"/>
              </a:rPr>
              <a:t>whole </a:t>
            </a:r>
            <a:r>
              <a:rPr sz="1800" spc="-95" dirty="0">
                <a:solidFill>
                  <a:srgbClr val="336600"/>
                </a:solidFill>
                <a:latin typeface="Arial"/>
                <a:cs typeface="Arial"/>
              </a:rPr>
              <a:t>code </a:t>
            </a:r>
            <a:r>
              <a:rPr sz="1800" spc="-55" dirty="0">
                <a:solidFill>
                  <a:srgbClr val="336600"/>
                </a:solidFill>
                <a:latin typeface="Arial"/>
                <a:cs typeface="Arial"/>
              </a:rPr>
              <a:t>word</a:t>
            </a:r>
            <a:r>
              <a:rPr sz="1800" spc="-175" dirty="0">
                <a:solidFill>
                  <a:srgbClr val="336600"/>
                </a:solidFill>
                <a:latin typeface="Arial"/>
                <a:cs typeface="Arial"/>
              </a:rPr>
              <a:t> </a:t>
            </a:r>
            <a:r>
              <a:rPr sz="1800" spc="-114" dirty="0">
                <a:solidFill>
                  <a:srgbClr val="FF3300"/>
                </a:solidFill>
                <a:latin typeface="Arial"/>
                <a:cs typeface="Arial"/>
              </a:rPr>
              <a:t>xxx</a:t>
            </a:r>
            <a:r>
              <a:rPr sz="1800" spc="-114" dirty="0">
                <a:solidFill>
                  <a:srgbClr val="336600"/>
                </a:solidFill>
                <a:latin typeface="Arial"/>
                <a:cs typeface="Arial"/>
              </a:rPr>
              <a:t>1001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600" y="381000"/>
            <a:ext cx="990600" cy="990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9079">
              <a:lnSpc>
                <a:spcPts val="7680"/>
              </a:lnSpc>
            </a:pPr>
            <a:r>
              <a:rPr sz="8000" spc="-745" dirty="0">
                <a:solidFill>
                  <a:srgbClr val="FF3300"/>
                </a:solidFill>
                <a:latin typeface="Arial"/>
                <a:cs typeface="Arial"/>
              </a:rPr>
              <a:t>?</a:t>
            </a:r>
            <a:endParaRPr sz="8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889250" y="2127250"/>
            <a:ext cx="1079500" cy="317500"/>
            <a:chOff x="2889250" y="2127250"/>
            <a:chExt cx="1079500" cy="317500"/>
          </a:xfrm>
        </p:grpSpPr>
        <p:sp>
          <p:nvSpPr>
            <p:cNvPr id="25" name="object 25"/>
            <p:cNvSpPr/>
            <p:nvPr/>
          </p:nvSpPr>
          <p:spPr>
            <a:xfrm>
              <a:off x="2895600" y="2133600"/>
              <a:ext cx="1066800" cy="304800"/>
            </a:xfrm>
            <a:custGeom>
              <a:avLst/>
              <a:gdLst/>
              <a:ahLst/>
              <a:cxnLst/>
              <a:rect l="l" t="t" r="r" b="b"/>
              <a:pathLst>
                <a:path w="1066800" h="304800">
                  <a:moveTo>
                    <a:pt x="800100" y="0"/>
                  </a:moveTo>
                  <a:lnTo>
                    <a:pt x="8001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800100" y="228600"/>
                  </a:lnTo>
                  <a:lnTo>
                    <a:pt x="800100" y="304800"/>
                  </a:lnTo>
                  <a:lnTo>
                    <a:pt x="1066800" y="1524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95600" y="2133600"/>
              <a:ext cx="1066800" cy="304800"/>
            </a:xfrm>
            <a:custGeom>
              <a:avLst/>
              <a:gdLst/>
              <a:ahLst/>
              <a:cxnLst/>
              <a:rect l="l" t="t" r="r" b="b"/>
              <a:pathLst>
                <a:path w="1066800" h="304800">
                  <a:moveTo>
                    <a:pt x="0" y="76200"/>
                  </a:moveTo>
                  <a:lnTo>
                    <a:pt x="800100" y="76200"/>
                  </a:lnTo>
                  <a:lnTo>
                    <a:pt x="800100" y="0"/>
                  </a:lnTo>
                  <a:lnTo>
                    <a:pt x="1066800" y="152400"/>
                  </a:lnTo>
                  <a:lnTo>
                    <a:pt x="800100" y="304800"/>
                  </a:lnTo>
                  <a:lnTo>
                    <a:pt x="8001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4572761" y="3124961"/>
            <a:ext cx="1447800" cy="838200"/>
          </a:xfrm>
          <a:custGeom>
            <a:avLst/>
            <a:gdLst/>
            <a:ahLst/>
            <a:cxnLst/>
            <a:rect l="l" t="t" r="r" b="b"/>
            <a:pathLst>
              <a:path w="1447800" h="838200">
                <a:moveTo>
                  <a:pt x="0" y="419100"/>
                </a:moveTo>
                <a:lnTo>
                  <a:pt x="9525" y="351154"/>
                </a:lnTo>
                <a:lnTo>
                  <a:pt x="36957" y="286638"/>
                </a:lnTo>
                <a:lnTo>
                  <a:pt x="80772" y="226440"/>
                </a:lnTo>
                <a:lnTo>
                  <a:pt x="108458" y="198247"/>
                </a:lnTo>
                <a:lnTo>
                  <a:pt x="139700" y="171576"/>
                </a:lnTo>
                <a:lnTo>
                  <a:pt x="174243" y="146303"/>
                </a:lnTo>
                <a:lnTo>
                  <a:pt x="211962" y="122682"/>
                </a:lnTo>
                <a:lnTo>
                  <a:pt x="252729" y="100837"/>
                </a:lnTo>
                <a:lnTo>
                  <a:pt x="296417" y="80899"/>
                </a:lnTo>
                <a:lnTo>
                  <a:pt x="342518" y="62737"/>
                </a:lnTo>
                <a:lnTo>
                  <a:pt x="391287" y="46736"/>
                </a:lnTo>
                <a:lnTo>
                  <a:pt x="442087" y="32892"/>
                </a:lnTo>
                <a:lnTo>
                  <a:pt x="495046" y="21336"/>
                </a:lnTo>
                <a:lnTo>
                  <a:pt x="549910" y="12191"/>
                </a:lnTo>
                <a:lnTo>
                  <a:pt x="606425" y="5461"/>
                </a:lnTo>
                <a:lnTo>
                  <a:pt x="664590" y="1397"/>
                </a:lnTo>
                <a:lnTo>
                  <a:pt x="723900" y="0"/>
                </a:lnTo>
                <a:lnTo>
                  <a:pt x="783209" y="1397"/>
                </a:lnTo>
                <a:lnTo>
                  <a:pt x="841375" y="5461"/>
                </a:lnTo>
                <a:lnTo>
                  <a:pt x="897889" y="12191"/>
                </a:lnTo>
                <a:lnTo>
                  <a:pt x="952753" y="21336"/>
                </a:lnTo>
                <a:lnTo>
                  <a:pt x="1005713" y="32892"/>
                </a:lnTo>
                <a:lnTo>
                  <a:pt x="1056513" y="46736"/>
                </a:lnTo>
                <a:lnTo>
                  <a:pt x="1105153" y="62737"/>
                </a:lnTo>
                <a:lnTo>
                  <a:pt x="1151382" y="80899"/>
                </a:lnTo>
                <a:lnTo>
                  <a:pt x="1194942" y="100837"/>
                </a:lnTo>
                <a:lnTo>
                  <a:pt x="1235710" y="122682"/>
                </a:lnTo>
                <a:lnTo>
                  <a:pt x="1273555" y="146303"/>
                </a:lnTo>
                <a:lnTo>
                  <a:pt x="1308100" y="171576"/>
                </a:lnTo>
                <a:lnTo>
                  <a:pt x="1339341" y="198247"/>
                </a:lnTo>
                <a:lnTo>
                  <a:pt x="1367027" y="226440"/>
                </a:lnTo>
                <a:lnTo>
                  <a:pt x="1410842" y="286638"/>
                </a:lnTo>
                <a:lnTo>
                  <a:pt x="1438275" y="351154"/>
                </a:lnTo>
                <a:lnTo>
                  <a:pt x="1447800" y="419100"/>
                </a:lnTo>
                <a:lnTo>
                  <a:pt x="1445387" y="453516"/>
                </a:lnTo>
                <a:lnTo>
                  <a:pt x="1426717" y="519811"/>
                </a:lnTo>
                <a:lnTo>
                  <a:pt x="1390903" y="582294"/>
                </a:lnTo>
                <a:lnTo>
                  <a:pt x="1339341" y="639826"/>
                </a:lnTo>
                <a:lnTo>
                  <a:pt x="1308100" y="666623"/>
                </a:lnTo>
                <a:lnTo>
                  <a:pt x="1273555" y="691895"/>
                </a:lnTo>
                <a:lnTo>
                  <a:pt x="1235710" y="715518"/>
                </a:lnTo>
                <a:lnTo>
                  <a:pt x="1194942" y="737362"/>
                </a:lnTo>
                <a:lnTo>
                  <a:pt x="1151382" y="757301"/>
                </a:lnTo>
                <a:lnTo>
                  <a:pt x="1105153" y="775462"/>
                </a:lnTo>
                <a:lnTo>
                  <a:pt x="1056513" y="791463"/>
                </a:lnTo>
                <a:lnTo>
                  <a:pt x="1005713" y="805307"/>
                </a:lnTo>
                <a:lnTo>
                  <a:pt x="952753" y="816863"/>
                </a:lnTo>
                <a:lnTo>
                  <a:pt x="897889" y="826007"/>
                </a:lnTo>
                <a:lnTo>
                  <a:pt x="841375" y="832738"/>
                </a:lnTo>
                <a:lnTo>
                  <a:pt x="783209" y="836802"/>
                </a:lnTo>
                <a:lnTo>
                  <a:pt x="723900" y="838200"/>
                </a:lnTo>
                <a:lnTo>
                  <a:pt x="664590" y="836802"/>
                </a:lnTo>
                <a:lnTo>
                  <a:pt x="606425" y="832738"/>
                </a:lnTo>
                <a:lnTo>
                  <a:pt x="549910" y="826007"/>
                </a:lnTo>
                <a:lnTo>
                  <a:pt x="495046" y="816863"/>
                </a:lnTo>
                <a:lnTo>
                  <a:pt x="442087" y="805307"/>
                </a:lnTo>
                <a:lnTo>
                  <a:pt x="391287" y="791463"/>
                </a:lnTo>
                <a:lnTo>
                  <a:pt x="342518" y="775462"/>
                </a:lnTo>
                <a:lnTo>
                  <a:pt x="296417" y="757301"/>
                </a:lnTo>
                <a:lnTo>
                  <a:pt x="252729" y="737362"/>
                </a:lnTo>
                <a:lnTo>
                  <a:pt x="211962" y="715518"/>
                </a:lnTo>
                <a:lnTo>
                  <a:pt x="174243" y="691895"/>
                </a:lnTo>
                <a:lnTo>
                  <a:pt x="139700" y="666623"/>
                </a:lnTo>
                <a:lnTo>
                  <a:pt x="108458" y="639826"/>
                </a:lnTo>
                <a:lnTo>
                  <a:pt x="80772" y="611758"/>
                </a:lnTo>
                <a:lnTo>
                  <a:pt x="36957" y="551561"/>
                </a:lnTo>
                <a:lnTo>
                  <a:pt x="9525" y="487044"/>
                </a:lnTo>
                <a:lnTo>
                  <a:pt x="0" y="419100"/>
                </a:lnTo>
                <a:close/>
              </a:path>
            </a:pathLst>
          </a:custGeom>
          <a:ln w="38100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413630" y="3340353"/>
            <a:ext cx="1710055" cy="1156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4805" algn="l"/>
                <a:tab pos="710565" algn="l"/>
                <a:tab pos="1024255" algn="l"/>
                <a:tab pos="1539875" algn="l"/>
              </a:tabLst>
            </a:pP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dirty="0">
                <a:latin typeface="Symbol"/>
                <a:cs typeface="Symbol"/>
              </a:rPr>
              <a:t></a:t>
            </a:r>
            <a:endParaRPr sz="225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250">
              <a:latin typeface="Symbol"/>
              <a:cs typeface="Symbol"/>
            </a:endParaRPr>
          </a:p>
          <a:p>
            <a:pPr marL="175260">
              <a:lnSpc>
                <a:spcPct val="100000"/>
              </a:lnSpc>
            </a:pPr>
            <a:r>
              <a:rPr sz="1800" spc="-65" dirty="0">
                <a:latin typeface="Arial"/>
                <a:cs typeface="Arial"/>
              </a:rPr>
              <a:t>remainder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49161" y="2972561"/>
            <a:ext cx="1676400" cy="762000"/>
          </a:xfrm>
          <a:custGeom>
            <a:avLst/>
            <a:gdLst/>
            <a:ahLst/>
            <a:cxnLst/>
            <a:rect l="l" t="t" r="r" b="b"/>
            <a:pathLst>
              <a:path w="1676400" h="762000">
                <a:moveTo>
                  <a:pt x="0" y="381000"/>
                </a:moveTo>
                <a:lnTo>
                  <a:pt x="9905" y="322072"/>
                </a:lnTo>
                <a:lnTo>
                  <a:pt x="38862" y="265938"/>
                </a:lnTo>
                <a:lnTo>
                  <a:pt x="85216" y="213487"/>
                </a:lnTo>
                <a:lnTo>
                  <a:pt x="114426" y="188722"/>
                </a:lnTo>
                <a:lnTo>
                  <a:pt x="147447" y="165100"/>
                </a:lnTo>
                <a:lnTo>
                  <a:pt x="184150" y="142748"/>
                </a:lnTo>
                <a:lnTo>
                  <a:pt x="224282" y="121665"/>
                </a:lnTo>
                <a:lnTo>
                  <a:pt x="267588" y="101853"/>
                </a:lnTo>
                <a:lnTo>
                  <a:pt x="313943" y="83692"/>
                </a:lnTo>
                <a:lnTo>
                  <a:pt x="363219" y="67055"/>
                </a:lnTo>
                <a:lnTo>
                  <a:pt x="415163" y="52070"/>
                </a:lnTo>
                <a:lnTo>
                  <a:pt x="469645" y="38735"/>
                </a:lnTo>
                <a:lnTo>
                  <a:pt x="526288" y="27304"/>
                </a:lnTo>
                <a:lnTo>
                  <a:pt x="585215" y="17652"/>
                </a:lnTo>
                <a:lnTo>
                  <a:pt x="646048" y="10033"/>
                </a:lnTo>
                <a:lnTo>
                  <a:pt x="708533" y="4572"/>
                </a:lnTo>
                <a:lnTo>
                  <a:pt x="772667" y="1142"/>
                </a:lnTo>
                <a:lnTo>
                  <a:pt x="838199" y="0"/>
                </a:lnTo>
                <a:lnTo>
                  <a:pt x="903732" y="1142"/>
                </a:lnTo>
                <a:lnTo>
                  <a:pt x="967866" y="4572"/>
                </a:lnTo>
                <a:lnTo>
                  <a:pt x="1030351" y="10033"/>
                </a:lnTo>
                <a:lnTo>
                  <a:pt x="1091184" y="17652"/>
                </a:lnTo>
                <a:lnTo>
                  <a:pt x="1150112" y="27304"/>
                </a:lnTo>
                <a:lnTo>
                  <a:pt x="1206754" y="38735"/>
                </a:lnTo>
                <a:lnTo>
                  <a:pt x="1261237" y="52070"/>
                </a:lnTo>
                <a:lnTo>
                  <a:pt x="1313180" y="67055"/>
                </a:lnTo>
                <a:lnTo>
                  <a:pt x="1362456" y="83692"/>
                </a:lnTo>
                <a:lnTo>
                  <a:pt x="1408811" y="101853"/>
                </a:lnTo>
                <a:lnTo>
                  <a:pt x="1452117" y="121665"/>
                </a:lnTo>
                <a:lnTo>
                  <a:pt x="1492249" y="142748"/>
                </a:lnTo>
                <a:lnTo>
                  <a:pt x="1528953" y="165100"/>
                </a:lnTo>
                <a:lnTo>
                  <a:pt x="1561972" y="188722"/>
                </a:lnTo>
                <a:lnTo>
                  <a:pt x="1591183" y="213487"/>
                </a:lnTo>
                <a:lnTo>
                  <a:pt x="1637538" y="265938"/>
                </a:lnTo>
                <a:lnTo>
                  <a:pt x="1666493" y="322072"/>
                </a:lnTo>
                <a:lnTo>
                  <a:pt x="1676399" y="381000"/>
                </a:lnTo>
                <a:lnTo>
                  <a:pt x="1673860" y="410717"/>
                </a:lnTo>
                <a:lnTo>
                  <a:pt x="1654302" y="468375"/>
                </a:lnTo>
                <a:lnTo>
                  <a:pt x="1616456" y="522732"/>
                </a:lnTo>
                <a:lnTo>
                  <a:pt x="1561972" y="573277"/>
                </a:lnTo>
                <a:lnTo>
                  <a:pt x="1528953" y="596900"/>
                </a:lnTo>
                <a:lnTo>
                  <a:pt x="1492249" y="619251"/>
                </a:lnTo>
                <a:lnTo>
                  <a:pt x="1452117" y="640333"/>
                </a:lnTo>
                <a:lnTo>
                  <a:pt x="1408811" y="660019"/>
                </a:lnTo>
                <a:lnTo>
                  <a:pt x="1362456" y="678307"/>
                </a:lnTo>
                <a:lnTo>
                  <a:pt x="1313180" y="694944"/>
                </a:lnTo>
                <a:lnTo>
                  <a:pt x="1261237" y="709930"/>
                </a:lnTo>
                <a:lnTo>
                  <a:pt x="1206754" y="723264"/>
                </a:lnTo>
                <a:lnTo>
                  <a:pt x="1150112" y="734694"/>
                </a:lnTo>
                <a:lnTo>
                  <a:pt x="1091184" y="744346"/>
                </a:lnTo>
                <a:lnTo>
                  <a:pt x="1030351" y="751967"/>
                </a:lnTo>
                <a:lnTo>
                  <a:pt x="967866" y="757427"/>
                </a:lnTo>
                <a:lnTo>
                  <a:pt x="903732" y="760857"/>
                </a:lnTo>
                <a:lnTo>
                  <a:pt x="838199" y="762000"/>
                </a:lnTo>
                <a:lnTo>
                  <a:pt x="772667" y="760857"/>
                </a:lnTo>
                <a:lnTo>
                  <a:pt x="708533" y="757427"/>
                </a:lnTo>
                <a:lnTo>
                  <a:pt x="646048" y="751967"/>
                </a:lnTo>
                <a:lnTo>
                  <a:pt x="585215" y="744346"/>
                </a:lnTo>
                <a:lnTo>
                  <a:pt x="526288" y="734694"/>
                </a:lnTo>
                <a:lnTo>
                  <a:pt x="469645" y="723264"/>
                </a:lnTo>
                <a:lnTo>
                  <a:pt x="415163" y="709930"/>
                </a:lnTo>
                <a:lnTo>
                  <a:pt x="363219" y="694944"/>
                </a:lnTo>
                <a:lnTo>
                  <a:pt x="313943" y="678307"/>
                </a:lnTo>
                <a:lnTo>
                  <a:pt x="267588" y="660019"/>
                </a:lnTo>
                <a:lnTo>
                  <a:pt x="224282" y="640333"/>
                </a:lnTo>
                <a:lnTo>
                  <a:pt x="184150" y="619251"/>
                </a:lnTo>
                <a:lnTo>
                  <a:pt x="147447" y="596900"/>
                </a:lnTo>
                <a:lnTo>
                  <a:pt x="114426" y="573277"/>
                </a:lnTo>
                <a:lnTo>
                  <a:pt x="85216" y="548513"/>
                </a:lnTo>
                <a:lnTo>
                  <a:pt x="38862" y="496062"/>
                </a:lnTo>
                <a:lnTo>
                  <a:pt x="9905" y="439927"/>
                </a:lnTo>
                <a:lnTo>
                  <a:pt x="0" y="381000"/>
                </a:lnTo>
                <a:close/>
              </a:path>
            </a:pathLst>
          </a:custGeom>
          <a:ln w="38100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30835" y="4196283"/>
            <a:ext cx="85216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4" dirty="0">
                <a:latin typeface="Arial"/>
                <a:cs typeface="Arial"/>
              </a:rPr>
              <a:t>Q</a:t>
            </a:r>
            <a:r>
              <a:rPr sz="1800" spc="-70" dirty="0">
                <a:latin typeface="Arial"/>
                <a:cs typeface="Arial"/>
              </a:rPr>
              <a:t>u</a:t>
            </a:r>
            <a:r>
              <a:rPr sz="1800" spc="-50" dirty="0">
                <a:latin typeface="Arial"/>
                <a:cs typeface="Arial"/>
              </a:rPr>
              <a:t>o</a:t>
            </a:r>
            <a:r>
              <a:rPr sz="1800" spc="95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14" dirty="0">
                <a:latin typeface="Arial"/>
                <a:cs typeface="Arial"/>
              </a:rPr>
              <a:t>e</a:t>
            </a:r>
            <a:r>
              <a:rPr sz="1800" spc="-90" dirty="0">
                <a:latin typeface="Arial"/>
                <a:cs typeface="Arial"/>
              </a:rPr>
              <a:t>n</a:t>
            </a:r>
            <a:r>
              <a:rPr sz="1800" spc="1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59148" y="4320616"/>
            <a:ext cx="958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43226" y="4360926"/>
            <a:ext cx="182943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76960" algn="l"/>
                <a:tab pos="1390650" algn="l"/>
                <a:tab pos="166497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a</a:t>
            </a:r>
            <a:r>
              <a:rPr sz="1950" i="1" spc="-90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Times New Roman"/>
                <a:cs typeface="Times New Roman"/>
              </a:rPr>
              <a:t>(</a:t>
            </a:r>
            <a:r>
              <a:rPr sz="1950" spc="15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r>
              <a:rPr sz="1950" i="1" dirty="0">
                <a:latin typeface="Times New Roman"/>
                <a:cs typeface="Times New Roman"/>
              </a:rPr>
              <a:t> </a:t>
            </a:r>
            <a:r>
              <a:rPr sz="1950" i="1" spc="-12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Times New Roman"/>
                <a:cs typeface="Times New Roman"/>
              </a:rPr>
              <a:t>)</a:t>
            </a:r>
            <a:r>
              <a:rPr sz="1950" dirty="0">
                <a:latin typeface="Times New Roman"/>
                <a:cs typeface="Times New Roman"/>
              </a:rPr>
              <a:t> </a:t>
            </a:r>
            <a:r>
              <a:rPr sz="1950" spc="-13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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r>
              <a:rPr sz="1950" i="1" dirty="0">
                <a:latin typeface="Times New Roman"/>
                <a:cs typeface="Times New Roman"/>
              </a:rPr>
              <a:t>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32697" y="4324934"/>
            <a:ext cx="10541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10908" y="4372736"/>
            <a:ext cx="201676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83005" algn="l"/>
                <a:tab pos="1534160" algn="l"/>
                <a:tab pos="1835785" algn="l"/>
              </a:tabLst>
            </a:pPr>
            <a:r>
              <a:rPr sz="2150" i="1" spc="5" dirty="0">
                <a:latin typeface="Times New Roman"/>
                <a:cs typeface="Times New Roman"/>
              </a:rPr>
              <a:t>b</a:t>
            </a:r>
            <a:r>
              <a:rPr sz="2150" i="1" spc="-15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spc="15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X</a:t>
            </a:r>
            <a:r>
              <a:rPr sz="2150" i="1" dirty="0">
                <a:latin typeface="Times New Roman"/>
                <a:cs typeface="Times New Roman"/>
              </a:rPr>
              <a:t> </a:t>
            </a:r>
            <a:r>
              <a:rPr sz="2150" i="1" spc="-9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) </a:t>
            </a:r>
            <a:r>
              <a:rPr sz="2150" spc="-165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dirty="0">
                <a:latin typeface="Times New Roman"/>
                <a:cs typeface="Times New Roman"/>
              </a:rPr>
              <a:t>	</a:t>
            </a:r>
            <a:r>
              <a:rPr sz="2150" i="1" spc="5" dirty="0">
                <a:latin typeface="Times New Roman"/>
                <a:cs typeface="Times New Roman"/>
              </a:rPr>
              <a:t>X</a:t>
            </a:r>
            <a:r>
              <a:rPr sz="2150" i="1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Symbol"/>
                <a:cs typeface="Symbol"/>
              </a:rPr>
              <a:t></a:t>
            </a:r>
            <a:r>
              <a:rPr sz="2150" dirty="0">
                <a:latin typeface="Times New Roman"/>
                <a:cs typeface="Times New Roman"/>
              </a:rPr>
              <a:t>	</a:t>
            </a:r>
            <a:r>
              <a:rPr sz="2150" i="1" spc="5" dirty="0">
                <a:latin typeface="Times New Roman"/>
                <a:cs typeface="Times New Roman"/>
              </a:rPr>
              <a:t>X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85" y="4874717"/>
            <a:ext cx="15773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Arial"/>
                <a:cs typeface="Arial"/>
              </a:rPr>
              <a:t>Code</a:t>
            </a:r>
            <a:r>
              <a:rPr sz="1800" spc="-229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polynomial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55904" y="5516879"/>
            <a:ext cx="7703820" cy="615950"/>
          </a:xfrm>
          <a:custGeom>
            <a:avLst/>
            <a:gdLst/>
            <a:ahLst/>
            <a:cxnLst/>
            <a:rect l="l" t="t" r="r" b="b"/>
            <a:pathLst>
              <a:path w="7703820" h="615950">
                <a:moveTo>
                  <a:pt x="7703820" y="0"/>
                </a:moveTo>
                <a:lnTo>
                  <a:pt x="0" y="0"/>
                </a:lnTo>
                <a:lnTo>
                  <a:pt x="0" y="615696"/>
                </a:lnTo>
                <a:lnTo>
                  <a:pt x="7703820" y="615696"/>
                </a:lnTo>
                <a:lnTo>
                  <a:pt x="770382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493128" y="5584952"/>
            <a:ext cx="984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79843" y="5584952"/>
            <a:ext cx="984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62493" y="5584952"/>
            <a:ext cx="984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Times New Roman"/>
                <a:cs typeface="Times New Roman"/>
              </a:rPr>
              <a:t>6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0882" y="5636767"/>
            <a:ext cx="7392034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745490" algn="l"/>
                <a:tab pos="977265" algn="l"/>
                <a:tab pos="1282065" algn="l"/>
                <a:tab pos="1995805" algn="l"/>
                <a:tab pos="2534920" algn="l"/>
                <a:tab pos="2867660" algn="l"/>
                <a:tab pos="4096385" algn="l"/>
                <a:tab pos="4328160" algn="l"/>
                <a:tab pos="4678680" algn="l"/>
                <a:tab pos="5066030" algn="l"/>
                <a:tab pos="5398770" algn="l"/>
                <a:tab pos="5960110" algn="l"/>
                <a:tab pos="6292215" algn="l"/>
                <a:tab pos="6838315" algn="l"/>
                <a:tab pos="7170420" algn="l"/>
              </a:tabLst>
            </a:pPr>
            <a:r>
              <a:rPr sz="2350" i="1" dirty="0">
                <a:latin typeface="Times New Roman"/>
                <a:cs typeface="Times New Roman"/>
              </a:rPr>
              <a:t>c</a:t>
            </a:r>
            <a:r>
              <a:rPr sz="2350" i="1" spc="-14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	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b</a:t>
            </a:r>
            <a:r>
              <a:rPr sz="2350" i="1" spc="-13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45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</a:t>
            </a:r>
            <a:r>
              <a:rPr sz="2350" spc="21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Symbol"/>
                <a:cs typeface="Symbol"/>
              </a:rPr>
              <a:t>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025" i="1" spc="-7" baseline="49382" dirty="0">
                <a:latin typeface="Times New Roman"/>
                <a:cs typeface="Times New Roman"/>
              </a:rPr>
              <a:t>n </a:t>
            </a:r>
            <a:r>
              <a:rPr sz="2025" spc="-7" baseline="49382" dirty="0">
                <a:latin typeface="Symbol"/>
                <a:cs typeface="Symbol"/>
              </a:rPr>
              <a:t></a:t>
            </a:r>
            <a:r>
              <a:rPr sz="2025" spc="-7" baseline="49382" dirty="0">
                <a:latin typeface="Times New Roman"/>
                <a:cs typeface="Times New Roman"/>
              </a:rPr>
              <a:t> </a:t>
            </a:r>
            <a:r>
              <a:rPr sz="2025" i="1" spc="-7" baseline="49382" dirty="0">
                <a:latin typeface="Times New Roman"/>
                <a:cs typeface="Times New Roman"/>
              </a:rPr>
              <a:t>k  </a:t>
            </a:r>
            <a:r>
              <a:rPr sz="2350" i="1" dirty="0">
                <a:latin typeface="Times New Roman"/>
                <a:cs typeface="Times New Roman"/>
              </a:rPr>
              <a:t>m</a:t>
            </a:r>
            <a:r>
              <a:rPr sz="2350" i="1" spc="4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(</a:t>
            </a:r>
            <a:r>
              <a:rPr sz="2350" spc="2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Times New Roman"/>
                <a:cs typeface="Times New Roman"/>
              </a:rPr>
              <a:t>)	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Symbol"/>
                <a:cs typeface="Symbol"/>
              </a:rPr>
              <a:t>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Symbol"/>
                <a:cs typeface="Symbol"/>
              </a:rPr>
              <a:t>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X	</a:t>
            </a:r>
            <a:r>
              <a:rPr sz="2350" dirty="0">
                <a:latin typeface="Symbol"/>
                <a:cs typeface="Symbol"/>
              </a:rPr>
              <a:t>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i="1" dirty="0">
                <a:latin typeface="Times New Roman"/>
                <a:cs typeface="Times New Roman"/>
              </a:rPr>
              <a:t>X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4339" y="6285687"/>
            <a:ext cx="2108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970" algn="l"/>
              </a:tabLst>
            </a:pPr>
            <a:r>
              <a:rPr sz="1800" spc="-140" dirty="0">
                <a:latin typeface="Arial"/>
                <a:cs typeface="Arial"/>
              </a:rPr>
              <a:t>Code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word	</a:t>
            </a:r>
            <a:r>
              <a:rPr sz="1800" spc="-95" dirty="0">
                <a:solidFill>
                  <a:srgbClr val="FFFF00"/>
                </a:solidFill>
                <a:latin typeface="Arial"/>
                <a:cs typeface="Arial"/>
              </a:rPr>
              <a:t>011</a:t>
            </a:r>
            <a:r>
              <a:rPr sz="1800" spc="-95" dirty="0">
                <a:solidFill>
                  <a:srgbClr val="66FFFF"/>
                </a:solidFill>
                <a:latin typeface="Arial"/>
                <a:cs typeface="Arial"/>
              </a:rPr>
              <a:t>1001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7936" y="6287414"/>
            <a:ext cx="97218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mm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u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a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io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8966" y="6421018"/>
            <a:ext cx="831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6421018"/>
            <a:ext cx="51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35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200" spc="-80" dirty="0">
                <a:solidFill>
                  <a:srgbClr val="878787"/>
                </a:solidFill>
                <a:latin typeface="Arial"/>
                <a:cs typeface="Arial"/>
              </a:rPr>
              <a:t>Coding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4365" y="6421018"/>
            <a:ext cx="254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00" y="228600"/>
            <a:ext cx="990600" cy="990600"/>
          </a:xfrm>
          <a:prstGeom prst="rect">
            <a:avLst/>
          </a:prstGeom>
          <a:solidFill>
            <a:srgbClr val="4F81BB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9079">
              <a:lnSpc>
                <a:spcPts val="7675"/>
              </a:lnSpc>
            </a:pPr>
            <a:r>
              <a:rPr sz="8000" spc="-745" dirty="0">
                <a:solidFill>
                  <a:srgbClr val="FF3300"/>
                </a:solidFill>
                <a:latin typeface="Arial"/>
                <a:cs typeface="Arial"/>
              </a:rPr>
              <a:t>?</a:t>
            </a:r>
            <a:endParaRPr sz="8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5400" y="228600"/>
            <a:ext cx="7391400" cy="1066800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152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20"/>
              </a:spcBef>
            </a:pPr>
            <a:r>
              <a:rPr sz="1800" spc="-125" dirty="0">
                <a:solidFill>
                  <a:srgbClr val="FF3300"/>
                </a:solidFill>
                <a:latin typeface="Arial"/>
                <a:cs typeface="Arial"/>
              </a:rPr>
              <a:t>Suppose</a:t>
            </a:r>
            <a:r>
              <a:rPr sz="1800" spc="-125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1800" spc="-160" dirty="0">
                <a:solidFill>
                  <a:srgbClr val="336600"/>
                </a:solidFill>
                <a:latin typeface="Arial"/>
                <a:cs typeface="Arial"/>
              </a:rPr>
              <a:t>g(X)=1+X+X</a:t>
            </a:r>
            <a:r>
              <a:rPr sz="1800" spc="-240" baseline="20833" dirty="0">
                <a:solidFill>
                  <a:srgbClr val="336600"/>
                </a:solidFill>
                <a:latin typeface="Arial"/>
                <a:cs typeface="Arial"/>
              </a:rPr>
              <a:t>3 </a:t>
            </a:r>
            <a:r>
              <a:rPr sz="1800" spc="-100" dirty="0">
                <a:solidFill>
                  <a:srgbClr val="336600"/>
                </a:solidFill>
                <a:latin typeface="Arial"/>
                <a:cs typeface="Arial"/>
              </a:rPr>
              <a:t>is </a:t>
            </a:r>
            <a:r>
              <a:rPr sz="1800" spc="-90" dirty="0">
                <a:solidFill>
                  <a:srgbClr val="336600"/>
                </a:solidFill>
                <a:latin typeface="Arial"/>
                <a:cs typeface="Arial"/>
              </a:rPr>
              <a:t>given</a:t>
            </a:r>
            <a:endParaRPr sz="18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800" spc="-60" dirty="0">
                <a:solidFill>
                  <a:srgbClr val="FF3300"/>
                </a:solidFill>
                <a:latin typeface="Arial"/>
                <a:cs typeface="Arial"/>
              </a:rPr>
              <a:t>Determine</a:t>
            </a:r>
            <a:r>
              <a:rPr sz="1800" spc="-60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1800" spc="-265" dirty="0">
                <a:solidFill>
                  <a:srgbClr val="336600"/>
                </a:solidFill>
                <a:latin typeface="Arial"/>
                <a:cs typeface="Arial"/>
              </a:rPr>
              <a:t>G </a:t>
            </a:r>
            <a:r>
              <a:rPr sz="1800" spc="-90" dirty="0">
                <a:solidFill>
                  <a:srgbClr val="336600"/>
                </a:solidFill>
                <a:latin typeface="Arial"/>
                <a:cs typeface="Arial"/>
              </a:rPr>
              <a:t>and</a:t>
            </a:r>
            <a:r>
              <a:rPr sz="1800" spc="-170" dirty="0">
                <a:solidFill>
                  <a:srgbClr val="336600"/>
                </a:solidFill>
                <a:latin typeface="Arial"/>
                <a:cs typeface="Arial"/>
              </a:rPr>
              <a:t> </a:t>
            </a:r>
            <a:r>
              <a:rPr sz="1800" spc="-180" dirty="0">
                <a:solidFill>
                  <a:srgbClr val="336600"/>
                </a:solidFill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2282" y="2649982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2282" y="3271773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7961" y="3357498"/>
            <a:ext cx="2940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latin typeface="Times New Roman"/>
                <a:cs typeface="Times New Roman"/>
              </a:rPr>
              <a:t>k </a:t>
            </a:r>
            <a:r>
              <a:rPr sz="1100" dirty="0">
                <a:latin typeface="Symbol"/>
                <a:cs typeface="Symbol"/>
              </a:rPr>
              <a:t>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44064" y="2969386"/>
            <a:ext cx="927735" cy="250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59969" y="1914638"/>
          <a:ext cx="7192645" cy="2187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6960"/>
                <a:gridCol w="410845"/>
                <a:gridCol w="1664970"/>
                <a:gridCol w="1984375"/>
                <a:gridCol w="335914"/>
                <a:gridCol w="756285"/>
                <a:gridCol w="742315"/>
                <a:gridCol w="97790"/>
                <a:gridCol w="128270"/>
              </a:tblGrid>
              <a:tr h="413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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100965" marB="0"/>
                </a:tc>
                <a:tc>
                  <a:txBody>
                    <a:bodyPr/>
                    <a:lstStyle/>
                    <a:p>
                      <a:pPr marR="423545" algn="r">
                        <a:lnSpc>
                          <a:spcPct val="100000"/>
                        </a:lnSpc>
                        <a:spcBef>
                          <a:spcPts val="540"/>
                        </a:spcBef>
                        <a:tabLst>
                          <a:tab pos="1012825" algn="l"/>
                        </a:tabLst>
                      </a:pPr>
                      <a:r>
                        <a:rPr sz="1950" i="1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95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9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i="1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1950" i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dirty="0">
                          <a:latin typeface="Times New Roman"/>
                          <a:cs typeface="Times New Roman"/>
                        </a:rPr>
                        <a:t>)	</a:t>
                      </a:r>
                      <a:r>
                        <a:rPr sz="2925" baseline="-7122" dirty="0">
                          <a:latin typeface="Symbol"/>
                          <a:cs typeface="Symbol"/>
                        </a:rPr>
                        <a:t></a:t>
                      </a:r>
                      <a:endParaRPr sz="2925" baseline="-7122">
                        <a:latin typeface="Symbol"/>
                        <a:cs typeface="Symbol"/>
                      </a:endParaRPr>
                    </a:p>
                  </a:txBody>
                  <a:tcPr marL="0" marR="0" marT="68580" marB="0"/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245"/>
                        </a:spcBef>
                        <a:tabLst>
                          <a:tab pos="1182370" algn="l"/>
                          <a:tab pos="1419860" algn="l"/>
                        </a:tabLst>
                      </a:pPr>
                      <a:r>
                        <a:rPr sz="2150" i="1" spc="5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15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5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21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50" i="1" spc="5" dirty="0">
                          <a:latin typeface="Times New Roman"/>
                          <a:cs typeface="Times New Roman"/>
                        </a:rPr>
                        <a:t>X	</a:t>
                      </a:r>
                      <a:r>
                        <a:rPr sz="2150" dirty="0">
                          <a:latin typeface="Times New Roman"/>
                          <a:cs typeface="Times New Roman"/>
                        </a:rPr>
                        <a:t>)	</a:t>
                      </a:r>
                      <a:r>
                        <a:rPr sz="2150" spc="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2150" spc="5" dirty="0">
                          <a:latin typeface="Times New Roman"/>
                          <a:cs typeface="Times New Roman"/>
                        </a:rPr>
                        <a:t> 1</a:t>
                      </a:r>
                      <a:r>
                        <a:rPr sz="2150" spc="-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50" spc="5" dirty="0">
                          <a:latin typeface="Symbol"/>
                          <a:cs typeface="Symbol"/>
                        </a:rPr>
                        <a:t></a:t>
                      </a:r>
                      <a:endParaRPr sz="2150">
                        <a:latin typeface="Symbol"/>
                        <a:cs typeface="Symbol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1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15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353060" indent="-353060">
                        <a:lnSpc>
                          <a:spcPct val="100000"/>
                        </a:lnSpc>
                        <a:spcBef>
                          <a:spcPts val="245"/>
                        </a:spcBef>
                        <a:buFont typeface="Symbol"/>
                        <a:buChar char=""/>
                        <a:tabLst>
                          <a:tab pos="353060" algn="l"/>
                          <a:tab pos="471170" algn="l"/>
                        </a:tabLst>
                      </a:pPr>
                      <a:r>
                        <a:rPr sz="21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15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1360"/>
                        </a:lnSpc>
                      </a:pPr>
                      <a:r>
                        <a:rPr sz="12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600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2155"/>
                        </a:lnSpc>
                      </a:pP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G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950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spc="-5" dirty="0">
                          <a:latin typeface="Symbol"/>
                          <a:cs typeface="Symbol"/>
                        </a:rPr>
                        <a:t>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423545" algn="r">
                        <a:lnSpc>
                          <a:spcPct val="100000"/>
                        </a:lnSpc>
                        <a:spcBef>
                          <a:spcPts val="1250"/>
                        </a:spcBef>
                        <a:tabLst>
                          <a:tab pos="1110615" algn="l"/>
                        </a:tabLst>
                      </a:pPr>
                      <a:r>
                        <a:rPr sz="1950" i="1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95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i="1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95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9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i="1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95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dirty="0">
                          <a:latin typeface="Times New Roman"/>
                          <a:cs typeface="Times New Roman"/>
                        </a:rPr>
                        <a:t>)	</a:t>
                      </a:r>
                      <a:r>
                        <a:rPr sz="2925" baseline="32763" dirty="0">
                          <a:latin typeface="Symbol"/>
                          <a:cs typeface="Symbol"/>
                        </a:rPr>
                        <a:t></a:t>
                      </a:r>
                      <a:endParaRPr sz="2925" baseline="32763">
                        <a:latin typeface="Symbol"/>
                        <a:cs typeface="Symbol"/>
                      </a:endParaRPr>
                    </a:p>
                  </a:txBody>
                  <a:tcPr marL="0" marR="0" marT="158750" marB="0"/>
                </a:tc>
                <a:tc>
                  <a:txBody>
                    <a:bodyPr/>
                    <a:lstStyle/>
                    <a:p>
                      <a:pPr marL="511175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2250" i="1" spc="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250" i="1" dirty="0">
                          <a:latin typeface="Times New Roman"/>
                          <a:cs typeface="Times New Roman"/>
                        </a:rPr>
                        <a:t>g </a:t>
                      </a:r>
                      <a:r>
                        <a:rPr sz="2250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2250" i="1" spc="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25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225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50" dirty="0">
                          <a:latin typeface="Symbol"/>
                          <a:cs typeface="Symbol"/>
                        </a:rPr>
                        <a:t></a:t>
                      </a:r>
                      <a:endParaRPr sz="2250">
                        <a:latin typeface="Symbol"/>
                        <a:cs typeface="Symbol"/>
                      </a:endParaRPr>
                    </a:p>
                  </a:txBody>
                  <a:tcPr marL="0" marR="0" marT="22479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770"/>
                        </a:spcBef>
                      </a:pPr>
                      <a:r>
                        <a:rPr sz="22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250">
                        <a:latin typeface="Times New Roman"/>
                        <a:cs typeface="Times New Roman"/>
                      </a:endParaRPr>
                    </a:p>
                  </a:txBody>
                  <a:tcPr marL="0" marR="0" marT="224790" marB="0"/>
                </a:tc>
                <a:tc>
                  <a:txBody>
                    <a:bodyPr/>
                    <a:lstStyle/>
                    <a:p>
                      <a:pPr marL="351790" indent="-324485">
                        <a:lnSpc>
                          <a:spcPct val="100000"/>
                        </a:lnSpc>
                        <a:spcBef>
                          <a:spcPts val="1770"/>
                        </a:spcBef>
                        <a:buFont typeface="Symbol"/>
                        <a:buChar char=""/>
                        <a:tabLst>
                          <a:tab pos="341630" algn="l"/>
                          <a:tab pos="352425" algn="l"/>
                          <a:tab pos="653415" algn="l"/>
                        </a:tabLst>
                      </a:pPr>
                      <a:r>
                        <a:rPr sz="2250" i="1" spc="5" dirty="0">
                          <a:latin typeface="Times New Roman"/>
                          <a:cs typeface="Times New Roman"/>
                        </a:rPr>
                        <a:t>X	</a:t>
                      </a:r>
                      <a:r>
                        <a:rPr sz="1950" spc="-7" baseline="55555" dirty="0">
                          <a:latin typeface="Times New Roman"/>
                          <a:cs typeface="Times New Roman"/>
                        </a:rPr>
                        <a:t>2</a:t>
                      </a:r>
                      <a:endParaRPr sz="1950" baseline="55555">
                        <a:latin typeface="Times New Roman"/>
                        <a:cs typeface="Times New Roman"/>
                      </a:endParaRPr>
                    </a:p>
                  </a:txBody>
                  <a:tcPr marL="0" marR="0" marT="224790" marB="0"/>
                </a:tc>
                <a:tc>
                  <a:txBody>
                    <a:bodyPr/>
                    <a:lstStyle/>
                    <a:p>
                      <a:pPr marL="437515" indent="-314325">
                        <a:lnSpc>
                          <a:spcPct val="100000"/>
                        </a:lnSpc>
                        <a:spcBef>
                          <a:spcPts val="1770"/>
                        </a:spcBef>
                        <a:buFont typeface="Symbol"/>
                        <a:buChar char=""/>
                        <a:tabLst>
                          <a:tab pos="437515" algn="l"/>
                          <a:tab pos="438150" algn="l"/>
                        </a:tabLst>
                      </a:pPr>
                      <a:r>
                        <a:rPr sz="22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250">
                        <a:latin typeface="Times New Roman"/>
                        <a:cs typeface="Times New Roman"/>
                      </a:endParaRPr>
                    </a:p>
                  </a:txBody>
                  <a:tcPr marL="0" marR="0" marT="2247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14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050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67310">
                        <a:lnSpc>
                          <a:spcPts val="2039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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67310">
                        <a:lnSpc>
                          <a:spcPts val="2215"/>
                        </a:lnSpc>
                      </a:pPr>
                      <a:r>
                        <a:rPr sz="2925" spc="-7" baseline="-14245" dirty="0">
                          <a:latin typeface="Symbol"/>
                          <a:cs typeface="Symbol"/>
                        </a:rPr>
                        <a:t></a:t>
                      </a:r>
                      <a:r>
                        <a:rPr sz="2925" spc="-15" baseline="-14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X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3545" algn="r">
                        <a:lnSpc>
                          <a:spcPts val="2320"/>
                        </a:lnSpc>
                      </a:pPr>
                      <a:r>
                        <a:rPr sz="1950" dirty="0">
                          <a:latin typeface="Symbol"/>
                          <a:cs typeface="Symbol"/>
                        </a:rPr>
                        <a:t></a:t>
                      </a:r>
                      <a:endParaRPr sz="1950">
                        <a:latin typeface="Symbol"/>
                        <a:cs typeface="Symbol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  <a:spcBef>
                          <a:spcPts val="1639"/>
                        </a:spcBef>
                      </a:pP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g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950" i="1" spc="-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1950" spc="-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950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25" spc="-7" baseline="-14245" dirty="0">
                          <a:latin typeface="Symbol"/>
                          <a:cs typeface="Symbol"/>
                        </a:rPr>
                        <a:t></a:t>
                      </a:r>
                      <a:endParaRPr sz="2925" baseline="-14245">
                        <a:latin typeface="Symbol"/>
                        <a:cs typeface="Symbo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5459">
                        <a:lnSpc>
                          <a:spcPct val="100000"/>
                        </a:lnSpc>
                        <a:spcBef>
                          <a:spcPts val="1395"/>
                        </a:spcBef>
                        <a:tabLst>
                          <a:tab pos="798195" algn="l"/>
                        </a:tabLst>
                      </a:pPr>
                      <a:r>
                        <a:rPr sz="2050" i="1" spc="-10" dirty="0">
                          <a:latin typeface="Times New Roman"/>
                          <a:cs typeface="Times New Roman"/>
                        </a:rPr>
                        <a:t>X	</a:t>
                      </a:r>
                      <a:r>
                        <a:rPr sz="1800" baseline="48611" dirty="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050" i="1" spc="-5" dirty="0">
                          <a:latin typeface="Times New Roman"/>
                          <a:cs typeface="Times New Roman"/>
                        </a:rPr>
                        <a:t>g </a:t>
                      </a:r>
                      <a:r>
                        <a:rPr sz="2050" spc="-5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2050" i="1" spc="-10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050" spc="-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205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50" spc="-10" dirty="0">
                          <a:latin typeface="Symbol"/>
                          <a:cs typeface="Symbol"/>
                        </a:rPr>
                        <a:t></a:t>
                      </a:r>
                      <a:endParaRPr sz="2050">
                        <a:latin typeface="Symbol"/>
                        <a:cs typeface="Symbo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1165">
                        <a:lnSpc>
                          <a:spcPts val="2465"/>
                        </a:lnSpc>
                        <a:tabLst>
                          <a:tab pos="723900" algn="l"/>
                        </a:tabLst>
                      </a:pPr>
                      <a:r>
                        <a:rPr sz="2100" i="1" spc="5" dirty="0">
                          <a:latin typeface="Times New Roman"/>
                          <a:cs typeface="Times New Roman"/>
                        </a:rPr>
                        <a:t>X	</a:t>
                      </a:r>
                      <a:r>
                        <a:rPr sz="1800" baseline="50925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100" i="1" spc="5" dirty="0">
                          <a:latin typeface="Times New Roman"/>
                          <a:cs typeface="Times New Roman"/>
                        </a:rPr>
                        <a:t>g </a:t>
                      </a:r>
                      <a:r>
                        <a:rPr sz="2100" dirty="0"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2100" i="1" spc="5" dirty="0">
                          <a:latin typeface="Times New Roman"/>
                          <a:cs typeface="Times New Roman"/>
                        </a:rPr>
                        <a:t>X </a:t>
                      </a:r>
                      <a:r>
                        <a:rPr sz="21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21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spc="5" dirty="0">
                          <a:latin typeface="Symbol"/>
                          <a:cs typeface="Symbol"/>
                        </a:rPr>
                        <a:t></a:t>
                      </a:r>
                      <a:endParaRPr sz="2100">
                        <a:latin typeface="Symbol"/>
                        <a:cs typeface="Symbol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20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ts val="2465"/>
                        </a:lnSpc>
                      </a:pPr>
                      <a:r>
                        <a:rPr sz="210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  <a:tabLst>
                          <a:tab pos="559435" algn="l"/>
                        </a:tabLst>
                      </a:pPr>
                      <a:r>
                        <a:rPr sz="1800" baseline="48611" dirty="0">
                          <a:latin typeface="Times New Roman"/>
                          <a:cs typeface="Times New Roman"/>
                        </a:rPr>
                        <a:t>2  </a:t>
                      </a:r>
                      <a:r>
                        <a:rPr sz="1800" spc="89" baseline="4861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50" spc="-10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050" spc="-1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50" i="1" spc="-10" dirty="0">
                          <a:latin typeface="Times New Roman"/>
                          <a:cs typeface="Times New Roman"/>
                        </a:rPr>
                        <a:t>X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0795">
                        <a:lnSpc>
                          <a:spcPts val="2465"/>
                        </a:lnSpc>
                        <a:tabLst>
                          <a:tab pos="506095" algn="l"/>
                        </a:tabLst>
                      </a:pPr>
                      <a:r>
                        <a:rPr sz="1800" baseline="57870" dirty="0">
                          <a:latin typeface="Times New Roman"/>
                          <a:cs typeface="Times New Roman"/>
                        </a:rPr>
                        <a:t>3  </a:t>
                      </a:r>
                      <a:r>
                        <a:rPr sz="1800" spc="104" baseline="578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spc="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100" spc="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100" i="1" spc="5" dirty="0">
                          <a:latin typeface="Times New Roman"/>
                          <a:cs typeface="Times New Roman"/>
                        </a:rPr>
                        <a:t>X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 marL="282575" indent="-194310">
                        <a:lnSpc>
                          <a:spcPct val="100000"/>
                        </a:lnSpc>
                        <a:spcBef>
                          <a:spcPts val="1395"/>
                        </a:spcBef>
                        <a:buSzPct val="58536"/>
                        <a:buFont typeface="Times New Roman"/>
                        <a:buAutoNum type="arabicPlain" startAt="3"/>
                        <a:tabLst>
                          <a:tab pos="282575" algn="l"/>
                          <a:tab pos="575310" algn="l"/>
                        </a:tabLst>
                      </a:pPr>
                      <a:r>
                        <a:rPr sz="2050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05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050" i="1" dirty="0">
                          <a:latin typeface="Times New Roman"/>
                          <a:cs typeface="Times New Roman"/>
                        </a:rPr>
                        <a:t>X</a:t>
                      </a: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253365" indent="-205740">
                        <a:lnSpc>
                          <a:spcPts val="2465"/>
                        </a:lnSpc>
                        <a:spcBef>
                          <a:spcPts val="2350"/>
                        </a:spcBef>
                        <a:buSzPct val="57142"/>
                        <a:buFont typeface="Times New Roman"/>
                        <a:buAutoNum type="arabicPlain" startAt="3"/>
                        <a:tabLst>
                          <a:tab pos="253365" algn="l"/>
                          <a:tab pos="254000" algn="l"/>
                          <a:tab pos="552450" algn="l"/>
                        </a:tabLst>
                      </a:pPr>
                      <a:r>
                        <a:rPr sz="2100" spc="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100" spc="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100" i="1" spc="5" dirty="0">
                          <a:latin typeface="Times New Roman"/>
                          <a:cs typeface="Times New Roman"/>
                        </a:rPr>
                        <a:t>X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1771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/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228600" y="4343400"/>
            <a:ext cx="5335905" cy="2047239"/>
          </a:xfrm>
          <a:custGeom>
            <a:avLst/>
            <a:gdLst/>
            <a:ahLst/>
            <a:cxnLst/>
            <a:rect l="l" t="t" r="r" b="b"/>
            <a:pathLst>
              <a:path w="5335905" h="2047239">
                <a:moveTo>
                  <a:pt x="5335524" y="0"/>
                </a:moveTo>
                <a:lnTo>
                  <a:pt x="0" y="0"/>
                </a:lnTo>
                <a:lnTo>
                  <a:pt x="0" y="2046732"/>
                </a:lnTo>
                <a:lnTo>
                  <a:pt x="5335524" y="2046732"/>
                </a:lnTo>
                <a:lnTo>
                  <a:pt x="5335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67861" y="4424934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7744" y="4926329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08196" y="4926329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77744" y="5426709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94023" y="5426709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45278" y="5426709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36365" y="5927242"/>
            <a:ext cx="958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36239" y="4463541"/>
            <a:ext cx="44767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3845" indent="-271780">
              <a:lnSpc>
                <a:spcPct val="100000"/>
              </a:lnSpc>
              <a:spcBef>
                <a:spcPts val="90"/>
              </a:spcBef>
              <a:buFont typeface="Symbol"/>
              <a:buChar char=""/>
              <a:tabLst>
                <a:tab pos="283845" algn="l"/>
                <a:tab pos="28448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66266" y="4448911"/>
            <a:ext cx="743585" cy="65341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579755" algn="l"/>
              </a:tabLst>
            </a:pPr>
            <a:r>
              <a:rPr sz="2925" spc="97" baseline="2849" dirty="0">
                <a:latin typeface="Symbol"/>
                <a:cs typeface="Symbol"/>
              </a:rPr>
              <a:t></a:t>
            </a:r>
            <a:r>
              <a:rPr sz="1950" spc="-5" dirty="0">
                <a:latin typeface="Times New Roman"/>
                <a:cs typeface="Times New Roman"/>
              </a:rPr>
              <a:t>1</a:t>
            </a:r>
            <a:r>
              <a:rPr sz="1950" spc="2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70859" y="4964048"/>
            <a:ext cx="44767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3845" indent="-271780">
              <a:lnSpc>
                <a:spcPct val="100000"/>
              </a:lnSpc>
              <a:spcBef>
                <a:spcPts val="90"/>
              </a:spcBef>
              <a:buFont typeface="Symbol"/>
              <a:buChar char=""/>
              <a:tabLst>
                <a:tab pos="283845" algn="l"/>
                <a:tab pos="28448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5524" y="5191709"/>
            <a:ext cx="92392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i="1" spc="-5" dirty="0">
                <a:latin typeface="Times New Roman"/>
                <a:cs typeface="Times New Roman"/>
              </a:rPr>
              <a:t>G </a:t>
            </a:r>
            <a:r>
              <a:rPr sz="1950" spc="-5" dirty="0">
                <a:latin typeface="Times New Roman"/>
                <a:cs typeface="Times New Roman"/>
              </a:rPr>
              <a:t>( </a:t>
            </a:r>
            <a:r>
              <a:rPr sz="1950" i="1" spc="-5" dirty="0">
                <a:latin typeface="Times New Roman"/>
                <a:cs typeface="Times New Roman"/>
              </a:rPr>
              <a:t>X </a:t>
            </a:r>
            <a:r>
              <a:rPr sz="1950" spc="-5" dirty="0">
                <a:latin typeface="Times New Roman"/>
                <a:cs typeface="Times New Roman"/>
              </a:rPr>
              <a:t>)</a:t>
            </a:r>
            <a:r>
              <a:rPr sz="1950" spc="8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14291" y="5465470"/>
            <a:ext cx="448309" cy="660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3845" indent="-271780">
              <a:lnSpc>
                <a:spcPct val="100000"/>
              </a:lnSpc>
              <a:spcBef>
                <a:spcPts val="90"/>
              </a:spcBef>
              <a:buFont typeface="Symbol"/>
              <a:buChar char=""/>
              <a:tabLst>
                <a:tab pos="283845" algn="l"/>
                <a:tab pos="28448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1345"/>
              </a:spcBef>
            </a:pPr>
            <a:r>
              <a:rPr sz="1100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76164" y="4427067"/>
            <a:ext cx="120650" cy="16389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950" spc="-5" dirty="0">
                <a:latin typeface="Symbol"/>
                <a:cs typeface="Symbol"/>
              </a:rPr>
              <a:t>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28876" y="4967097"/>
            <a:ext cx="2134235" cy="1322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3215" algn="l"/>
                <a:tab pos="594995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594995">
              <a:lnSpc>
                <a:spcPct val="100000"/>
              </a:lnSpc>
              <a:spcBef>
                <a:spcPts val="1600"/>
              </a:spcBef>
              <a:tabLst>
                <a:tab pos="1045844" algn="l"/>
                <a:tab pos="1317625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  <a:p>
            <a:pPr marL="1259205">
              <a:lnSpc>
                <a:spcPct val="100000"/>
              </a:lnSpc>
              <a:spcBef>
                <a:spcPts val="1600"/>
              </a:spcBef>
              <a:tabLst>
                <a:tab pos="1698625" algn="l"/>
                <a:tab pos="196977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5" dirty="0">
                <a:latin typeface="Times New Roman"/>
                <a:cs typeface="Times New Roman"/>
              </a:rPr>
              <a:t>	</a:t>
            </a: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96459" y="5965952"/>
            <a:ext cx="44767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3845" indent="-271780">
              <a:lnSpc>
                <a:spcPct val="100000"/>
              </a:lnSpc>
              <a:spcBef>
                <a:spcPts val="90"/>
              </a:spcBef>
              <a:buFont typeface="Symbol"/>
              <a:buChar char=""/>
              <a:tabLst>
                <a:tab pos="283845" algn="l"/>
                <a:tab pos="28448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X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40866" y="5067637"/>
            <a:ext cx="171450" cy="12579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5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04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  <a:p>
            <a:pPr marL="38100">
              <a:lnSpc>
                <a:spcPts val="2275"/>
              </a:lnSpc>
              <a:spcBef>
                <a:spcPts val="60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  <a:p>
            <a:pPr marL="38100">
              <a:lnSpc>
                <a:spcPts val="2275"/>
              </a:lnSpc>
            </a:pPr>
            <a:r>
              <a:rPr sz="1950" spc="-380" dirty="0">
                <a:latin typeface="Symbol"/>
                <a:cs typeface="Symbol"/>
              </a:rPr>
              <a:t></a:t>
            </a:r>
            <a:r>
              <a:rPr sz="2925" spc="-569" baseline="-9971" dirty="0">
                <a:latin typeface="Symbol"/>
                <a:cs typeface="Symbol"/>
              </a:rPr>
              <a:t></a:t>
            </a:r>
            <a:endParaRPr sz="2925" baseline="-9971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5729" y="5822086"/>
            <a:ext cx="35115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100" dirty="0">
                <a:latin typeface="Times New Roman"/>
                <a:cs typeface="Times New Roman"/>
              </a:rPr>
              <a:t>6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2925" spc="-277" baseline="-31339" dirty="0">
                <a:latin typeface="Symbol"/>
                <a:cs typeface="Symbol"/>
              </a:rPr>
              <a:t></a:t>
            </a:r>
            <a:r>
              <a:rPr sz="2925" spc="-277" baseline="-41310" dirty="0">
                <a:latin typeface="Symbol"/>
                <a:cs typeface="Symbol"/>
              </a:rPr>
              <a:t></a:t>
            </a:r>
            <a:endParaRPr sz="2925" baseline="-41310">
              <a:latin typeface="Symbol"/>
              <a:cs typeface="Symbo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638800" y="4572000"/>
            <a:ext cx="3200400" cy="1577340"/>
          </a:xfrm>
          <a:custGeom>
            <a:avLst/>
            <a:gdLst/>
            <a:ahLst/>
            <a:cxnLst/>
            <a:rect l="l" t="t" r="r" b="b"/>
            <a:pathLst>
              <a:path w="3200400" h="1577339">
                <a:moveTo>
                  <a:pt x="3200400" y="0"/>
                </a:moveTo>
                <a:lnTo>
                  <a:pt x="0" y="0"/>
                </a:lnTo>
                <a:lnTo>
                  <a:pt x="0" y="1577340"/>
                </a:lnTo>
                <a:lnTo>
                  <a:pt x="3200400" y="1577340"/>
                </a:lnTo>
                <a:lnTo>
                  <a:pt x="320040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634228" y="5089093"/>
            <a:ext cx="28956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25" i="1" spc="7" baseline="-26881" dirty="0">
                <a:latin typeface="Times New Roman"/>
                <a:cs typeface="Times New Roman"/>
              </a:rPr>
              <a:t>G</a:t>
            </a:r>
            <a:r>
              <a:rPr sz="2325" i="1" spc="-89" baseline="-26881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'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60642" y="4896053"/>
            <a:ext cx="27305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</a:t>
            </a:r>
            <a:r>
              <a:rPr sz="1550" spc="-254" dirty="0">
                <a:latin typeface="Times New Roman"/>
                <a:cs typeface="Times New Roman"/>
              </a:rPr>
              <a:t> </a:t>
            </a:r>
            <a:r>
              <a:rPr sz="2325" spc="7" baseline="-26881" dirty="0">
                <a:latin typeface="Times New Roman"/>
                <a:cs typeface="Times New Roman"/>
              </a:rPr>
              <a:t>0</a:t>
            </a:r>
            <a:endParaRPr sz="2325" baseline="-26881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15222" y="4896053"/>
            <a:ext cx="28067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25" spc="7" baseline="-26881" dirty="0">
                <a:latin typeface="Times New Roman"/>
                <a:cs typeface="Times New Roman"/>
              </a:rPr>
              <a:t>0</a:t>
            </a:r>
            <a:r>
              <a:rPr sz="2325" spc="-307" baseline="-26881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Symbol"/>
                <a:cs typeface="Symbol"/>
              </a:rPr>
              <a:t>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50965" y="5147005"/>
            <a:ext cx="34798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25" spc="7" baseline="-14336" dirty="0">
                <a:latin typeface="Symbol"/>
                <a:cs typeface="Symbol"/>
              </a:rPr>
              <a:t></a:t>
            </a:r>
            <a:r>
              <a:rPr sz="2325" spc="330" baseline="-14336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Symbol"/>
                <a:cs typeface="Symbol"/>
              </a:rPr>
              <a:t>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86042" y="4636134"/>
            <a:ext cx="228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</a:t>
            </a:r>
            <a:r>
              <a:rPr sz="1550" spc="-240" dirty="0">
                <a:latin typeface="Times New Roman"/>
                <a:cs typeface="Times New Roman"/>
              </a:rPr>
              <a:t> </a:t>
            </a:r>
            <a:r>
              <a:rPr sz="2325" spc="7" baseline="3584" dirty="0">
                <a:latin typeface="Times New Roman"/>
                <a:cs typeface="Times New Roman"/>
              </a:rPr>
              <a:t>1</a:t>
            </a:r>
            <a:endParaRPr sz="2325" baseline="3584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39988" y="4636134"/>
            <a:ext cx="22669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25" spc="7" baseline="3584" dirty="0">
                <a:latin typeface="Times New Roman"/>
                <a:cs typeface="Times New Roman"/>
              </a:rPr>
              <a:t>0</a:t>
            </a:r>
            <a:r>
              <a:rPr sz="2325" spc="-375" baseline="358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Symbol"/>
                <a:cs typeface="Symbol"/>
              </a:rPr>
              <a:t>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83243" y="5114620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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86042" y="5831535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86042" y="4623942"/>
            <a:ext cx="2599055" cy="14224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715" algn="ctr">
              <a:lnSpc>
                <a:spcPct val="100000"/>
              </a:lnSpc>
              <a:spcBef>
                <a:spcPts val="110"/>
              </a:spcBef>
              <a:tabLst>
                <a:tab pos="374650" algn="l"/>
                <a:tab pos="746125" algn="l"/>
                <a:tab pos="1121410" algn="l"/>
                <a:tab pos="1496695" algn="l"/>
              </a:tabLst>
            </a:pPr>
            <a:r>
              <a:rPr sz="1550" spc="5" dirty="0">
                <a:latin typeface="Times New Roman"/>
                <a:cs typeface="Times New Roman"/>
              </a:rPr>
              <a:t>1	0	1	0	0</a:t>
            </a:r>
            <a:endParaRPr sz="1550">
              <a:latin typeface="Times New Roman"/>
              <a:cs typeface="Times New Roman"/>
            </a:endParaRPr>
          </a:p>
          <a:p>
            <a:pPr marR="5715" algn="ctr">
              <a:lnSpc>
                <a:spcPct val="100000"/>
              </a:lnSpc>
              <a:spcBef>
                <a:spcPts val="1190"/>
              </a:spcBef>
              <a:tabLst>
                <a:tab pos="371475" algn="l"/>
                <a:tab pos="749300" algn="l"/>
                <a:tab pos="1121410" algn="l"/>
                <a:tab pos="1496695" algn="l"/>
              </a:tabLst>
            </a:pPr>
            <a:r>
              <a:rPr sz="1550" spc="5" dirty="0">
                <a:latin typeface="Times New Roman"/>
                <a:cs typeface="Times New Roman"/>
              </a:rPr>
              <a:t>1	1	0	1	0</a:t>
            </a:r>
            <a:endParaRPr sz="1550">
              <a:latin typeface="Times New Roman"/>
              <a:cs typeface="Times New Roman"/>
            </a:endParaRPr>
          </a:p>
          <a:p>
            <a:pPr marR="10160" algn="ctr">
              <a:lnSpc>
                <a:spcPts val="1675"/>
              </a:lnSpc>
              <a:spcBef>
                <a:spcPts val="1210"/>
              </a:spcBef>
              <a:tabLst>
                <a:tab pos="481330" algn="l"/>
                <a:tab pos="853440" algn="l"/>
                <a:tab pos="1228090" algn="l"/>
                <a:tab pos="1603375" algn="l"/>
                <a:tab pos="1978660" algn="l"/>
                <a:tab pos="2353310" algn="l"/>
              </a:tabLst>
            </a:pPr>
            <a:r>
              <a:rPr sz="2325" baseline="3584" dirty="0">
                <a:latin typeface="Symbol"/>
                <a:cs typeface="Symbol"/>
              </a:rPr>
              <a:t></a:t>
            </a:r>
            <a:r>
              <a:rPr sz="2325" spc="-225" baseline="3584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0	0	1	1	0	1	0</a:t>
            </a:r>
            <a:r>
              <a:rPr sz="1550" spc="-285" dirty="0">
                <a:latin typeface="Times New Roman"/>
                <a:cs typeface="Times New Roman"/>
              </a:rPr>
              <a:t> </a:t>
            </a:r>
            <a:r>
              <a:rPr sz="2325" baseline="3584" dirty="0">
                <a:latin typeface="Symbol"/>
                <a:cs typeface="Symbol"/>
              </a:rPr>
              <a:t></a:t>
            </a:r>
            <a:endParaRPr sz="2325" baseline="3584">
              <a:latin typeface="Symbol"/>
              <a:cs typeface="Symbol"/>
            </a:endParaRPr>
          </a:p>
          <a:p>
            <a:pPr algn="ctr">
              <a:lnSpc>
                <a:spcPts val="1500"/>
              </a:lnSpc>
              <a:tabLst>
                <a:tab pos="2496820" algn="l"/>
              </a:tabLst>
            </a:pPr>
            <a:r>
              <a:rPr sz="1550" dirty="0">
                <a:latin typeface="Symbol"/>
                <a:cs typeface="Symbol"/>
              </a:rPr>
              <a:t>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dirty="0">
                <a:latin typeface="Symbol"/>
                <a:cs typeface="Symbol"/>
              </a:rPr>
              <a:t></a:t>
            </a:r>
            <a:endParaRPr sz="1550">
              <a:latin typeface="Symbol"/>
              <a:cs typeface="Symbol"/>
            </a:endParaRPr>
          </a:p>
          <a:p>
            <a:pPr marR="8890" algn="ctr">
              <a:lnSpc>
                <a:spcPts val="1685"/>
              </a:lnSpc>
              <a:tabLst>
                <a:tab pos="374650" algn="l"/>
                <a:tab pos="749935" algn="l"/>
                <a:tab pos="1121410" algn="l"/>
                <a:tab pos="1496695" algn="l"/>
                <a:tab pos="1871980" algn="l"/>
                <a:tab pos="2244090" algn="l"/>
              </a:tabLst>
            </a:pPr>
            <a:r>
              <a:rPr sz="1550" spc="5" dirty="0">
                <a:latin typeface="Times New Roman"/>
                <a:cs typeface="Times New Roman"/>
              </a:rPr>
              <a:t>0	0	0	1	1	0	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64956" y="5831535"/>
            <a:ext cx="10160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dirty="0">
                <a:latin typeface="Symbol"/>
                <a:cs typeface="Symbol"/>
              </a:rPr>
              <a:t></a:t>
            </a:r>
            <a:endParaRPr sz="15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700" y="6470294"/>
            <a:ext cx="1524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0100" y="6470294"/>
            <a:ext cx="762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304800"/>
            <a:ext cx="3810000" cy="1877695"/>
          </a:xfrm>
          <a:custGeom>
            <a:avLst/>
            <a:gdLst/>
            <a:ahLst/>
            <a:cxnLst/>
            <a:rect l="l" t="t" r="r" b="b"/>
            <a:pathLst>
              <a:path w="3810000" h="1877695">
                <a:moveTo>
                  <a:pt x="3810000" y="0"/>
                </a:moveTo>
                <a:lnTo>
                  <a:pt x="0" y="0"/>
                </a:lnTo>
                <a:lnTo>
                  <a:pt x="0" y="1877567"/>
                </a:lnTo>
                <a:lnTo>
                  <a:pt x="3810000" y="1877567"/>
                </a:lnTo>
                <a:lnTo>
                  <a:pt x="381000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7685" y="921765"/>
            <a:ext cx="32956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75" i="1" spc="-7" baseline="-27027" dirty="0">
                <a:latin typeface="Times New Roman"/>
                <a:cs typeface="Times New Roman"/>
              </a:rPr>
              <a:t>G</a:t>
            </a:r>
            <a:r>
              <a:rPr sz="2775" i="1" spc="-82" baseline="-27027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'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438" y="329006"/>
            <a:ext cx="3121025" cy="6654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  <a:tabLst>
                <a:tab pos="598170" algn="l"/>
                <a:tab pos="1046480" algn="l"/>
                <a:tab pos="1488440" algn="l"/>
                <a:tab pos="1936750" algn="l"/>
                <a:tab pos="2381885" algn="l"/>
                <a:tab pos="2827020" algn="l"/>
              </a:tabLst>
            </a:pPr>
            <a:r>
              <a:rPr sz="2775" spc="-7" baseline="-4504" dirty="0">
                <a:latin typeface="Symbol"/>
                <a:cs typeface="Symbol"/>
              </a:rPr>
              <a:t></a:t>
            </a:r>
            <a:r>
              <a:rPr sz="2775" spc="-322" baseline="-4504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1	1	0	1	0	0	0</a:t>
            </a:r>
            <a:r>
              <a:rPr sz="1850" spc="-285" dirty="0">
                <a:latin typeface="Times New Roman"/>
                <a:cs typeface="Times New Roman"/>
              </a:rPr>
              <a:t> </a:t>
            </a:r>
            <a:r>
              <a:rPr sz="2775" spc="-7" baseline="-4504" dirty="0">
                <a:latin typeface="Symbol"/>
                <a:cs typeface="Symbol"/>
              </a:rPr>
              <a:t></a:t>
            </a:r>
            <a:endParaRPr sz="2775" baseline="-4504">
              <a:latin typeface="Symbol"/>
              <a:cs typeface="Symbol"/>
            </a:endParaRPr>
          </a:p>
          <a:p>
            <a:pPr marR="43180" algn="r">
              <a:lnSpc>
                <a:spcPct val="100000"/>
              </a:lnSpc>
              <a:spcBef>
                <a:spcPts val="300"/>
              </a:spcBef>
            </a:pPr>
            <a:r>
              <a:rPr sz="2775" spc="-7" baseline="-28528" dirty="0">
                <a:latin typeface="Times New Roman"/>
                <a:cs typeface="Times New Roman"/>
              </a:rPr>
              <a:t>0</a:t>
            </a:r>
            <a:r>
              <a:rPr sz="2775" spc="-427" baseline="-28528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123" y="1067815"/>
            <a:ext cx="154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</a:t>
            </a:r>
            <a:endParaRPr sz="185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64844" y="730513"/>
          <a:ext cx="2736850" cy="86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765"/>
                <a:gridCol w="454025"/>
                <a:gridCol w="443229"/>
                <a:gridCol w="443865"/>
                <a:gridCol w="450214"/>
                <a:gridCol w="412750"/>
              </a:tblGrid>
              <a:tr h="526193">
                <a:tc>
                  <a:txBody>
                    <a:bodyPr/>
                    <a:lstStyle/>
                    <a:p>
                      <a:pPr marL="127000">
                        <a:lnSpc>
                          <a:spcPts val="1880"/>
                        </a:lnSpc>
                        <a:spcBef>
                          <a:spcPts val="5"/>
                        </a:spcBef>
                      </a:pPr>
                      <a:r>
                        <a:rPr sz="1850" spc="-5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1850" spc="-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75" spc="-7" baseline="-28528" dirty="0">
                          <a:latin typeface="Times New Roman"/>
                          <a:cs typeface="Times New Roman"/>
                        </a:rPr>
                        <a:t>0</a:t>
                      </a:r>
                      <a:endParaRPr sz="2775" baseline="-28528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ts val="1880"/>
                        </a:lnSpc>
                      </a:pPr>
                      <a:r>
                        <a:rPr sz="1850" dirty="0">
                          <a:latin typeface="Symbol"/>
                          <a:cs typeface="Symbol"/>
                        </a:rPr>
                        <a:t></a:t>
                      </a:r>
                      <a:endParaRPr sz="1850">
                        <a:latin typeface="Symbol"/>
                        <a:cs typeface="Symbol"/>
                      </a:endParaRPr>
                    </a:p>
                  </a:txBody>
                  <a:tcPr marL="0" marR="0" marT="63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solidFill>
                      <a:srgbClr val="FFCCFF"/>
                    </a:solidFill>
                  </a:tcPr>
                </a:tc>
              </a:tr>
              <a:tr h="342444">
                <a:tc>
                  <a:txBody>
                    <a:bodyPr/>
                    <a:lstStyle/>
                    <a:p>
                      <a:pPr marL="127000">
                        <a:lnSpc>
                          <a:spcPts val="2200"/>
                        </a:lnSpc>
                        <a:spcBef>
                          <a:spcPts val="395"/>
                        </a:spcBef>
                      </a:pPr>
                      <a:r>
                        <a:rPr sz="2775" spc="-7" baseline="1501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2775" spc="-345" baseline="150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50" spc="-5" dirty="0">
                          <a:latin typeface="Times New Roman"/>
                          <a:cs typeface="Times New Roman"/>
                        </a:rPr>
                        <a:t>0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150"/>
                        </a:lnSpc>
                        <a:spcBef>
                          <a:spcPts val="445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ts val="2150"/>
                        </a:lnSpc>
                        <a:spcBef>
                          <a:spcPts val="445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2150"/>
                        </a:lnSpc>
                        <a:spcBef>
                          <a:spcPts val="445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2150"/>
                        </a:lnSpc>
                        <a:spcBef>
                          <a:spcPts val="445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2150"/>
                        </a:lnSpc>
                        <a:spcBef>
                          <a:spcPts val="445"/>
                        </a:spcBef>
                      </a:pPr>
                      <a:r>
                        <a:rPr sz="18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5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345135" y="993139"/>
            <a:ext cx="3703320" cy="1577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1280" algn="r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  <a:p>
            <a:pPr marR="81280" algn="r">
              <a:lnSpc>
                <a:spcPts val="2045"/>
              </a:lnSpc>
              <a:spcBef>
                <a:spcPts val="110"/>
              </a:spcBef>
            </a:pPr>
            <a:r>
              <a:rPr sz="1850" dirty="0">
                <a:latin typeface="Times New Roman"/>
                <a:cs typeface="Times New Roman"/>
              </a:rPr>
              <a:t>0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2775" baseline="1501" dirty="0">
                <a:latin typeface="Symbol"/>
                <a:cs typeface="Symbol"/>
              </a:rPr>
              <a:t></a:t>
            </a:r>
            <a:endParaRPr sz="2775" baseline="1501">
              <a:latin typeface="Symbol"/>
              <a:cs typeface="Symbol"/>
            </a:endParaRPr>
          </a:p>
          <a:p>
            <a:pPr marR="81280" algn="r">
              <a:lnSpc>
                <a:spcPts val="1835"/>
              </a:lnSpc>
              <a:tabLst>
                <a:tab pos="2969260" algn="l"/>
              </a:tabLst>
            </a:pPr>
            <a:r>
              <a:rPr sz="1850" spc="-5" dirty="0">
                <a:latin typeface="Symbol"/>
                <a:cs typeface="Symbol"/>
              </a:rPr>
              <a:t></a:t>
            </a:r>
            <a:r>
              <a:rPr sz="1850" spc="-5" dirty="0">
                <a:latin typeface="Times New Roman"/>
                <a:cs typeface="Times New Roman"/>
              </a:rPr>
              <a:t>	</a:t>
            </a:r>
            <a:r>
              <a:rPr sz="1850" spc="-5" dirty="0">
                <a:latin typeface="Symbol"/>
                <a:cs typeface="Symbol"/>
              </a:rPr>
              <a:t></a:t>
            </a:r>
            <a:endParaRPr sz="1850">
              <a:latin typeface="Symbol"/>
              <a:cs typeface="Symbol"/>
            </a:endParaRPr>
          </a:p>
          <a:p>
            <a:pPr marL="479425" algn="ctr">
              <a:lnSpc>
                <a:spcPts val="2010"/>
              </a:lnSpc>
              <a:tabLst>
                <a:tab pos="1052830" algn="l"/>
                <a:tab pos="1501140" algn="l"/>
                <a:tab pos="1943100" algn="l"/>
                <a:tab pos="2388870" algn="l"/>
                <a:tab pos="2836545" algn="l"/>
                <a:tab pos="3279140" algn="l"/>
              </a:tabLst>
            </a:pPr>
            <a:r>
              <a:rPr sz="2775" spc="-7" baseline="-13513" dirty="0">
                <a:latin typeface="Symbol"/>
                <a:cs typeface="Symbol"/>
              </a:rPr>
              <a:t></a:t>
            </a:r>
            <a:r>
              <a:rPr sz="2775" spc="-284" baseline="-13513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0	0	0	1	1	0	1</a:t>
            </a:r>
            <a:r>
              <a:rPr sz="1850" spc="-260" dirty="0">
                <a:latin typeface="Times New Roman"/>
                <a:cs typeface="Times New Roman"/>
              </a:rPr>
              <a:t> </a:t>
            </a:r>
            <a:r>
              <a:rPr sz="2775" spc="-7" baseline="-13513" dirty="0">
                <a:latin typeface="Symbol"/>
                <a:cs typeface="Symbol"/>
              </a:rPr>
              <a:t></a:t>
            </a:r>
            <a:endParaRPr sz="2775" baseline="-13513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1845"/>
              </a:spcBef>
            </a:pPr>
            <a:r>
              <a:rPr sz="1800" spc="-90" dirty="0">
                <a:latin typeface="Arial"/>
                <a:cs typeface="Arial"/>
              </a:rPr>
              <a:t>Non-systematic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form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6298" y="2290317"/>
            <a:ext cx="148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Arial"/>
                <a:cs typeface="Arial"/>
              </a:rPr>
              <a:t>Systematic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form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81433" y="3992409"/>
            <a:ext cx="41324" cy="264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95450" y="3983558"/>
            <a:ext cx="247269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1154430" algn="l"/>
              </a:tabLst>
            </a:pPr>
            <a:r>
              <a:rPr sz="2650" i="1" spc="-5" dirty="0">
                <a:latin typeface="Times New Roman"/>
                <a:cs typeface="Times New Roman"/>
              </a:rPr>
              <a:t>I</a:t>
            </a:r>
            <a:r>
              <a:rPr sz="2650" i="1" spc="-150" dirty="0">
                <a:latin typeface="Times New Roman"/>
                <a:cs typeface="Times New Roman"/>
              </a:rPr>
              <a:t> </a:t>
            </a:r>
            <a:r>
              <a:rPr sz="2325" i="1" spc="7" baseline="-25089" dirty="0">
                <a:latin typeface="Times New Roman"/>
                <a:cs typeface="Times New Roman"/>
              </a:rPr>
              <a:t>k </a:t>
            </a:r>
            <a:r>
              <a:rPr sz="2325" i="1" spc="52" baseline="-25089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]	(</a:t>
            </a:r>
            <a:r>
              <a:rPr sz="2650" spc="-40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1</a:t>
            </a:r>
            <a:r>
              <a:rPr sz="2650" spc="-2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0</a:t>
            </a:r>
            <a:r>
              <a:rPr sz="2650" spc="-200" dirty="0">
                <a:latin typeface="Times New Roman"/>
                <a:cs typeface="Times New Roman"/>
              </a:rPr>
              <a:t> </a:t>
            </a:r>
            <a:r>
              <a:rPr sz="2650" spc="70" dirty="0">
                <a:latin typeface="Times New Roman"/>
                <a:cs typeface="Times New Roman"/>
              </a:rPr>
              <a:t>.1</a:t>
            </a:r>
            <a:r>
              <a:rPr sz="2650" spc="-1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2</a:t>
            </a:r>
            <a:r>
              <a:rPr sz="2650" spc="-2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068" y="3983558"/>
            <a:ext cx="117602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66725" algn="l"/>
                <a:tab pos="789940" algn="l"/>
              </a:tabLst>
            </a:pPr>
            <a:r>
              <a:rPr sz="2650" i="1" spc="-10" dirty="0">
                <a:latin typeface="Times New Roman"/>
                <a:cs typeface="Times New Roman"/>
              </a:rPr>
              <a:t>G	</a:t>
            </a:r>
            <a:r>
              <a:rPr sz="2650" spc="-5" dirty="0">
                <a:latin typeface="Symbol"/>
                <a:cs typeface="Symbol"/>
              </a:rPr>
              <a:t></a:t>
            </a:r>
            <a:r>
              <a:rPr sz="2650" spc="-5" dirty="0">
                <a:latin typeface="Times New Roman"/>
                <a:cs typeface="Times New Roman"/>
              </a:rPr>
              <a:t>	[</a:t>
            </a:r>
            <a:r>
              <a:rPr sz="2650" spc="-305" dirty="0">
                <a:latin typeface="Times New Roman"/>
                <a:cs typeface="Times New Roman"/>
              </a:rPr>
              <a:t> </a:t>
            </a:r>
            <a:r>
              <a:rPr sz="2650" i="1" spc="-5" dirty="0">
                <a:latin typeface="Times New Roman"/>
                <a:cs typeface="Times New Roman"/>
              </a:rPr>
              <a:t>P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7926" y="4005783"/>
            <a:ext cx="161036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54659" algn="l"/>
              </a:tabLst>
            </a:pPr>
            <a:r>
              <a:rPr sz="2350" dirty="0">
                <a:latin typeface="Times New Roman"/>
                <a:cs typeface="Times New Roman"/>
              </a:rPr>
              <a:t>]	(</a:t>
            </a:r>
            <a:r>
              <a:rPr sz="2350" spc="-35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1</a:t>
            </a:r>
            <a:r>
              <a:rPr sz="2350" spc="-20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0</a:t>
            </a:r>
            <a:r>
              <a:rPr sz="2350" spc="-175" dirty="0">
                <a:latin typeface="Times New Roman"/>
                <a:cs typeface="Times New Roman"/>
              </a:rPr>
              <a:t> </a:t>
            </a:r>
            <a:r>
              <a:rPr sz="2350" spc="65" dirty="0">
                <a:latin typeface="Times New Roman"/>
                <a:cs typeface="Times New Roman"/>
              </a:rPr>
              <a:t>.1</a:t>
            </a:r>
            <a:r>
              <a:rPr sz="2350" spc="-13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4</a:t>
            </a:r>
            <a:r>
              <a:rPr sz="2350" spc="-180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Times New Roman"/>
                <a:cs typeface="Times New Roman"/>
              </a:rPr>
              <a:t>)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89751" y="4002582"/>
            <a:ext cx="1648078" cy="3070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32498" y="3824732"/>
            <a:ext cx="41275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525" i="1" baseline="-28368" dirty="0">
                <a:latin typeface="Times New Roman"/>
                <a:cs typeface="Times New Roman"/>
              </a:rPr>
              <a:t>P</a:t>
            </a:r>
            <a:r>
              <a:rPr sz="3525" i="1" spc="-284" baseline="-28368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T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63846" y="3938727"/>
            <a:ext cx="1445895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5"/>
              </a:spcBef>
              <a:tabLst>
                <a:tab pos="457834" algn="l"/>
              </a:tabLst>
            </a:pPr>
            <a:r>
              <a:rPr sz="2350" i="1" dirty="0">
                <a:latin typeface="Times New Roman"/>
                <a:cs typeface="Times New Roman"/>
              </a:rPr>
              <a:t>H	</a:t>
            </a:r>
            <a:r>
              <a:rPr sz="2350" dirty="0">
                <a:latin typeface="Symbol"/>
                <a:cs typeface="Symbol"/>
              </a:rPr>
              <a:t></a:t>
            </a:r>
            <a:r>
              <a:rPr sz="2350" dirty="0">
                <a:latin typeface="Times New Roman"/>
                <a:cs typeface="Times New Roman"/>
              </a:rPr>
              <a:t> [</a:t>
            </a:r>
            <a:r>
              <a:rPr sz="2350" spc="170" dirty="0">
                <a:latin typeface="Times New Roman"/>
                <a:cs typeface="Times New Roman"/>
              </a:rPr>
              <a:t> </a:t>
            </a:r>
            <a:r>
              <a:rPr sz="2350" i="1" dirty="0">
                <a:latin typeface="Times New Roman"/>
                <a:cs typeface="Times New Roman"/>
              </a:rPr>
              <a:t>I</a:t>
            </a:r>
            <a:endParaRPr sz="2350">
              <a:latin typeface="Times New Roman"/>
              <a:cs typeface="Times New Roman"/>
            </a:endParaRPr>
          </a:p>
          <a:p>
            <a:pPr marR="5080" algn="r">
              <a:lnSpc>
                <a:spcPts val="1395"/>
              </a:lnSpc>
            </a:pPr>
            <a:r>
              <a:rPr sz="1350" i="1" spc="-5" dirty="0">
                <a:latin typeface="Times New Roman"/>
                <a:cs typeface="Times New Roman"/>
              </a:rPr>
              <a:t>n </a:t>
            </a:r>
            <a:r>
              <a:rPr sz="1350" spc="-5" dirty="0">
                <a:latin typeface="Symbol"/>
                <a:cs typeface="Symbol"/>
              </a:rPr>
              <a:t></a:t>
            </a:r>
            <a:r>
              <a:rPr sz="1350" spc="-140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k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32250" y="1060450"/>
            <a:ext cx="774700" cy="469900"/>
            <a:chOff x="4032250" y="1060450"/>
            <a:chExt cx="774700" cy="469900"/>
          </a:xfrm>
        </p:grpSpPr>
        <p:sp>
          <p:nvSpPr>
            <p:cNvPr id="19" name="object 19"/>
            <p:cNvSpPr/>
            <p:nvPr/>
          </p:nvSpPr>
          <p:spPr>
            <a:xfrm>
              <a:off x="4038600" y="1066800"/>
              <a:ext cx="762000" cy="457200"/>
            </a:xfrm>
            <a:custGeom>
              <a:avLst/>
              <a:gdLst/>
              <a:ahLst/>
              <a:cxnLst/>
              <a:rect l="l" t="t" r="r" b="b"/>
              <a:pathLst>
                <a:path w="762000" h="457200">
                  <a:moveTo>
                    <a:pt x="571500" y="0"/>
                  </a:moveTo>
                  <a:lnTo>
                    <a:pt x="571500" y="114300"/>
                  </a:lnTo>
                  <a:lnTo>
                    <a:pt x="0" y="114300"/>
                  </a:lnTo>
                  <a:lnTo>
                    <a:pt x="0" y="342900"/>
                  </a:lnTo>
                  <a:lnTo>
                    <a:pt x="571500" y="342900"/>
                  </a:lnTo>
                  <a:lnTo>
                    <a:pt x="571500" y="457200"/>
                  </a:lnTo>
                  <a:lnTo>
                    <a:pt x="762000" y="228600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38600" y="1066800"/>
              <a:ext cx="762000" cy="457200"/>
            </a:xfrm>
            <a:custGeom>
              <a:avLst/>
              <a:gdLst/>
              <a:ahLst/>
              <a:cxnLst/>
              <a:rect l="l" t="t" r="r" b="b"/>
              <a:pathLst>
                <a:path w="762000" h="457200">
                  <a:moveTo>
                    <a:pt x="0" y="114300"/>
                  </a:moveTo>
                  <a:lnTo>
                    <a:pt x="571500" y="114300"/>
                  </a:lnTo>
                  <a:lnTo>
                    <a:pt x="571500" y="0"/>
                  </a:lnTo>
                  <a:lnTo>
                    <a:pt x="762000" y="228600"/>
                  </a:lnTo>
                  <a:lnTo>
                    <a:pt x="571500" y="457200"/>
                  </a:lnTo>
                  <a:lnTo>
                    <a:pt x="571500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4876800" y="304304"/>
            <a:ext cx="3734435" cy="1865630"/>
          </a:xfrm>
          <a:custGeom>
            <a:avLst/>
            <a:gdLst/>
            <a:ahLst/>
            <a:cxnLst/>
            <a:rect l="l" t="t" r="r" b="b"/>
            <a:pathLst>
              <a:path w="3734434" h="1865630">
                <a:moveTo>
                  <a:pt x="3734435" y="0"/>
                </a:moveTo>
                <a:lnTo>
                  <a:pt x="3734435" y="0"/>
                </a:lnTo>
                <a:lnTo>
                  <a:pt x="0" y="0"/>
                </a:lnTo>
                <a:lnTo>
                  <a:pt x="0" y="468617"/>
                </a:lnTo>
                <a:lnTo>
                  <a:pt x="0" y="1398257"/>
                </a:lnTo>
                <a:lnTo>
                  <a:pt x="0" y="1865617"/>
                </a:lnTo>
                <a:lnTo>
                  <a:pt x="274955" y="1865617"/>
                </a:lnTo>
                <a:lnTo>
                  <a:pt x="3734435" y="1865617"/>
                </a:lnTo>
                <a:lnTo>
                  <a:pt x="3734435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876800" y="153162"/>
          <a:ext cx="3734435" cy="228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955"/>
                <a:gridCol w="258445"/>
                <a:gridCol w="457200"/>
                <a:gridCol w="452119"/>
                <a:gridCol w="462915"/>
                <a:gridCol w="422910"/>
                <a:gridCol w="441960"/>
                <a:gridCol w="441325"/>
                <a:gridCol w="521970"/>
              </a:tblGrid>
              <a:tr h="6123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825"/>
                        </a:spcBef>
                      </a:pPr>
                      <a:r>
                        <a:rPr sz="2700" baseline="-4629" dirty="0">
                          <a:latin typeface="Symbol"/>
                          <a:cs typeface="Symbol"/>
                        </a:rPr>
                        <a:t></a:t>
                      </a:r>
                      <a:r>
                        <a:rPr sz="2700" spc="-569" baseline="-46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1800" spc="-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aseline="-27777" dirty="0">
                          <a:latin typeface="Times New Roman"/>
                          <a:cs typeface="Times New Roman"/>
                        </a:rPr>
                        <a:t>0</a:t>
                      </a:r>
                      <a:endParaRPr sz="2700" baseline="-27777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</a:t>
                      </a:r>
                      <a:endParaRPr sz="1800">
                        <a:latin typeface="Symbol"/>
                        <a:cs typeface="Symbol"/>
                      </a:endParaRPr>
                    </a:p>
                    <a:p>
                      <a:pPr marL="60960">
                        <a:lnSpc>
                          <a:spcPts val="2075"/>
                        </a:lnSpc>
                        <a:spcBef>
                          <a:spcPts val="215"/>
                        </a:spcBef>
                      </a:pPr>
                      <a:r>
                        <a:rPr sz="2700" baseline="1543" dirty="0">
                          <a:latin typeface="Symbol"/>
                          <a:cs typeface="Symbol"/>
                        </a:rPr>
                        <a:t></a:t>
                      </a:r>
                      <a:r>
                        <a:rPr sz="2700" spc="-569" baseline="1543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875"/>
                        </a:lnSpc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</a:t>
                      </a:r>
                      <a:endParaRPr sz="1800">
                        <a:latin typeface="Symbol"/>
                        <a:cs typeface="Symbol"/>
                      </a:endParaRPr>
                    </a:p>
                    <a:p>
                      <a:pPr marL="60960">
                        <a:lnSpc>
                          <a:spcPts val="1955"/>
                        </a:lnSpc>
                      </a:pPr>
                      <a:r>
                        <a:rPr sz="2700" baseline="-13888" dirty="0">
                          <a:latin typeface="Symbol"/>
                          <a:cs typeface="Symbol"/>
                        </a:rPr>
                        <a:t></a:t>
                      </a:r>
                      <a:r>
                        <a:rPr sz="2700" spc="-569" baseline="-1388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R w="38100">
                      <a:solidFill>
                        <a:srgbClr val="0000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38100">
                      <a:solidFill>
                        <a:srgbClr val="0000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 rowSpan="3"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18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aseline="-4629" dirty="0">
                          <a:latin typeface="Symbol"/>
                          <a:cs typeface="Symbol"/>
                        </a:rPr>
                        <a:t></a:t>
                      </a:r>
                      <a:endParaRPr sz="2700" baseline="-4629">
                        <a:latin typeface="Symbol"/>
                        <a:cs typeface="Symbol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2700" baseline="-27777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700" spc="-375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Symbol"/>
                          <a:cs typeface="Symbol"/>
                        </a:rPr>
                        <a:t></a:t>
                      </a:r>
                      <a:endParaRPr sz="1800">
                        <a:latin typeface="Symbol"/>
                        <a:cs typeface="Symbol"/>
                      </a:endParaRPr>
                    </a:p>
                    <a:p>
                      <a:pPr marR="91440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</a:t>
                      </a:r>
                      <a:endParaRPr sz="1800">
                        <a:latin typeface="Symbol"/>
                        <a:cs typeface="Symbol"/>
                      </a:endParaRPr>
                    </a:p>
                    <a:p>
                      <a:pPr marR="107314" algn="r">
                        <a:lnSpc>
                          <a:spcPts val="2075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aseline="1543" dirty="0">
                          <a:latin typeface="Symbol"/>
                          <a:cs typeface="Symbol"/>
                        </a:rPr>
                        <a:t></a:t>
                      </a:r>
                      <a:endParaRPr sz="2700" baseline="1543">
                        <a:latin typeface="Symbol"/>
                        <a:cs typeface="Symbol"/>
                      </a:endParaRPr>
                    </a:p>
                    <a:p>
                      <a:pPr marR="92075" algn="r">
                        <a:lnSpc>
                          <a:spcPts val="1875"/>
                        </a:lnSpc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</a:t>
                      </a:r>
                      <a:endParaRPr sz="1800">
                        <a:latin typeface="Symbol"/>
                        <a:cs typeface="Symbol"/>
                      </a:endParaRPr>
                    </a:p>
                    <a:p>
                      <a:pPr marR="109855" algn="r">
                        <a:lnSpc>
                          <a:spcPts val="19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-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aseline="-13888" dirty="0">
                          <a:latin typeface="Symbol"/>
                          <a:cs typeface="Symbol"/>
                        </a:rPr>
                        <a:t></a:t>
                      </a:r>
                      <a:endParaRPr sz="2700" baseline="-13888">
                        <a:latin typeface="Symbol"/>
                        <a:cs typeface="Symbol"/>
                      </a:endParaRPr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</a:tr>
              <a:tr h="9304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i="1" dirty="0">
                          <a:latin typeface="Times New Roman"/>
                          <a:cs typeface="Times New Roman"/>
                        </a:rPr>
                        <a:t>G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Symbol"/>
                          <a:cs typeface="Symbol"/>
                        </a:rPr>
                        <a:t>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6350" marB="0"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R w="38100">
                      <a:solidFill>
                        <a:srgbClr val="0000FF"/>
                      </a:solidFill>
                      <a:prstDash val="solid"/>
                    </a:ln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00FF"/>
                      </a:solidFill>
                      <a:prstDash val="solid"/>
                    </a:lnL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</a:tr>
              <a:tr h="741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/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>
                    <a:lnR w="38100">
                      <a:solidFill>
                        <a:srgbClr val="0000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>
                    <a:lnL w="38100">
                      <a:solidFill>
                        <a:srgbClr val="0000F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1775" marB="0"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1752600" y="4648961"/>
            <a:ext cx="4498975" cy="2056130"/>
            <a:chOff x="1752600" y="4648961"/>
            <a:chExt cx="4498975" cy="2056130"/>
          </a:xfrm>
        </p:grpSpPr>
        <p:sp>
          <p:nvSpPr>
            <p:cNvPr id="24" name="object 24"/>
            <p:cNvSpPr/>
            <p:nvPr/>
          </p:nvSpPr>
          <p:spPr>
            <a:xfrm>
              <a:off x="1752600" y="4800091"/>
              <a:ext cx="4498975" cy="1759585"/>
            </a:xfrm>
            <a:custGeom>
              <a:avLst/>
              <a:gdLst/>
              <a:ahLst/>
              <a:cxnLst/>
              <a:rect l="l" t="t" r="r" b="b"/>
              <a:pathLst>
                <a:path w="4498975" h="1759584">
                  <a:moveTo>
                    <a:pt x="2874632" y="0"/>
                  </a:moveTo>
                  <a:lnTo>
                    <a:pt x="2874632" y="0"/>
                  </a:lnTo>
                  <a:lnTo>
                    <a:pt x="0" y="0"/>
                  </a:lnTo>
                  <a:lnTo>
                    <a:pt x="0" y="506095"/>
                  </a:lnTo>
                  <a:lnTo>
                    <a:pt x="0" y="953135"/>
                  </a:lnTo>
                  <a:lnTo>
                    <a:pt x="0" y="1226197"/>
                  </a:lnTo>
                  <a:lnTo>
                    <a:pt x="0" y="1759585"/>
                  </a:lnTo>
                  <a:lnTo>
                    <a:pt x="374650" y="1759585"/>
                  </a:lnTo>
                  <a:lnTo>
                    <a:pt x="2874632" y="1759585"/>
                  </a:lnTo>
                  <a:lnTo>
                    <a:pt x="2874632" y="1226197"/>
                  </a:lnTo>
                  <a:lnTo>
                    <a:pt x="2874632" y="953135"/>
                  </a:lnTo>
                  <a:lnTo>
                    <a:pt x="2874632" y="506095"/>
                  </a:lnTo>
                  <a:lnTo>
                    <a:pt x="2874632" y="0"/>
                  </a:lnTo>
                  <a:close/>
                </a:path>
                <a:path w="4498975" h="1759584">
                  <a:moveTo>
                    <a:pt x="4498975" y="0"/>
                  </a:moveTo>
                  <a:lnTo>
                    <a:pt x="3896995" y="0"/>
                  </a:lnTo>
                  <a:lnTo>
                    <a:pt x="3394710" y="0"/>
                  </a:lnTo>
                  <a:lnTo>
                    <a:pt x="2874645" y="0"/>
                  </a:lnTo>
                  <a:lnTo>
                    <a:pt x="2874645" y="506095"/>
                  </a:lnTo>
                  <a:lnTo>
                    <a:pt x="2874645" y="953135"/>
                  </a:lnTo>
                  <a:lnTo>
                    <a:pt x="2874645" y="1226197"/>
                  </a:lnTo>
                  <a:lnTo>
                    <a:pt x="2874645" y="1759585"/>
                  </a:lnTo>
                  <a:lnTo>
                    <a:pt x="3394710" y="1759585"/>
                  </a:lnTo>
                  <a:lnTo>
                    <a:pt x="3896995" y="1759585"/>
                  </a:lnTo>
                  <a:lnTo>
                    <a:pt x="4498975" y="1759585"/>
                  </a:lnTo>
                  <a:lnTo>
                    <a:pt x="4498975" y="1226197"/>
                  </a:lnTo>
                  <a:lnTo>
                    <a:pt x="4498975" y="953135"/>
                  </a:lnTo>
                  <a:lnTo>
                    <a:pt x="4498975" y="506095"/>
                  </a:lnTo>
                  <a:lnTo>
                    <a:pt x="4498975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6704" y="4648961"/>
              <a:ext cx="0" cy="2056130"/>
            </a:xfrm>
            <a:custGeom>
              <a:avLst/>
              <a:gdLst/>
              <a:ahLst/>
              <a:cxnLst/>
              <a:rect l="l" t="t" r="r" b="b"/>
              <a:pathLst>
                <a:path h="2056129">
                  <a:moveTo>
                    <a:pt x="0" y="0"/>
                  </a:moveTo>
                  <a:lnTo>
                    <a:pt x="0" y="2056130"/>
                  </a:lnTo>
                </a:path>
              </a:pathLst>
            </a:custGeom>
            <a:ln w="381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810639" y="5393537"/>
            <a:ext cx="22860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i="1" spc="5" dirty="0">
                <a:latin typeface="Times New Roman"/>
                <a:cs typeface="Times New Roman"/>
              </a:rPr>
              <a:t>H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90623" y="5297525"/>
            <a:ext cx="66484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335915" algn="l"/>
              </a:tabLst>
            </a:pPr>
            <a:r>
              <a:rPr sz="3300" spc="7" baseline="-20202" dirty="0">
                <a:latin typeface="Symbol"/>
                <a:cs typeface="Symbol"/>
              </a:rPr>
              <a:t></a:t>
            </a:r>
            <a:r>
              <a:rPr sz="3300" spc="7" baseline="-20202" dirty="0">
                <a:latin typeface="Times New Roman"/>
                <a:cs typeface="Times New Roman"/>
              </a:rPr>
              <a:t>	</a:t>
            </a:r>
            <a:r>
              <a:rPr sz="2200" dirty="0">
                <a:latin typeface="Symbol"/>
                <a:cs typeface="Symbol"/>
              </a:rPr>
              <a:t></a:t>
            </a:r>
            <a:r>
              <a:rPr sz="2200" spc="-275" dirty="0">
                <a:latin typeface="Times New Roman"/>
                <a:cs typeface="Times New Roman"/>
              </a:rPr>
              <a:t> </a:t>
            </a:r>
            <a:r>
              <a:rPr sz="3300" spc="7" baseline="-29040" dirty="0">
                <a:latin typeface="Times New Roman"/>
                <a:cs typeface="Times New Roman"/>
              </a:rPr>
              <a:t>0</a:t>
            </a:r>
            <a:endParaRPr sz="3300" baseline="-2904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14345" y="4759714"/>
            <a:ext cx="3651250" cy="996315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75"/>
              </a:spcBef>
              <a:tabLst>
                <a:tab pos="692785" algn="l"/>
                <a:tab pos="1232535" algn="l"/>
                <a:tab pos="1761489" algn="l"/>
                <a:tab pos="2308860" algn="l"/>
                <a:tab pos="2807970" algn="l"/>
                <a:tab pos="3328670" algn="l"/>
              </a:tabLst>
            </a:pPr>
            <a:r>
              <a:rPr sz="3300" baseline="-3787" dirty="0">
                <a:latin typeface="Symbol"/>
                <a:cs typeface="Symbol"/>
              </a:rPr>
              <a:t></a:t>
            </a:r>
            <a:r>
              <a:rPr sz="3300" spc="-375" baseline="-3787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	0	0	1	0	1	1</a:t>
            </a:r>
            <a:r>
              <a:rPr sz="2200" spc="-245" dirty="0">
                <a:latin typeface="Times New Roman"/>
                <a:cs typeface="Times New Roman"/>
              </a:rPr>
              <a:t> </a:t>
            </a:r>
            <a:r>
              <a:rPr sz="3300" baseline="-3787" dirty="0">
                <a:latin typeface="Symbol"/>
                <a:cs typeface="Symbol"/>
              </a:rPr>
              <a:t></a:t>
            </a:r>
            <a:endParaRPr sz="3300" baseline="-3787">
              <a:latin typeface="Symbol"/>
              <a:cs typeface="Symbol"/>
            </a:endParaRPr>
          </a:p>
          <a:p>
            <a:pPr marL="15875" algn="ctr">
              <a:lnSpc>
                <a:spcPct val="100000"/>
              </a:lnSpc>
              <a:spcBef>
                <a:spcPts val="1185"/>
              </a:spcBef>
              <a:tabLst>
                <a:tab pos="555625" algn="l"/>
                <a:tab pos="1081405" algn="l"/>
                <a:tab pos="1628775" algn="l"/>
                <a:tab pos="2131060" algn="l"/>
              </a:tabLst>
            </a:pPr>
            <a:r>
              <a:rPr sz="2200" spc="5" dirty="0">
                <a:latin typeface="Times New Roman"/>
                <a:cs typeface="Times New Roman"/>
              </a:rPr>
              <a:t>1	0	1	1	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20790" y="5297525"/>
            <a:ext cx="37020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300" spc="7" baseline="-29040" dirty="0">
                <a:latin typeface="Times New Roman"/>
                <a:cs typeface="Times New Roman"/>
              </a:rPr>
              <a:t>0</a:t>
            </a:r>
            <a:r>
              <a:rPr sz="3300" spc="-375" baseline="-290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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8945" y="5633415"/>
            <a:ext cx="350520" cy="74739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sz="2200" dirty="0">
                <a:latin typeface="Symbol"/>
                <a:cs typeface="Symbol"/>
              </a:rPr>
              <a:t></a:t>
            </a:r>
            <a:endParaRPr sz="22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00"/>
              </a:spcBef>
            </a:pPr>
            <a:r>
              <a:rPr sz="2200" spc="-215" dirty="0">
                <a:latin typeface="Symbol"/>
                <a:cs typeface="Symbol"/>
              </a:rPr>
              <a:t></a:t>
            </a:r>
            <a:r>
              <a:rPr sz="3300" spc="-322" baseline="-18939" dirty="0">
                <a:latin typeface="Symbol"/>
                <a:cs typeface="Symbol"/>
              </a:rPr>
              <a:t></a:t>
            </a:r>
            <a:r>
              <a:rPr sz="3300" spc="-322" baseline="-2525" dirty="0">
                <a:latin typeface="Times New Roman"/>
                <a:cs typeface="Times New Roman"/>
              </a:rPr>
              <a:t>0</a:t>
            </a:r>
            <a:endParaRPr sz="3300" baseline="-252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07511" y="6035751"/>
            <a:ext cx="228092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8640" algn="l"/>
                <a:tab pos="1080770" algn="l"/>
                <a:tab pos="1625600" algn="l"/>
                <a:tab pos="2127250" algn="l"/>
              </a:tabLst>
            </a:pPr>
            <a:r>
              <a:rPr sz="2200" spc="5" dirty="0">
                <a:latin typeface="Times New Roman"/>
                <a:cs typeface="Times New Roman"/>
              </a:rPr>
              <a:t>0	1	0	1	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14695" y="5633415"/>
            <a:ext cx="427990" cy="74739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300"/>
              </a:spcBef>
            </a:pPr>
            <a:r>
              <a:rPr sz="2200" dirty="0">
                <a:latin typeface="Symbol"/>
                <a:cs typeface="Symbol"/>
              </a:rPr>
              <a:t></a:t>
            </a:r>
            <a:endParaRPr sz="22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200"/>
              </a:spcBef>
            </a:pPr>
            <a:r>
              <a:rPr sz="3300" baseline="-2525" dirty="0">
                <a:latin typeface="Times New Roman"/>
                <a:cs typeface="Times New Roman"/>
              </a:rPr>
              <a:t>1</a:t>
            </a:r>
            <a:r>
              <a:rPr sz="3300" spc="-330" baseline="-2525" dirty="0">
                <a:latin typeface="Times New Roman"/>
                <a:cs typeface="Times New Roman"/>
              </a:rPr>
              <a:t> </a:t>
            </a:r>
            <a:r>
              <a:rPr sz="2200" spc="-210" dirty="0">
                <a:latin typeface="Symbol"/>
                <a:cs typeface="Symbol"/>
              </a:rPr>
              <a:t></a:t>
            </a:r>
            <a:r>
              <a:rPr sz="3300" spc="-315" baseline="-18939" dirty="0">
                <a:latin typeface="Symbol"/>
                <a:cs typeface="Symbol"/>
              </a:rPr>
              <a:t></a:t>
            </a:r>
            <a:endParaRPr sz="3300" baseline="-18939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9435" y="3052698"/>
            <a:ext cx="1204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910" algn="l"/>
              </a:tabLst>
            </a:pPr>
            <a:r>
              <a:rPr sz="1800" i="1" dirty="0">
                <a:latin typeface="Carlito"/>
                <a:cs typeface="Carlito"/>
              </a:rPr>
              <a:t>If	</a:t>
            </a:r>
            <a:r>
              <a:rPr sz="1800" i="1" spc="-10" dirty="0">
                <a:latin typeface="Carlito"/>
                <a:cs typeface="Carlito"/>
              </a:rPr>
              <a:t>m=</a:t>
            </a:r>
            <a:r>
              <a:rPr sz="1800" i="1" spc="5" dirty="0">
                <a:latin typeface="Carlito"/>
                <a:cs typeface="Carlito"/>
              </a:rPr>
              <a:t>(</a:t>
            </a:r>
            <a:r>
              <a:rPr sz="1800" i="1" dirty="0">
                <a:latin typeface="Carlito"/>
                <a:cs typeface="Carlito"/>
              </a:rPr>
              <a:t>1001)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895600" y="3265932"/>
            <a:ext cx="1600200" cy="173990"/>
            <a:chOff x="2895600" y="3265932"/>
            <a:chExt cx="1600200" cy="173990"/>
          </a:xfrm>
        </p:grpSpPr>
        <p:sp>
          <p:nvSpPr>
            <p:cNvPr id="35" name="object 35"/>
            <p:cNvSpPr/>
            <p:nvPr/>
          </p:nvSpPr>
          <p:spPr>
            <a:xfrm>
              <a:off x="4322063" y="3265932"/>
              <a:ext cx="115824" cy="1737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5600" y="3323843"/>
              <a:ext cx="1600200" cy="58419"/>
            </a:xfrm>
            <a:custGeom>
              <a:avLst/>
              <a:gdLst/>
              <a:ahLst/>
              <a:cxnLst/>
              <a:rect l="l" t="t" r="r" b="b"/>
              <a:pathLst>
                <a:path w="1600200" h="58420">
                  <a:moveTo>
                    <a:pt x="1426464" y="12"/>
                  </a:moveTo>
                  <a:lnTo>
                    <a:pt x="0" y="12"/>
                  </a:lnTo>
                  <a:lnTo>
                    <a:pt x="0" y="57912"/>
                  </a:lnTo>
                  <a:lnTo>
                    <a:pt x="1426464" y="57912"/>
                  </a:lnTo>
                  <a:lnTo>
                    <a:pt x="1426464" y="12"/>
                  </a:lnTo>
                  <a:close/>
                </a:path>
                <a:path w="1600200" h="58420">
                  <a:moveTo>
                    <a:pt x="1600200" y="28956"/>
                  </a:moveTo>
                  <a:lnTo>
                    <a:pt x="1542288" y="0"/>
                  </a:lnTo>
                  <a:lnTo>
                    <a:pt x="1455420" y="0"/>
                  </a:lnTo>
                  <a:lnTo>
                    <a:pt x="1455420" y="57912"/>
                  </a:lnTo>
                  <a:lnTo>
                    <a:pt x="1542288" y="57912"/>
                  </a:lnTo>
                  <a:lnTo>
                    <a:pt x="1600200" y="28956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576317" y="3052698"/>
            <a:ext cx="1069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Carlito"/>
                <a:cs typeface="Carlito"/>
              </a:rPr>
              <a:t>C=0111001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28600"/>
            <a:ext cx="990600" cy="990600"/>
          </a:xfrm>
          <a:custGeom>
            <a:avLst/>
            <a:gdLst/>
            <a:ahLst/>
            <a:cxnLst/>
            <a:rect l="l" t="t" r="r" b="b"/>
            <a:pathLst>
              <a:path w="990600" h="990600">
                <a:moveTo>
                  <a:pt x="0" y="990600"/>
                </a:moveTo>
                <a:lnTo>
                  <a:pt x="990600" y="990600"/>
                </a:lnTo>
                <a:lnTo>
                  <a:pt x="9906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228600"/>
            <a:ext cx="7848600" cy="1066800"/>
          </a:xfrm>
          <a:custGeom>
            <a:avLst/>
            <a:gdLst/>
            <a:ahLst/>
            <a:cxnLst/>
            <a:rect l="l" t="t" r="r" b="b"/>
            <a:pathLst>
              <a:path w="7848600" h="1066800">
                <a:moveTo>
                  <a:pt x="7848600" y="0"/>
                </a:moveTo>
                <a:lnTo>
                  <a:pt x="0" y="0"/>
                </a:lnTo>
                <a:lnTo>
                  <a:pt x="0" y="1066800"/>
                </a:lnTo>
                <a:lnTo>
                  <a:pt x="7848600" y="1066800"/>
                </a:lnTo>
                <a:lnTo>
                  <a:pt x="784860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61694" y="231089"/>
            <a:ext cx="2808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solidFill>
                  <a:srgbClr val="FF3300"/>
                </a:solidFill>
                <a:latin typeface="Arial"/>
                <a:cs typeface="Arial"/>
              </a:rPr>
              <a:t>Suppose</a:t>
            </a:r>
            <a:r>
              <a:rPr sz="1800" spc="-125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1800" spc="-160" dirty="0">
                <a:solidFill>
                  <a:srgbClr val="336600"/>
                </a:solidFill>
                <a:latin typeface="Arial"/>
                <a:cs typeface="Arial"/>
              </a:rPr>
              <a:t>g(X)=1+X+X</a:t>
            </a:r>
            <a:r>
              <a:rPr sz="1800" spc="-240" baseline="20833" dirty="0">
                <a:solidFill>
                  <a:srgbClr val="336600"/>
                </a:solidFill>
                <a:latin typeface="Arial"/>
                <a:cs typeface="Arial"/>
              </a:rPr>
              <a:t>3 </a:t>
            </a:r>
            <a:r>
              <a:rPr sz="1800" spc="-100" dirty="0">
                <a:solidFill>
                  <a:srgbClr val="336600"/>
                </a:solidFill>
                <a:latin typeface="Arial"/>
                <a:cs typeface="Arial"/>
              </a:rPr>
              <a:t>is </a:t>
            </a:r>
            <a:r>
              <a:rPr sz="1800" spc="-90" dirty="0">
                <a:solidFill>
                  <a:srgbClr val="336600"/>
                </a:solidFill>
                <a:latin typeface="Arial"/>
                <a:cs typeface="Arial"/>
              </a:rPr>
              <a:t>given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74394" y="488695"/>
            <a:ext cx="59182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60" dirty="0">
                <a:solidFill>
                  <a:srgbClr val="FF3300"/>
                </a:solidFill>
              </a:rPr>
              <a:t>Determine</a:t>
            </a:r>
            <a:r>
              <a:rPr sz="1800" spc="-60" dirty="0">
                <a:solidFill>
                  <a:srgbClr val="336600"/>
                </a:solidFill>
              </a:rPr>
              <a:t>: </a:t>
            </a:r>
            <a:r>
              <a:rPr sz="2800" spc="-114" dirty="0">
                <a:solidFill>
                  <a:srgbClr val="336600"/>
                </a:solidFill>
              </a:rPr>
              <a:t>encoder </a:t>
            </a:r>
            <a:r>
              <a:rPr sz="2800" spc="-135" dirty="0">
                <a:solidFill>
                  <a:srgbClr val="336600"/>
                </a:solidFill>
              </a:rPr>
              <a:t>and syndrome</a:t>
            </a:r>
            <a:r>
              <a:rPr sz="2800" spc="-254" dirty="0">
                <a:solidFill>
                  <a:srgbClr val="336600"/>
                </a:solidFill>
              </a:rPr>
              <a:t> </a:t>
            </a:r>
            <a:r>
              <a:rPr sz="2800" spc="-105" dirty="0">
                <a:solidFill>
                  <a:srgbClr val="336600"/>
                </a:solidFill>
              </a:rPr>
              <a:t>calculator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4604384" y="1629536"/>
            <a:ext cx="6667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i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24347" y="1629536"/>
            <a:ext cx="30988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n </a:t>
            </a:r>
            <a:r>
              <a:rPr sz="1150" dirty="0">
                <a:latin typeface="Symbol"/>
                <a:cs typeface="Symbol"/>
              </a:rPr>
              <a:t></a:t>
            </a:r>
            <a:r>
              <a:rPr sz="1150" spc="-145" dirty="0">
                <a:latin typeface="Times New Roman"/>
                <a:cs typeface="Times New Roman"/>
              </a:rPr>
              <a:t> </a:t>
            </a:r>
            <a:r>
              <a:rPr sz="1150" i="1" dirty="0">
                <a:latin typeface="Times New Roman"/>
                <a:cs typeface="Times New Roman"/>
              </a:rPr>
              <a:t>k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37714" y="1669541"/>
            <a:ext cx="12172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i="1" spc="-5" dirty="0">
                <a:latin typeface="Times New Roman"/>
                <a:cs typeface="Times New Roman"/>
              </a:rPr>
              <a:t>g </a:t>
            </a:r>
            <a:r>
              <a:rPr sz="2050" spc="-5" dirty="0">
                <a:latin typeface="Times New Roman"/>
                <a:cs typeface="Times New Roman"/>
              </a:rPr>
              <a:t>( </a:t>
            </a:r>
            <a:r>
              <a:rPr sz="2050" i="1" spc="-5" dirty="0">
                <a:latin typeface="Times New Roman"/>
                <a:cs typeface="Times New Roman"/>
              </a:rPr>
              <a:t>x </a:t>
            </a:r>
            <a:r>
              <a:rPr sz="2050" spc="-5" dirty="0">
                <a:latin typeface="Times New Roman"/>
                <a:cs typeface="Times New Roman"/>
              </a:rPr>
              <a:t>) </a:t>
            </a:r>
            <a:r>
              <a:rPr sz="2050" spc="-10" dirty="0">
                <a:latin typeface="Symbol"/>
                <a:cs typeface="Symbol"/>
              </a:rPr>
              <a:t>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1</a:t>
            </a:r>
            <a:r>
              <a:rPr sz="2050" spc="-310" dirty="0">
                <a:latin typeface="Times New Roman"/>
                <a:cs typeface="Times New Roman"/>
              </a:rPr>
              <a:t> </a:t>
            </a:r>
            <a:r>
              <a:rPr sz="2050" spc="-10" dirty="0">
                <a:latin typeface="Symbol"/>
                <a:cs typeface="Symbol"/>
              </a:rPr>
              <a:t>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00880" y="1669541"/>
            <a:ext cx="125095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770255" algn="l"/>
                <a:tab pos="1053465" algn="l"/>
              </a:tabLst>
            </a:pPr>
            <a:r>
              <a:rPr sz="2050" i="1" spc="-5" dirty="0">
                <a:latin typeface="Times New Roman"/>
                <a:cs typeface="Times New Roman"/>
              </a:rPr>
              <a:t>g</a:t>
            </a:r>
            <a:r>
              <a:rPr sz="2050" i="1" spc="-114" dirty="0">
                <a:latin typeface="Times New Roman"/>
                <a:cs typeface="Times New Roman"/>
              </a:rPr>
              <a:t> </a:t>
            </a:r>
            <a:r>
              <a:rPr sz="1725" i="1" baseline="-26570" dirty="0">
                <a:latin typeface="Times New Roman"/>
                <a:cs typeface="Times New Roman"/>
              </a:rPr>
              <a:t>i</a:t>
            </a:r>
            <a:r>
              <a:rPr sz="1725" i="1" spc="337" baseline="-26570" dirty="0">
                <a:latin typeface="Times New Roman"/>
                <a:cs typeface="Times New Roman"/>
              </a:rPr>
              <a:t> </a:t>
            </a:r>
            <a:r>
              <a:rPr sz="2050" i="1" spc="-10" dirty="0">
                <a:latin typeface="Times New Roman"/>
                <a:cs typeface="Times New Roman"/>
              </a:rPr>
              <a:t>X	</a:t>
            </a:r>
            <a:r>
              <a:rPr sz="2050" spc="-10" dirty="0">
                <a:latin typeface="Symbol"/>
                <a:cs typeface="Symbol"/>
              </a:rPr>
              <a:t></a:t>
            </a:r>
            <a:r>
              <a:rPr sz="2050" spc="-10" dirty="0">
                <a:latin typeface="Times New Roman"/>
                <a:cs typeface="Times New Roman"/>
              </a:rPr>
              <a:t>	</a:t>
            </a:r>
            <a:r>
              <a:rPr sz="2050" i="1" spc="-10" dirty="0">
                <a:latin typeface="Times New Roman"/>
                <a:cs typeface="Times New Roman"/>
              </a:rPr>
              <a:t>X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47415" y="1432941"/>
            <a:ext cx="528955" cy="88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n </a:t>
            </a:r>
            <a:r>
              <a:rPr sz="1150" dirty="0">
                <a:latin typeface="Symbol"/>
                <a:cs typeface="Symbol"/>
              </a:rPr>
              <a:t>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i="1" dirty="0">
                <a:latin typeface="Times New Roman"/>
                <a:cs typeface="Times New Roman"/>
              </a:rPr>
              <a:t>k </a:t>
            </a:r>
            <a:r>
              <a:rPr sz="1150" dirty="0">
                <a:latin typeface="Symbol"/>
                <a:cs typeface="Symbol"/>
              </a:rPr>
              <a:t></a:t>
            </a:r>
            <a:r>
              <a:rPr sz="1150" spc="-210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05"/>
              </a:spcBef>
            </a:pPr>
            <a:r>
              <a:rPr sz="3050" dirty="0">
                <a:latin typeface="Symbol"/>
                <a:cs typeface="Symbol"/>
              </a:rPr>
              <a:t></a:t>
            </a:r>
            <a:endParaRPr sz="30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150" i="1" dirty="0">
                <a:latin typeface="Times New Roman"/>
                <a:cs typeface="Times New Roman"/>
              </a:rPr>
              <a:t>i</a:t>
            </a:r>
            <a:r>
              <a:rPr sz="1150" i="1" spc="-30" dirty="0">
                <a:latin typeface="Times New Roman"/>
                <a:cs typeface="Times New Roman"/>
              </a:rPr>
              <a:t> </a:t>
            </a:r>
            <a:r>
              <a:rPr sz="1150" spc="30" dirty="0">
                <a:latin typeface="Symbol"/>
                <a:cs typeface="Symbol"/>
              </a:rPr>
              <a:t></a:t>
            </a:r>
            <a:r>
              <a:rPr sz="1150" spc="3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1600" y="2514600"/>
            <a:ext cx="2667000" cy="57912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165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30"/>
              </a:spcBef>
            </a:pPr>
            <a:r>
              <a:rPr sz="1800" spc="-160" dirty="0">
                <a:solidFill>
                  <a:srgbClr val="336600"/>
                </a:solidFill>
                <a:latin typeface="Arial"/>
                <a:cs typeface="Arial"/>
              </a:rPr>
              <a:t>g(X)=1+X+X</a:t>
            </a:r>
            <a:r>
              <a:rPr sz="1800" spc="-240" baseline="20833" dirty="0">
                <a:solidFill>
                  <a:srgbClr val="336600"/>
                </a:solidFill>
                <a:latin typeface="Arial"/>
                <a:cs typeface="Arial"/>
              </a:rPr>
              <a:t>3</a:t>
            </a:r>
            <a:endParaRPr sz="1800" baseline="20833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84650" y="2736850"/>
            <a:ext cx="1231900" cy="165100"/>
            <a:chOff x="4184650" y="2736850"/>
            <a:chExt cx="1231900" cy="165100"/>
          </a:xfrm>
        </p:grpSpPr>
        <p:sp>
          <p:nvSpPr>
            <p:cNvPr id="13" name="object 13"/>
            <p:cNvSpPr/>
            <p:nvPr/>
          </p:nvSpPr>
          <p:spPr>
            <a:xfrm>
              <a:off x="4191000" y="2743200"/>
              <a:ext cx="1219200" cy="152400"/>
            </a:xfrm>
            <a:custGeom>
              <a:avLst/>
              <a:gdLst/>
              <a:ahLst/>
              <a:cxnLst/>
              <a:rect l="l" t="t" r="r" b="b"/>
              <a:pathLst>
                <a:path w="1219200" h="152400">
                  <a:moveTo>
                    <a:pt x="914400" y="0"/>
                  </a:moveTo>
                  <a:lnTo>
                    <a:pt x="914400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914400" y="114300"/>
                  </a:lnTo>
                  <a:lnTo>
                    <a:pt x="914400" y="152400"/>
                  </a:lnTo>
                  <a:lnTo>
                    <a:pt x="1219200" y="76200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91000" y="2743200"/>
              <a:ext cx="1219200" cy="152400"/>
            </a:xfrm>
            <a:custGeom>
              <a:avLst/>
              <a:gdLst/>
              <a:ahLst/>
              <a:cxnLst/>
              <a:rect l="l" t="t" r="r" b="b"/>
              <a:pathLst>
                <a:path w="1219200" h="152400">
                  <a:moveTo>
                    <a:pt x="0" y="38100"/>
                  </a:moveTo>
                  <a:lnTo>
                    <a:pt x="914400" y="38100"/>
                  </a:lnTo>
                  <a:lnTo>
                    <a:pt x="914400" y="0"/>
                  </a:lnTo>
                  <a:lnTo>
                    <a:pt x="1219200" y="76200"/>
                  </a:lnTo>
                  <a:lnTo>
                    <a:pt x="914400" y="152400"/>
                  </a:lnTo>
                  <a:lnTo>
                    <a:pt x="914400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86400" y="2514600"/>
            <a:ext cx="2438400" cy="58547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9144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720"/>
              </a:spcBef>
              <a:tabLst>
                <a:tab pos="508000" algn="l"/>
                <a:tab pos="800100" algn="l"/>
                <a:tab pos="1428750" algn="l"/>
                <a:tab pos="1873250" algn="l"/>
                <a:tab pos="2185035" algn="l"/>
              </a:tabLst>
            </a:pPr>
            <a:r>
              <a:rPr sz="2250" b="1" i="1" dirty="0">
                <a:latin typeface="Times New Roman"/>
                <a:cs typeface="Times New Roman"/>
              </a:rPr>
              <a:t>g</a:t>
            </a:r>
            <a:r>
              <a:rPr sz="2250" b="1" i="1" spc="-254" dirty="0">
                <a:latin typeface="Times New Roman"/>
                <a:cs typeface="Times New Roman"/>
              </a:rPr>
              <a:t> </a:t>
            </a:r>
            <a:r>
              <a:rPr sz="1950" b="1" spc="-7" baseline="-27777" dirty="0">
                <a:latin typeface="Times New Roman"/>
                <a:cs typeface="Times New Roman"/>
              </a:rPr>
              <a:t>1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dirty="0">
                <a:latin typeface="Times New Roman"/>
                <a:cs typeface="Times New Roman"/>
              </a:rPr>
              <a:t>1</a:t>
            </a:r>
            <a:r>
              <a:rPr sz="2250" b="1" spc="-300" dirty="0">
                <a:latin typeface="Times New Roman"/>
                <a:cs typeface="Times New Roman"/>
              </a:rPr>
              <a:t> </a:t>
            </a:r>
            <a:r>
              <a:rPr sz="2250" b="1" dirty="0">
                <a:latin typeface="Times New Roman"/>
                <a:cs typeface="Times New Roman"/>
              </a:rPr>
              <a:t>,	</a:t>
            </a:r>
            <a:r>
              <a:rPr sz="2250" b="1" i="1" dirty="0">
                <a:latin typeface="Times New Roman"/>
                <a:cs typeface="Times New Roman"/>
              </a:rPr>
              <a:t>g</a:t>
            </a:r>
            <a:r>
              <a:rPr sz="2250" b="1" i="1" spc="-135" dirty="0">
                <a:latin typeface="Times New Roman"/>
                <a:cs typeface="Times New Roman"/>
              </a:rPr>
              <a:t> </a:t>
            </a:r>
            <a:r>
              <a:rPr sz="1950" b="1" spc="-7" baseline="-27777" dirty="0">
                <a:latin typeface="Times New Roman"/>
                <a:cs typeface="Times New Roman"/>
              </a:rPr>
              <a:t>2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b="1" dirty="0">
                <a:latin typeface="Times New Roman"/>
                <a:cs typeface="Times New Roman"/>
              </a:rPr>
              <a:t>0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6533" y="3430056"/>
            <a:ext cx="8001699" cy="2252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28105" y="4298391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4110" y="6456984"/>
            <a:ext cx="2540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219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49241" y="4298391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9619" y="4298391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5332" y="4293108"/>
            <a:ext cx="2514600" cy="2042160"/>
          </a:xfrm>
          <a:custGeom>
            <a:avLst/>
            <a:gdLst/>
            <a:ahLst/>
            <a:cxnLst/>
            <a:rect l="l" t="t" r="r" b="b"/>
            <a:pathLst>
              <a:path w="2514600" h="2042160">
                <a:moveTo>
                  <a:pt x="2514600" y="0"/>
                </a:moveTo>
                <a:lnTo>
                  <a:pt x="0" y="0"/>
                </a:lnTo>
                <a:lnTo>
                  <a:pt x="0" y="2042160"/>
                </a:lnTo>
                <a:lnTo>
                  <a:pt x="2514600" y="2042160"/>
                </a:lnTo>
                <a:lnTo>
                  <a:pt x="251460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85332" y="4293108"/>
            <a:ext cx="2514600" cy="20421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40"/>
              </a:spcBef>
            </a:pP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1001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</a:pPr>
            <a:r>
              <a:rPr sz="1800" spc="-95" dirty="0">
                <a:solidFill>
                  <a:srgbClr val="336600"/>
                </a:solidFill>
                <a:latin typeface="Arial"/>
                <a:cs typeface="Arial"/>
              </a:rPr>
              <a:t>011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42227" y="5215890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81902" y="4862829"/>
            <a:ext cx="317500" cy="927100"/>
            <a:chOff x="6581902" y="4862829"/>
            <a:chExt cx="317500" cy="927100"/>
          </a:xfrm>
        </p:grpSpPr>
        <p:sp>
          <p:nvSpPr>
            <p:cNvPr id="6" name="object 6"/>
            <p:cNvSpPr/>
            <p:nvPr/>
          </p:nvSpPr>
          <p:spPr>
            <a:xfrm>
              <a:off x="6588252" y="4869179"/>
              <a:ext cx="304800" cy="914400"/>
            </a:xfrm>
            <a:custGeom>
              <a:avLst/>
              <a:gdLst/>
              <a:ahLst/>
              <a:cxnLst/>
              <a:rect l="l" t="t" r="r" b="b"/>
              <a:pathLst>
                <a:path w="304800" h="914400">
                  <a:moveTo>
                    <a:pt x="304800" y="685800"/>
                  </a:moveTo>
                  <a:lnTo>
                    <a:pt x="228600" y="685800"/>
                  </a:lnTo>
                  <a:lnTo>
                    <a:pt x="228600" y="0"/>
                  </a:lnTo>
                  <a:lnTo>
                    <a:pt x="76200" y="0"/>
                  </a:lnTo>
                  <a:lnTo>
                    <a:pt x="76200" y="685800"/>
                  </a:lnTo>
                  <a:lnTo>
                    <a:pt x="0" y="685800"/>
                  </a:lnTo>
                  <a:lnTo>
                    <a:pt x="152400" y="914400"/>
                  </a:lnTo>
                  <a:lnTo>
                    <a:pt x="304800" y="6858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88252" y="4869179"/>
              <a:ext cx="304800" cy="914400"/>
            </a:xfrm>
            <a:custGeom>
              <a:avLst/>
              <a:gdLst/>
              <a:ahLst/>
              <a:cxnLst/>
              <a:rect l="l" t="t" r="r" b="b"/>
              <a:pathLst>
                <a:path w="304800" h="914400">
                  <a:moveTo>
                    <a:pt x="0" y="685800"/>
                  </a:moveTo>
                  <a:lnTo>
                    <a:pt x="76200" y="68580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685800"/>
                  </a:lnTo>
                  <a:lnTo>
                    <a:pt x="304800" y="685800"/>
                  </a:lnTo>
                  <a:lnTo>
                    <a:pt x="152400" y="914400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28625" y="3184461"/>
          <a:ext cx="5377180" cy="3142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219200"/>
                <a:gridCol w="2895600"/>
              </a:tblGrid>
              <a:tr h="5207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shift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800" b="1" spc="5" dirty="0">
                          <a:latin typeface="Times New Roman"/>
                          <a:cs typeface="Times New Roman"/>
                        </a:rPr>
                        <a:t>input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Register</a:t>
                      </a:r>
                      <a:r>
                        <a:rPr sz="2800" b="1" spc="-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5" dirty="0">
                          <a:latin typeface="Times New Roman"/>
                          <a:cs typeface="Times New Roman"/>
                        </a:rPr>
                        <a:t>contents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800" b="1" spc="5" dirty="0">
                          <a:latin typeface="Times New Roman"/>
                          <a:cs typeface="Times New Roman"/>
                        </a:rPr>
                        <a:t>0 0 0 </a:t>
                      </a:r>
                      <a:r>
                        <a:rPr sz="2800" b="1" spc="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initial</a:t>
                      </a:r>
                      <a:r>
                        <a:rPr sz="2800" b="1" spc="-170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state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1 1</a:t>
                      </a:r>
                      <a:r>
                        <a:rPr sz="2800" spc="-18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0 1</a:t>
                      </a:r>
                      <a:r>
                        <a:rPr sz="2800" spc="-17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  <a:tr h="518223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1 1</a:t>
                      </a:r>
                      <a:r>
                        <a:rPr sz="2800" spc="-17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  <a:tr h="520699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130"/>
                        </a:spcBef>
                        <a:tabLst>
                          <a:tab pos="994410" algn="l"/>
                        </a:tabLst>
                      </a:pPr>
                      <a:r>
                        <a:rPr sz="4200" spc="-202" baseline="198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4200" spc="-247" baseline="198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200" spc="-202" baseline="198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4200" spc="-209" baseline="198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200" spc="-202" baseline="198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	</a:t>
                      </a:r>
                      <a:r>
                        <a:rPr sz="2800" b="1" spc="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parity</a:t>
                      </a:r>
                      <a:r>
                        <a:rPr sz="2800" b="1" spc="-5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bits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643381" y="334812"/>
            <a:ext cx="8001699" cy="22523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854953" y="1200658"/>
            <a:ext cx="213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4110" y="6456984"/>
            <a:ext cx="2540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229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6090" y="1200658"/>
            <a:ext cx="213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6441" y="1200658"/>
            <a:ext cx="213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7596" y="1985517"/>
            <a:ext cx="647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solidFill>
                  <a:srgbClr val="0000FF"/>
                </a:solidFill>
                <a:latin typeface="Arial"/>
                <a:cs typeface="Arial"/>
              </a:rPr>
              <a:t>1001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36804"/>
            <a:ext cx="990600" cy="990600"/>
          </a:xfrm>
          <a:custGeom>
            <a:avLst/>
            <a:gdLst/>
            <a:ahLst/>
            <a:cxnLst/>
            <a:rect l="l" t="t" r="r" b="b"/>
            <a:pathLst>
              <a:path w="990600" h="990600">
                <a:moveTo>
                  <a:pt x="0" y="990600"/>
                </a:moveTo>
                <a:lnTo>
                  <a:pt x="990600" y="990600"/>
                </a:lnTo>
                <a:lnTo>
                  <a:pt x="9906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5400" y="260604"/>
            <a:ext cx="7848600" cy="946785"/>
          </a:xfrm>
          <a:custGeom>
            <a:avLst/>
            <a:gdLst/>
            <a:ahLst/>
            <a:cxnLst/>
            <a:rect l="l" t="t" r="r" b="b"/>
            <a:pathLst>
              <a:path w="7848600" h="946785">
                <a:moveTo>
                  <a:pt x="7848600" y="0"/>
                </a:moveTo>
                <a:lnTo>
                  <a:pt x="0" y="0"/>
                </a:lnTo>
                <a:lnTo>
                  <a:pt x="0" y="946404"/>
                </a:lnTo>
                <a:lnTo>
                  <a:pt x="7848600" y="946404"/>
                </a:lnTo>
                <a:lnTo>
                  <a:pt x="784860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4394" y="245821"/>
            <a:ext cx="503999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800" spc="-180" dirty="0">
                <a:solidFill>
                  <a:srgbClr val="FF3300"/>
                </a:solidFill>
                <a:latin typeface="Arial"/>
                <a:cs typeface="Arial"/>
              </a:rPr>
              <a:t>Suppose</a:t>
            </a:r>
            <a:r>
              <a:rPr sz="2800" spc="-180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2800" spc="-140" dirty="0">
                <a:solidFill>
                  <a:srgbClr val="336600"/>
                </a:solidFill>
                <a:latin typeface="Arial"/>
                <a:cs typeface="Arial"/>
              </a:rPr>
              <a:t>received </a:t>
            </a:r>
            <a:r>
              <a:rPr sz="2800" spc="-145" dirty="0">
                <a:solidFill>
                  <a:srgbClr val="336600"/>
                </a:solidFill>
                <a:latin typeface="Arial"/>
                <a:cs typeface="Arial"/>
              </a:rPr>
              <a:t>code </a:t>
            </a:r>
            <a:r>
              <a:rPr sz="2800" spc="-140" dirty="0">
                <a:solidFill>
                  <a:srgbClr val="336600"/>
                </a:solidFill>
                <a:latin typeface="Arial"/>
                <a:cs typeface="Arial"/>
              </a:rPr>
              <a:t>is</a:t>
            </a:r>
            <a:r>
              <a:rPr sz="2800" spc="-310" dirty="0">
                <a:solidFill>
                  <a:srgbClr val="336600"/>
                </a:solidFill>
                <a:latin typeface="Arial"/>
                <a:cs typeface="Arial"/>
              </a:rPr>
              <a:t> </a:t>
            </a:r>
            <a:r>
              <a:rPr sz="2800" spc="-145" dirty="0">
                <a:solidFill>
                  <a:srgbClr val="336600"/>
                </a:solidFill>
                <a:latin typeface="Arial"/>
                <a:cs typeface="Arial"/>
              </a:rPr>
              <a:t>0110001  </a:t>
            </a:r>
            <a:r>
              <a:rPr sz="2800" spc="-90" dirty="0">
                <a:solidFill>
                  <a:srgbClr val="FF3300"/>
                </a:solidFill>
                <a:latin typeface="Arial"/>
                <a:cs typeface="Arial"/>
              </a:rPr>
              <a:t>Determine</a:t>
            </a:r>
            <a:r>
              <a:rPr sz="2800" spc="-90" dirty="0">
                <a:solidFill>
                  <a:srgbClr val="336600"/>
                </a:solidFill>
                <a:latin typeface="Arial"/>
                <a:cs typeface="Arial"/>
              </a:rPr>
              <a:t>: </a:t>
            </a:r>
            <a:r>
              <a:rPr sz="2800" spc="-140" dirty="0">
                <a:solidFill>
                  <a:srgbClr val="336600"/>
                </a:solidFill>
                <a:latin typeface="Arial"/>
                <a:cs typeface="Arial"/>
              </a:rPr>
              <a:t>is </a:t>
            </a:r>
            <a:r>
              <a:rPr sz="2800" spc="90" dirty="0">
                <a:solidFill>
                  <a:srgbClr val="336600"/>
                </a:solidFill>
                <a:latin typeface="Arial"/>
                <a:cs typeface="Arial"/>
              </a:rPr>
              <a:t>it</a:t>
            </a:r>
            <a:r>
              <a:rPr sz="2800" spc="-350" dirty="0">
                <a:solidFill>
                  <a:srgbClr val="336600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336600"/>
                </a:solidFill>
                <a:latin typeface="Arial"/>
                <a:cs typeface="Arial"/>
              </a:rPr>
              <a:t>correct?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4365" y="6456984"/>
            <a:ext cx="2540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9005" y="3469588"/>
            <a:ext cx="89852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7690" algn="l"/>
              </a:tabLst>
            </a:pPr>
            <a:r>
              <a:rPr sz="2100" b="1" spc="5" dirty="0">
                <a:latin typeface="Times New Roman"/>
                <a:cs typeface="Times New Roman"/>
              </a:rPr>
              <a:t>1	0</a:t>
            </a:r>
            <a:r>
              <a:rPr sz="2100" b="1" spc="-130" dirty="0">
                <a:latin typeface="Times New Roman"/>
                <a:cs typeface="Times New Roman"/>
              </a:rPr>
              <a:t> </a:t>
            </a:r>
            <a:r>
              <a:rPr sz="4350" baseline="-2873" dirty="0">
                <a:latin typeface="Symbol"/>
                <a:cs typeface="Symbol"/>
              </a:rPr>
              <a:t></a:t>
            </a:r>
            <a:endParaRPr sz="4350" baseline="-2873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3417" y="3526917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3165" y="2339085"/>
            <a:ext cx="36639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spc="-165" dirty="0">
                <a:latin typeface="Times New Roman"/>
                <a:cs typeface="Times New Roman"/>
              </a:rPr>
              <a:t> </a:t>
            </a:r>
            <a:r>
              <a:rPr sz="3150" b="1" spc="7" baseline="-29100" dirty="0">
                <a:latin typeface="Times New Roman"/>
                <a:cs typeface="Times New Roman"/>
              </a:rPr>
              <a:t>0</a:t>
            </a:r>
            <a:endParaRPr sz="3150" baseline="-29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6440" y="2339085"/>
            <a:ext cx="38036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50" b="1" spc="7" baseline="-29100" dirty="0">
                <a:latin typeface="Times New Roman"/>
                <a:cs typeface="Times New Roman"/>
              </a:rPr>
              <a:t>0</a:t>
            </a:r>
            <a:r>
              <a:rPr sz="3150" b="1" spc="-89" baseline="-291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6723" y="3362019"/>
            <a:ext cx="12890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8565" y="2693365"/>
            <a:ext cx="332105" cy="101663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15"/>
              </a:spcBef>
            </a:pPr>
            <a:r>
              <a:rPr sz="2100" spc="5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  <a:p>
            <a:pPr marL="20320">
              <a:lnSpc>
                <a:spcPct val="100000"/>
              </a:lnSpc>
              <a:spcBef>
                <a:spcPts val="120"/>
              </a:spcBef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spc="-120" dirty="0">
                <a:latin typeface="Times New Roman"/>
                <a:cs typeface="Times New Roman"/>
              </a:rPr>
              <a:t> </a:t>
            </a:r>
            <a:r>
              <a:rPr sz="3150" b="1" spc="7" baseline="-3968" dirty="0">
                <a:latin typeface="Times New Roman"/>
                <a:cs typeface="Times New Roman"/>
              </a:rPr>
              <a:t>0</a:t>
            </a:r>
            <a:endParaRPr sz="3150" baseline="-3968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5" dirty="0">
                <a:latin typeface="Symbol"/>
                <a:cs typeface="Symbol"/>
              </a:rPr>
              <a:t>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1953" y="3568446"/>
            <a:ext cx="953769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8605" algn="l"/>
                <a:tab pos="591820" algn="l"/>
              </a:tabLst>
            </a:pPr>
            <a:r>
              <a:rPr sz="2100" b="1" i="1" dirty="0">
                <a:latin typeface="Times New Roman"/>
                <a:cs typeface="Times New Roman"/>
              </a:rPr>
              <a:t>s	</a:t>
            </a: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2100" b="1" i="1" dirty="0">
                <a:latin typeface="Times New Roman"/>
                <a:cs typeface="Times New Roman"/>
              </a:rPr>
              <a:t>r</a:t>
            </a:r>
            <a:r>
              <a:rPr sz="2100" b="1" i="1" spc="-315" dirty="0">
                <a:latin typeface="Times New Roman"/>
                <a:cs typeface="Times New Roman"/>
              </a:rPr>
              <a:t> </a:t>
            </a:r>
            <a:r>
              <a:rPr sz="2100" b="1" i="1" spc="5" dirty="0">
                <a:latin typeface="Times New Roman"/>
                <a:cs typeface="Times New Roman"/>
              </a:rPr>
              <a:t>H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6185" y="1976704"/>
            <a:ext cx="162877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747395" algn="l"/>
                <a:tab pos="1314450" algn="l"/>
              </a:tabLst>
            </a:pPr>
            <a:r>
              <a:rPr sz="3150" spc="7" baseline="-3968" dirty="0">
                <a:latin typeface="Symbol"/>
                <a:cs typeface="Symbol"/>
              </a:rPr>
              <a:t></a:t>
            </a:r>
            <a:r>
              <a:rPr sz="3150" spc="-97" baseline="-3968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	0	0</a:t>
            </a:r>
            <a:r>
              <a:rPr sz="2100" b="1" spc="-105" dirty="0">
                <a:latin typeface="Times New Roman"/>
                <a:cs typeface="Times New Roman"/>
              </a:rPr>
              <a:t> </a:t>
            </a:r>
            <a:r>
              <a:rPr sz="3150" spc="7" baseline="-3968" dirty="0">
                <a:latin typeface="Symbol"/>
                <a:cs typeface="Symbol"/>
              </a:rPr>
              <a:t></a:t>
            </a:r>
            <a:endParaRPr sz="3150" baseline="-3968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2591" y="2371202"/>
            <a:ext cx="4521835" cy="3161030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2831465">
              <a:lnSpc>
                <a:spcPct val="100000"/>
              </a:lnSpc>
              <a:spcBef>
                <a:spcPts val="1520"/>
              </a:spcBef>
              <a:tabLst>
                <a:tab pos="3615054" algn="l"/>
              </a:tabLst>
            </a:pPr>
            <a:r>
              <a:rPr sz="2100" b="1" spc="5" dirty="0">
                <a:latin typeface="Times New Roman"/>
                <a:cs typeface="Times New Roman"/>
              </a:rPr>
              <a:t>1	</a:t>
            </a:r>
            <a:r>
              <a:rPr sz="3150" spc="7" baseline="-30423" dirty="0">
                <a:latin typeface="Symbol"/>
                <a:cs typeface="Symbol"/>
              </a:rPr>
              <a:t></a:t>
            </a:r>
            <a:endParaRPr sz="3150" baseline="-30423">
              <a:latin typeface="Symbol"/>
              <a:cs typeface="Symbol"/>
            </a:endParaRPr>
          </a:p>
          <a:p>
            <a:pPr marL="2840990">
              <a:lnSpc>
                <a:spcPct val="100000"/>
              </a:lnSpc>
              <a:spcBef>
                <a:spcPts val="1420"/>
              </a:spcBef>
              <a:tabLst>
                <a:tab pos="3404870" algn="l"/>
              </a:tabLst>
            </a:pPr>
            <a:r>
              <a:rPr sz="2100" b="1" spc="5" dirty="0">
                <a:latin typeface="Times New Roman"/>
                <a:cs typeface="Times New Roman"/>
              </a:rPr>
              <a:t>0	1</a:t>
            </a:r>
            <a:r>
              <a:rPr sz="2100" b="1" spc="-95" dirty="0">
                <a:latin typeface="Times New Roman"/>
                <a:cs typeface="Times New Roman"/>
              </a:rPr>
              <a:t> </a:t>
            </a:r>
            <a:r>
              <a:rPr sz="3150" baseline="3968" dirty="0">
                <a:latin typeface="Symbol"/>
                <a:cs typeface="Symbol"/>
              </a:rPr>
              <a:t></a:t>
            </a:r>
            <a:endParaRPr sz="3150" baseline="3968">
              <a:latin typeface="Symbol"/>
              <a:cs typeface="Symbol"/>
            </a:endParaRPr>
          </a:p>
          <a:p>
            <a:pPr marL="63500">
              <a:lnSpc>
                <a:spcPct val="100000"/>
              </a:lnSpc>
              <a:spcBef>
                <a:spcPts val="880"/>
              </a:spcBef>
              <a:tabLst>
                <a:tab pos="361950" algn="l"/>
                <a:tab pos="2831465" algn="l"/>
                <a:tab pos="3401695" algn="l"/>
                <a:tab pos="3877310" algn="l"/>
                <a:tab pos="4176395" algn="l"/>
              </a:tabLst>
            </a:pP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4350" spc="82" baseline="-2873" dirty="0">
                <a:latin typeface="Symbol"/>
                <a:cs typeface="Symbol"/>
              </a:rPr>
              <a:t></a:t>
            </a:r>
            <a:r>
              <a:rPr sz="2100" b="1" spc="55" dirty="0">
                <a:latin typeface="Times New Roman"/>
                <a:cs typeface="Times New Roman"/>
              </a:rPr>
              <a:t>0</a:t>
            </a:r>
            <a:r>
              <a:rPr sz="2100" b="1" spc="-2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spc="-2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spc="-20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0</a:t>
            </a:r>
            <a:r>
              <a:rPr sz="2100" b="1" spc="-20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0</a:t>
            </a:r>
            <a:r>
              <a:rPr sz="2100" b="1" spc="-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0</a:t>
            </a:r>
            <a:r>
              <a:rPr sz="2100" b="1" spc="-2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spc="-20" dirty="0">
                <a:latin typeface="Times New Roman"/>
                <a:cs typeface="Times New Roman"/>
              </a:rPr>
              <a:t> </a:t>
            </a:r>
            <a:r>
              <a:rPr sz="4350" baseline="-2873" dirty="0">
                <a:latin typeface="Symbol"/>
                <a:cs typeface="Symbol"/>
              </a:rPr>
              <a:t></a:t>
            </a:r>
            <a:r>
              <a:rPr sz="4350" spc="-637" baseline="-2873" dirty="0">
                <a:latin typeface="Times New Roman"/>
                <a:cs typeface="Times New Roman"/>
              </a:rPr>
              <a:t> </a:t>
            </a:r>
            <a:r>
              <a:rPr sz="3150" spc="7" baseline="-21164" dirty="0">
                <a:latin typeface="Symbol"/>
                <a:cs typeface="Symbol"/>
              </a:rPr>
              <a:t></a:t>
            </a:r>
            <a:r>
              <a:rPr sz="3150" spc="-60" baseline="-21164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	1	0</a:t>
            </a:r>
            <a:r>
              <a:rPr sz="2100" b="1" spc="70" dirty="0">
                <a:latin typeface="Times New Roman"/>
                <a:cs typeface="Times New Roman"/>
              </a:rPr>
              <a:t> </a:t>
            </a:r>
            <a:r>
              <a:rPr sz="3150" spc="7" baseline="-21164" dirty="0">
                <a:latin typeface="Symbol"/>
                <a:cs typeface="Symbol"/>
              </a:rPr>
              <a:t></a:t>
            </a:r>
            <a:r>
              <a:rPr sz="3150" spc="7" baseline="-21164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4350" spc="67" baseline="-2873" dirty="0">
                <a:latin typeface="Symbol"/>
                <a:cs typeface="Symbol"/>
              </a:rPr>
              <a:t></a:t>
            </a:r>
            <a:r>
              <a:rPr sz="2100" b="1" spc="45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  <a:p>
            <a:pPr marL="2106295">
              <a:lnSpc>
                <a:spcPts val="2315"/>
              </a:lnSpc>
              <a:spcBef>
                <a:spcPts val="1305"/>
              </a:spcBef>
              <a:tabLst>
                <a:tab pos="2837815" algn="l"/>
                <a:tab pos="3404870" algn="l"/>
              </a:tabLst>
            </a:pPr>
            <a:r>
              <a:rPr sz="3150" spc="7" baseline="10582" dirty="0">
                <a:latin typeface="Symbol"/>
                <a:cs typeface="Symbol"/>
              </a:rPr>
              <a:t></a:t>
            </a:r>
            <a:r>
              <a:rPr sz="3150" spc="-60" baseline="10582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0	1	1</a:t>
            </a:r>
            <a:r>
              <a:rPr sz="2100" b="1" spc="-100" dirty="0">
                <a:latin typeface="Times New Roman"/>
                <a:cs typeface="Times New Roman"/>
              </a:rPr>
              <a:t> </a:t>
            </a:r>
            <a:r>
              <a:rPr sz="3150" spc="7" baseline="10582" dirty="0">
                <a:latin typeface="Symbol"/>
                <a:cs typeface="Symbol"/>
              </a:rPr>
              <a:t></a:t>
            </a:r>
            <a:endParaRPr sz="3150" baseline="10582">
              <a:latin typeface="Symbol"/>
              <a:cs typeface="Symbol"/>
            </a:endParaRPr>
          </a:p>
          <a:p>
            <a:pPr marL="2099945">
              <a:lnSpc>
                <a:spcPts val="2200"/>
              </a:lnSpc>
              <a:tabLst>
                <a:tab pos="3615054" algn="l"/>
              </a:tabLst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  <a:p>
            <a:pPr marL="2106295">
              <a:lnSpc>
                <a:spcPts val="2400"/>
              </a:lnSpc>
              <a:tabLst>
                <a:tab pos="2840990" algn="l"/>
                <a:tab pos="3404870" algn="l"/>
              </a:tabLst>
            </a:pPr>
            <a:r>
              <a:rPr sz="3150" spc="7" baseline="-13227" dirty="0">
                <a:latin typeface="Symbol"/>
                <a:cs typeface="Symbol"/>
              </a:rPr>
              <a:t></a:t>
            </a:r>
            <a:r>
              <a:rPr sz="3150" spc="-97" baseline="-13227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	1	1</a:t>
            </a:r>
            <a:r>
              <a:rPr sz="2100" b="1" spc="-100" dirty="0">
                <a:latin typeface="Times New Roman"/>
                <a:cs typeface="Times New Roman"/>
              </a:rPr>
              <a:t> </a:t>
            </a:r>
            <a:r>
              <a:rPr sz="3150" spc="7" baseline="-13227" dirty="0">
                <a:latin typeface="Symbol"/>
                <a:cs typeface="Symbol"/>
              </a:rPr>
              <a:t></a:t>
            </a:r>
            <a:endParaRPr sz="3150" baseline="-13227">
              <a:latin typeface="Symbol"/>
              <a:cs typeface="Symbol"/>
            </a:endParaRPr>
          </a:p>
          <a:p>
            <a:pPr marL="2834640">
              <a:lnSpc>
                <a:spcPct val="100000"/>
              </a:lnSpc>
              <a:spcBef>
                <a:spcPts val="1705"/>
              </a:spcBef>
            </a:pPr>
            <a:r>
              <a:rPr sz="2100" b="1" spc="5" dirty="0">
                <a:latin typeface="Times New Roman"/>
                <a:cs typeface="Times New Roman"/>
              </a:rPr>
              <a:t>0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3165" y="5060060"/>
            <a:ext cx="3632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spc="-190" dirty="0">
                <a:latin typeface="Times New Roman"/>
                <a:cs typeface="Times New Roman"/>
              </a:rPr>
              <a:t> </a:t>
            </a:r>
            <a:r>
              <a:rPr sz="3150" b="1" spc="7" baseline="-18518" dirty="0">
                <a:latin typeface="Times New Roman"/>
                <a:cs typeface="Times New Roman"/>
              </a:rPr>
              <a:t>1</a:t>
            </a:r>
            <a:endParaRPr sz="3150" baseline="-18518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04027" y="5060060"/>
            <a:ext cx="38354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50" b="1" spc="7" baseline="-18518" dirty="0">
                <a:latin typeface="Times New Roman"/>
                <a:cs typeface="Times New Roman"/>
              </a:rPr>
              <a:t>1</a:t>
            </a:r>
            <a:r>
              <a:rPr sz="3150" b="1" spc="-60" baseline="-18518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8565" y="5248732"/>
            <a:ext cx="1647189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530985" algn="l"/>
              </a:tabLst>
            </a:pPr>
            <a:r>
              <a:rPr sz="2100" spc="5" dirty="0">
                <a:latin typeface="Symbol"/>
                <a:cs typeface="Symbol"/>
              </a:rPr>
              <a:t></a:t>
            </a:r>
            <a:r>
              <a:rPr sz="2100" spc="5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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459" y="5590032"/>
            <a:ext cx="1371600" cy="710565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89535" rIns="0" bIns="0" rtlCol="0">
            <a:spAutoFit/>
          </a:bodyPr>
          <a:lstStyle/>
          <a:p>
            <a:pPr marL="112395">
              <a:lnSpc>
                <a:spcPct val="100000"/>
              </a:lnSpc>
              <a:spcBef>
                <a:spcPts val="705"/>
              </a:spcBef>
              <a:tabLst>
                <a:tab pos="506095" algn="l"/>
                <a:tab pos="996315" algn="l"/>
              </a:tabLst>
            </a:pPr>
            <a:r>
              <a:rPr sz="3650" b="1" i="1" spc="-5" dirty="0">
                <a:latin typeface="Times New Roman"/>
                <a:cs typeface="Times New Roman"/>
              </a:rPr>
              <a:t>s	</a:t>
            </a:r>
            <a:r>
              <a:rPr sz="3650" dirty="0">
                <a:latin typeface="Symbol"/>
                <a:cs typeface="Symbol"/>
              </a:rPr>
              <a:t>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b="1" dirty="0">
                <a:latin typeface="Times New Roman"/>
                <a:cs typeface="Times New Roman"/>
              </a:rPr>
              <a:t>0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24455" y="5734811"/>
            <a:ext cx="6697980" cy="57912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184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45"/>
              </a:spcBef>
            </a:pPr>
            <a:r>
              <a:rPr sz="1800" spc="-185" dirty="0">
                <a:solidFill>
                  <a:srgbClr val="FF3300"/>
                </a:solidFill>
                <a:latin typeface="Arial"/>
                <a:cs typeface="Arial"/>
              </a:rPr>
              <a:t>So,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the </a:t>
            </a:r>
            <a:r>
              <a:rPr sz="1800" spc="-80" dirty="0">
                <a:solidFill>
                  <a:srgbClr val="FF3300"/>
                </a:solidFill>
                <a:latin typeface="Arial"/>
                <a:cs typeface="Arial"/>
              </a:rPr>
              <a:t>received 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code </a:t>
            </a:r>
            <a:r>
              <a:rPr sz="1800" spc="-50" dirty="0">
                <a:solidFill>
                  <a:srgbClr val="FF3300"/>
                </a:solidFill>
                <a:latin typeface="Arial"/>
                <a:cs typeface="Arial"/>
              </a:rPr>
              <a:t>vector </a:t>
            </a:r>
            <a:r>
              <a:rPr sz="1800" spc="-100" dirty="0">
                <a:solidFill>
                  <a:srgbClr val="FF3300"/>
                </a:solidFill>
                <a:latin typeface="Arial"/>
                <a:cs typeface="Arial"/>
              </a:rPr>
              <a:t>is</a:t>
            </a:r>
            <a:r>
              <a:rPr sz="1800" spc="-2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wrong.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944" y="6470294"/>
            <a:ext cx="486409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i="1" spc="-40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10" dirty="0">
                <a:solidFill>
                  <a:srgbClr val="878787"/>
                </a:solidFill>
                <a:latin typeface="Carlito"/>
                <a:cs typeface="Carlito"/>
              </a:rPr>
              <a:t>y</a:t>
            </a:r>
            <a:r>
              <a:rPr sz="1200" i="1" spc="-60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e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s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2047" y="6287414"/>
            <a:ext cx="1029335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985">
              <a:lnSpc>
                <a:spcPts val="1130"/>
              </a:lnSpc>
            </a:pPr>
            <a:r>
              <a:rPr sz="1200" i="1" spc="-5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r>
              <a:rPr sz="1200" i="1" spc="10" dirty="0">
                <a:solidFill>
                  <a:srgbClr val="878787"/>
                </a:solidFill>
                <a:latin typeface="Carlito"/>
                <a:cs typeface="Carlito"/>
              </a:rPr>
              <a:t>m</a:t>
            </a:r>
            <a:r>
              <a:rPr sz="1200" i="1" spc="5" dirty="0">
                <a:solidFill>
                  <a:srgbClr val="878787"/>
                </a:solidFill>
                <a:latin typeface="Carlito"/>
                <a:cs typeface="Carlito"/>
              </a:rPr>
              <a:t>mu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c</a:t>
            </a:r>
            <a:r>
              <a:rPr sz="1200" i="1" spc="-20" dirty="0">
                <a:solidFill>
                  <a:srgbClr val="878787"/>
                </a:solidFill>
                <a:latin typeface="Carlito"/>
                <a:cs typeface="Carlito"/>
              </a:rPr>
              <a:t>a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t</a:t>
            </a:r>
            <a:r>
              <a:rPr sz="1200" i="1" spc="-15" dirty="0">
                <a:solidFill>
                  <a:srgbClr val="878787"/>
                </a:solidFill>
                <a:latin typeface="Carlito"/>
                <a:cs typeface="Carlito"/>
              </a:rPr>
              <a:t>i</a:t>
            </a: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o</a:t>
            </a:r>
            <a:endParaRPr sz="1200">
              <a:latin typeface="Carlito"/>
              <a:cs typeface="Carlito"/>
            </a:endParaRPr>
          </a:p>
          <a:p>
            <a:pPr>
              <a:lnSpc>
                <a:spcPts val="1430"/>
              </a:lnSpc>
            </a:pP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Error-Control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6606946"/>
            <a:ext cx="450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25" dirty="0">
                <a:solidFill>
                  <a:srgbClr val="878787"/>
                </a:solidFill>
                <a:latin typeface="Arial"/>
                <a:cs typeface="Arial"/>
              </a:rPr>
              <a:t>C</a:t>
            </a:r>
            <a:r>
              <a:rPr sz="1200" spc="-45" dirty="0">
                <a:solidFill>
                  <a:srgbClr val="878787"/>
                </a:solidFill>
                <a:latin typeface="Arial"/>
                <a:cs typeface="Arial"/>
              </a:rPr>
              <a:t>o</a:t>
            </a: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d</a:t>
            </a:r>
            <a:r>
              <a:rPr sz="1200" spc="-10" dirty="0">
                <a:solidFill>
                  <a:srgbClr val="878787"/>
                </a:solidFill>
                <a:latin typeface="Arial"/>
                <a:cs typeface="Arial"/>
              </a:rPr>
              <a:t>i</a:t>
            </a:r>
            <a:r>
              <a:rPr sz="1200" spc="-50" dirty="0">
                <a:solidFill>
                  <a:srgbClr val="878787"/>
                </a:solidFill>
                <a:latin typeface="Arial"/>
                <a:cs typeface="Arial"/>
              </a:rPr>
              <a:t>n</a:t>
            </a:r>
            <a:r>
              <a:rPr sz="1200" spc="-105" dirty="0">
                <a:solidFill>
                  <a:srgbClr val="878787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1382" y="6287414"/>
            <a:ext cx="2268220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0"/>
              </a:lnSpc>
            </a:pPr>
            <a:r>
              <a:rPr sz="1200" i="1" dirty="0">
                <a:solidFill>
                  <a:srgbClr val="878787"/>
                </a:solidFill>
                <a:latin typeface="Carlito"/>
                <a:cs typeface="Carlito"/>
              </a:rPr>
              <a:t>n</a:t>
            </a:r>
            <a:endParaRPr sz="1200">
              <a:latin typeface="Carlito"/>
              <a:cs typeface="Carlito"/>
            </a:endParaRPr>
          </a:p>
          <a:p>
            <a:pPr algn="r">
              <a:lnSpc>
                <a:spcPts val="1430"/>
              </a:lnSpc>
            </a:pPr>
            <a:r>
              <a:rPr sz="1200" spc="-70" dirty="0">
                <a:solidFill>
                  <a:srgbClr val="878787"/>
                </a:solidFill>
                <a:latin typeface="Arial"/>
                <a:cs typeface="Arial"/>
              </a:rPr>
              <a:t>222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7400" y="4149852"/>
            <a:ext cx="1371600" cy="711835"/>
          </a:xfrm>
          <a:prstGeom prst="rect">
            <a:avLst/>
          </a:prstGeom>
          <a:solidFill>
            <a:srgbClr val="66FFFF"/>
          </a:solidFill>
        </p:spPr>
        <p:txBody>
          <a:bodyPr vert="horz" wrap="square" lIns="0" tIns="9017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10"/>
              </a:spcBef>
              <a:tabLst>
                <a:tab pos="508000" algn="l"/>
                <a:tab pos="998855" algn="l"/>
              </a:tabLst>
            </a:pPr>
            <a:r>
              <a:rPr sz="3650" b="1" i="1" spc="-5" dirty="0">
                <a:latin typeface="Times New Roman"/>
                <a:cs typeface="Times New Roman"/>
              </a:rPr>
              <a:t>s	</a:t>
            </a:r>
            <a:r>
              <a:rPr sz="3650" dirty="0">
                <a:latin typeface="Symbol"/>
                <a:cs typeface="Symbol"/>
              </a:rPr>
              <a:t>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3650" b="1" dirty="0">
                <a:latin typeface="Times New Roman"/>
                <a:cs typeface="Times New Roman"/>
              </a:rPr>
              <a:t>0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83123" y="5373623"/>
            <a:ext cx="3961129" cy="1066800"/>
          </a:xfrm>
          <a:custGeom>
            <a:avLst/>
            <a:gdLst/>
            <a:ahLst/>
            <a:cxnLst/>
            <a:rect l="l" t="t" r="r" b="b"/>
            <a:pathLst>
              <a:path w="3961129" h="1066800">
                <a:moveTo>
                  <a:pt x="3960876" y="0"/>
                </a:moveTo>
                <a:lnTo>
                  <a:pt x="0" y="0"/>
                </a:lnTo>
                <a:lnTo>
                  <a:pt x="0" y="1066800"/>
                </a:lnTo>
                <a:lnTo>
                  <a:pt x="3960876" y="1066800"/>
                </a:lnTo>
                <a:lnTo>
                  <a:pt x="3960876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64022" y="5379821"/>
            <a:ext cx="3512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FF3300"/>
                </a:solidFill>
                <a:latin typeface="Arial"/>
                <a:cs typeface="Arial"/>
              </a:rPr>
              <a:t>So, </a:t>
            </a:r>
            <a:r>
              <a:rPr sz="1800" spc="-25" dirty="0">
                <a:solidFill>
                  <a:srgbClr val="FF3300"/>
                </a:solidFill>
                <a:latin typeface="Arial"/>
                <a:cs typeface="Arial"/>
              </a:rPr>
              <a:t>the </a:t>
            </a:r>
            <a:r>
              <a:rPr sz="1800" spc="-85" dirty="0">
                <a:solidFill>
                  <a:srgbClr val="FF3300"/>
                </a:solidFill>
                <a:latin typeface="Arial"/>
                <a:cs typeface="Arial"/>
              </a:rPr>
              <a:t>received </a:t>
            </a:r>
            <a:r>
              <a:rPr sz="1800" spc="-95" dirty="0">
                <a:solidFill>
                  <a:srgbClr val="FF3300"/>
                </a:solidFill>
                <a:latin typeface="Arial"/>
                <a:cs typeface="Arial"/>
              </a:rPr>
              <a:t>code </a:t>
            </a:r>
            <a:r>
              <a:rPr sz="1800" spc="-55" dirty="0">
                <a:solidFill>
                  <a:srgbClr val="FF3300"/>
                </a:solidFill>
                <a:latin typeface="Arial"/>
                <a:cs typeface="Arial"/>
              </a:rPr>
              <a:t>vector </a:t>
            </a:r>
            <a:r>
              <a:rPr sz="1800" spc="-100" dirty="0">
                <a:solidFill>
                  <a:srgbClr val="FF3300"/>
                </a:solidFill>
                <a:latin typeface="Arial"/>
                <a:cs typeface="Arial"/>
              </a:rPr>
              <a:t>is</a:t>
            </a:r>
            <a:r>
              <a:rPr sz="1800" spc="-19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3300"/>
                </a:solidFill>
                <a:latin typeface="Arial"/>
                <a:cs typeface="Arial"/>
              </a:rPr>
              <a:t>wrong.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95275" y="2536761"/>
          <a:ext cx="4723130" cy="414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8705"/>
                <a:gridCol w="1066800"/>
                <a:gridCol w="2544445"/>
              </a:tblGrid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Shift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Input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b="1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Register</a:t>
                      </a:r>
                      <a:r>
                        <a:rPr sz="2400" b="1" spc="-1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contents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0 0 0 (</a:t>
                      </a:r>
                      <a:r>
                        <a:rPr sz="2400" b="1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initial</a:t>
                      </a:r>
                      <a:r>
                        <a:rPr sz="2400" b="1" spc="-21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state)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ts val="2555"/>
                        </a:lnSpc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1 0</a:t>
                      </a:r>
                      <a:r>
                        <a:rPr sz="2400" spc="-20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0 1</a:t>
                      </a:r>
                      <a:r>
                        <a:rPr sz="2400" spc="-20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0 0</a:t>
                      </a:r>
                      <a:r>
                        <a:rPr sz="2400" spc="-20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1 1</a:t>
                      </a:r>
                      <a:r>
                        <a:rPr sz="2400" spc="-204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63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1 1</a:t>
                      </a:r>
                      <a:r>
                        <a:rPr sz="2400" spc="-2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0 0</a:t>
                      </a:r>
                      <a:r>
                        <a:rPr sz="2400" spc="-2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04"/>
                        </a:spcBef>
                        <a:tabLst>
                          <a:tab pos="945515" algn="l"/>
                        </a:tabLst>
                      </a:pP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400" spc="-16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400" spc="-16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0	</a:t>
                      </a:r>
                      <a:r>
                        <a:rPr sz="2400" b="1" spc="-5" dirty="0">
                          <a:solidFill>
                            <a:srgbClr val="FF3300"/>
                          </a:solidFill>
                          <a:latin typeface="Times New Roman"/>
                          <a:cs typeface="Times New Roman"/>
                        </a:rPr>
                        <a:t>syndrome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04954" y="404345"/>
            <a:ext cx="8355528" cy="1855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9285" y="183845"/>
            <a:ext cx="25488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0" dirty="0"/>
              <a:t>Syndrome</a:t>
            </a:r>
            <a:r>
              <a:rPr sz="2400" spc="-380" dirty="0"/>
              <a:t> </a:t>
            </a:r>
            <a:r>
              <a:rPr sz="2400" spc="-70" dirty="0"/>
              <a:t>calculator</a:t>
            </a:r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7822818" y="1408887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3458" y="1408887"/>
            <a:ext cx="213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6371" y="1220847"/>
            <a:ext cx="1124585" cy="103822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R="123189" algn="r">
              <a:lnSpc>
                <a:spcPct val="100000"/>
              </a:lnSpc>
              <a:spcBef>
                <a:spcPts val="1210"/>
              </a:spcBef>
            </a:pPr>
            <a:r>
              <a:rPr sz="2400" spc="-26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spc="-190" dirty="0">
                <a:latin typeface="Arial"/>
                <a:cs typeface="Arial"/>
              </a:rPr>
              <a:t>Fig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10.11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2340" y="1048258"/>
            <a:ext cx="1109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solidFill>
                  <a:srgbClr val="FF3300"/>
                </a:solidFill>
                <a:latin typeface="Arial"/>
                <a:cs typeface="Arial"/>
              </a:rPr>
              <a:t>0</a:t>
            </a:r>
            <a:r>
              <a:rPr sz="2400" spc="-110" dirty="0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2400" spc="-120" dirty="0">
                <a:solidFill>
                  <a:srgbClr val="FF3300"/>
                </a:solidFill>
                <a:latin typeface="Arial"/>
                <a:cs typeface="Arial"/>
              </a:rPr>
              <a:t>1</a:t>
            </a:r>
            <a:r>
              <a:rPr sz="2400" spc="-110" dirty="0">
                <a:solidFill>
                  <a:srgbClr val="FF3300"/>
                </a:solidFill>
                <a:latin typeface="Arial"/>
                <a:cs typeface="Arial"/>
              </a:rPr>
              <a:t>0</a:t>
            </a:r>
            <a:r>
              <a:rPr sz="2400" spc="-120" dirty="0">
                <a:solidFill>
                  <a:srgbClr val="FF3300"/>
                </a:solidFill>
                <a:latin typeface="Arial"/>
                <a:cs typeface="Arial"/>
              </a:rPr>
              <a:t>0</a:t>
            </a:r>
            <a:r>
              <a:rPr sz="2400" spc="-130" dirty="0">
                <a:solidFill>
                  <a:srgbClr val="FF3300"/>
                </a:solidFill>
                <a:latin typeface="Arial"/>
                <a:cs typeface="Arial"/>
              </a:rPr>
              <a:t>0</a:t>
            </a:r>
            <a:r>
              <a:rPr sz="2400" spc="-120" dirty="0">
                <a:solidFill>
                  <a:srgbClr val="FF3300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3217" y="2636341"/>
            <a:ext cx="3876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87015" algn="l"/>
              </a:tabLst>
            </a:pPr>
            <a:r>
              <a:rPr sz="3600" spc="-400" dirty="0"/>
              <a:t>Co</a:t>
            </a:r>
            <a:r>
              <a:rPr sz="3600" spc="-180" dirty="0"/>
              <a:t>n</a:t>
            </a:r>
            <a:r>
              <a:rPr sz="3600" spc="-195" dirty="0"/>
              <a:t>v</a:t>
            </a:r>
            <a:r>
              <a:rPr sz="3600" spc="-60" dirty="0"/>
              <a:t>o</a:t>
            </a:r>
            <a:r>
              <a:rPr sz="3600" spc="-45" dirty="0"/>
              <a:t>l</a:t>
            </a:r>
            <a:r>
              <a:rPr sz="3600" spc="40" dirty="0"/>
              <a:t>ut</a:t>
            </a:r>
            <a:r>
              <a:rPr sz="3600" spc="5" dirty="0"/>
              <a:t>i</a:t>
            </a:r>
            <a:r>
              <a:rPr sz="3600" spc="-170" dirty="0"/>
              <a:t>on</a:t>
            </a:r>
            <a:r>
              <a:rPr sz="3600" spc="-155" dirty="0"/>
              <a:t>a</a:t>
            </a:r>
            <a:r>
              <a:rPr sz="3600" spc="25" dirty="0"/>
              <a:t>l</a:t>
            </a:r>
            <a:r>
              <a:rPr sz="3600" dirty="0"/>
              <a:t>	</a:t>
            </a:r>
            <a:r>
              <a:rPr sz="3600" spc="-320" dirty="0"/>
              <a:t>c</a:t>
            </a:r>
            <a:r>
              <a:rPr sz="3600" spc="-210" dirty="0"/>
              <a:t>odes</a:t>
            </a:r>
            <a:endParaRPr sz="360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224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429209"/>
            <a:ext cx="28575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In</a:t>
            </a:r>
            <a:r>
              <a:rPr sz="4400" spc="-20" dirty="0"/>
              <a:t>t</a:t>
            </a:r>
            <a:r>
              <a:rPr sz="4400" spc="-25" dirty="0"/>
              <a:t>r</a:t>
            </a:r>
            <a:r>
              <a:rPr sz="4400" spc="-30" dirty="0"/>
              <a:t>o</a:t>
            </a:r>
            <a:r>
              <a:rPr sz="4400" spc="-220" dirty="0"/>
              <a:t>du</a:t>
            </a:r>
            <a:r>
              <a:rPr sz="4400" spc="-215" dirty="0"/>
              <a:t>c</a:t>
            </a:r>
            <a:r>
              <a:rPr sz="4400" dirty="0"/>
              <a:t>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29487" y="1486865"/>
            <a:ext cx="7399020" cy="33483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33274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75" dirty="0">
                <a:latin typeface="Arial"/>
                <a:cs typeface="Arial"/>
              </a:rPr>
              <a:t>Convolutional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codes</a:t>
            </a:r>
            <a:r>
              <a:rPr sz="2000" spc="-105" dirty="0">
                <a:latin typeface="Arial"/>
                <a:cs typeface="Arial"/>
              </a:rPr>
              <a:t> map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information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15" dirty="0">
                <a:latin typeface="Arial"/>
                <a:cs typeface="Arial"/>
              </a:rPr>
              <a:t>to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code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sequentially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by  </a:t>
            </a:r>
            <a:r>
              <a:rPr sz="2000" spc="-90" dirty="0">
                <a:latin typeface="Arial"/>
                <a:cs typeface="Arial"/>
              </a:rPr>
              <a:t>convolving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120" dirty="0">
                <a:latin typeface="Arial"/>
                <a:cs typeface="Arial"/>
              </a:rPr>
              <a:t>sequence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35" dirty="0">
                <a:latin typeface="Arial"/>
                <a:cs typeface="Arial"/>
              </a:rPr>
              <a:t>information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30" dirty="0">
                <a:latin typeface="Arial"/>
                <a:cs typeface="Arial"/>
              </a:rPr>
              <a:t>“generator”  </a:t>
            </a:r>
            <a:r>
              <a:rPr sz="2000" spc="-135" dirty="0">
                <a:latin typeface="Arial"/>
                <a:cs typeface="Arial"/>
              </a:rPr>
              <a:t>sequences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18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80" dirty="0">
                <a:latin typeface="Arial"/>
                <a:cs typeface="Arial"/>
              </a:rPr>
              <a:t>A </a:t>
            </a:r>
            <a:r>
              <a:rPr sz="2000" spc="-60" dirty="0">
                <a:latin typeface="Arial"/>
                <a:cs typeface="Arial"/>
              </a:rPr>
              <a:t>convolutional </a:t>
            </a:r>
            <a:r>
              <a:rPr sz="2000" spc="-90" dirty="0">
                <a:latin typeface="Arial"/>
                <a:cs typeface="Arial"/>
              </a:rPr>
              <a:t>encoder </a:t>
            </a:r>
            <a:r>
              <a:rPr sz="2000" spc="-125" dirty="0">
                <a:latin typeface="Arial"/>
                <a:cs typeface="Arial"/>
              </a:rPr>
              <a:t>encodes </a:t>
            </a:r>
            <a:r>
              <a:rPr sz="2000" i="1" spc="-5" dirty="0">
                <a:latin typeface="Carlito"/>
                <a:cs typeface="Carlito"/>
              </a:rPr>
              <a:t>K </a:t>
            </a:r>
            <a:r>
              <a:rPr sz="2000" spc="-35" dirty="0">
                <a:latin typeface="Arial"/>
                <a:cs typeface="Arial"/>
              </a:rPr>
              <a:t>information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15" dirty="0">
                <a:latin typeface="Arial"/>
                <a:cs typeface="Arial"/>
              </a:rPr>
              <a:t>to </a:t>
            </a:r>
            <a:r>
              <a:rPr sz="2000" i="1" spc="-10" dirty="0">
                <a:latin typeface="Carlito"/>
                <a:cs typeface="Carlito"/>
              </a:rPr>
              <a:t>N&gt;K </a:t>
            </a:r>
            <a:r>
              <a:rPr sz="2000" spc="-110" dirty="0">
                <a:latin typeface="Arial"/>
                <a:cs typeface="Arial"/>
              </a:rPr>
              <a:t>code</a:t>
            </a:r>
            <a:r>
              <a:rPr sz="2000" spc="-38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000" spc="-50" dirty="0">
                <a:latin typeface="Arial"/>
                <a:cs typeface="Arial"/>
              </a:rPr>
              <a:t>at </a:t>
            </a:r>
            <a:r>
              <a:rPr sz="2000" spc="-85" dirty="0">
                <a:latin typeface="Arial"/>
                <a:cs typeface="Arial"/>
              </a:rPr>
              <a:t>one </a:t>
            </a:r>
            <a:r>
              <a:rPr sz="2000" spc="-20" dirty="0">
                <a:latin typeface="Arial"/>
                <a:cs typeface="Arial"/>
              </a:rPr>
              <a:t>time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step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356870" marR="321945" indent="-344805">
              <a:lnSpc>
                <a:spcPct val="100000"/>
              </a:lnSpc>
              <a:spcBef>
                <a:spcPts val="118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75" dirty="0">
                <a:latin typeface="Arial"/>
                <a:cs typeface="Arial"/>
              </a:rPr>
              <a:t>Convolutional </a:t>
            </a:r>
            <a:r>
              <a:rPr sz="2000" spc="-135" dirty="0">
                <a:latin typeface="Arial"/>
                <a:cs typeface="Arial"/>
              </a:rPr>
              <a:t>codes can </a:t>
            </a:r>
            <a:r>
              <a:rPr sz="2000" spc="-90" dirty="0">
                <a:latin typeface="Arial"/>
                <a:cs typeface="Arial"/>
              </a:rPr>
              <a:t>be </a:t>
            </a:r>
            <a:r>
              <a:rPr sz="2000" spc="-114" dirty="0">
                <a:latin typeface="Arial"/>
                <a:cs typeface="Arial"/>
              </a:rPr>
              <a:t>regarded </a:t>
            </a:r>
            <a:r>
              <a:rPr sz="2000" spc="-190" dirty="0">
                <a:latin typeface="Arial"/>
                <a:cs typeface="Arial"/>
              </a:rPr>
              <a:t>as </a:t>
            </a:r>
            <a:r>
              <a:rPr sz="2000" spc="-75" dirty="0">
                <a:latin typeface="Arial"/>
                <a:cs typeface="Arial"/>
              </a:rPr>
              <a:t>block </a:t>
            </a:r>
            <a:r>
              <a:rPr sz="2000" spc="-135" dirty="0">
                <a:latin typeface="Arial"/>
                <a:cs typeface="Arial"/>
              </a:rPr>
              <a:t>codes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65" dirty="0">
                <a:latin typeface="Arial"/>
                <a:cs typeface="Arial"/>
              </a:rPr>
              <a:t>which </a:t>
            </a:r>
            <a:r>
              <a:rPr sz="2000" spc="-25" dirty="0">
                <a:latin typeface="Arial"/>
                <a:cs typeface="Arial"/>
              </a:rPr>
              <a:t>the  </a:t>
            </a:r>
            <a:r>
              <a:rPr sz="2000" spc="-90" dirty="0">
                <a:latin typeface="Arial"/>
                <a:cs typeface="Arial"/>
              </a:rPr>
              <a:t>encoder </a:t>
            </a:r>
            <a:r>
              <a:rPr sz="2000" spc="-150" dirty="0">
                <a:latin typeface="Arial"/>
                <a:cs typeface="Arial"/>
              </a:rPr>
              <a:t>has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55" dirty="0">
                <a:latin typeface="Arial"/>
                <a:cs typeface="Arial"/>
              </a:rPr>
              <a:t>certain </a:t>
            </a:r>
            <a:r>
              <a:rPr sz="2000" spc="-45" dirty="0">
                <a:latin typeface="Arial"/>
                <a:cs typeface="Arial"/>
              </a:rPr>
              <a:t>structure </a:t>
            </a:r>
            <a:r>
              <a:rPr sz="2000" spc="-130" dirty="0">
                <a:latin typeface="Arial"/>
                <a:cs typeface="Arial"/>
              </a:rPr>
              <a:t>such </a:t>
            </a:r>
            <a:r>
              <a:rPr sz="2000" spc="-5" dirty="0">
                <a:latin typeface="Arial"/>
                <a:cs typeface="Arial"/>
              </a:rPr>
              <a:t>that </a:t>
            </a:r>
            <a:r>
              <a:rPr sz="2000" spc="-90" dirty="0">
                <a:latin typeface="Arial"/>
                <a:cs typeface="Arial"/>
              </a:rPr>
              <a:t>we </a:t>
            </a:r>
            <a:r>
              <a:rPr sz="2000" spc="-140" dirty="0">
                <a:latin typeface="Arial"/>
                <a:cs typeface="Arial"/>
              </a:rPr>
              <a:t>can </a:t>
            </a:r>
            <a:r>
              <a:rPr sz="2000" spc="-155" dirty="0">
                <a:latin typeface="Arial"/>
                <a:cs typeface="Arial"/>
              </a:rPr>
              <a:t>express </a:t>
            </a:r>
            <a:r>
              <a:rPr sz="2000" spc="-25" dirty="0">
                <a:latin typeface="Arial"/>
                <a:cs typeface="Arial"/>
              </a:rPr>
              <a:t>the  </a:t>
            </a:r>
            <a:r>
              <a:rPr sz="2000" spc="-95" dirty="0">
                <a:latin typeface="Arial"/>
                <a:cs typeface="Arial"/>
              </a:rPr>
              <a:t>encoding </a:t>
            </a:r>
            <a:r>
              <a:rPr sz="2000" spc="-55" dirty="0">
                <a:latin typeface="Arial"/>
                <a:cs typeface="Arial"/>
              </a:rPr>
              <a:t>operation </a:t>
            </a:r>
            <a:r>
              <a:rPr sz="2000" spc="-190" dirty="0">
                <a:latin typeface="Arial"/>
                <a:cs typeface="Arial"/>
              </a:rPr>
              <a:t>as</a:t>
            </a:r>
            <a:r>
              <a:rPr sz="2000" spc="-3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convolution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429209"/>
            <a:ext cx="76053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5" dirty="0"/>
              <a:t>Properties </a:t>
            </a:r>
            <a:r>
              <a:rPr sz="4400" spc="-10" dirty="0"/>
              <a:t>of </a:t>
            </a:r>
            <a:r>
              <a:rPr sz="4400" spc="-125" dirty="0"/>
              <a:t>convolutional</a:t>
            </a:r>
            <a:r>
              <a:rPr sz="4400" spc="-565" dirty="0"/>
              <a:t> </a:t>
            </a:r>
            <a:r>
              <a:rPr sz="4400" spc="-275" dirty="0"/>
              <a:t>codes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568829" y="3007486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>
                <a:moveTo>
                  <a:pt x="0" y="0"/>
                </a:moveTo>
                <a:lnTo>
                  <a:pt x="262381" y="0"/>
                </a:lnTo>
              </a:path>
            </a:pathLst>
          </a:custGeom>
          <a:ln w="15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7092" y="1219911"/>
            <a:ext cx="7541895" cy="499808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43560">
              <a:lnSpc>
                <a:spcPts val="2270"/>
              </a:lnSpc>
              <a:spcBef>
                <a:spcPts val="115"/>
              </a:spcBef>
            </a:pPr>
            <a:r>
              <a:rPr sz="2100" spc="-60" dirty="0">
                <a:latin typeface="Arial"/>
                <a:cs typeface="Arial"/>
              </a:rPr>
              <a:t>Consider</a:t>
            </a:r>
            <a:r>
              <a:rPr sz="2100" spc="-204" dirty="0">
                <a:latin typeface="Arial"/>
                <a:cs typeface="Arial"/>
              </a:rPr>
              <a:t> </a:t>
            </a:r>
            <a:r>
              <a:rPr sz="2100" spc="5" dirty="0">
                <a:latin typeface="Arial"/>
                <a:cs typeface="Arial"/>
              </a:rPr>
              <a:t>a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convolutional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encoder.</a:t>
            </a:r>
            <a:r>
              <a:rPr sz="2100" spc="-85" dirty="0">
                <a:latin typeface="Arial"/>
                <a:cs typeface="Arial"/>
              </a:rPr>
              <a:t> </a:t>
            </a:r>
            <a:r>
              <a:rPr sz="2100" spc="-40" dirty="0">
                <a:latin typeface="Arial"/>
                <a:cs typeface="Arial"/>
              </a:rPr>
              <a:t>Input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to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the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encoder</a:t>
            </a:r>
            <a:r>
              <a:rPr sz="2100" spc="-160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is</a:t>
            </a:r>
            <a:r>
              <a:rPr sz="2100" spc="-100" dirty="0">
                <a:latin typeface="Arial"/>
                <a:cs typeface="Arial"/>
              </a:rPr>
              <a:t> </a:t>
            </a:r>
            <a:r>
              <a:rPr sz="2100" spc="5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  <a:p>
            <a:pPr marL="543560">
              <a:lnSpc>
                <a:spcPts val="2990"/>
              </a:lnSpc>
              <a:tabLst>
                <a:tab pos="3428365" algn="l"/>
              </a:tabLst>
            </a:pPr>
            <a:r>
              <a:rPr sz="2100" spc="-50" dirty="0">
                <a:latin typeface="Arial"/>
                <a:cs typeface="Arial"/>
              </a:rPr>
              <a:t>information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bit</a:t>
            </a:r>
            <a:r>
              <a:rPr sz="2100" spc="-7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sequence	</a:t>
            </a:r>
            <a:r>
              <a:rPr sz="4050" i="1" u="heavy" spc="-75" baseline="-308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100" spc="-50" dirty="0">
                <a:latin typeface="Arial"/>
                <a:cs typeface="Arial"/>
              </a:rPr>
              <a:t>(partitioned</a:t>
            </a:r>
            <a:r>
              <a:rPr sz="2100" spc="-235" dirty="0">
                <a:latin typeface="Arial"/>
                <a:cs typeface="Arial"/>
              </a:rPr>
              <a:t> </a:t>
            </a:r>
            <a:r>
              <a:rPr sz="2100" spc="-35" dirty="0">
                <a:latin typeface="Arial"/>
                <a:cs typeface="Arial"/>
              </a:rPr>
              <a:t>into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blocks</a:t>
            </a:r>
            <a:r>
              <a:rPr sz="2100" spc="-16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of</a:t>
            </a:r>
            <a:r>
              <a:rPr sz="2100" spc="-125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length</a:t>
            </a:r>
            <a:r>
              <a:rPr sz="2100" spc="-40" dirty="0">
                <a:latin typeface="Arial"/>
                <a:cs typeface="Arial"/>
              </a:rPr>
              <a:t> </a:t>
            </a:r>
            <a:r>
              <a:rPr sz="2100" i="1" spc="-30" dirty="0">
                <a:latin typeface="Arial"/>
                <a:cs typeface="Arial"/>
              </a:rPr>
              <a:t>K):</a:t>
            </a:r>
            <a:endParaRPr sz="2100">
              <a:latin typeface="Arial"/>
              <a:cs typeface="Arial"/>
            </a:endParaRPr>
          </a:p>
          <a:p>
            <a:pPr marL="649605" algn="ctr">
              <a:lnSpc>
                <a:spcPct val="100000"/>
              </a:lnSpc>
              <a:spcBef>
                <a:spcPts val="385"/>
              </a:spcBef>
            </a:pPr>
            <a:r>
              <a:rPr sz="26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650" i="1" spc="-21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Symbol"/>
                <a:cs typeface="Symbol"/>
              </a:rPr>
              <a:t></a:t>
            </a:r>
            <a:r>
              <a:rPr sz="2650" spc="-215" dirty="0">
                <a:latin typeface="Times New Roman"/>
                <a:cs typeface="Times New Roman"/>
              </a:rPr>
              <a:t> </a:t>
            </a:r>
            <a:r>
              <a:rPr sz="2650" spc="-15" dirty="0">
                <a:latin typeface="Times New Roman"/>
                <a:cs typeface="Times New Roman"/>
              </a:rPr>
              <a:t>(</a:t>
            </a:r>
            <a:r>
              <a:rPr sz="2650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650" i="1" spc="-70" dirty="0">
                <a:latin typeface="Times New Roman"/>
                <a:cs typeface="Times New Roman"/>
              </a:rPr>
              <a:t> </a:t>
            </a:r>
            <a:r>
              <a:rPr sz="2325" spc="7" baseline="-17921" dirty="0">
                <a:latin typeface="Times New Roman"/>
                <a:cs typeface="Times New Roman"/>
              </a:rPr>
              <a:t>0</a:t>
            </a:r>
            <a:r>
              <a:rPr sz="2325" spc="-172" baseline="-17921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,</a:t>
            </a:r>
            <a:r>
              <a:rPr sz="2650" spc="-100" dirty="0">
                <a:latin typeface="Times New Roman"/>
                <a:cs typeface="Times New Roman"/>
              </a:rPr>
              <a:t> </a:t>
            </a:r>
            <a:r>
              <a:rPr sz="2650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325" spc="15" baseline="-17921" dirty="0">
                <a:latin typeface="Times New Roman"/>
                <a:cs typeface="Times New Roman"/>
              </a:rPr>
              <a:t>1</a:t>
            </a:r>
            <a:r>
              <a:rPr sz="2325" spc="-75" baseline="-17921" dirty="0">
                <a:latin typeface="Times New Roman"/>
                <a:cs typeface="Times New Roman"/>
              </a:rPr>
              <a:t> </a:t>
            </a:r>
            <a:r>
              <a:rPr sz="2650" spc="290" dirty="0">
                <a:latin typeface="Times New Roman"/>
                <a:cs typeface="Times New Roman"/>
              </a:rPr>
              <a:t>,</a:t>
            </a:r>
            <a:r>
              <a:rPr sz="2650" spc="290" dirty="0">
                <a:latin typeface="Arial"/>
                <a:cs typeface="Arial"/>
              </a:rPr>
              <a:t></a:t>
            </a:r>
            <a:r>
              <a:rPr sz="2650" spc="290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  <a:p>
            <a:pPr marL="2870200">
              <a:lnSpc>
                <a:spcPts val="1390"/>
              </a:lnSpc>
              <a:spcBef>
                <a:spcPts val="200"/>
              </a:spcBef>
              <a:tabLst>
                <a:tab pos="3522979" algn="l"/>
                <a:tab pos="4544060" algn="l"/>
              </a:tabLst>
            </a:pPr>
            <a:r>
              <a:rPr sz="1550" spc="-10" dirty="0">
                <a:latin typeface="Times New Roman"/>
                <a:cs typeface="Times New Roman"/>
              </a:rPr>
              <a:t>(1)	</a:t>
            </a:r>
            <a:r>
              <a:rPr sz="1550" spc="45" dirty="0">
                <a:latin typeface="Times New Roman"/>
                <a:cs typeface="Times New Roman"/>
              </a:rPr>
              <a:t>(2)	</a:t>
            </a:r>
            <a:r>
              <a:rPr sz="1550" dirty="0">
                <a:latin typeface="Times New Roman"/>
                <a:cs typeface="Times New Roman"/>
              </a:rPr>
              <a:t>(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45" dirty="0">
                <a:latin typeface="Times New Roman"/>
                <a:cs typeface="Times New Roman"/>
              </a:rPr>
              <a:t>K</a:t>
            </a:r>
            <a:r>
              <a:rPr sz="1550" spc="4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  <a:p>
            <a:pPr marR="591820" algn="ctr">
              <a:lnSpc>
                <a:spcPts val="2770"/>
              </a:lnSpc>
              <a:tabLst>
                <a:tab pos="377825" algn="l"/>
                <a:tab pos="1298575" algn="l"/>
                <a:tab pos="1990725" algn="l"/>
                <a:tab pos="3075940" algn="l"/>
              </a:tabLst>
            </a:pPr>
            <a:r>
              <a:rPr sz="2700" i="1" spc="20" dirty="0">
                <a:latin typeface="Times New Roman"/>
                <a:cs typeface="Times New Roman"/>
              </a:rPr>
              <a:t>u</a:t>
            </a:r>
            <a:r>
              <a:rPr sz="2325" i="1" spc="30" baseline="-19713" dirty="0">
                <a:latin typeface="Times New Roman"/>
                <a:cs typeface="Times New Roman"/>
              </a:rPr>
              <a:t>i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(</a:t>
            </a:r>
            <a:r>
              <a:rPr sz="2700" i="1" spc="5" dirty="0">
                <a:latin typeface="Times New Roman"/>
                <a:cs typeface="Times New Roman"/>
              </a:rPr>
              <a:t>u</a:t>
            </a:r>
            <a:r>
              <a:rPr sz="2325" i="1" spc="7" baseline="-19713" dirty="0">
                <a:latin typeface="Times New Roman"/>
                <a:cs typeface="Times New Roman"/>
              </a:rPr>
              <a:t>i	</a:t>
            </a:r>
            <a:r>
              <a:rPr sz="2700" spc="85" dirty="0">
                <a:latin typeface="Times New Roman"/>
                <a:cs typeface="Times New Roman"/>
              </a:rPr>
              <a:t>,</a:t>
            </a:r>
            <a:r>
              <a:rPr sz="2700" i="1" spc="85" dirty="0">
                <a:latin typeface="Times New Roman"/>
                <a:cs typeface="Times New Roman"/>
              </a:rPr>
              <a:t>u</a:t>
            </a:r>
            <a:r>
              <a:rPr sz="2325" i="1" spc="127" baseline="-19713" dirty="0">
                <a:latin typeface="Times New Roman"/>
                <a:cs typeface="Times New Roman"/>
              </a:rPr>
              <a:t>i	</a:t>
            </a:r>
            <a:r>
              <a:rPr sz="2700" spc="265" dirty="0">
                <a:latin typeface="Times New Roman"/>
                <a:cs typeface="Times New Roman"/>
              </a:rPr>
              <a:t>,</a:t>
            </a:r>
            <a:r>
              <a:rPr sz="2700" spc="265" dirty="0">
                <a:latin typeface="Arial"/>
                <a:cs typeface="Arial"/>
              </a:rPr>
              <a:t></a:t>
            </a:r>
            <a:r>
              <a:rPr sz="2700" i="1" spc="265" dirty="0">
                <a:latin typeface="Times New Roman"/>
                <a:cs typeface="Times New Roman"/>
              </a:rPr>
              <a:t>u</a:t>
            </a:r>
            <a:r>
              <a:rPr sz="2325" i="1" spc="397" baseline="-19713" dirty="0">
                <a:latin typeface="Times New Roman"/>
                <a:cs typeface="Times New Roman"/>
              </a:rPr>
              <a:t>i	</a:t>
            </a:r>
            <a:r>
              <a:rPr sz="2700" spc="-40" dirty="0">
                <a:latin typeface="Times New Roman"/>
                <a:cs typeface="Times New Roman"/>
              </a:rPr>
              <a:t>),</a:t>
            </a:r>
            <a:endParaRPr sz="2700">
              <a:latin typeface="Times New Roman"/>
              <a:cs typeface="Times New Roman"/>
            </a:endParaRPr>
          </a:p>
          <a:p>
            <a:pPr marL="55244" marR="132715" indent="-30480">
              <a:lnSpc>
                <a:spcPct val="117100"/>
              </a:lnSpc>
              <a:spcBef>
                <a:spcPts val="225"/>
              </a:spcBef>
            </a:pPr>
            <a:r>
              <a:rPr sz="3150" spc="-67" baseline="2645" dirty="0">
                <a:latin typeface="Arial"/>
                <a:cs typeface="Arial"/>
              </a:rPr>
              <a:t>The</a:t>
            </a:r>
            <a:r>
              <a:rPr sz="3150" spc="-300" baseline="2645" dirty="0">
                <a:latin typeface="Arial"/>
                <a:cs typeface="Arial"/>
              </a:rPr>
              <a:t> </a:t>
            </a:r>
            <a:r>
              <a:rPr sz="3150" spc="-89" baseline="2645" dirty="0">
                <a:latin typeface="Arial"/>
                <a:cs typeface="Arial"/>
              </a:rPr>
              <a:t>encoder</a:t>
            </a:r>
            <a:r>
              <a:rPr sz="3150" spc="-262" baseline="2645" dirty="0">
                <a:latin typeface="Arial"/>
                <a:cs typeface="Arial"/>
              </a:rPr>
              <a:t> </a:t>
            </a:r>
            <a:r>
              <a:rPr sz="3150" spc="-89" baseline="2645" dirty="0">
                <a:latin typeface="Arial"/>
                <a:cs typeface="Arial"/>
              </a:rPr>
              <a:t>output</a:t>
            </a:r>
            <a:r>
              <a:rPr sz="3150" spc="-135" baseline="2645" dirty="0">
                <a:latin typeface="Arial"/>
                <a:cs typeface="Arial"/>
              </a:rPr>
              <a:t> </a:t>
            </a:r>
            <a:r>
              <a:rPr sz="3150" spc="-75" baseline="2645" dirty="0">
                <a:latin typeface="Arial"/>
                <a:cs typeface="Arial"/>
              </a:rPr>
              <a:t>the</a:t>
            </a:r>
            <a:r>
              <a:rPr sz="3150" spc="-135" baseline="2645" dirty="0">
                <a:latin typeface="Arial"/>
                <a:cs typeface="Arial"/>
              </a:rPr>
              <a:t> </a:t>
            </a:r>
            <a:r>
              <a:rPr sz="3150" spc="-75" baseline="2645" dirty="0">
                <a:latin typeface="Arial"/>
                <a:cs typeface="Arial"/>
              </a:rPr>
              <a:t>code</a:t>
            </a:r>
            <a:r>
              <a:rPr sz="3150" spc="-254" baseline="2645" dirty="0">
                <a:latin typeface="Arial"/>
                <a:cs typeface="Arial"/>
              </a:rPr>
              <a:t> </a:t>
            </a:r>
            <a:r>
              <a:rPr sz="3150" spc="-37" baseline="2645" dirty="0">
                <a:latin typeface="Arial"/>
                <a:cs typeface="Arial"/>
              </a:rPr>
              <a:t>bit</a:t>
            </a:r>
            <a:r>
              <a:rPr sz="3150" spc="-165" baseline="2645" dirty="0">
                <a:latin typeface="Arial"/>
                <a:cs typeface="Arial"/>
              </a:rPr>
              <a:t> </a:t>
            </a:r>
            <a:r>
              <a:rPr sz="3150" spc="-89" baseline="2645" dirty="0">
                <a:latin typeface="Arial"/>
                <a:cs typeface="Arial"/>
              </a:rPr>
              <a:t>sequence</a:t>
            </a:r>
            <a:r>
              <a:rPr sz="3150" spc="-322" baseline="2645" dirty="0">
                <a:latin typeface="Arial"/>
                <a:cs typeface="Arial"/>
              </a:rPr>
              <a:t> </a:t>
            </a:r>
            <a:r>
              <a:rPr sz="2700" i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150" spc="-75" baseline="2645" dirty="0">
                <a:latin typeface="Arial"/>
                <a:cs typeface="Arial"/>
              </a:rPr>
              <a:t>(partitioned</a:t>
            </a:r>
            <a:r>
              <a:rPr sz="3150" spc="-315" baseline="2645" dirty="0">
                <a:latin typeface="Arial"/>
                <a:cs typeface="Arial"/>
              </a:rPr>
              <a:t> </a:t>
            </a:r>
            <a:r>
              <a:rPr sz="3150" spc="-52" baseline="2645" dirty="0">
                <a:latin typeface="Arial"/>
                <a:cs typeface="Arial"/>
              </a:rPr>
              <a:t>into</a:t>
            </a:r>
            <a:r>
              <a:rPr sz="3150" spc="-187" baseline="2645" dirty="0">
                <a:latin typeface="Arial"/>
                <a:cs typeface="Arial"/>
              </a:rPr>
              <a:t> </a:t>
            </a:r>
            <a:r>
              <a:rPr sz="3150" spc="-75" baseline="2645" dirty="0">
                <a:latin typeface="Arial"/>
                <a:cs typeface="Arial"/>
              </a:rPr>
              <a:t>blocks  </a:t>
            </a:r>
            <a:r>
              <a:rPr sz="2100" spc="-20" dirty="0">
                <a:latin typeface="Arial"/>
                <a:cs typeface="Arial"/>
              </a:rPr>
              <a:t>of </a:t>
            </a:r>
            <a:r>
              <a:rPr sz="2100" spc="-60" dirty="0">
                <a:latin typeface="Arial"/>
                <a:cs typeface="Arial"/>
              </a:rPr>
              <a:t>length</a:t>
            </a:r>
            <a:r>
              <a:rPr sz="2100" spc="-200" dirty="0">
                <a:latin typeface="Arial"/>
                <a:cs typeface="Arial"/>
              </a:rPr>
              <a:t> </a:t>
            </a:r>
            <a:r>
              <a:rPr sz="2100" i="1" spc="-30" dirty="0">
                <a:latin typeface="Arial"/>
                <a:cs typeface="Arial"/>
              </a:rPr>
              <a:t>N</a:t>
            </a:r>
            <a:r>
              <a:rPr sz="2100" spc="-30" dirty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97485" algn="ctr">
              <a:lnSpc>
                <a:spcPct val="100000"/>
              </a:lnSpc>
              <a:spcBef>
                <a:spcPts val="915"/>
              </a:spcBef>
            </a:pPr>
            <a:r>
              <a:rPr sz="26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650" i="1" spc="-160" dirty="0">
                <a:latin typeface="Times New Roman"/>
                <a:cs typeface="Times New Roman"/>
              </a:rPr>
              <a:t> </a:t>
            </a: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4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(</a:t>
            </a:r>
            <a:r>
              <a:rPr sz="2650" spc="-110" dirty="0">
                <a:latin typeface="Times New Roman"/>
                <a:cs typeface="Times New Roman"/>
              </a:rPr>
              <a:t> </a:t>
            </a:r>
            <a:r>
              <a:rPr sz="26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650" i="1" spc="-135" dirty="0">
                <a:latin typeface="Times New Roman"/>
                <a:cs typeface="Times New Roman"/>
              </a:rPr>
              <a:t> </a:t>
            </a:r>
            <a:r>
              <a:rPr sz="2325" spc="7" baseline="-17921" dirty="0">
                <a:latin typeface="Times New Roman"/>
                <a:cs typeface="Times New Roman"/>
              </a:rPr>
              <a:t>0</a:t>
            </a:r>
            <a:r>
              <a:rPr sz="2325" spc="-135" baseline="-17921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,</a:t>
            </a:r>
            <a:r>
              <a:rPr sz="2650" spc="-80" dirty="0">
                <a:latin typeface="Times New Roman"/>
                <a:cs typeface="Times New Roman"/>
              </a:rPr>
              <a:t> </a:t>
            </a:r>
            <a:r>
              <a:rPr sz="2650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325" spc="37" baseline="-17921" dirty="0">
                <a:latin typeface="Times New Roman"/>
                <a:cs typeface="Times New Roman"/>
              </a:rPr>
              <a:t>1</a:t>
            </a:r>
            <a:r>
              <a:rPr sz="2325" spc="120" baseline="-17921" dirty="0">
                <a:latin typeface="Times New Roman"/>
                <a:cs typeface="Times New Roman"/>
              </a:rPr>
              <a:t> </a:t>
            </a:r>
            <a:r>
              <a:rPr sz="2650" spc="305" dirty="0">
                <a:latin typeface="Times New Roman"/>
                <a:cs typeface="Times New Roman"/>
              </a:rPr>
              <a:t>,</a:t>
            </a:r>
            <a:r>
              <a:rPr sz="2650" spc="305" dirty="0">
                <a:latin typeface="Arial"/>
                <a:cs typeface="Arial"/>
              </a:rPr>
              <a:t></a:t>
            </a:r>
            <a:r>
              <a:rPr sz="2650" spc="305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  <a:p>
            <a:pPr marL="2845435">
              <a:lnSpc>
                <a:spcPts val="1400"/>
              </a:lnSpc>
              <a:spcBef>
                <a:spcPts val="1405"/>
              </a:spcBef>
              <a:tabLst>
                <a:tab pos="3458210" algn="l"/>
                <a:tab pos="4415790" algn="l"/>
              </a:tabLst>
            </a:pPr>
            <a:r>
              <a:rPr sz="1550" spc="-40" dirty="0">
                <a:latin typeface="Times New Roman"/>
                <a:cs typeface="Times New Roman"/>
              </a:rPr>
              <a:t>(1)	</a:t>
            </a:r>
            <a:r>
              <a:rPr sz="1550" spc="20" dirty="0">
                <a:latin typeface="Times New Roman"/>
                <a:cs typeface="Times New Roman"/>
              </a:rPr>
              <a:t>(2)	(</a:t>
            </a:r>
            <a:r>
              <a:rPr sz="1550" i="1" spc="20" dirty="0">
                <a:latin typeface="Times New Roman"/>
                <a:cs typeface="Times New Roman"/>
              </a:rPr>
              <a:t>N</a:t>
            </a:r>
            <a:r>
              <a:rPr sz="1550" i="1" spc="-114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  <a:p>
            <a:pPr marR="690880" algn="ctr">
              <a:lnSpc>
                <a:spcPts val="2780"/>
              </a:lnSpc>
              <a:tabLst>
                <a:tab pos="337820" algn="l"/>
                <a:tab pos="1207135" algn="l"/>
                <a:tab pos="1856739" algn="l"/>
                <a:tab pos="2880995" algn="l"/>
              </a:tabLst>
            </a:pPr>
            <a:r>
              <a:rPr sz="2700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325" i="1" spc="15" baseline="-19713" dirty="0">
                <a:latin typeface="Times New Roman"/>
                <a:cs typeface="Times New Roman"/>
              </a:rPr>
              <a:t>i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17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</a:t>
            </a:r>
            <a:r>
              <a:rPr sz="2700" i="1" dirty="0">
                <a:latin typeface="Times New Roman"/>
                <a:cs typeface="Times New Roman"/>
              </a:rPr>
              <a:t>x</a:t>
            </a:r>
            <a:r>
              <a:rPr sz="2325" i="1" baseline="-19713" dirty="0">
                <a:latin typeface="Times New Roman"/>
                <a:cs typeface="Times New Roman"/>
              </a:rPr>
              <a:t>i	</a:t>
            </a:r>
            <a:r>
              <a:rPr sz="2700" dirty="0">
                <a:latin typeface="Times New Roman"/>
                <a:cs typeface="Times New Roman"/>
              </a:rPr>
              <a:t>,</a:t>
            </a:r>
            <a:r>
              <a:rPr sz="2700" spc="-320" dirty="0">
                <a:latin typeface="Times New Roman"/>
                <a:cs typeface="Times New Roman"/>
              </a:rPr>
              <a:t> </a:t>
            </a:r>
            <a:r>
              <a:rPr sz="2700" i="1" spc="-15" dirty="0">
                <a:latin typeface="Times New Roman"/>
                <a:cs typeface="Times New Roman"/>
              </a:rPr>
              <a:t>x</a:t>
            </a:r>
            <a:r>
              <a:rPr sz="2325" i="1" spc="-22" baseline="-19713" dirty="0">
                <a:latin typeface="Times New Roman"/>
                <a:cs typeface="Times New Roman"/>
              </a:rPr>
              <a:t>i	</a:t>
            </a:r>
            <a:r>
              <a:rPr sz="2700" spc="240" dirty="0">
                <a:latin typeface="Times New Roman"/>
                <a:cs typeface="Times New Roman"/>
              </a:rPr>
              <a:t>,</a:t>
            </a:r>
            <a:r>
              <a:rPr sz="2700" spc="240" dirty="0">
                <a:latin typeface="Arial"/>
                <a:cs typeface="Arial"/>
              </a:rPr>
              <a:t></a:t>
            </a:r>
            <a:r>
              <a:rPr sz="2700" i="1" spc="240" dirty="0">
                <a:latin typeface="Times New Roman"/>
                <a:cs typeface="Times New Roman"/>
              </a:rPr>
              <a:t>x</a:t>
            </a:r>
            <a:r>
              <a:rPr sz="2325" i="1" spc="359" baseline="-19713" dirty="0">
                <a:latin typeface="Times New Roman"/>
                <a:cs typeface="Times New Roman"/>
              </a:rPr>
              <a:t>i	</a:t>
            </a:r>
            <a:r>
              <a:rPr sz="2700" spc="-40" dirty="0">
                <a:latin typeface="Times New Roman"/>
                <a:cs typeface="Times New Roman"/>
              </a:rPr>
              <a:t>),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450">
              <a:latin typeface="Times New Roman"/>
              <a:cs typeface="Times New Roman"/>
            </a:endParaRPr>
          </a:p>
          <a:p>
            <a:pPr marL="107314" algn="ctr">
              <a:lnSpc>
                <a:spcPts val="2600"/>
              </a:lnSpc>
            </a:pPr>
            <a:r>
              <a:rPr sz="2600" i="1" spc="-5" dirty="0">
                <a:latin typeface="Times New Roman"/>
                <a:cs typeface="Times New Roman"/>
              </a:rPr>
              <a:t>R </a:t>
            </a:r>
            <a:r>
              <a:rPr sz="2600" spc="-5" dirty="0">
                <a:latin typeface="Symbol"/>
                <a:cs typeface="Symbol"/>
              </a:rPr>
              <a:t></a:t>
            </a:r>
            <a:r>
              <a:rPr sz="2600" spc="55" dirty="0">
                <a:latin typeface="Times New Roman"/>
                <a:cs typeface="Times New Roman"/>
              </a:rPr>
              <a:t> </a:t>
            </a:r>
            <a:r>
              <a:rPr sz="3900" i="1" u="heavy" spc="-7" baseline="2884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</a:t>
            </a:r>
            <a:endParaRPr sz="3900" baseline="28846">
              <a:latin typeface="Times New Roman"/>
              <a:cs typeface="Times New Roman"/>
            </a:endParaRPr>
          </a:p>
          <a:p>
            <a:pPr marL="675005" algn="ctr">
              <a:lnSpc>
                <a:spcPts val="2600"/>
              </a:lnSpc>
            </a:pPr>
            <a:r>
              <a:rPr sz="2600" i="1" spc="-5" dirty="0">
                <a:latin typeface="Times New Roman"/>
                <a:cs typeface="Times New Roman"/>
              </a:rPr>
              <a:t>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225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635" y="497205"/>
            <a:ext cx="78003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25" dirty="0">
                <a:latin typeface="Arial"/>
                <a:cs typeface="Arial"/>
              </a:rPr>
              <a:t>Example: </a:t>
            </a:r>
            <a:r>
              <a:rPr sz="2000" spc="-114" dirty="0">
                <a:latin typeface="Arial"/>
                <a:cs typeface="Arial"/>
              </a:rPr>
              <a:t>Consider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80" dirty="0">
                <a:latin typeface="Arial"/>
                <a:cs typeface="Arial"/>
              </a:rPr>
              <a:t>rate </a:t>
            </a:r>
            <a:r>
              <a:rPr sz="2000" spc="-335" dirty="0">
                <a:latin typeface="Arial"/>
                <a:cs typeface="Arial"/>
              </a:rPr>
              <a:t>½ </a:t>
            </a:r>
            <a:r>
              <a:rPr sz="2000" spc="-60" dirty="0">
                <a:latin typeface="Arial"/>
                <a:cs typeface="Arial"/>
              </a:rPr>
              <a:t>convolutional </a:t>
            </a:r>
            <a:r>
              <a:rPr sz="2000" spc="-110" dirty="0">
                <a:latin typeface="Arial"/>
                <a:cs typeface="Arial"/>
              </a:rPr>
              <a:t>code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i="1" spc="-100" dirty="0">
                <a:latin typeface="Carlito"/>
                <a:cs typeface="Carlito"/>
              </a:rPr>
              <a:t>K</a:t>
            </a:r>
            <a:r>
              <a:rPr sz="2000" spc="-100" dirty="0">
                <a:latin typeface="Arial"/>
                <a:cs typeface="Arial"/>
              </a:rPr>
              <a:t>=1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i="1" spc="-95" dirty="0">
                <a:latin typeface="Carlito"/>
                <a:cs typeface="Carlito"/>
              </a:rPr>
              <a:t>N</a:t>
            </a:r>
            <a:r>
              <a:rPr sz="2000" spc="-95" dirty="0">
                <a:latin typeface="Arial"/>
                <a:cs typeface="Arial"/>
              </a:rPr>
              <a:t>=2 </a:t>
            </a:r>
            <a:r>
              <a:rPr sz="2000" spc="-60" dirty="0">
                <a:latin typeface="Arial"/>
                <a:cs typeface="Arial"/>
              </a:rPr>
              <a:t>defined</a:t>
            </a:r>
            <a:r>
              <a:rPr sz="2000" spc="-28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635" y="802081"/>
            <a:ext cx="112014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circuit: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58389" y="1309301"/>
            <a:ext cx="3683000" cy="1381125"/>
            <a:chOff x="2358389" y="1309301"/>
            <a:chExt cx="3683000" cy="1381125"/>
          </a:xfrm>
        </p:grpSpPr>
        <p:sp>
          <p:nvSpPr>
            <p:cNvPr id="5" name="object 5"/>
            <p:cNvSpPr/>
            <p:nvPr/>
          </p:nvSpPr>
          <p:spPr>
            <a:xfrm>
              <a:off x="2358389" y="1700936"/>
              <a:ext cx="1861185" cy="544195"/>
            </a:xfrm>
            <a:custGeom>
              <a:avLst/>
              <a:gdLst/>
              <a:ahLst/>
              <a:cxnLst/>
              <a:rect l="l" t="t" r="r" b="b"/>
              <a:pathLst>
                <a:path w="1861185" h="544194">
                  <a:moveTo>
                    <a:pt x="1356995" y="544169"/>
                  </a:moveTo>
                  <a:lnTo>
                    <a:pt x="1860994" y="544169"/>
                  </a:lnTo>
                  <a:lnTo>
                    <a:pt x="1860994" y="0"/>
                  </a:lnTo>
                  <a:lnTo>
                    <a:pt x="1356995" y="0"/>
                  </a:lnTo>
                  <a:lnTo>
                    <a:pt x="1356995" y="544169"/>
                  </a:lnTo>
                  <a:close/>
                </a:path>
                <a:path w="1861185" h="544194">
                  <a:moveTo>
                    <a:pt x="0" y="261594"/>
                  </a:moveTo>
                  <a:lnTo>
                    <a:pt x="1289939" y="26159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26611" y="1914794"/>
              <a:ext cx="88728" cy="957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27653" y="1345183"/>
              <a:ext cx="0" cy="617855"/>
            </a:xfrm>
            <a:custGeom>
              <a:avLst/>
              <a:gdLst/>
              <a:ahLst/>
              <a:cxnLst/>
              <a:rect l="l" t="t" r="r" b="b"/>
              <a:pathLst>
                <a:path h="617855">
                  <a:moveTo>
                    <a:pt x="0" y="61734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94379" y="1926775"/>
              <a:ext cx="66512" cy="716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27653" y="1345183"/>
              <a:ext cx="1861185" cy="0"/>
            </a:xfrm>
            <a:custGeom>
              <a:avLst/>
              <a:gdLst/>
              <a:ahLst/>
              <a:cxnLst/>
              <a:rect l="l" t="t" r="r" b="b"/>
              <a:pathLst>
                <a:path w="1861185">
                  <a:moveTo>
                    <a:pt x="0" y="0"/>
                  </a:moveTo>
                  <a:lnTo>
                    <a:pt x="18609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55310" y="1309301"/>
              <a:ext cx="66375" cy="716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98236" y="1805558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5">
                  <a:moveTo>
                    <a:pt x="0" y="0"/>
                  </a:moveTo>
                  <a:lnTo>
                    <a:pt x="0" y="7954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64963" y="1769803"/>
              <a:ext cx="66512" cy="7169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24375" y="2512161"/>
              <a:ext cx="165353" cy="1776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19194" y="1973071"/>
              <a:ext cx="969644" cy="628015"/>
            </a:xfrm>
            <a:custGeom>
              <a:avLst/>
              <a:gdLst/>
              <a:ahLst/>
              <a:cxnLst/>
              <a:rect l="l" t="t" r="r" b="b"/>
              <a:pathLst>
                <a:path w="969645" h="628014">
                  <a:moveTo>
                    <a:pt x="465327" y="627888"/>
                  </a:moveTo>
                  <a:lnTo>
                    <a:pt x="969390" y="627888"/>
                  </a:lnTo>
                </a:path>
                <a:path w="969645" h="628014">
                  <a:moveTo>
                    <a:pt x="0" y="0"/>
                  </a:moveTo>
                  <a:lnTo>
                    <a:pt x="387857" y="0"/>
                  </a:lnTo>
                  <a:lnTo>
                    <a:pt x="387857" y="4718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2729" y="2421524"/>
              <a:ext cx="88591" cy="9574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27653" y="1962530"/>
              <a:ext cx="1134745" cy="638810"/>
            </a:xfrm>
            <a:custGeom>
              <a:avLst/>
              <a:gdLst/>
              <a:ahLst/>
              <a:cxnLst/>
              <a:rect l="l" t="t" r="r" b="b"/>
              <a:pathLst>
                <a:path w="1134745" h="638810">
                  <a:moveTo>
                    <a:pt x="0" y="0"/>
                  </a:moveTo>
                  <a:lnTo>
                    <a:pt x="0" y="638429"/>
                  </a:lnTo>
                  <a:lnTo>
                    <a:pt x="1134745" y="6384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40808" y="2517343"/>
              <a:ext cx="243700" cy="1674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88585" y="1470786"/>
              <a:ext cx="271780" cy="83820"/>
            </a:xfrm>
            <a:custGeom>
              <a:avLst/>
              <a:gdLst/>
              <a:ahLst/>
              <a:cxnLst/>
              <a:rect l="l" t="t" r="r" b="b"/>
              <a:pathLst>
                <a:path w="271779" h="83819">
                  <a:moveTo>
                    <a:pt x="0" y="0"/>
                  </a:moveTo>
                  <a:lnTo>
                    <a:pt x="271399" y="8369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26836" y="1518928"/>
              <a:ext cx="66006" cy="712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59983" y="1554479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52743" y="1506616"/>
              <a:ext cx="88591" cy="9574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613660" y="1366520"/>
            <a:ext cx="30988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50" i="1" spc="5" dirty="0">
                <a:latin typeface="Times New Roman"/>
                <a:cs typeface="Times New Roman"/>
              </a:rPr>
              <a:t>u</a:t>
            </a:r>
            <a:r>
              <a:rPr sz="2400" i="1" spc="7" baseline="-19097" dirty="0">
                <a:latin typeface="Times New Roman"/>
                <a:cs typeface="Times New Roman"/>
              </a:rPr>
              <a:t>i</a:t>
            </a:r>
            <a:endParaRPr sz="2400" baseline="-19097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226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0565" y="976375"/>
            <a:ext cx="27495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650" i="1" spc="-25" dirty="0">
                <a:latin typeface="Times New Roman"/>
                <a:cs typeface="Times New Roman"/>
              </a:rPr>
              <a:t>x</a:t>
            </a:r>
            <a:r>
              <a:rPr sz="2325" i="1" spc="-37" baseline="-17921" dirty="0">
                <a:latin typeface="Times New Roman"/>
                <a:cs typeface="Times New Roman"/>
              </a:rPr>
              <a:t>i</a:t>
            </a:r>
            <a:endParaRPr sz="2325" baseline="-17921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5421" y="3218179"/>
            <a:ext cx="171005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55" dirty="0">
                <a:latin typeface="Arial"/>
                <a:cs typeface="Arial"/>
              </a:rPr>
              <a:t>The</a:t>
            </a:r>
            <a:r>
              <a:rPr sz="2100" spc="-315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sequences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15182" y="3342513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29661" y="3114294"/>
            <a:ext cx="74549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30860" algn="l"/>
              </a:tabLst>
            </a:pPr>
            <a:r>
              <a:rPr sz="1500" spc="-100" dirty="0">
                <a:latin typeface="Times New Roman"/>
                <a:cs typeface="Times New Roman"/>
              </a:rPr>
              <a:t>(</a:t>
            </a:r>
            <a:r>
              <a:rPr sz="1500" spc="-80" dirty="0">
                <a:latin typeface="Times New Roman"/>
                <a:cs typeface="Times New Roman"/>
              </a:rPr>
              <a:t>1</a:t>
            </a:r>
            <a:r>
              <a:rPr sz="1500" dirty="0">
                <a:latin typeface="Times New Roman"/>
                <a:cs typeface="Times New Roman"/>
              </a:rPr>
              <a:t>)	</a:t>
            </a:r>
            <a:r>
              <a:rPr sz="1500" spc="-100" dirty="0">
                <a:latin typeface="Times New Roman"/>
                <a:cs typeface="Times New Roman"/>
              </a:rPr>
              <a:t>(</a:t>
            </a:r>
            <a:r>
              <a:rPr sz="1500" spc="-80" dirty="0">
                <a:latin typeface="Times New Roman"/>
                <a:cs typeface="Times New Roman"/>
              </a:rPr>
              <a:t>1</a:t>
            </a:r>
            <a:r>
              <a:rPr sz="1500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12263" y="3342513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spc="5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48229" y="3121278"/>
            <a:ext cx="113030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30860" algn="l"/>
                <a:tab pos="1049020" algn="l"/>
              </a:tabLst>
            </a:pPr>
            <a:r>
              <a:rPr sz="2550" spc="5" dirty="0">
                <a:latin typeface="Times New Roman"/>
                <a:cs typeface="Times New Roman"/>
              </a:rPr>
              <a:t>(</a:t>
            </a:r>
            <a:r>
              <a:rPr sz="2550" i="1" spc="5" dirty="0">
                <a:latin typeface="Times New Roman"/>
                <a:cs typeface="Times New Roman"/>
              </a:rPr>
              <a:t>x	</a:t>
            </a:r>
            <a:r>
              <a:rPr sz="2550" spc="-5" dirty="0">
                <a:latin typeface="Times New Roman"/>
                <a:cs typeface="Times New Roman"/>
              </a:rPr>
              <a:t>,</a:t>
            </a:r>
            <a:r>
              <a:rPr sz="2550" spc="-315" dirty="0">
                <a:latin typeface="Times New Roman"/>
                <a:cs typeface="Times New Roman"/>
              </a:rPr>
              <a:t> </a:t>
            </a:r>
            <a:r>
              <a:rPr sz="2550" i="1" spc="-5" dirty="0">
                <a:latin typeface="Times New Roman"/>
                <a:cs typeface="Times New Roman"/>
              </a:rPr>
              <a:t>x	</a:t>
            </a:r>
            <a:r>
              <a:rPr sz="2550" spc="-165" dirty="0">
                <a:latin typeface="Times New Roman"/>
                <a:cs typeface="Times New Roman"/>
              </a:rPr>
              <a:t>,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54958" y="3218179"/>
            <a:ext cx="1003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59071" y="3128264"/>
            <a:ext cx="25146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65" dirty="0">
                <a:latin typeface="Times New Roman"/>
                <a:cs typeface="Times New Roman"/>
              </a:rPr>
              <a:t>(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89678" y="3128264"/>
            <a:ext cx="251460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65" dirty="0">
                <a:latin typeface="Times New Roman"/>
                <a:cs typeface="Times New Roman"/>
              </a:rPr>
              <a:t>(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42053" y="3352622"/>
            <a:ext cx="632460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27685" algn="l"/>
              </a:tabLst>
            </a:pPr>
            <a:r>
              <a:rPr sz="1450" spc="-5" dirty="0">
                <a:latin typeface="Times New Roman"/>
                <a:cs typeface="Times New Roman"/>
              </a:rPr>
              <a:t>0	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15992" y="3130042"/>
            <a:ext cx="10217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2925" algn="l"/>
              </a:tabLst>
            </a:pPr>
            <a:r>
              <a:rPr sz="2500" spc="-5" dirty="0">
                <a:latin typeface="Times New Roman"/>
                <a:cs typeface="Times New Roman"/>
              </a:rPr>
              <a:t>,</a:t>
            </a:r>
            <a:r>
              <a:rPr sz="2500" spc="-290" dirty="0">
                <a:latin typeface="Times New Roman"/>
                <a:cs typeface="Times New Roman"/>
              </a:rPr>
              <a:t> 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-245" dirty="0">
                <a:latin typeface="Times New Roman"/>
                <a:cs typeface="Times New Roman"/>
              </a:rPr>
              <a:t>,</a:t>
            </a:r>
            <a:r>
              <a:rPr sz="2500" spc="250" dirty="0">
                <a:latin typeface="Arial"/>
                <a:cs typeface="Arial"/>
              </a:rPr>
              <a:t></a:t>
            </a:r>
            <a:r>
              <a:rPr sz="2500" spc="-265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45890" y="3129533"/>
            <a:ext cx="833755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58165" algn="l"/>
              </a:tabLst>
            </a:pPr>
            <a:r>
              <a:rPr sz="3825" spc="1042" baseline="1089" dirty="0">
                <a:latin typeface="Arial"/>
                <a:cs typeface="Arial"/>
              </a:rPr>
              <a:t></a:t>
            </a:r>
            <a:r>
              <a:rPr sz="2550" spc="-5" dirty="0">
                <a:latin typeface="Times New Roman"/>
                <a:cs typeface="Times New Roman"/>
              </a:rPr>
              <a:t>)</a:t>
            </a:r>
            <a:r>
              <a:rPr sz="2550" dirty="0">
                <a:latin typeface="Times New Roman"/>
                <a:cs typeface="Times New Roman"/>
              </a:rPr>
              <a:t>	</a:t>
            </a:r>
            <a:r>
              <a:rPr sz="2500" spc="120" dirty="0">
                <a:latin typeface="Times New Roman"/>
                <a:cs typeface="Times New Roman"/>
              </a:rPr>
              <a:t>(</a:t>
            </a:r>
            <a:r>
              <a:rPr sz="2500" i="1" spc="-5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00191" y="3218179"/>
            <a:ext cx="277114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50" dirty="0">
                <a:latin typeface="Arial"/>
                <a:cs typeface="Arial"/>
              </a:rPr>
              <a:t>are </a:t>
            </a:r>
            <a:r>
              <a:rPr sz="2100" spc="-85" dirty="0">
                <a:latin typeface="Arial"/>
                <a:cs typeface="Arial"/>
              </a:rPr>
              <a:t>generated </a:t>
            </a:r>
            <a:r>
              <a:rPr sz="2100" spc="-45" dirty="0">
                <a:latin typeface="Arial"/>
                <a:cs typeface="Arial"/>
              </a:rPr>
              <a:t>as</a:t>
            </a:r>
            <a:r>
              <a:rPr sz="2100" spc="-35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follows: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50260" y="3678173"/>
            <a:ext cx="952500" cy="6718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ts val="3225"/>
              </a:lnSpc>
              <a:spcBef>
                <a:spcPts val="110"/>
              </a:spcBef>
            </a:pPr>
            <a:r>
              <a:rPr sz="4050" i="1" spc="-97" baseline="-20576" dirty="0">
                <a:latin typeface="Times New Roman"/>
                <a:cs typeface="Times New Roman"/>
              </a:rPr>
              <a:t>x</a:t>
            </a:r>
            <a:r>
              <a:rPr sz="1550" spc="-65" dirty="0">
                <a:latin typeface="Times New Roman"/>
                <a:cs typeface="Times New Roman"/>
              </a:rPr>
              <a:t>(1)</a:t>
            </a:r>
            <a:r>
              <a:rPr sz="1550" spc="-250" dirty="0">
                <a:latin typeface="Times New Roman"/>
                <a:cs typeface="Times New Roman"/>
              </a:rPr>
              <a:t> </a:t>
            </a:r>
            <a:r>
              <a:rPr sz="4050" spc="60" baseline="-20576" dirty="0">
                <a:latin typeface="Symbol"/>
                <a:cs typeface="Symbol"/>
              </a:rPr>
              <a:t></a:t>
            </a:r>
            <a:r>
              <a:rPr sz="4050" i="1" spc="60" baseline="-20576" dirty="0">
                <a:latin typeface="Times New Roman"/>
                <a:cs typeface="Times New Roman"/>
              </a:rPr>
              <a:t>u</a:t>
            </a:r>
            <a:endParaRPr sz="4050" baseline="-20576">
              <a:latin typeface="Times New Roman"/>
              <a:cs typeface="Times New Roman"/>
            </a:endParaRPr>
          </a:p>
          <a:p>
            <a:pPr marL="178435">
              <a:lnSpc>
                <a:spcPts val="1845"/>
              </a:lnSpc>
              <a:tabLst>
                <a:tab pos="858519" algn="l"/>
              </a:tabLst>
            </a:pPr>
            <a:r>
              <a:rPr sz="1550" i="1" dirty="0">
                <a:latin typeface="Times New Roman"/>
                <a:cs typeface="Times New Roman"/>
              </a:rPr>
              <a:t>i	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29075" y="3756481"/>
            <a:ext cx="2234565" cy="605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63500">
              <a:lnSpc>
                <a:spcPts val="2965"/>
              </a:lnSpc>
              <a:spcBef>
                <a:spcPts val="115"/>
              </a:spcBef>
              <a:tabLst>
                <a:tab pos="706120" algn="l"/>
              </a:tabLst>
            </a:pPr>
            <a:r>
              <a:rPr sz="2100" spc="-60" dirty="0">
                <a:latin typeface="Arial"/>
                <a:cs typeface="Arial"/>
              </a:rPr>
              <a:t>and	</a:t>
            </a:r>
            <a:r>
              <a:rPr sz="2700" i="1" spc="-50" dirty="0">
                <a:latin typeface="Times New Roman"/>
                <a:cs typeface="Times New Roman"/>
              </a:rPr>
              <a:t>x</a:t>
            </a:r>
            <a:r>
              <a:rPr sz="2325" spc="-75" baseline="35842" dirty="0">
                <a:latin typeface="Times New Roman"/>
                <a:cs typeface="Times New Roman"/>
              </a:rPr>
              <a:t>(2)</a:t>
            </a:r>
            <a:r>
              <a:rPr sz="2325" spc="-254" baseline="35842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235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u</a:t>
            </a:r>
            <a:r>
              <a:rPr sz="2700" i="1" spc="-19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Symbol"/>
                <a:cs typeface="Symbol"/>
              </a:rPr>
              <a:t></a:t>
            </a:r>
            <a:r>
              <a:rPr sz="2700" i="1" spc="-20" dirty="0">
                <a:latin typeface="Times New Roman"/>
                <a:cs typeface="Times New Roman"/>
              </a:rPr>
              <a:t>u</a:t>
            </a:r>
            <a:endParaRPr sz="2700">
              <a:latin typeface="Times New Roman"/>
              <a:cs typeface="Times New Roman"/>
            </a:endParaRPr>
          </a:p>
          <a:p>
            <a:pPr marL="828675">
              <a:lnSpc>
                <a:spcPts val="1585"/>
              </a:lnSpc>
              <a:tabLst>
                <a:tab pos="1496060" algn="l"/>
                <a:tab pos="1965960" algn="l"/>
              </a:tabLst>
            </a:pPr>
            <a:r>
              <a:rPr sz="1550" i="1" dirty="0">
                <a:latin typeface="Times New Roman"/>
                <a:cs typeface="Times New Roman"/>
              </a:rPr>
              <a:t>i	i	</a:t>
            </a:r>
            <a:r>
              <a:rPr sz="1550" i="1" spc="-85" dirty="0">
                <a:latin typeface="Times New Roman"/>
                <a:cs typeface="Times New Roman"/>
              </a:rPr>
              <a:t>i</a:t>
            </a:r>
            <a:r>
              <a:rPr sz="1550" spc="-85" dirty="0">
                <a:latin typeface="Symbol"/>
                <a:cs typeface="Symbol"/>
              </a:rPr>
              <a:t></a:t>
            </a:r>
            <a:r>
              <a:rPr sz="1550" spc="-85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7887" y="4534915"/>
            <a:ext cx="326834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50" spc="-104" baseline="2645" dirty="0">
                <a:latin typeface="Arial"/>
                <a:cs typeface="Arial"/>
              </a:rPr>
              <a:t>Multiplexing </a:t>
            </a:r>
            <a:r>
              <a:rPr sz="3150" spc="-120" baseline="2645" dirty="0">
                <a:latin typeface="Arial"/>
                <a:cs typeface="Arial"/>
              </a:rPr>
              <a:t>between</a:t>
            </a:r>
            <a:r>
              <a:rPr sz="3150" spc="104" baseline="2645" dirty="0">
                <a:latin typeface="Arial"/>
                <a:cs typeface="Arial"/>
              </a:rPr>
              <a:t> </a:t>
            </a:r>
            <a:r>
              <a:rPr sz="2700" i="1" spc="-45" dirty="0">
                <a:latin typeface="Times New Roman"/>
                <a:cs typeface="Times New Roman"/>
              </a:rPr>
              <a:t>x</a:t>
            </a:r>
            <a:r>
              <a:rPr sz="2325" spc="-67" baseline="35842" dirty="0">
                <a:latin typeface="Times New Roman"/>
                <a:cs typeface="Times New Roman"/>
              </a:rPr>
              <a:t>(1)</a:t>
            </a:r>
            <a:r>
              <a:rPr sz="3150" spc="-67" baseline="2645" dirty="0">
                <a:latin typeface="Arial"/>
                <a:cs typeface="Arial"/>
              </a:rPr>
              <a:t>and</a:t>
            </a:r>
            <a:endParaRPr sz="3150" baseline="2645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18153" y="4544059"/>
            <a:ext cx="346011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650" i="1" spc="-70" dirty="0">
                <a:latin typeface="Times New Roman"/>
                <a:cs typeface="Times New Roman"/>
              </a:rPr>
              <a:t>x</a:t>
            </a:r>
            <a:r>
              <a:rPr sz="2325" spc="-104" baseline="35842" dirty="0">
                <a:latin typeface="Times New Roman"/>
                <a:cs typeface="Times New Roman"/>
              </a:rPr>
              <a:t>(2)</a:t>
            </a:r>
            <a:r>
              <a:rPr sz="3150" spc="-104" baseline="2645" dirty="0">
                <a:latin typeface="Arial"/>
                <a:cs typeface="Arial"/>
              </a:rPr>
              <a:t>gives</a:t>
            </a:r>
            <a:r>
              <a:rPr sz="3150" spc="-382" baseline="2645" dirty="0">
                <a:latin typeface="Arial"/>
                <a:cs typeface="Arial"/>
              </a:rPr>
              <a:t> </a:t>
            </a:r>
            <a:r>
              <a:rPr sz="3150" spc="-75" baseline="2645" dirty="0">
                <a:latin typeface="Arial"/>
                <a:cs typeface="Arial"/>
              </a:rPr>
              <a:t>the</a:t>
            </a:r>
            <a:r>
              <a:rPr sz="3150" spc="-300" baseline="2645" dirty="0">
                <a:latin typeface="Arial"/>
                <a:cs typeface="Arial"/>
              </a:rPr>
              <a:t> </a:t>
            </a:r>
            <a:r>
              <a:rPr sz="3150" spc="-97" baseline="2645" dirty="0">
                <a:latin typeface="Arial"/>
                <a:cs typeface="Arial"/>
              </a:rPr>
              <a:t>code</a:t>
            </a:r>
            <a:r>
              <a:rPr sz="3150" spc="-307" baseline="2645" dirty="0">
                <a:latin typeface="Arial"/>
                <a:cs typeface="Arial"/>
              </a:rPr>
              <a:t> </a:t>
            </a:r>
            <a:r>
              <a:rPr sz="3150" spc="-67" baseline="2645" dirty="0">
                <a:latin typeface="Arial"/>
                <a:cs typeface="Arial"/>
              </a:rPr>
              <a:t>bit</a:t>
            </a:r>
            <a:r>
              <a:rPr sz="3150" spc="-30" baseline="2645" dirty="0">
                <a:latin typeface="Arial"/>
                <a:cs typeface="Arial"/>
              </a:rPr>
              <a:t> </a:t>
            </a:r>
            <a:r>
              <a:rPr sz="3150" spc="-120" baseline="2645" dirty="0">
                <a:latin typeface="Arial"/>
                <a:cs typeface="Arial"/>
              </a:rPr>
              <a:t>sequence</a:t>
            </a:r>
            <a:endParaRPr sz="3150" baseline="2645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17291" y="4864049"/>
            <a:ext cx="102616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57580" algn="l"/>
              </a:tabLst>
            </a:pP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2325" i="1" baseline="1792" dirty="0">
                <a:latin typeface="Times New Roman"/>
                <a:cs typeface="Times New Roman"/>
              </a:rPr>
              <a:t>i</a:t>
            </a:r>
            <a:endParaRPr sz="2325" baseline="1792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65875" y="5636463"/>
            <a:ext cx="53594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3545" algn="l"/>
              </a:tabLst>
            </a:pPr>
            <a:r>
              <a:rPr sz="1550" spc="5" dirty="0">
                <a:latin typeface="Times New Roman"/>
                <a:cs typeface="Times New Roman"/>
              </a:rPr>
              <a:t>0	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08423" y="5637377"/>
            <a:ext cx="539750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7355" algn="l"/>
              </a:tabLst>
            </a:pPr>
            <a:r>
              <a:rPr sz="1550" spc="5" dirty="0">
                <a:latin typeface="Times New Roman"/>
                <a:cs typeface="Times New Roman"/>
              </a:rPr>
              <a:t>1	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29736" y="5395976"/>
            <a:ext cx="68897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6720" algn="l"/>
              </a:tabLst>
            </a:pPr>
            <a:r>
              <a:rPr sz="1550" spc="-65" dirty="0">
                <a:latin typeface="Times New Roman"/>
                <a:cs typeface="Times New Roman"/>
              </a:rPr>
              <a:t>(</a:t>
            </a:r>
            <a:r>
              <a:rPr sz="1550" spc="-55" dirty="0">
                <a:latin typeface="Times New Roman"/>
                <a:cs typeface="Times New Roman"/>
              </a:rPr>
              <a:t>1</a:t>
            </a:r>
            <a:r>
              <a:rPr sz="1550" dirty="0">
                <a:latin typeface="Times New Roman"/>
                <a:cs typeface="Times New Roman"/>
              </a:rPr>
              <a:t>)	</a:t>
            </a:r>
            <a:r>
              <a:rPr sz="1550" spc="100" dirty="0">
                <a:latin typeface="Times New Roman"/>
                <a:cs typeface="Times New Roman"/>
              </a:rPr>
              <a:t>(</a:t>
            </a:r>
            <a:r>
              <a:rPr sz="1550" spc="40" dirty="0">
                <a:latin typeface="Times New Roman"/>
                <a:cs typeface="Times New Roman"/>
              </a:rPr>
              <a:t>2</a:t>
            </a:r>
            <a:r>
              <a:rPr sz="1550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43221" y="5395976"/>
            <a:ext cx="68643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7355" algn="l"/>
              </a:tabLst>
            </a:pPr>
            <a:r>
              <a:rPr sz="1550" spc="-65" dirty="0">
                <a:latin typeface="Times New Roman"/>
                <a:cs typeface="Times New Roman"/>
              </a:rPr>
              <a:t>(</a:t>
            </a:r>
            <a:r>
              <a:rPr sz="1550" spc="-55" dirty="0">
                <a:latin typeface="Times New Roman"/>
                <a:cs typeface="Times New Roman"/>
              </a:rPr>
              <a:t>1</a:t>
            </a:r>
            <a:r>
              <a:rPr sz="1550" dirty="0">
                <a:latin typeface="Times New Roman"/>
                <a:cs typeface="Times New Roman"/>
              </a:rPr>
              <a:t>)	</a:t>
            </a:r>
            <a:r>
              <a:rPr sz="1550" spc="80" dirty="0">
                <a:latin typeface="Times New Roman"/>
                <a:cs typeface="Times New Roman"/>
              </a:rPr>
              <a:t>(</a:t>
            </a:r>
            <a:r>
              <a:rPr sz="1550" spc="40" dirty="0">
                <a:latin typeface="Times New Roman"/>
                <a:cs typeface="Times New Roman"/>
              </a:rPr>
              <a:t>2</a:t>
            </a:r>
            <a:r>
              <a:rPr sz="1550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11448" y="5637377"/>
            <a:ext cx="53911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26720" algn="l"/>
              </a:tabLst>
            </a:pPr>
            <a:r>
              <a:rPr sz="1550" spc="5" dirty="0">
                <a:latin typeface="Times New Roman"/>
                <a:cs typeface="Times New Roman"/>
              </a:rPr>
              <a:t>0	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55342" y="5395671"/>
            <a:ext cx="298640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34110" algn="l"/>
                <a:tab pos="1588135" algn="l"/>
                <a:tab pos="2347595" algn="l"/>
                <a:tab pos="2802255" algn="l"/>
              </a:tabLst>
            </a:pPr>
            <a:r>
              <a:rPr sz="27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00" i="1" spc="-13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20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((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i="1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i="1" dirty="0">
                <a:latin typeface="Times New Roman"/>
                <a:cs typeface="Times New Roman"/>
              </a:rPr>
              <a:t>	</a:t>
            </a:r>
            <a:r>
              <a:rPr sz="2700" spc="25" dirty="0">
                <a:latin typeface="Times New Roman"/>
                <a:cs typeface="Times New Roman"/>
              </a:rPr>
              <a:t>)</a:t>
            </a:r>
            <a:r>
              <a:rPr sz="2700" spc="15" dirty="0">
                <a:latin typeface="Times New Roman"/>
                <a:cs typeface="Times New Roman"/>
              </a:rPr>
              <a:t>,</a:t>
            </a:r>
            <a:r>
              <a:rPr sz="2700" spc="35" dirty="0">
                <a:latin typeface="Times New Roman"/>
                <a:cs typeface="Times New Roman"/>
              </a:rPr>
              <a:t>(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i="1" dirty="0">
                <a:latin typeface="Times New Roman"/>
                <a:cs typeface="Times New Roman"/>
              </a:rPr>
              <a:t>	</a:t>
            </a:r>
            <a:r>
              <a:rPr sz="2700" i="1" spc="5" dirty="0">
                <a:latin typeface="Times New Roman"/>
                <a:cs typeface="Times New Roman"/>
              </a:rPr>
              <a:t>x</a:t>
            </a:r>
            <a:r>
              <a:rPr sz="2700" i="1" dirty="0">
                <a:latin typeface="Times New Roman"/>
                <a:cs typeface="Times New Roman"/>
              </a:rPr>
              <a:t>	</a:t>
            </a:r>
            <a:r>
              <a:rPr sz="2700" spc="-135" dirty="0">
                <a:latin typeface="Times New Roman"/>
                <a:cs typeface="Times New Roman"/>
              </a:rPr>
              <a:t>),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09742" y="5395671"/>
            <a:ext cx="210629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00785" algn="l"/>
              </a:tabLst>
            </a:pPr>
            <a:r>
              <a:rPr sz="2700" spc="385" dirty="0">
                <a:latin typeface="Arial"/>
                <a:cs typeface="Arial"/>
              </a:rPr>
              <a:t></a:t>
            </a:r>
            <a:r>
              <a:rPr sz="2700" spc="385" dirty="0">
                <a:latin typeface="Times New Roman"/>
                <a:cs typeface="Times New Roman"/>
              </a:rPr>
              <a:t>)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190" dirty="0">
                <a:latin typeface="Times New Roman"/>
                <a:cs typeface="Times New Roman"/>
              </a:rPr>
              <a:t> </a:t>
            </a:r>
            <a:r>
              <a:rPr sz="2700" spc="15" dirty="0">
                <a:latin typeface="Times New Roman"/>
                <a:cs typeface="Times New Roman"/>
              </a:rPr>
              <a:t>(</a:t>
            </a:r>
            <a:r>
              <a:rPr sz="270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00" i="1" spc="15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Times New Roman"/>
                <a:cs typeface="Times New Roman"/>
              </a:rPr>
              <a:t>, </a:t>
            </a:r>
            <a:r>
              <a:rPr sz="27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00" i="1" spc="-280" dirty="0">
                <a:latin typeface="Times New Roman"/>
                <a:cs typeface="Times New Roman"/>
              </a:rPr>
              <a:t> </a:t>
            </a:r>
            <a:r>
              <a:rPr sz="2700" spc="-80" dirty="0">
                <a:latin typeface="Times New Roman"/>
                <a:cs typeface="Times New Roman"/>
              </a:rPr>
              <a:t>,</a:t>
            </a:r>
            <a:r>
              <a:rPr sz="2700" spc="-80" dirty="0">
                <a:latin typeface="Arial"/>
                <a:cs typeface="Arial"/>
              </a:rPr>
              <a:t></a:t>
            </a:r>
            <a:r>
              <a:rPr sz="2700" spc="-80" dirty="0">
                <a:latin typeface="Times New Roman"/>
                <a:cs typeface="Times New Roman"/>
              </a:rPr>
              <a:t>)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227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4410" y="304292"/>
            <a:ext cx="7406005" cy="5446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convolutional </a:t>
            </a:r>
            <a:r>
              <a:rPr sz="2000" spc="-110" dirty="0">
                <a:latin typeface="Arial"/>
                <a:cs typeface="Arial"/>
              </a:rPr>
              <a:t>code is</a:t>
            </a:r>
            <a:r>
              <a:rPr sz="2000" spc="-2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linear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6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50" dirty="0">
                <a:latin typeface="Arial"/>
                <a:cs typeface="Arial"/>
              </a:rPr>
              <a:t>The </a:t>
            </a:r>
            <a:r>
              <a:rPr sz="2000" spc="-95" dirty="0">
                <a:latin typeface="Arial"/>
                <a:cs typeface="Arial"/>
              </a:rPr>
              <a:t>encoding </a:t>
            </a:r>
            <a:r>
              <a:rPr sz="2000" spc="-85" dirty="0">
                <a:latin typeface="Arial"/>
                <a:cs typeface="Arial"/>
              </a:rPr>
              <a:t>mapping </a:t>
            </a:r>
            <a:r>
              <a:rPr sz="2000" spc="-105" dirty="0">
                <a:latin typeface="Arial"/>
                <a:cs typeface="Arial"/>
              </a:rPr>
              <a:t>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bijective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6870" marR="5080" indent="-344805">
              <a:lnSpc>
                <a:spcPct val="91500"/>
              </a:lnSpc>
              <a:spcBef>
                <a:spcPts val="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60" dirty="0">
                <a:latin typeface="Arial"/>
                <a:cs typeface="Arial"/>
              </a:rPr>
              <a:t>Code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generated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at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time</a:t>
            </a:r>
            <a:r>
              <a:rPr sz="2000" spc="-110" dirty="0">
                <a:latin typeface="Arial"/>
                <a:cs typeface="Arial"/>
              </a:rPr>
              <a:t> step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i="1" spc="-5" dirty="0">
                <a:latin typeface="Carlito"/>
                <a:cs typeface="Carlito"/>
              </a:rPr>
              <a:t>i</a:t>
            </a:r>
            <a:r>
              <a:rPr sz="2000" i="1" dirty="0">
                <a:latin typeface="Carlito"/>
                <a:cs typeface="Carlito"/>
              </a:rPr>
              <a:t> </a:t>
            </a:r>
            <a:r>
              <a:rPr sz="2000" spc="-95" dirty="0">
                <a:latin typeface="Arial"/>
                <a:cs typeface="Arial"/>
              </a:rPr>
              <a:t>are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affected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by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information</a:t>
            </a:r>
            <a:r>
              <a:rPr sz="2000" spc="-18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up 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i="1" spc="-5" dirty="0">
                <a:latin typeface="Carlito"/>
                <a:cs typeface="Carlito"/>
              </a:rPr>
              <a:t>M </a:t>
            </a:r>
            <a:r>
              <a:rPr sz="2000" spc="-20" dirty="0">
                <a:latin typeface="Arial"/>
                <a:cs typeface="Arial"/>
              </a:rPr>
              <a:t>time </a:t>
            </a:r>
            <a:r>
              <a:rPr sz="2000" spc="-140" dirty="0">
                <a:latin typeface="Arial"/>
                <a:cs typeface="Arial"/>
              </a:rPr>
              <a:t>steps </a:t>
            </a:r>
            <a:r>
              <a:rPr sz="2000" i="1" spc="-5" dirty="0">
                <a:latin typeface="Carlito"/>
                <a:cs typeface="Carlito"/>
              </a:rPr>
              <a:t>i </a:t>
            </a:r>
            <a:r>
              <a:rPr sz="2000" i="1" spc="-120" dirty="0">
                <a:latin typeface="Arial"/>
                <a:cs typeface="Arial"/>
              </a:rPr>
              <a:t>– </a:t>
            </a:r>
            <a:r>
              <a:rPr sz="2000" i="1" spc="-5" dirty="0">
                <a:latin typeface="Carlito"/>
                <a:cs typeface="Carlito"/>
              </a:rPr>
              <a:t>1, i </a:t>
            </a:r>
            <a:r>
              <a:rPr sz="2000" i="1" spc="-120" dirty="0">
                <a:latin typeface="Arial"/>
                <a:cs typeface="Arial"/>
              </a:rPr>
              <a:t>– </a:t>
            </a:r>
            <a:r>
              <a:rPr sz="2000" i="1" spc="-80" dirty="0">
                <a:latin typeface="Arial"/>
                <a:cs typeface="Arial"/>
              </a:rPr>
              <a:t>2, </a:t>
            </a:r>
            <a:r>
              <a:rPr sz="2000" i="1" spc="-350" dirty="0">
                <a:latin typeface="Arial"/>
                <a:cs typeface="Arial"/>
              </a:rPr>
              <a:t>…, </a:t>
            </a:r>
            <a:r>
              <a:rPr sz="2000" i="1" spc="10" dirty="0">
                <a:latin typeface="Arial"/>
                <a:cs typeface="Arial"/>
              </a:rPr>
              <a:t>i </a:t>
            </a:r>
            <a:r>
              <a:rPr sz="2000" i="1" spc="-120" dirty="0">
                <a:latin typeface="Arial"/>
                <a:cs typeface="Arial"/>
              </a:rPr>
              <a:t>– </a:t>
            </a:r>
            <a:r>
              <a:rPr sz="2000" i="1" spc="-5" dirty="0">
                <a:latin typeface="Carlito"/>
                <a:cs typeface="Carlito"/>
              </a:rPr>
              <a:t>M </a:t>
            </a:r>
            <a:r>
              <a:rPr sz="2000" spc="-120" dirty="0">
                <a:latin typeface="Arial"/>
                <a:cs typeface="Arial"/>
              </a:rPr>
              <a:t>back </a:t>
            </a:r>
            <a:r>
              <a:rPr sz="2000" spc="-30" dirty="0">
                <a:latin typeface="Arial"/>
                <a:cs typeface="Arial"/>
              </a:rPr>
              <a:t>in time. </a:t>
            </a:r>
            <a:r>
              <a:rPr sz="2000" i="1" spc="-5" dirty="0">
                <a:latin typeface="Carlito"/>
                <a:cs typeface="Carlito"/>
              </a:rPr>
              <a:t>M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90" dirty="0">
                <a:latin typeface="Arial"/>
                <a:cs typeface="Arial"/>
              </a:rPr>
              <a:t>maximal  </a:t>
            </a:r>
            <a:r>
              <a:rPr sz="2000" spc="-100" dirty="0">
                <a:latin typeface="Arial"/>
                <a:cs typeface="Arial"/>
              </a:rPr>
              <a:t>delay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information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encoder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850">
              <a:latin typeface="Arial"/>
              <a:cs typeface="Arial"/>
            </a:endParaRPr>
          </a:p>
          <a:p>
            <a:pPr marL="356870" marR="259715" indent="-344805">
              <a:lnSpc>
                <a:spcPts val="2180"/>
              </a:lnSpc>
              <a:spcBef>
                <a:spcPts val="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60" dirty="0">
                <a:latin typeface="Arial"/>
                <a:cs typeface="Arial"/>
              </a:rPr>
              <a:t>Code </a:t>
            </a:r>
            <a:r>
              <a:rPr sz="2000" spc="-75" dirty="0">
                <a:latin typeface="Arial"/>
                <a:cs typeface="Arial"/>
              </a:rPr>
              <a:t>memory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55" dirty="0">
                <a:latin typeface="Arial"/>
                <a:cs typeface="Arial"/>
              </a:rPr>
              <a:t>(minimal) </a:t>
            </a:r>
            <a:r>
              <a:rPr sz="2000" spc="-65" dirty="0">
                <a:latin typeface="Arial"/>
                <a:cs typeface="Arial"/>
              </a:rPr>
              <a:t>number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105" dirty="0">
                <a:latin typeface="Arial"/>
                <a:cs typeface="Arial"/>
              </a:rPr>
              <a:t>registers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60" dirty="0">
                <a:latin typeface="Arial"/>
                <a:cs typeface="Arial"/>
              </a:rPr>
              <a:t>construct</a:t>
            </a:r>
            <a:r>
              <a:rPr sz="2000" spc="-38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an  </a:t>
            </a:r>
            <a:r>
              <a:rPr sz="2000" spc="-95" dirty="0">
                <a:latin typeface="Arial"/>
                <a:cs typeface="Arial"/>
              </a:rPr>
              <a:t>encoding </a:t>
            </a:r>
            <a:r>
              <a:rPr sz="2000" spc="-35" dirty="0">
                <a:latin typeface="Arial"/>
                <a:cs typeface="Arial"/>
              </a:rPr>
              <a:t>circuit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34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code.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6870" marR="70485" indent="-344805" algn="just">
              <a:lnSpc>
                <a:spcPct val="91500"/>
              </a:lnSpc>
              <a:buChar char="•"/>
              <a:tabLst>
                <a:tab pos="357505" algn="l"/>
              </a:tabLst>
            </a:pPr>
            <a:r>
              <a:rPr sz="2000" spc="-85" dirty="0">
                <a:latin typeface="Arial"/>
                <a:cs typeface="Arial"/>
              </a:rPr>
              <a:t>Constraint </a:t>
            </a:r>
            <a:r>
              <a:rPr sz="2000" spc="-65" dirty="0">
                <a:latin typeface="Arial"/>
                <a:cs typeface="Arial"/>
              </a:rPr>
              <a:t>length </a:t>
            </a:r>
            <a:r>
              <a:rPr sz="2000" spc="-110" dirty="0">
                <a:latin typeface="Arial"/>
                <a:cs typeface="Arial"/>
              </a:rPr>
              <a:t>is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80" dirty="0">
                <a:latin typeface="Arial"/>
                <a:cs typeface="Arial"/>
              </a:rPr>
              <a:t>overall </a:t>
            </a:r>
            <a:r>
              <a:rPr sz="2000" spc="-60" dirty="0">
                <a:latin typeface="Arial"/>
                <a:cs typeface="Arial"/>
              </a:rPr>
              <a:t>number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40" dirty="0">
                <a:latin typeface="Arial"/>
                <a:cs typeface="Arial"/>
              </a:rPr>
              <a:t>information bits </a:t>
            </a:r>
            <a:r>
              <a:rPr sz="2000" spc="-65" dirty="0">
                <a:latin typeface="Arial"/>
                <a:cs typeface="Arial"/>
              </a:rPr>
              <a:t>affecting  </a:t>
            </a:r>
            <a:r>
              <a:rPr sz="2000" spc="-110" dirty="0">
                <a:latin typeface="Arial"/>
                <a:cs typeface="Arial"/>
              </a:rPr>
              <a:t>code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-95" dirty="0">
                <a:latin typeface="Arial"/>
                <a:cs typeface="Arial"/>
              </a:rPr>
              <a:t>generated </a:t>
            </a:r>
            <a:r>
              <a:rPr sz="2000" spc="-50" dirty="0">
                <a:latin typeface="Arial"/>
                <a:cs typeface="Arial"/>
              </a:rPr>
              <a:t>at </a:t>
            </a:r>
            <a:r>
              <a:rPr sz="2000" spc="-15" dirty="0">
                <a:latin typeface="Arial"/>
                <a:cs typeface="Arial"/>
              </a:rPr>
              <a:t>time </a:t>
            </a:r>
            <a:r>
              <a:rPr sz="2000" spc="-100" dirty="0">
                <a:latin typeface="Arial"/>
                <a:cs typeface="Arial"/>
              </a:rPr>
              <a:t>step </a:t>
            </a:r>
            <a:r>
              <a:rPr sz="2000" i="1" spc="-15" dirty="0">
                <a:latin typeface="Carlito"/>
                <a:cs typeface="Carlito"/>
              </a:rPr>
              <a:t>i</a:t>
            </a:r>
            <a:r>
              <a:rPr sz="2000" spc="-15" dirty="0">
                <a:latin typeface="Arial"/>
                <a:cs typeface="Arial"/>
              </a:rPr>
              <a:t>: </a:t>
            </a:r>
            <a:r>
              <a:rPr sz="2000" spc="-50" dirty="0">
                <a:latin typeface="Arial"/>
                <a:cs typeface="Arial"/>
              </a:rPr>
              <a:t>=</a:t>
            </a:r>
            <a:r>
              <a:rPr sz="2000" i="1" spc="-50" dirty="0">
                <a:latin typeface="Carlito"/>
                <a:cs typeface="Carlito"/>
              </a:rPr>
              <a:t>code </a:t>
            </a:r>
            <a:r>
              <a:rPr sz="2000" i="1" spc="-10" dirty="0">
                <a:latin typeface="Carlito"/>
                <a:cs typeface="Carlito"/>
              </a:rPr>
              <a:t>memory </a:t>
            </a:r>
            <a:r>
              <a:rPr sz="2000" i="1" spc="-5" dirty="0">
                <a:latin typeface="Carlito"/>
                <a:cs typeface="Carlito"/>
              </a:rPr>
              <a:t>+ </a:t>
            </a:r>
            <a:r>
              <a:rPr sz="2000" i="1" spc="-10" dirty="0">
                <a:latin typeface="Carlito"/>
                <a:cs typeface="Carlito"/>
              </a:rPr>
              <a:t>K=MK </a:t>
            </a:r>
            <a:r>
              <a:rPr sz="2000" i="1" spc="-5" dirty="0">
                <a:latin typeface="Carlito"/>
                <a:cs typeface="Carlito"/>
              </a:rPr>
              <a:t>+ </a:t>
            </a:r>
            <a:r>
              <a:rPr sz="2000" i="1" spc="-10" dirty="0">
                <a:latin typeface="Carlito"/>
                <a:cs typeface="Carlito"/>
              </a:rPr>
              <a:t>K=(M </a:t>
            </a:r>
            <a:r>
              <a:rPr sz="2000" i="1" spc="-5" dirty="0">
                <a:latin typeface="Carlito"/>
                <a:cs typeface="Carlito"/>
              </a:rPr>
              <a:t>+  </a:t>
            </a:r>
            <a:r>
              <a:rPr sz="2000" i="1" spc="-10" dirty="0">
                <a:latin typeface="Carlito"/>
                <a:cs typeface="Carlito"/>
              </a:rPr>
              <a:t>1)K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300">
              <a:latin typeface="Carlito"/>
              <a:cs typeface="Carlito"/>
            </a:endParaRPr>
          </a:p>
          <a:p>
            <a:pPr marL="356870" indent="-344805">
              <a:lnSpc>
                <a:spcPts val="2355"/>
              </a:lnSpc>
              <a:buChar char="•"/>
              <a:tabLst>
                <a:tab pos="356870" algn="l"/>
                <a:tab pos="357505" algn="l"/>
              </a:tabLst>
            </a:pPr>
            <a:r>
              <a:rPr sz="2000" spc="-185" dirty="0">
                <a:latin typeface="Arial"/>
                <a:cs typeface="Arial"/>
              </a:rPr>
              <a:t>A </a:t>
            </a:r>
            <a:r>
              <a:rPr sz="2000" spc="-60" dirty="0">
                <a:latin typeface="Arial"/>
                <a:cs typeface="Arial"/>
              </a:rPr>
              <a:t>convolutional </a:t>
            </a:r>
            <a:r>
              <a:rPr sz="2000" spc="-110" dirty="0">
                <a:latin typeface="Arial"/>
                <a:cs typeface="Arial"/>
              </a:rPr>
              <a:t>code </a:t>
            </a:r>
            <a:r>
              <a:rPr sz="2000" spc="-105" dirty="0">
                <a:latin typeface="Arial"/>
                <a:cs typeface="Arial"/>
              </a:rPr>
              <a:t>is </a:t>
            </a:r>
            <a:r>
              <a:rPr sz="2000" spc="-110" dirty="0">
                <a:latin typeface="Arial"/>
                <a:cs typeface="Arial"/>
              </a:rPr>
              <a:t>systematic </a:t>
            </a:r>
            <a:r>
              <a:rPr sz="2000" spc="30" dirty="0">
                <a:latin typeface="Arial"/>
                <a:cs typeface="Arial"/>
              </a:rPr>
              <a:t>if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i="1" spc="-10" dirty="0">
                <a:latin typeface="Carlito"/>
                <a:cs typeface="Carlito"/>
              </a:rPr>
              <a:t>N </a:t>
            </a:r>
            <a:r>
              <a:rPr sz="2000" spc="-110" dirty="0">
                <a:latin typeface="Arial"/>
                <a:cs typeface="Arial"/>
              </a:rPr>
              <a:t>code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-95" dirty="0">
                <a:latin typeface="Arial"/>
                <a:cs typeface="Arial"/>
              </a:rPr>
              <a:t>generated</a:t>
            </a:r>
            <a:r>
              <a:rPr sz="2000" spc="-40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at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ts val="2355"/>
              </a:lnSpc>
            </a:pPr>
            <a:r>
              <a:rPr sz="2000" spc="-20" dirty="0">
                <a:latin typeface="Arial"/>
                <a:cs typeface="Arial"/>
              </a:rPr>
              <a:t>time </a:t>
            </a:r>
            <a:r>
              <a:rPr sz="2000" spc="-110" dirty="0">
                <a:latin typeface="Arial"/>
                <a:cs typeface="Arial"/>
              </a:rPr>
              <a:t>step </a:t>
            </a:r>
            <a:r>
              <a:rPr sz="2000" i="1" spc="-5" dirty="0">
                <a:latin typeface="Carlito"/>
                <a:cs typeface="Carlito"/>
              </a:rPr>
              <a:t>i </a:t>
            </a:r>
            <a:r>
              <a:rPr sz="2000" spc="-65" dirty="0">
                <a:latin typeface="Arial"/>
                <a:cs typeface="Arial"/>
              </a:rPr>
              <a:t>contain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i="1" spc="-5" dirty="0">
                <a:latin typeface="Carlito"/>
                <a:cs typeface="Carlito"/>
              </a:rPr>
              <a:t>K </a:t>
            </a:r>
            <a:r>
              <a:rPr sz="2000" spc="-35" dirty="0">
                <a:latin typeface="Arial"/>
                <a:cs typeface="Arial"/>
              </a:rPr>
              <a:t>information</a:t>
            </a:r>
            <a:r>
              <a:rPr sz="2000" spc="-38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13226" y="1014806"/>
            <a:ext cx="513715" cy="495300"/>
          </a:xfrm>
          <a:custGeom>
            <a:avLst/>
            <a:gdLst/>
            <a:ahLst/>
            <a:cxnLst/>
            <a:rect l="l" t="t" r="r" b="b"/>
            <a:pathLst>
              <a:path w="513714" h="495300">
                <a:moveTo>
                  <a:pt x="0" y="494715"/>
                </a:moveTo>
                <a:lnTo>
                  <a:pt x="513334" y="494715"/>
                </a:lnTo>
                <a:lnTo>
                  <a:pt x="513334" y="0"/>
                </a:lnTo>
                <a:lnTo>
                  <a:pt x="0" y="0"/>
                </a:lnTo>
                <a:lnTo>
                  <a:pt x="0" y="4947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31211" y="658712"/>
            <a:ext cx="3751579" cy="1255395"/>
            <a:chOff x="2331211" y="658712"/>
            <a:chExt cx="3751579" cy="1255395"/>
          </a:xfrm>
        </p:grpSpPr>
        <p:sp>
          <p:nvSpPr>
            <p:cNvPr id="4" name="object 4"/>
            <p:cNvSpPr/>
            <p:nvPr/>
          </p:nvSpPr>
          <p:spPr>
            <a:xfrm>
              <a:off x="2331211" y="1252601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4">
                  <a:moveTo>
                    <a:pt x="0" y="0"/>
                  </a:moveTo>
                  <a:lnTo>
                    <a:pt x="131381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23055" y="1209119"/>
              <a:ext cx="90233" cy="870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18383" y="691260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h="561340">
                  <a:moveTo>
                    <a:pt x="0" y="56133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4600" y="1219925"/>
              <a:ext cx="67605" cy="653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18383" y="691260"/>
              <a:ext cx="1895475" cy="0"/>
            </a:xfrm>
            <a:custGeom>
              <a:avLst/>
              <a:gdLst/>
              <a:ahLst/>
              <a:cxnLst/>
              <a:rect l="l" t="t" r="r" b="b"/>
              <a:pathLst>
                <a:path w="1895475">
                  <a:moveTo>
                    <a:pt x="0" y="0"/>
                  </a:moveTo>
                  <a:lnTo>
                    <a:pt x="18954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79948" y="658712"/>
              <a:ext cx="67744" cy="653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3636" y="1109980"/>
              <a:ext cx="0" cy="723265"/>
            </a:xfrm>
            <a:custGeom>
              <a:avLst/>
              <a:gdLst/>
              <a:ahLst/>
              <a:cxnLst/>
              <a:rect l="l" t="t" r="r" b="b"/>
              <a:pathLst>
                <a:path h="723264">
                  <a:moveTo>
                    <a:pt x="0" y="0"/>
                  </a:moveTo>
                  <a:lnTo>
                    <a:pt x="0" y="72301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89727" y="1077177"/>
              <a:ext cx="67744" cy="6531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37582" y="1751939"/>
              <a:ext cx="167843" cy="1620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26686" y="1262126"/>
              <a:ext cx="987425" cy="570865"/>
            </a:xfrm>
            <a:custGeom>
              <a:avLst/>
              <a:gdLst/>
              <a:ahLst/>
              <a:cxnLst/>
              <a:rect l="l" t="t" r="r" b="b"/>
              <a:pathLst>
                <a:path w="987425" h="570864">
                  <a:moveTo>
                    <a:pt x="473710" y="570864"/>
                  </a:moveTo>
                  <a:lnTo>
                    <a:pt x="987171" y="570864"/>
                  </a:lnTo>
                </a:path>
                <a:path w="987425" h="570864">
                  <a:moveTo>
                    <a:pt x="0" y="0"/>
                  </a:moveTo>
                  <a:lnTo>
                    <a:pt x="394715" y="0"/>
                  </a:lnTo>
                  <a:lnTo>
                    <a:pt x="394715" y="42887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6317" y="1669883"/>
              <a:ext cx="90233" cy="8690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18383" y="1252601"/>
              <a:ext cx="1156335" cy="580390"/>
            </a:xfrm>
            <a:custGeom>
              <a:avLst/>
              <a:gdLst/>
              <a:ahLst/>
              <a:cxnLst/>
              <a:rect l="l" t="t" r="r" b="b"/>
              <a:pathLst>
                <a:path w="1156335" h="580389">
                  <a:moveTo>
                    <a:pt x="0" y="0"/>
                  </a:moveTo>
                  <a:lnTo>
                    <a:pt x="0" y="580389"/>
                  </a:lnTo>
                  <a:lnTo>
                    <a:pt x="1155827" y="58038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52238" y="1756841"/>
              <a:ext cx="248208" cy="15222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13857" y="805560"/>
              <a:ext cx="276860" cy="76200"/>
            </a:xfrm>
            <a:custGeom>
              <a:avLst/>
              <a:gdLst/>
              <a:ahLst/>
              <a:cxnLst/>
              <a:rect l="l" t="t" r="r" b="b"/>
              <a:pathLst>
                <a:path w="276860" h="76200">
                  <a:moveTo>
                    <a:pt x="0" y="0"/>
                  </a:moveTo>
                  <a:lnTo>
                    <a:pt x="276351" y="75946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56554" y="849199"/>
              <a:ext cx="67229" cy="6481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90210" y="881506"/>
              <a:ext cx="523875" cy="0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8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92114" y="838153"/>
              <a:ext cx="90233" cy="8704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56513" y="177241"/>
            <a:ext cx="525653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060"/>
              </a:lnSpc>
              <a:spcBef>
                <a:spcPts val="100"/>
              </a:spcBef>
            </a:pPr>
            <a:r>
              <a:rPr sz="1800" spc="-110" dirty="0">
                <a:latin typeface="Arial"/>
                <a:cs typeface="Arial"/>
              </a:rPr>
              <a:t>Example: </a:t>
            </a:r>
            <a:r>
              <a:rPr sz="1800" spc="-130" dirty="0">
                <a:latin typeface="Arial"/>
                <a:cs typeface="Arial"/>
              </a:rPr>
              <a:t>The </a:t>
            </a:r>
            <a:r>
              <a:rPr sz="1800" spc="-75" dirty="0">
                <a:latin typeface="Arial"/>
                <a:cs typeface="Arial"/>
              </a:rPr>
              <a:t>rate </a:t>
            </a:r>
            <a:r>
              <a:rPr sz="1800" spc="-295" dirty="0">
                <a:latin typeface="Arial"/>
                <a:cs typeface="Arial"/>
              </a:rPr>
              <a:t>½ </a:t>
            </a:r>
            <a:r>
              <a:rPr sz="1800" spc="-95" dirty="0">
                <a:latin typeface="Arial"/>
                <a:cs typeface="Arial"/>
              </a:rPr>
              <a:t>code </a:t>
            </a:r>
            <a:r>
              <a:rPr sz="1800" spc="-60" dirty="0">
                <a:latin typeface="Arial"/>
                <a:cs typeface="Arial"/>
              </a:rPr>
              <a:t>defined </a:t>
            </a:r>
            <a:r>
              <a:rPr sz="1800" spc="-80" dirty="0">
                <a:latin typeface="Arial"/>
                <a:cs typeface="Arial"/>
              </a:rPr>
              <a:t>by </a:t>
            </a:r>
            <a:r>
              <a:rPr sz="1800" spc="-25" dirty="0">
                <a:latin typeface="Arial"/>
                <a:cs typeface="Arial"/>
              </a:rPr>
              <a:t>the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circuit</a:t>
            </a:r>
            <a:endParaRPr sz="1800">
              <a:latin typeface="Arial"/>
              <a:cs typeface="Arial"/>
            </a:endParaRPr>
          </a:p>
          <a:p>
            <a:pPr marL="4919980" algn="ctr">
              <a:lnSpc>
                <a:spcPts val="3010"/>
              </a:lnSpc>
            </a:pPr>
            <a:r>
              <a:rPr sz="2600" i="1" spc="30" dirty="0">
                <a:latin typeface="Times New Roman"/>
                <a:cs typeface="Times New Roman"/>
              </a:rPr>
              <a:t>x</a:t>
            </a:r>
            <a:r>
              <a:rPr sz="2250" i="1" spc="44" baseline="-20370" dirty="0">
                <a:latin typeface="Times New Roman"/>
                <a:cs typeface="Times New Roman"/>
              </a:rPr>
              <a:t>i</a:t>
            </a:r>
            <a:endParaRPr sz="2250" baseline="-20370">
              <a:latin typeface="Times New Roman"/>
              <a:cs typeface="Times New Roman"/>
            </a:endParaRPr>
          </a:p>
          <a:p>
            <a:pPr marR="1444625" algn="ctr">
              <a:lnSpc>
                <a:spcPts val="3110"/>
              </a:lnSpc>
            </a:pPr>
            <a:r>
              <a:rPr sz="2600" i="1" spc="35" dirty="0">
                <a:latin typeface="Times New Roman"/>
                <a:cs typeface="Times New Roman"/>
              </a:rPr>
              <a:t>u</a:t>
            </a:r>
            <a:r>
              <a:rPr sz="2250" i="1" spc="52" baseline="-20370" dirty="0">
                <a:latin typeface="Times New Roman"/>
                <a:cs typeface="Times New Roman"/>
              </a:rPr>
              <a:t>i</a:t>
            </a:r>
            <a:endParaRPr sz="2250" baseline="-2037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3592" y="2105024"/>
            <a:ext cx="7312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0" dirty="0">
                <a:latin typeface="Arial"/>
                <a:cs typeface="Arial"/>
              </a:rPr>
              <a:t>has </a:t>
            </a:r>
            <a:r>
              <a:rPr sz="1900" spc="15" dirty="0">
                <a:latin typeface="Arial"/>
                <a:cs typeface="Arial"/>
              </a:rPr>
              <a:t>delay </a:t>
            </a:r>
            <a:r>
              <a:rPr sz="1900" i="1" spc="5" dirty="0">
                <a:latin typeface="Arial"/>
                <a:cs typeface="Arial"/>
              </a:rPr>
              <a:t>M</a:t>
            </a:r>
            <a:r>
              <a:rPr sz="1900" spc="5" dirty="0">
                <a:latin typeface="Arial"/>
                <a:cs typeface="Arial"/>
              </a:rPr>
              <a:t>=1, </a:t>
            </a:r>
            <a:r>
              <a:rPr sz="1900" spc="15" dirty="0">
                <a:latin typeface="Arial"/>
                <a:cs typeface="Arial"/>
              </a:rPr>
              <a:t>memory </a:t>
            </a:r>
            <a:r>
              <a:rPr sz="1900" spc="5" dirty="0">
                <a:latin typeface="Arial"/>
                <a:cs typeface="Arial"/>
              </a:rPr>
              <a:t>1, </a:t>
            </a:r>
            <a:r>
              <a:rPr sz="1900" spc="15" dirty="0">
                <a:latin typeface="Arial"/>
                <a:cs typeface="Arial"/>
              </a:rPr>
              <a:t>constraint length </a:t>
            </a:r>
            <a:r>
              <a:rPr sz="1900" spc="5" dirty="0">
                <a:latin typeface="Arial"/>
                <a:cs typeface="Arial"/>
              </a:rPr>
              <a:t>2, </a:t>
            </a:r>
            <a:r>
              <a:rPr sz="1900" spc="10" dirty="0">
                <a:latin typeface="Arial"/>
                <a:cs typeface="Arial"/>
              </a:rPr>
              <a:t>and </a:t>
            </a:r>
            <a:r>
              <a:rPr sz="1900" dirty="0">
                <a:latin typeface="Arial"/>
                <a:cs typeface="Arial"/>
              </a:rPr>
              <a:t>it </a:t>
            </a:r>
            <a:r>
              <a:rPr sz="1900" spc="15" dirty="0">
                <a:latin typeface="Arial"/>
                <a:cs typeface="Arial"/>
              </a:rPr>
              <a:t>is</a:t>
            </a:r>
            <a:r>
              <a:rPr sz="1900" spc="170" dirty="0">
                <a:latin typeface="Arial"/>
                <a:cs typeface="Arial"/>
              </a:rPr>
              <a:t> </a:t>
            </a:r>
            <a:r>
              <a:rPr sz="1900" spc="15" dirty="0">
                <a:latin typeface="Arial"/>
                <a:cs typeface="Arial"/>
              </a:rPr>
              <a:t>systematic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2431" y="2657093"/>
            <a:ext cx="5219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5" dirty="0">
                <a:latin typeface="Arial"/>
                <a:cs typeface="Arial"/>
              </a:rPr>
              <a:t>Example: </a:t>
            </a:r>
            <a:r>
              <a:rPr sz="1900" spc="10" dirty="0">
                <a:latin typeface="Arial"/>
                <a:cs typeface="Arial"/>
              </a:rPr>
              <a:t>the rate </a:t>
            </a:r>
            <a:r>
              <a:rPr sz="1250" spc="10" dirty="0">
                <a:latin typeface="Arial"/>
                <a:cs typeface="Arial"/>
              </a:rPr>
              <a:t>2/3 </a:t>
            </a:r>
            <a:r>
              <a:rPr sz="1900" spc="15" dirty="0">
                <a:latin typeface="Arial"/>
                <a:cs typeface="Arial"/>
              </a:rPr>
              <a:t>code </a:t>
            </a:r>
            <a:r>
              <a:rPr sz="1900" spc="20" dirty="0">
                <a:latin typeface="Arial"/>
                <a:cs typeface="Arial"/>
              </a:rPr>
              <a:t>defined </a:t>
            </a:r>
            <a:r>
              <a:rPr sz="1900" spc="5" dirty="0">
                <a:latin typeface="Arial"/>
                <a:cs typeface="Arial"/>
              </a:rPr>
              <a:t>by </a:t>
            </a:r>
            <a:r>
              <a:rPr sz="1900" spc="10" dirty="0">
                <a:latin typeface="Arial"/>
                <a:cs typeface="Arial"/>
              </a:rPr>
              <a:t>the</a:t>
            </a:r>
            <a:r>
              <a:rPr sz="1900" spc="400" dirty="0">
                <a:latin typeface="Arial"/>
                <a:cs typeface="Arial"/>
              </a:rPr>
              <a:t> </a:t>
            </a:r>
            <a:r>
              <a:rPr sz="1900" spc="20" dirty="0">
                <a:latin typeface="Arial"/>
                <a:cs typeface="Arial"/>
              </a:rPr>
              <a:t>circuit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98979" y="3143084"/>
            <a:ext cx="2172335" cy="2580640"/>
            <a:chOff x="2498979" y="3143084"/>
            <a:chExt cx="2172335" cy="2580640"/>
          </a:xfrm>
        </p:grpSpPr>
        <p:sp>
          <p:nvSpPr>
            <p:cNvPr id="25" name="object 25"/>
            <p:cNvSpPr/>
            <p:nvPr/>
          </p:nvSpPr>
          <p:spPr>
            <a:xfrm>
              <a:off x="3091307" y="3604844"/>
              <a:ext cx="889000" cy="495300"/>
            </a:xfrm>
            <a:custGeom>
              <a:avLst/>
              <a:gdLst/>
              <a:ahLst/>
              <a:cxnLst/>
              <a:rect l="l" t="t" r="r" b="b"/>
              <a:pathLst>
                <a:path w="889000" h="495300">
                  <a:moveTo>
                    <a:pt x="375157" y="494715"/>
                  </a:moveTo>
                  <a:lnTo>
                    <a:pt x="888492" y="494715"/>
                  </a:lnTo>
                  <a:lnTo>
                    <a:pt x="888492" y="0"/>
                  </a:lnTo>
                  <a:lnTo>
                    <a:pt x="375157" y="0"/>
                  </a:lnTo>
                  <a:lnTo>
                    <a:pt x="375157" y="494715"/>
                  </a:lnTo>
                  <a:close/>
                </a:path>
                <a:path w="889000" h="495300">
                  <a:moveTo>
                    <a:pt x="0" y="266369"/>
                  </a:moveTo>
                  <a:lnTo>
                    <a:pt x="306831" y="2663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6168" y="3827733"/>
              <a:ext cx="90233" cy="870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91307" y="3224275"/>
              <a:ext cx="464820" cy="647065"/>
            </a:xfrm>
            <a:custGeom>
              <a:avLst/>
              <a:gdLst/>
              <a:ahLst/>
              <a:cxnLst/>
              <a:rect l="l" t="t" r="r" b="b"/>
              <a:pathLst>
                <a:path w="464820" h="647064">
                  <a:moveTo>
                    <a:pt x="0" y="646938"/>
                  </a:moveTo>
                  <a:lnTo>
                    <a:pt x="0" y="0"/>
                  </a:lnTo>
                  <a:lnTo>
                    <a:pt x="46481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19500" y="3143224"/>
              <a:ext cx="167843" cy="16207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34156" y="3143084"/>
              <a:ext cx="248208" cy="46168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91307" y="3871213"/>
              <a:ext cx="0" cy="809625"/>
            </a:xfrm>
            <a:custGeom>
              <a:avLst/>
              <a:gdLst/>
              <a:ahLst/>
              <a:cxnLst/>
              <a:rect l="l" t="t" r="r" b="b"/>
              <a:pathLst>
                <a:path h="809625">
                  <a:moveTo>
                    <a:pt x="0" y="0"/>
                  </a:moveTo>
                  <a:lnTo>
                    <a:pt x="0" y="80937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07487" y="4659541"/>
              <a:ext cx="167843" cy="24405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24453" y="4384928"/>
              <a:ext cx="158115" cy="152400"/>
            </a:xfrm>
            <a:custGeom>
              <a:avLst/>
              <a:gdLst/>
              <a:ahLst/>
              <a:cxnLst/>
              <a:rect l="l" t="t" r="r" b="b"/>
              <a:pathLst>
                <a:path w="158114" h="152400">
                  <a:moveTo>
                    <a:pt x="157987" y="76073"/>
                  </a:moveTo>
                  <a:lnTo>
                    <a:pt x="151764" y="46482"/>
                  </a:lnTo>
                  <a:lnTo>
                    <a:pt x="134874" y="22352"/>
                  </a:lnTo>
                  <a:lnTo>
                    <a:pt x="109727" y="5969"/>
                  </a:lnTo>
                  <a:lnTo>
                    <a:pt x="78994" y="0"/>
                  </a:lnTo>
                  <a:lnTo>
                    <a:pt x="48133" y="5969"/>
                  </a:lnTo>
                  <a:lnTo>
                    <a:pt x="23113" y="22352"/>
                  </a:lnTo>
                  <a:lnTo>
                    <a:pt x="6223" y="46482"/>
                  </a:lnTo>
                  <a:lnTo>
                    <a:pt x="0" y="76073"/>
                  </a:lnTo>
                  <a:lnTo>
                    <a:pt x="6223" y="105791"/>
                  </a:lnTo>
                  <a:lnTo>
                    <a:pt x="23113" y="129921"/>
                  </a:lnTo>
                  <a:lnTo>
                    <a:pt x="48133" y="146304"/>
                  </a:lnTo>
                  <a:lnTo>
                    <a:pt x="78994" y="152273"/>
                  </a:lnTo>
                  <a:lnTo>
                    <a:pt x="109727" y="146304"/>
                  </a:lnTo>
                  <a:lnTo>
                    <a:pt x="134874" y="129921"/>
                  </a:lnTo>
                  <a:lnTo>
                    <a:pt x="151764" y="105791"/>
                  </a:lnTo>
                  <a:lnTo>
                    <a:pt x="157987" y="7607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19500" y="4741519"/>
              <a:ext cx="167843" cy="16207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08019" y="4099560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70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62934" y="4298060"/>
              <a:ext cx="90170" cy="86995"/>
            </a:xfrm>
            <a:custGeom>
              <a:avLst/>
              <a:gdLst/>
              <a:ahLst/>
              <a:cxnLst/>
              <a:rect l="l" t="t" r="r" b="b"/>
              <a:pathLst>
                <a:path w="90170" h="86995">
                  <a:moveTo>
                    <a:pt x="90170" y="0"/>
                  </a:moveTo>
                  <a:lnTo>
                    <a:pt x="68199" y="7747"/>
                  </a:lnTo>
                  <a:lnTo>
                    <a:pt x="45085" y="10287"/>
                  </a:lnTo>
                  <a:lnTo>
                    <a:pt x="22098" y="7747"/>
                  </a:lnTo>
                  <a:lnTo>
                    <a:pt x="0" y="0"/>
                  </a:lnTo>
                  <a:lnTo>
                    <a:pt x="45085" y="86995"/>
                  </a:lnTo>
                  <a:lnTo>
                    <a:pt x="84836" y="10287"/>
                  </a:lnTo>
                  <a:lnTo>
                    <a:pt x="901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70047" y="4827904"/>
              <a:ext cx="386715" cy="0"/>
            </a:xfrm>
            <a:custGeom>
              <a:avLst/>
              <a:gdLst/>
              <a:ahLst/>
              <a:cxnLst/>
              <a:rect l="l" t="t" r="r" b="b"/>
              <a:pathLst>
                <a:path w="386714">
                  <a:moveTo>
                    <a:pt x="0" y="0"/>
                  </a:moveTo>
                  <a:lnTo>
                    <a:pt x="38620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34283" y="4784550"/>
              <a:ext cx="90233" cy="870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91307" y="4461002"/>
              <a:ext cx="464820" cy="0"/>
            </a:xfrm>
            <a:custGeom>
              <a:avLst/>
              <a:gdLst/>
              <a:ahLst/>
              <a:cxnLst/>
              <a:rect l="l" t="t" r="r" b="b"/>
              <a:pathLst>
                <a:path w="464820">
                  <a:moveTo>
                    <a:pt x="0" y="0"/>
                  </a:moveTo>
                  <a:lnTo>
                    <a:pt x="46481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4156" y="4417520"/>
              <a:ext cx="90233" cy="870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782441" y="4461002"/>
              <a:ext cx="820419" cy="0"/>
            </a:xfrm>
            <a:custGeom>
              <a:avLst/>
              <a:gdLst/>
              <a:ahLst/>
              <a:cxnLst/>
              <a:rect l="l" t="t" r="r" b="b"/>
              <a:pathLst>
                <a:path w="820420">
                  <a:moveTo>
                    <a:pt x="0" y="0"/>
                  </a:moveTo>
                  <a:lnTo>
                    <a:pt x="82003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80508" y="4417520"/>
              <a:ext cx="90371" cy="8704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82060" y="4829810"/>
              <a:ext cx="820419" cy="0"/>
            </a:xfrm>
            <a:custGeom>
              <a:avLst/>
              <a:gdLst/>
              <a:ahLst/>
              <a:cxnLst/>
              <a:rect l="l" t="t" r="r" b="b"/>
              <a:pathLst>
                <a:path w="820420">
                  <a:moveTo>
                    <a:pt x="0" y="0"/>
                  </a:moveTo>
                  <a:lnTo>
                    <a:pt x="82041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80508" y="4786202"/>
              <a:ext cx="90371" cy="8704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82441" y="3224275"/>
              <a:ext cx="820419" cy="0"/>
            </a:xfrm>
            <a:custGeom>
              <a:avLst/>
              <a:gdLst/>
              <a:ahLst/>
              <a:cxnLst/>
              <a:rect l="l" t="t" r="r" b="b"/>
              <a:pathLst>
                <a:path w="820420">
                  <a:moveTo>
                    <a:pt x="0" y="0"/>
                  </a:moveTo>
                  <a:lnTo>
                    <a:pt x="82003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80508" y="3180795"/>
              <a:ext cx="90371" cy="8704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66465" y="4964429"/>
              <a:ext cx="513715" cy="752475"/>
            </a:xfrm>
            <a:custGeom>
              <a:avLst/>
              <a:gdLst/>
              <a:ahLst/>
              <a:cxnLst/>
              <a:rect l="l" t="t" r="r" b="b"/>
              <a:pathLst>
                <a:path w="513714" h="752475">
                  <a:moveTo>
                    <a:pt x="0" y="752436"/>
                  </a:moveTo>
                  <a:lnTo>
                    <a:pt x="513334" y="752436"/>
                  </a:lnTo>
                  <a:lnTo>
                    <a:pt x="513334" y="257721"/>
                  </a:lnTo>
                  <a:lnTo>
                    <a:pt x="0" y="257721"/>
                  </a:lnTo>
                  <a:lnTo>
                    <a:pt x="0" y="752436"/>
                  </a:lnTo>
                  <a:close/>
                </a:path>
                <a:path w="513714" h="752475">
                  <a:moveTo>
                    <a:pt x="240664" y="0"/>
                  </a:moveTo>
                  <a:lnTo>
                    <a:pt x="240664" y="25768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62045" y="4898690"/>
              <a:ext cx="90233" cy="8694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91307" y="5450458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>
                  <a:moveTo>
                    <a:pt x="0" y="0"/>
                  </a:moveTo>
                  <a:lnTo>
                    <a:pt x="3068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76168" y="5407032"/>
              <a:ext cx="90233" cy="8698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91307" y="3871213"/>
              <a:ext cx="0" cy="589915"/>
            </a:xfrm>
            <a:custGeom>
              <a:avLst/>
              <a:gdLst/>
              <a:ahLst/>
              <a:cxnLst/>
              <a:rect l="l" t="t" r="r" b="b"/>
              <a:pathLst>
                <a:path h="589914">
                  <a:moveTo>
                    <a:pt x="0" y="0"/>
                  </a:moveTo>
                  <a:lnTo>
                    <a:pt x="0" y="5897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57525" y="4428453"/>
              <a:ext cx="67744" cy="653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91307" y="3224275"/>
              <a:ext cx="0" cy="647065"/>
            </a:xfrm>
            <a:custGeom>
              <a:avLst/>
              <a:gdLst/>
              <a:ahLst/>
              <a:cxnLst/>
              <a:rect l="l" t="t" r="r" b="b"/>
              <a:pathLst>
                <a:path h="647064">
                  <a:moveTo>
                    <a:pt x="0" y="0"/>
                  </a:moveTo>
                  <a:lnTo>
                    <a:pt x="0" y="64693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57525" y="3838544"/>
              <a:ext cx="67744" cy="65181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91307" y="4964557"/>
              <a:ext cx="0" cy="486409"/>
            </a:xfrm>
            <a:custGeom>
              <a:avLst/>
              <a:gdLst/>
              <a:ahLst/>
              <a:cxnLst/>
              <a:rect l="l" t="t" r="r" b="b"/>
              <a:pathLst>
                <a:path h="486410">
                  <a:moveTo>
                    <a:pt x="0" y="48590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46222" y="4898596"/>
              <a:ext cx="90233" cy="8704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498979" y="5450458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5">
                  <a:moveTo>
                    <a:pt x="59232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57525" y="5417850"/>
              <a:ext cx="67744" cy="6524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98979" y="3871213"/>
              <a:ext cx="1283970" cy="1027430"/>
            </a:xfrm>
            <a:custGeom>
              <a:avLst/>
              <a:gdLst/>
              <a:ahLst/>
              <a:cxnLst/>
              <a:rect l="l" t="t" r="r" b="b"/>
              <a:pathLst>
                <a:path w="1283970" h="1027429">
                  <a:moveTo>
                    <a:pt x="592327" y="0"/>
                  </a:moveTo>
                  <a:lnTo>
                    <a:pt x="0" y="0"/>
                  </a:lnTo>
                </a:path>
                <a:path w="1283970" h="1027429">
                  <a:moveTo>
                    <a:pt x="1209040" y="513842"/>
                  </a:moveTo>
                  <a:lnTo>
                    <a:pt x="1209040" y="665861"/>
                  </a:lnTo>
                </a:path>
                <a:path w="1283970" h="1027429">
                  <a:moveTo>
                    <a:pt x="1125473" y="589788"/>
                  </a:moveTo>
                  <a:lnTo>
                    <a:pt x="1283461" y="589788"/>
                  </a:lnTo>
                </a:path>
                <a:path w="1283970" h="1027429">
                  <a:moveTo>
                    <a:pt x="1208150" y="1027430"/>
                  </a:moveTo>
                  <a:lnTo>
                    <a:pt x="1208150" y="875284"/>
                  </a:lnTo>
                </a:path>
                <a:path w="1283970" h="1027429">
                  <a:moveTo>
                    <a:pt x="1125600" y="956691"/>
                  </a:moveTo>
                  <a:lnTo>
                    <a:pt x="1283461" y="95859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2081529" y="3373069"/>
            <a:ext cx="528320" cy="650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3125"/>
              </a:lnSpc>
              <a:spcBef>
                <a:spcPts val="90"/>
              </a:spcBef>
            </a:pPr>
            <a:r>
              <a:rPr sz="3975" i="1" spc="-7" baseline="-19916" dirty="0">
                <a:latin typeface="Times New Roman"/>
                <a:cs typeface="Times New Roman"/>
              </a:rPr>
              <a:t>u</a:t>
            </a:r>
            <a:r>
              <a:rPr sz="3975" i="1" spc="-690" baseline="-19916" dirty="0">
                <a:latin typeface="Times New Roman"/>
                <a:cs typeface="Times New Roman"/>
              </a:rPr>
              <a:t> </a:t>
            </a:r>
            <a:r>
              <a:rPr sz="1550" spc="-10" dirty="0">
                <a:latin typeface="Times New Roman"/>
                <a:cs typeface="Times New Roman"/>
              </a:rPr>
              <a:t>(1)</a:t>
            </a:r>
            <a:endParaRPr sz="1550">
              <a:latin typeface="Times New Roman"/>
              <a:cs typeface="Times New Roman"/>
            </a:endParaRPr>
          </a:p>
          <a:p>
            <a:pPr marL="1270" algn="ctr">
              <a:lnSpc>
                <a:spcPts val="1805"/>
              </a:lnSpc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228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950967" y="3152902"/>
            <a:ext cx="793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67326" y="2780792"/>
            <a:ext cx="478790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900" i="1" spc="-7" baseline="-20299" dirty="0">
                <a:latin typeface="Times New Roman"/>
                <a:cs typeface="Times New Roman"/>
              </a:rPr>
              <a:t>x</a:t>
            </a:r>
            <a:r>
              <a:rPr sz="3900" i="1" spc="-637" baseline="-20299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(1)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937505" y="4405629"/>
            <a:ext cx="7683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i="1" spc="-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58563" y="4043629"/>
            <a:ext cx="49720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i="1" spc="-7" baseline="-21111" dirty="0">
                <a:latin typeface="Times New Roman"/>
                <a:cs typeface="Times New Roman"/>
              </a:rPr>
              <a:t>x</a:t>
            </a:r>
            <a:r>
              <a:rPr sz="3750" i="1" spc="-607" baseline="-21111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spc="-235" dirty="0">
                <a:latin typeface="Times New Roman"/>
                <a:cs typeface="Times New Roman"/>
              </a:rPr>
              <a:t> </a:t>
            </a:r>
            <a:r>
              <a:rPr sz="1450" spc="50" dirty="0">
                <a:latin typeface="Times New Roman"/>
                <a:cs typeface="Times New Roman"/>
              </a:rPr>
              <a:t>2)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936363" y="4784597"/>
            <a:ext cx="7937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754626" y="4421581"/>
            <a:ext cx="50038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825" i="1" spc="-7" baseline="-20697" dirty="0">
                <a:latin typeface="Times New Roman"/>
                <a:cs typeface="Times New Roman"/>
              </a:rPr>
              <a:t>x</a:t>
            </a:r>
            <a:r>
              <a:rPr sz="3825" i="1" spc="-630" baseline="-20697" dirty="0">
                <a:latin typeface="Times New Roman"/>
                <a:cs typeface="Times New Roman"/>
              </a:rPr>
              <a:t> </a:t>
            </a:r>
            <a:r>
              <a:rPr sz="1500" spc="60" dirty="0">
                <a:latin typeface="Times New Roman"/>
                <a:cs typeface="Times New Roman"/>
              </a:rPr>
              <a:t>(3)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54608" y="5010403"/>
            <a:ext cx="7310120" cy="1205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3965575" algn="ctr">
              <a:lnSpc>
                <a:spcPts val="3125"/>
              </a:lnSpc>
              <a:spcBef>
                <a:spcPts val="90"/>
              </a:spcBef>
            </a:pPr>
            <a:r>
              <a:rPr sz="3975" i="1" spc="-7" baseline="-19916" dirty="0">
                <a:latin typeface="Times New Roman"/>
                <a:cs typeface="Times New Roman"/>
              </a:rPr>
              <a:t>u</a:t>
            </a:r>
            <a:r>
              <a:rPr sz="3975" i="1" spc="-569" baseline="-19916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Times New Roman"/>
                <a:cs typeface="Times New Roman"/>
              </a:rPr>
              <a:t>(2)</a:t>
            </a:r>
            <a:endParaRPr sz="1550">
              <a:latin typeface="Times New Roman"/>
              <a:cs typeface="Times New Roman"/>
            </a:endParaRPr>
          </a:p>
          <a:p>
            <a:pPr marR="4000500" algn="ctr">
              <a:lnSpc>
                <a:spcPts val="1805"/>
              </a:lnSpc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sz="1900" spc="10" dirty="0">
                <a:latin typeface="Arial"/>
                <a:cs typeface="Arial"/>
              </a:rPr>
              <a:t>has </a:t>
            </a:r>
            <a:r>
              <a:rPr sz="1900" spc="15" dirty="0">
                <a:latin typeface="Arial"/>
                <a:cs typeface="Arial"/>
              </a:rPr>
              <a:t>delay </a:t>
            </a:r>
            <a:r>
              <a:rPr sz="1900" i="1" spc="5" dirty="0">
                <a:latin typeface="Arial"/>
                <a:cs typeface="Arial"/>
              </a:rPr>
              <a:t>M</a:t>
            </a:r>
            <a:r>
              <a:rPr sz="1900" spc="5" dirty="0">
                <a:latin typeface="Arial"/>
                <a:cs typeface="Arial"/>
              </a:rPr>
              <a:t>=1, </a:t>
            </a:r>
            <a:r>
              <a:rPr sz="1900" spc="15" dirty="0">
                <a:latin typeface="Arial"/>
                <a:cs typeface="Arial"/>
              </a:rPr>
              <a:t>memory </a:t>
            </a:r>
            <a:r>
              <a:rPr sz="1900" spc="5" dirty="0">
                <a:latin typeface="Arial"/>
                <a:cs typeface="Arial"/>
              </a:rPr>
              <a:t>2, </a:t>
            </a:r>
            <a:r>
              <a:rPr sz="1900" spc="15" dirty="0">
                <a:latin typeface="Arial"/>
                <a:cs typeface="Arial"/>
              </a:rPr>
              <a:t>constraint length </a:t>
            </a:r>
            <a:r>
              <a:rPr sz="1900" spc="5" dirty="0">
                <a:latin typeface="Arial"/>
                <a:cs typeface="Arial"/>
              </a:rPr>
              <a:t>4, </a:t>
            </a:r>
            <a:r>
              <a:rPr sz="1900" spc="10" dirty="0">
                <a:latin typeface="Arial"/>
                <a:cs typeface="Arial"/>
              </a:rPr>
              <a:t>and not</a:t>
            </a:r>
            <a:r>
              <a:rPr sz="1900" spc="170" dirty="0">
                <a:latin typeface="Arial"/>
                <a:cs typeface="Arial"/>
              </a:rPr>
              <a:t> </a:t>
            </a:r>
            <a:r>
              <a:rPr sz="1900" spc="15" dirty="0">
                <a:latin typeface="Arial"/>
                <a:cs typeface="Arial"/>
              </a:rPr>
              <a:t>systematic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913" y="21412"/>
            <a:ext cx="91313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765" dirty="0"/>
              <a:t>T</a:t>
            </a:r>
            <a:r>
              <a:rPr spc="-15" dirty="0"/>
              <a:t>r</a:t>
            </a:r>
            <a:r>
              <a:rPr spc="-235" dirty="0"/>
              <a:t>ee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56383" y="1439672"/>
            <a:ext cx="4606290" cy="4398645"/>
            <a:chOff x="2056383" y="1439672"/>
            <a:chExt cx="4606290" cy="4398645"/>
          </a:xfrm>
        </p:grpSpPr>
        <p:sp>
          <p:nvSpPr>
            <p:cNvPr id="4" name="object 4"/>
            <p:cNvSpPr/>
            <p:nvPr/>
          </p:nvSpPr>
          <p:spPr>
            <a:xfrm>
              <a:off x="2056383" y="3638804"/>
              <a:ext cx="864235" cy="0"/>
            </a:xfrm>
            <a:custGeom>
              <a:avLst/>
              <a:gdLst/>
              <a:ahLst/>
              <a:cxnLst/>
              <a:rect l="l" t="t" r="r" b="b"/>
              <a:pathLst>
                <a:path w="864235">
                  <a:moveTo>
                    <a:pt x="0" y="0"/>
                  </a:moveTo>
                  <a:lnTo>
                    <a:pt x="8637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70708" y="3608577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3" y="0"/>
                  </a:moveTo>
                  <a:lnTo>
                    <a:pt x="30099" y="2286"/>
                  </a:lnTo>
                  <a:lnTo>
                    <a:pt x="14478" y="8763"/>
                  </a:lnTo>
                  <a:lnTo>
                    <a:pt x="3810" y="18415"/>
                  </a:lnTo>
                  <a:lnTo>
                    <a:pt x="0" y="30226"/>
                  </a:lnTo>
                  <a:lnTo>
                    <a:pt x="3810" y="42037"/>
                  </a:lnTo>
                  <a:lnTo>
                    <a:pt x="14478" y="51689"/>
                  </a:lnTo>
                  <a:lnTo>
                    <a:pt x="30099" y="58293"/>
                  </a:lnTo>
                  <a:lnTo>
                    <a:pt x="49403" y="60706"/>
                  </a:lnTo>
                  <a:lnTo>
                    <a:pt x="68580" y="58293"/>
                  </a:lnTo>
                  <a:lnTo>
                    <a:pt x="84200" y="51689"/>
                  </a:lnTo>
                  <a:lnTo>
                    <a:pt x="94868" y="42037"/>
                  </a:lnTo>
                  <a:lnTo>
                    <a:pt x="98679" y="30226"/>
                  </a:lnTo>
                  <a:lnTo>
                    <a:pt x="94868" y="18415"/>
                  </a:lnTo>
                  <a:lnTo>
                    <a:pt x="84200" y="8763"/>
                  </a:lnTo>
                  <a:lnTo>
                    <a:pt x="68580" y="2286"/>
                  </a:lnTo>
                  <a:lnTo>
                    <a:pt x="49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0111" y="2400935"/>
              <a:ext cx="0" cy="2475865"/>
            </a:xfrm>
            <a:custGeom>
              <a:avLst/>
              <a:gdLst/>
              <a:ahLst/>
              <a:cxnLst/>
              <a:rect l="l" t="t" r="r" b="b"/>
              <a:pathLst>
                <a:path h="2475865">
                  <a:moveTo>
                    <a:pt x="0" y="1237869"/>
                  </a:moveTo>
                  <a:lnTo>
                    <a:pt x="0" y="0"/>
                  </a:lnTo>
                </a:path>
                <a:path h="2475865">
                  <a:moveTo>
                    <a:pt x="0" y="1237869"/>
                  </a:moveTo>
                  <a:lnTo>
                    <a:pt x="0" y="2475738"/>
                  </a:lnTo>
                </a:path>
              </a:pathLst>
            </a:custGeom>
            <a:ln w="14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0111" y="2400935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41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0126" y="2370708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2" y="0"/>
                  </a:moveTo>
                  <a:lnTo>
                    <a:pt x="30099" y="2286"/>
                  </a:lnTo>
                  <a:lnTo>
                    <a:pt x="14477" y="8889"/>
                  </a:lnTo>
                  <a:lnTo>
                    <a:pt x="3937" y="18414"/>
                  </a:lnTo>
                  <a:lnTo>
                    <a:pt x="0" y="30225"/>
                  </a:lnTo>
                  <a:lnTo>
                    <a:pt x="3937" y="42037"/>
                  </a:lnTo>
                  <a:lnTo>
                    <a:pt x="14477" y="51815"/>
                  </a:lnTo>
                  <a:lnTo>
                    <a:pt x="30099" y="58292"/>
                  </a:lnTo>
                  <a:lnTo>
                    <a:pt x="49402" y="60705"/>
                  </a:lnTo>
                  <a:lnTo>
                    <a:pt x="68579" y="58292"/>
                  </a:lnTo>
                  <a:lnTo>
                    <a:pt x="84200" y="51815"/>
                  </a:lnTo>
                  <a:lnTo>
                    <a:pt x="94741" y="42037"/>
                  </a:lnTo>
                  <a:lnTo>
                    <a:pt x="98551" y="30225"/>
                  </a:lnTo>
                  <a:lnTo>
                    <a:pt x="94741" y="18414"/>
                  </a:lnTo>
                  <a:lnTo>
                    <a:pt x="84200" y="8889"/>
                  </a:lnTo>
                  <a:lnTo>
                    <a:pt x="68579" y="2286"/>
                  </a:lnTo>
                  <a:lnTo>
                    <a:pt x="494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0111" y="4876673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41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10126" y="4846447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2" y="0"/>
                  </a:moveTo>
                  <a:lnTo>
                    <a:pt x="30099" y="2412"/>
                  </a:lnTo>
                  <a:lnTo>
                    <a:pt x="14477" y="8889"/>
                  </a:lnTo>
                  <a:lnTo>
                    <a:pt x="3937" y="18541"/>
                  </a:lnTo>
                  <a:lnTo>
                    <a:pt x="0" y="30225"/>
                  </a:lnTo>
                  <a:lnTo>
                    <a:pt x="3937" y="42036"/>
                  </a:lnTo>
                  <a:lnTo>
                    <a:pt x="14477" y="51688"/>
                  </a:lnTo>
                  <a:lnTo>
                    <a:pt x="30099" y="58165"/>
                  </a:lnTo>
                  <a:lnTo>
                    <a:pt x="49402" y="60578"/>
                  </a:lnTo>
                  <a:lnTo>
                    <a:pt x="68579" y="58165"/>
                  </a:lnTo>
                  <a:lnTo>
                    <a:pt x="84200" y="51688"/>
                  </a:lnTo>
                  <a:lnTo>
                    <a:pt x="94741" y="42036"/>
                  </a:lnTo>
                  <a:lnTo>
                    <a:pt x="98551" y="30225"/>
                  </a:lnTo>
                  <a:lnTo>
                    <a:pt x="94741" y="18541"/>
                  </a:lnTo>
                  <a:lnTo>
                    <a:pt x="84200" y="8889"/>
                  </a:lnTo>
                  <a:lnTo>
                    <a:pt x="68579" y="2412"/>
                  </a:lnTo>
                  <a:lnTo>
                    <a:pt x="494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9529" y="1693545"/>
              <a:ext cx="0" cy="3890645"/>
            </a:xfrm>
            <a:custGeom>
              <a:avLst/>
              <a:gdLst/>
              <a:ahLst/>
              <a:cxnLst/>
              <a:rect l="l" t="t" r="r" b="b"/>
              <a:pathLst>
                <a:path h="3890645">
                  <a:moveTo>
                    <a:pt x="0" y="3183128"/>
                  </a:moveTo>
                  <a:lnTo>
                    <a:pt x="0" y="2475865"/>
                  </a:lnTo>
                </a:path>
                <a:path h="3890645">
                  <a:moveTo>
                    <a:pt x="0" y="3183128"/>
                  </a:moveTo>
                  <a:lnTo>
                    <a:pt x="0" y="3890517"/>
                  </a:lnTo>
                </a:path>
                <a:path h="3890645">
                  <a:moveTo>
                    <a:pt x="0" y="530605"/>
                  </a:moveTo>
                  <a:lnTo>
                    <a:pt x="0" y="0"/>
                  </a:lnTo>
                </a:path>
              </a:pathLst>
            </a:custGeom>
            <a:ln w="14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9529" y="2224151"/>
              <a:ext cx="1439545" cy="884555"/>
            </a:xfrm>
            <a:custGeom>
              <a:avLst/>
              <a:gdLst/>
              <a:ahLst/>
              <a:cxnLst/>
              <a:rect l="l" t="t" r="r" b="b"/>
              <a:pathLst>
                <a:path w="1439545" h="884555">
                  <a:moveTo>
                    <a:pt x="0" y="0"/>
                  </a:moveTo>
                  <a:lnTo>
                    <a:pt x="0" y="884174"/>
                  </a:lnTo>
                  <a:lnTo>
                    <a:pt x="1439291" y="8841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49417" y="3077972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3" y="0"/>
                  </a:moveTo>
                  <a:lnTo>
                    <a:pt x="30225" y="2412"/>
                  </a:lnTo>
                  <a:lnTo>
                    <a:pt x="14478" y="8889"/>
                  </a:lnTo>
                  <a:lnTo>
                    <a:pt x="3937" y="18541"/>
                  </a:lnTo>
                  <a:lnTo>
                    <a:pt x="0" y="30352"/>
                  </a:lnTo>
                  <a:lnTo>
                    <a:pt x="3937" y="42163"/>
                  </a:lnTo>
                  <a:lnTo>
                    <a:pt x="14478" y="51815"/>
                  </a:lnTo>
                  <a:lnTo>
                    <a:pt x="30225" y="58292"/>
                  </a:lnTo>
                  <a:lnTo>
                    <a:pt x="49403" y="60578"/>
                  </a:lnTo>
                  <a:lnTo>
                    <a:pt x="68580" y="58292"/>
                  </a:lnTo>
                  <a:lnTo>
                    <a:pt x="84328" y="51815"/>
                  </a:lnTo>
                  <a:lnTo>
                    <a:pt x="94996" y="42163"/>
                  </a:lnTo>
                  <a:lnTo>
                    <a:pt x="98806" y="30352"/>
                  </a:lnTo>
                  <a:lnTo>
                    <a:pt x="94996" y="18541"/>
                  </a:lnTo>
                  <a:lnTo>
                    <a:pt x="84328" y="8889"/>
                  </a:lnTo>
                  <a:lnTo>
                    <a:pt x="68580" y="2412"/>
                  </a:lnTo>
                  <a:lnTo>
                    <a:pt x="49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59529" y="1693545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29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49417" y="1663319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3" y="0"/>
                  </a:moveTo>
                  <a:lnTo>
                    <a:pt x="30225" y="2412"/>
                  </a:lnTo>
                  <a:lnTo>
                    <a:pt x="14478" y="8889"/>
                  </a:lnTo>
                  <a:lnTo>
                    <a:pt x="3937" y="18414"/>
                  </a:lnTo>
                  <a:lnTo>
                    <a:pt x="0" y="30225"/>
                  </a:lnTo>
                  <a:lnTo>
                    <a:pt x="3937" y="42163"/>
                  </a:lnTo>
                  <a:lnTo>
                    <a:pt x="14478" y="51815"/>
                  </a:lnTo>
                  <a:lnTo>
                    <a:pt x="30225" y="58292"/>
                  </a:lnTo>
                  <a:lnTo>
                    <a:pt x="49403" y="60705"/>
                  </a:lnTo>
                  <a:lnTo>
                    <a:pt x="68580" y="58292"/>
                  </a:lnTo>
                  <a:lnTo>
                    <a:pt x="84328" y="51815"/>
                  </a:lnTo>
                  <a:lnTo>
                    <a:pt x="94996" y="42163"/>
                  </a:lnTo>
                  <a:lnTo>
                    <a:pt x="98806" y="30225"/>
                  </a:lnTo>
                  <a:lnTo>
                    <a:pt x="94996" y="18414"/>
                  </a:lnTo>
                  <a:lnTo>
                    <a:pt x="84328" y="8889"/>
                  </a:lnTo>
                  <a:lnTo>
                    <a:pt x="68580" y="2412"/>
                  </a:lnTo>
                  <a:lnTo>
                    <a:pt x="49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59529" y="4169410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29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49417" y="4139057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3" y="0"/>
                  </a:moveTo>
                  <a:lnTo>
                    <a:pt x="30225" y="2286"/>
                  </a:lnTo>
                  <a:lnTo>
                    <a:pt x="14478" y="8890"/>
                  </a:lnTo>
                  <a:lnTo>
                    <a:pt x="3937" y="18542"/>
                  </a:lnTo>
                  <a:lnTo>
                    <a:pt x="0" y="30353"/>
                  </a:lnTo>
                  <a:lnTo>
                    <a:pt x="3937" y="42164"/>
                  </a:lnTo>
                  <a:lnTo>
                    <a:pt x="14478" y="51816"/>
                  </a:lnTo>
                  <a:lnTo>
                    <a:pt x="30225" y="58293"/>
                  </a:lnTo>
                  <a:lnTo>
                    <a:pt x="49403" y="60706"/>
                  </a:lnTo>
                  <a:lnTo>
                    <a:pt x="68580" y="58293"/>
                  </a:lnTo>
                  <a:lnTo>
                    <a:pt x="84328" y="51816"/>
                  </a:lnTo>
                  <a:lnTo>
                    <a:pt x="94996" y="42164"/>
                  </a:lnTo>
                  <a:lnTo>
                    <a:pt x="98806" y="30353"/>
                  </a:lnTo>
                  <a:lnTo>
                    <a:pt x="94996" y="18542"/>
                  </a:lnTo>
                  <a:lnTo>
                    <a:pt x="84328" y="8890"/>
                  </a:lnTo>
                  <a:lnTo>
                    <a:pt x="68580" y="2286"/>
                  </a:lnTo>
                  <a:lnTo>
                    <a:pt x="49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59529" y="5584062"/>
              <a:ext cx="1439545" cy="0"/>
            </a:xfrm>
            <a:custGeom>
              <a:avLst/>
              <a:gdLst/>
              <a:ahLst/>
              <a:cxnLst/>
              <a:rect l="l" t="t" r="r" b="b"/>
              <a:pathLst>
                <a:path w="1439545">
                  <a:moveTo>
                    <a:pt x="0" y="0"/>
                  </a:moveTo>
                  <a:lnTo>
                    <a:pt x="143929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49417" y="5553710"/>
              <a:ext cx="99060" cy="60960"/>
            </a:xfrm>
            <a:custGeom>
              <a:avLst/>
              <a:gdLst/>
              <a:ahLst/>
              <a:cxnLst/>
              <a:rect l="l" t="t" r="r" b="b"/>
              <a:pathLst>
                <a:path w="99060" h="60960">
                  <a:moveTo>
                    <a:pt x="49403" y="0"/>
                  </a:moveTo>
                  <a:lnTo>
                    <a:pt x="30225" y="2412"/>
                  </a:lnTo>
                  <a:lnTo>
                    <a:pt x="14478" y="8889"/>
                  </a:lnTo>
                  <a:lnTo>
                    <a:pt x="3937" y="18541"/>
                  </a:lnTo>
                  <a:lnTo>
                    <a:pt x="0" y="30352"/>
                  </a:lnTo>
                  <a:lnTo>
                    <a:pt x="3937" y="42176"/>
                  </a:lnTo>
                  <a:lnTo>
                    <a:pt x="14478" y="51815"/>
                  </a:lnTo>
                  <a:lnTo>
                    <a:pt x="30225" y="58305"/>
                  </a:lnTo>
                  <a:lnTo>
                    <a:pt x="49403" y="60693"/>
                  </a:lnTo>
                  <a:lnTo>
                    <a:pt x="68580" y="58305"/>
                  </a:lnTo>
                  <a:lnTo>
                    <a:pt x="84328" y="51815"/>
                  </a:lnTo>
                  <a:lnTo>
                    <a:pt x="94996" y="42176"/>
                  </a:lnTo>
                  <a:lnTo>
                    <a:pt x="98806" y="30352"/>
                  </a:lnTo>
                  <a:lnTo>
                    <a:pt x="94996" y="18541"/>
                  </a:lnTo>
                  <a:lnTo>
                    <a:pt x="84328" y="8889"/>
                  </a:lnTo>
                  <a:lnTo>
                    <a:pt x="68580" y="2412"/>
                  </a:lnTo>
                  <a:lnTo>
                    <a:pt x="49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98819" y="1446022"/>
              <a:ext cx="0" cy="4385945"/>
            </a:xfrm>
            <a:custGeom>
              <a:avLst/>
              <a:gdLst/>
              <a:ahLst/>
              <a:cxnLst/>
              <a:rect l="l" t="t" r="r" b="b"/>
              <a:pathLst>
                <a:path h="4385945">
                  <a:moveTo>
                    <a:pt x="0" y="247523"/>
                  </a:moveTo>
                  <a:lnTo>
                    <a:pt x="0" y="0"/>
                  </a:lnTo>
                </a:path>
                <a:path h="4385945">
                  <a:moveTo>
                    <a:pt x="0" y="247523"/>
                  </a:moveTo>
                  <a:lnTo>
                    <a:pt x="0" y="495173"/>
                  </a:lnTo>
                </a:path>
                <a:path h="4385945">
                  <a:moveTo>
                    <a:pt x="0" y="1662302"/>
                  </a:moveTo>
                  <a:lnTo>
                    <a:pt x="0" y="1414779"/>
                  </a:lnTo>
                </a:path>
                <a:path h="4385945">
                  <a:moveTo>
                    <a:pt x="0" y="1662302"/>
                  </a:moveTo>
                  <a:lnTo>
                    <a:pt x="0" y="1909826"/>
                  </a:lnTo>
                </a:path>
                <a:path h="4385945">
                  <a:moveTo>
                    <a:pt x="0" y="2714625"/>
                  </a:moveTo>
                  <a:lnTo>
                    <a:pt x="0" y="2484628"/>
                  </a:lnTo>
                </a:path>
                <a:path h="4385945">
                  <a:moveTo>
                    <a:pt x="0" y="2714625"/>
                  </a:moveTo>
                  <a:lnTo>
                    <a:pt x="0" y="2962147"/>
                  </a:lnTo>
                </a:path>
                <a:path h="4385945">
                  <a:moveTo>
                    <a:pt x="0" y="4138041"/>
                  </a:moveTo>
                  <a:lnTo>
                    <a:pt x="0" y="3890517"/>
                  </a:lnTo>
                </a:path>
                <a:path h="4385945">
                  <a:moveTo>
                    <a:pt x="0" y="4138041"/>
                  </a:moveTo>
                  <a:lnTo>
                    <a:pt x="0" y="4385640"/>
                  </a:lnTo>
                </a:path>
              </a:pathLst>
            </a:custGeom>
            <a:ln w="14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8819" y="1446022"/>
              <a:ext cx="863600" cy="4385945"/>
            </a:xfrm>
            <a:custGeom>
              <a:avLst/>
              <a:gdLst/>
              <a:ahLst/>
              <a:cxnLst/>
              <a:rect l="l" t="t" r="r" b="b"/>
              <a:pathLst>
                <a:path w="863600" h="4385945">
                  <a:moveTo>
                    <a:pt x="0" y="0"/>
                  </a:moveTo>
                  <a:lnTo>
                    <a:pt x="863473" y="0"/>
                  </a:lnTo>
                </a:path>
                <a:path w="863600" h="4385945">
                  <a:moveTo>
                    <a:pt x="0" y="495173"/>
                  </a:moveTo>
                  <a:lnTo>
                    <a:pt x="863473" y="495173"/>
                  </a:lnTo>
                </a:path>
                <a:path w="863600" h="4385945">
                  <a:moveTo>
                    <a:pt x="0" y="1414779"/>
                  </a:moveTo>
                  <a:lnTo>
                    <a:pt x="863473" y="1414779"/>
                  </a:lnTo>
                </a:path>
                <a:path w="863600" h="4385945">
                  <a:moveTo>
                    <a:pt x="0" y="1909826"/>
                  </a:moveTo>
                  <a:lnTo>
                    <a:pt x="863473" y="1909826"/>
                  </a:lnTo>
                </a:path>
                <a:path w="863600" h="4385945">
                  <a:moveTo>
                    <a:pt x="0" y="2962147"/>
                  </a:moveTo>
                  <a:lnTo>
                    <a:pt x="863473" y="2962147"/>
                  </a:lnTo>
                </a:path>
                <a:path w="863600" h="4385945">
                  <a:moveTo>
                    <a:pt x="0" y="2484628"/>
                  </a:moveTo>
                  <a:lnTo>
                    <a:pt x="863473" y="2484628"/>
                  </a:lnTo>
                </a:path>
                <a:path w="863600" h="4385945">
                  <a:moveTo>
                    <a:pt x="0" y="3890517"/>
                  </a:moveTo>
                  <a:lnTo>
                    <a:pt x="863473" y="3890517"/>
                  </a:lnTo>
                </a:path>
                <a:path w="863600" h="4385945">
                  <a:moveTo>
                    <a:pt x="0" y="4385640"/>
                  </a:moveTo>
                  <a:lnTo>
                    <a:pt x="863473" y="438564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44292" y="3502405"/>
              <a:ext cx="0" cy="136525"/>
            </a:xfrm>
            <a:custGeom>
              <a:avLst/>
              <a:gdLst/>
              <a:ahLst/>
              <a:cxnLst/>
              <a:rect l="l" t="t" r="r" b="b"/>
              <a:pathLst>
                <a:path h="136525">
                  <a:moveTo>
                    <a:pt x="0" y="136398"/>
                  </a:moveTo>
                  <a:lnTo>
                    <a:pt x="0" y="0"/>
                  </a:lnTo>
                </a:path>
              </a:pathLst>
            </a:custGeom>
            <a:ln w="14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78506" y="3391280"/>
              <a:ext cx="132080" cy="121285"/>
            </a:xfrm>
            <a:custGeom>
              <a:avLst/>
              <a:gdLst/>
              <a:ahLst/>
              <a:cxnLst/>
              <a:rect l="l" t="t" r="r" b="b"/>
              <a:pathLst>
                <a:path w="132080" h="121285">
                  <a:moveTo>
                    <a:pt x="65786" y="0"/>
                  </a:moveTo>
                  <a:lnTo>
                    <a:pt x="0" y="121285"/>
                  </a:lnTo>
                  <a:lnTo>
                    <a:pt x="131572" y="121285"/>
                  </a:lnTo>
                  <a:lnTo>
                    <a:pt x="657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44292" y="363880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0" y="171831"/>
                  </a:lnTo>
                </a:path>
              </a:pathLst>
            </a:custGeom>
            <a:ln w="14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78506" y="3800475"/>
              <a:ext cx="132080" cy="121285"/>
            </a:xfrm>
            <a:custGeom>
              <a:avLst/>
              <a:gdLst/>
              <a:ahLst/>
              <a:cxnLst/>
              <a:rect l="l" t="t" r="r" b="b"/>
              <a:pathLst>
                <a:path w="132080" h="121285">
                  <a:moveTo>
                    <a:pt x="131572" y="0"/>
                  </a:moveTo>
                  <a:lnTo>
                    <a:pt x="0" y="0"/>
                  </a:lnTo>
                  <a:lnTo>
                    <a:pt x="65786" y="121285"/>
                  </a:lnTo>
                  <a:lnTo>
                    <a:pt x="1315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161792" y="3448634"/>
            <a:ext cx="1746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229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12941" y="1520139"/>
            <a:ext cx="1746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73015" y="2024329"/>
            <a:ext cx="1746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05829" y="2935605"/>
            <a:ext cx="1739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05829" y="5412435"/>
            <a:ext cx="1739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12941" y="3988435"/>
            <a:ext cx="17399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7346" y="664540"/>
            <a:ext cx="10541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dirty="0">
                <a:latin typeface="Times New Roman"/>
                <a:cs typeface="Times New Roman"/>
              </a:rPr>
              <a:t>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09315" y="471043"/>
            <a:ext cx="1657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i="1" dirty="0">
                <a:latin typeface="Times New Roman"/>
                <a:cs typeface="Times New Roman"/>
              </a:rPr>
              <a:t>u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67326" y="469468"/>
            <a:ext cx="38163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300" i="1" dirty="0">
                <a:latin typeface="Times New Roman"/>
                <a:cs typeface="Times New Roman"/>
              </a:rPr>
              <a:t>u</a:t>
            </a:r>
            <a:r>
              <a:rPr sz="2300" i="1" spc="-40" dirty="0">
                <a:latin typeface="Times New Roman"/>
                <a:cs typeface="Times New Roman"/>
              </a:rPr>
              <a:t> </a:t>
            </a:r>
            <a:r>
              <a:rPr sz="1950" spc="-7" baseline="-25641" dirty="0">
                <a:latin typeface="Times New Roman"/>
                <a:cs typeface="Times New Roman"/>
              </a:rPr>
              <a:t>1</a:t>
            </a:r>
            <a:endParaRPr sz="1950" baseline="-25641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95465" y="671017"/>
            <a:ext cx="111125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33338" y="473456"/>
            <a:ext cx="17208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i="1" dirty="0">
                <a:latin typeface="Times New Roman"/>
                <a:cs typeface="Times New Roman"/>
              </a:rPr>
              <a:t>u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55723" y="3289554"/>
            <a:ext cx="1492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55723" y="3749421"/>
            <a:ext cx="1492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80409" y="1998091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35397" y="3820160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44946" y="1113231"/>
            <a:ext cx="35433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35397" y="1343405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60134" y="2528697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35397" y="2758516"/>
            <a:ext cx="33845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-55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44946" y="3590290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80409" y="4527930"/>
            <a:ext cx="3384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-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60134" y="5005578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0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48171" y="5536183"/>
            <a:ext cx="35369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35397" y="5235702"/>
            <a:ext cx="35369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48171" y="4121022"/>
            <a:ext cx="3384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-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48171" y="3059379"/>
            <a:ext cx="35369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48171" y="1644142"/>
            <a:ext cx="33845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"/>
                <a:cs typeface="Arial"/>
              </a:rPr>
              <a:t>1</a:t>
            </a:r>
            <a:r>
              <a:rPr sz="1750" spc="-60" dirty="0">
                <a:latin typeface="Arial"/>
                <a:cs typeface="Arial"/>
              </a:rPr>
              <a:t> </a:t>
            </a:r>
            <a:r>
              <a:rPr sz="1750" dirty="0">
                <a:latin typeface="Arial"/>
                <a:cs typeface="Arial"/>
              </a:rPr>
              <a:t>1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230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635" y="429209"/>
            <a:ext cx="13309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819" dirty="0"/>
              <a:t>T</a:t>
            </a:r>
            <a:r>
              <a:rPr sz="4400" spc="-5" dirty="0"/>
              <a:t>r</a:t>
            </a:r>
            <a:r>
              <a:rPr sz="4400" spc="-130" dirty="0"/>
              <a:t>ellis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20039" y="1047699"/>
            <a:ext cx="7440930" cy="10712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5"/>
              </a:spcBef>
            </a:pPr>
            <a:r>
              <a:rPr sz="2250" spc="-55" dirty="0">
                <a:latin typeface="Arial"/>
                <a:cs typeface="Arial"/>
              </a:rPr>
              <a:t>The</a:t>
            </a:r>
            <a:r>
              <a:rPr sz="2250" spc="-20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tree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graph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contracted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to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direct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graph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called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trellis 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50" dirty="0">
                <a:latin typeface="Arial"/>
                <a:cs typeface="Arial"/>
              </a:rPr>
              <a:t>the </a:t>
            </a:r>
            <a:r>
              <a:rPr sz="2250" spc="-70" dirty="0">
                <a:latin typeface="Arial"/>
                <a:cs typeface="Arial"/>
              </a:rPr>
              <a:t>convolutional </a:t>
            </a:r>
            <a:r>
              <a:rPr sz="2250" spc="-60" dirty="0">
                <a:latin typeface="Arial"/>
                <a:cs typeface="Arial"/>
              </a:rPr>
              <a:t>code </a:t>
            </a:r>
            <a:r>
              <a:rPr sz="2250" spc="-65" dirty="0">
                <a:latin typeface="Arial"/>
                <a:cs typeface="Arial"/>
              </a:rPr>
              <a:t>having </a:t>
            </a:r>
            <a:r>
              <a:rPr sz="2250" spc="-25" dirty="0">
                <a:latin typeface="Arial"/>
                <a:cs typeface="Arial"/>
              </a:rPr>
              <a:t>at </a:t>
            </a:r>
            <a:r>
              <a:rPr sz="2250" spc="-50" dirty="0">
                <a:latin typeface="Arial"/>
                <a:cs typeface="Arial"/>
              </a:rPr>
              <a:t>most </a:t>
            </a:r>
            <a:r>
              <a:rPr sz="2250" i="1" dirty="0">
                <a:latin typeface="Arial"/>
                <a:cs typeface="Arial"/>
              </a:rPr>
              <a:t>S </a:t>
            </a:r>
            <a:r>
              <a:rPr sz="2250" spc="-65" dirty="0">
                <a:latin typeface="Arial"/>
                <a:cs typeface="Arial"/>
              </a:rPr>
              <a:t>nodes </a:t>
            </a:r>
            <a:r>
              <a:rPr sz="2250" spc="-25" dirty="0">
                <a:latin typeface="Arial"/>
                <a:cs typeface="Arial"/>
              </a:rPr>
              <a:t>at </a:t>
            </a:r>
            <a:r>
              <a:rPr sz="2250" spc="-65" dirty="0">
                <a:latin typeface="Arial"/>
                <a:cs typeface="Arial"/>
              </a:rPr>
              <a:t>distance  </a:t>
            </a:r>
            <a:r>
              <a:rPr sz="2250" i="1" spc="-65" dirty="0">
                <a:latin typeface="Arial"/>
                <a:cs typeface="Arial"/>
              </a:rPr>
              <a:t>i</a:t>
            </a:r>
            <a:r>
              <a:rPr sz="2250" spc="-65" dirty="0">
                <a:latin typeface="Arial"/>
                <a:cs typeface="Arial"/>
              </a:rPr>
              <a:t>=0,1,… </a:t>
            </a:r>
            <a:r>
              <a:rPr sz="2250" spc="-25" dirty="0">
                <a:latin typeface="Arial"/>
                <a:cs typeface="Arial"/>
              </a:rPr>
              <a:t>to </a:t>
            </a:r>
            <a:r>
              <a:rPr sz="2250" spc="-50" dirty="0">
                <a:latin typeface="Arial"/>
                <a:cs typeface="Arial"/>
              </a:rPr>
              <a:t>the</a:t>
            </a:r>
            <a:r>
              <a:rPr sz="2250" spc="-2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root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039" y="2661030"/>
            <a:ext cx="76911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55" dirty="0">
                <a:latin typeface="Arial"/>
                <a:cs typeface="Arial"/>
              </a:rPr>
              <a:t>The </a:t>
            </a:r>
            <a:r>
              <a:rPr sz="2250" spc="-70" dirty="0">
                <a:latin typeface="Arial"/>
                <a:cs typeface="Arial"/>
              </a:rPr>
              <a:t>contents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50" dirty="0">
                <a:latin typeface="Arial"/>
                <a:cs typeface="Arial"/>
              </a:rPr>
              <a:t>the </a:t>
            </a:r>
            <a:r>
              <a:rPr sz="2250" spc="-35" dirty="0">
                <a:latin typeface="Arial"/>
                <a:cs typeface="Arial"/>
              </a:rPr>
              <a:t>(at </a:t>
            </a:r>
            <a:r>
              <a:rPr sz="2250" spc="-55" dirty="0">
                <a:latin typeface="Arial"/>
                <a:cs typeface="Arial"/>
              </a:rPr>
              <a:t>most) </a:t>
            </a:r>
            <a:r>
              <a:rPr sz="2250" i="1" spc="-60" dirty="0">
                <a:latin typeface="Arial"/>
                <a:cs typeface="Arial"/>
              </a:rPr>
              <a:t>MK</a:t>
            </a:r>
            <a:r>
              <a:rPr sz="2250" i="1" spc="-48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encoder registers </a:t>
            </a:r>
            <a:r>
              <a:rPr sz="2250" spc="-55" dirty="0">
                <a:latin typeface="Arial"/>
                <a:cs typeface="Arial"/>
              </a:rPr>
              <a:t>are </a:t>
            </a:r>
            <a:r>
              <a:rPr sz="2250" spc="-65" dirty="0">
                <a:latin typeface="Arial"/>
                <a:cs typeface="Arial"/>
              </a:rPr>
              <a:t>assigned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0039" y="2987802"/>
            <a:ext cx="15309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50" dirty="0">
                <a:latin typeface="Arial"/>
                <a:cs typeface="Arial"/>
              </a:rPr>
              <a:t>the</a:t>
            </a:r>
            <a:r>
              <a:rPr sz="2250" spc="-2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variables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5783" y="2913379"/>
            <a:ext cx="180975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150" i="1" spc="-5" dirty="0">
                <a:latin typeface="Times New Roman"/>
                <a:cs typeface="Times New Roman"/>
              </a:rPr>
              <a:t>s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3838" y="2899613"/>
            <a:ext cx="30226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latin typeface="Times New Roman"/>
                <a:cs typeface="Times New Roman"/>
              </a:rPr>
              <a:t>(</a:t>
            </a:r>
            <a:r>
              <a:rPr sz="1850" spc="-175" dirty="0">
                <a:latin typeface="Times New Roman"/>
                <a:cs typeface="Times New Roman"/>
              </a:rPr>
              <a:t> </a:t>
            </a:r>
            <a:r>
              <a:rPr sz="1850" i="1" spc="30" dirty="0">
                <a:latin typeface="Times New Roman"/>
                <a:cs typeface="Times New Roman"/>
              </a:rPr>
              <a:t>j</a:t>
            </a:r>
            <a:r>
              <a:rPr sz="1850" spc="30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9454" y="3183382"/>
            <a:ext cx="908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1442" y="2907283"/>
            <a:ext cx="4368800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150" spc="-10" dirty="0">
                <a:latin typeface="Symbol"/>
                <a:cs typeface="Symbol"/>
              </a:rPr>
              <a:t></a:t>
            </a:r>
            <a:r>
              <a:rPr sz="3150" i="1" spc="-10" dirty="0">
                <a:latin typeface="Times New Roman"/>
                <a:cs typeface="Times New Roman"/>
              </a:rPr>
              <a:t>GF</a:t>
            </a:r>
            <a:r>
              <a:rPr sz="3150" spc="-10" dirty="0">
                <a:latin typeface="Times New Roman"/>
                <a:cs typeface="Times New Roman"/>
              </a:rPr>
              <a:t>(2),</a:t>
            </a:r>
            <a:r>
              <a:rPr sz="3150" spc="-5" dirty="0">
                <a:latin typeface="Times New Roman"/>
                <a:cs typeface="Times New Roman"/>
              </a:rPr>
              <a:t> </a:t>
            </a:r>
            <a:r>
              <a:rPr sz="3150" i="1" spc="-5" dirty="0">
                <a:latin typeface="Times New Roman"/>
                <a:cs typeface="Times New Roman"/>
              </a:rPr>
              <a:t>j</a:t>
            </a:r>
            <a:r>
              <a:rPr sz="3150" i="1" spc="-40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</a:t>
            </a:r>
            <a:r>
              <a:rPr sz="3150" spc="-215" dirty="0">
                <a:latin typeface="Times New Roman"/>
                <a:cs typeface="Times New Roman"/>
              </a:rPr>
              <a:t> </a:t>
            </a:r>
            <a:r>
              <a:rPr sz="3150" spc="45" dirty="0">
                <a:latin typeface="Times New Roman"/>
                <a:cs typeface="Times New Roman"/>
              </a:rPr>
              <a:t>0,1,</a:t>
            </a:r>
            <a:r>
              <a:rPr sz="3150" spc="45" dirty="0">
                <a:latin typeface="Arial"/>
                <a:cs typeface="Arial"/>
              </a:rPr>
              <a:t></a:t>
            </a:r>
            <a:r>
              <a:rPr sz="3150" spc="45" dirty="0">
                <a:latin typeface="Times New Roman"/>
                <a:cs typeface="Times New Roman"/>
              </a:rPr>
              <a:t>,</a:t>
            </a:r>
            <a:r>
              <a:rPr sz="3150" i="1" spc="45" dirty="0">
                <a:latin typeface="Times New Roman"/>
                <a:cs typeface="Times New Roman"/>
              </a:rPr>
              <a:t>M</a:t>
            </a:r>
            <a:r>
              <a:rPr sz="3150" i="1" spc="-130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</a:t>
            </a:r>
            <a:r>
              <a:rPr sz="3150" spc="-330" dirty="0">
                <a:latin typeface="Times New Roman"/>
                <a:cs typeface="Times New Roman"/>
              </a:rPr>
              <a:t> </a:t>
            </a:r>
            <a:r>
              <a:rPr sz="3150" i="1" spc="-5" dirty="0">
                <a:latin typeface="Times New Roman"/>
                <a:cs typeface="Times New Roman"/>
              </a:rPr>
              <a:t>K</a:t>
            </a:r>
            <a:r>
              <a:rPr sz="3150" i="1" spc="-90" dirty="0">
                <a:latin typeface="Times New Roman"/>
                <a:cs typeface="Times New Roman"/>
              </a:rPr>
              <a:t> </a:t>
            </a:r>
            <a:r>
              <a:rPr sz="3150" spc="-490" dirty="0">
                <a:latin typeface="Symbol"/>
                <a:cs typeface="Symbol"/>
              </a:rPr>
              <a:t></a:t>
            </a:r>
            <a:r>
              <a:rPr sz="3150" spc="-490" dirty="0">
                <a:latin typeface="Times New Roman"/>
                <a:cs typeface="Times New Roman"/>
              </a:rPr>
              <a:t>1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0039" y="3911853"/>
            <a:ext cx="128587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55" dirty="0">
                <a:latin typeface="Arial"/>
                <a:cs typeface="Arial"/>
              </a:rPr>
              <a:t>The</a:t>
            </a:r>
            <a:r>
              <a:rPr sz="2250" spc="-254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vector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12973" y="3768293"/>
            <a:ext cx="31432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75" dirty="0">
                <a:latin typeface="Times New Roman"/>
                <a:cs typeface="Times New Roman"/>
              </a:rPr>
              <a:t>(</a:t>
            </a:r>
            <a:r>
              <a:rPr sz="1850" spc="30" dirty="0">
                <a:latin typeface="Times New Roman"/>
                <a:cs typeface="Times New Roman"/>
              </a:rPr>
              <a:t>0</a:t>
            </a:r>
            <a:r>
              <a:rPr sz="1850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8292" y="3771341"/>
            <a:ext cx="183832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044" algn="l"/>
              </a:tabLst>
            </a:pPr>
            <a:r>
              <a:rPr sz="1850" spc="-60" dirty="0">
                <a:latin typeface="Times New Roman"/>
                <a:cs typeface="Times New Roman"/>
              </a:rPr>
              <a:t>(1)	</a:t>
            </a:r>
            <a:r>
              <a:rPr sz="1850" spc="40" dirty="0">
                <a:latin typeface="Times New Roman"/>
                <a:cs typeface="Times New Roman"/>
              </a:rPr>
              <a:t>(</a:t>
            </a:r>
            <a:r>
              <a:rPr sz="1850" i="1" spc="40" dirty="0">
                <a:latin typeface="Times New Roman"/>
                <a:cs typeface="Times New Roman"/>
              </a:rPr>
              <a:t>M</a:t>
            </a:r>
            <a:r>
              <a:rPr sz="1850" spc="40" dirty="0">
                <a:latin typeface="Symbol"/>
                <a:cs typeface="Symbol"/>
              </a:rPr>
              <a:t></a:t>
            </a:r>
            <a:r>
              <a:rPr sz="1850" i="1" spc="40" dirty="0">
                <a:latin typeface="Times New Roman"/>
                <a:cs typeface="Times New Roman"/>
              </a:rPr>
              <a:t>K</a:t>
            </a:r>
            <a:r>
              <a:rPr sz="1850" i="1" spc="-310" dirty="0">
                <a:latin typeface="Times New Roman"/>
                <a:cs typeface="Times New Roman"/>
              </a:rPr>
              <a:t> </a:t>
            </a:r>
            <a:r>
              <a:rPr sz="1850" spc="-95" dirty="0">
                <a:latin typeface="Symbol"/>
                <a:cs typeface="Symbol"/>
              </a:rPr>
              <a:t></a:t>
            </a:r>
            <a:r>
              <a:rPr sz="1850" spc="-95" dirty="0">
                <a:latin typeface="Times New Roman"/>
                <a:cs typeface="Times New Roman"/>
              </a:rPr>
              <a:t>1)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3917" y="4052392"/>
            <a:ext cx="253365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7244" algn="l"/>
                <a:tab pos="1473200" algn="l"/>
                <a:tab pos="2454910" algn="l"/>
              </a:tabLst>
            </a:pPr>
            <a:r>
              <a:rPr sz="1850" i="1" dirty="0">
                <a:latin typeface="Times New Roman"/>
                <a:cs typeface="Times New Roman"/>
              </a:rPr>
              <a:t>i	i	i	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06879" y="3775659"/>
            <a:ext cx="985519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9415" algn="l"/>
              </a:tabLst>
            </a:pPr>
            <a:r>
              <a:rPr sz="32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200" i="1" spc="-5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spc="-40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(</a:t>
            </a:r>
            <a:r>
              <a:rPr sz="3200" i="1" spc="-20" dirty="0"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44951" y="3769563"/>
            <a:ext cx="236537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1190" algn="l"/>
                <a:tab pos="2216785" algn="l"/>
              </a:tabLst>
            </a:pPr>
            <a:r>
              <a:rPr sz="3200" spc="-5" dirty="0">
                <a:latin typeface="Times New Roman"/>
                <a:cs typeface="Times New Roman"/>
              </a:rPr>
              <a:t>,</a:t>
            </a:r>
            <a:r>
              <a:rPr sz="3200" spc="-495" dirty="0">
                <a:latin typeface="Times New Roman"/>
                <a:cs typeface="Times New Roman"/>
              </a:rPr>
              <a:t> </a:t>
            </a:r>
            <a:r>
              <a:rPr sz="3200" i="1" spc="-5" dirty="0">
                <a:latin typeface="Times New Roman"/>
                <a:cs typeface="Times New Roman"/>
              </a:rPr>
              <a:t>s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spc="-15" dirty="0">
                <a:latin typeface="Times New Roman"/>
                <a:cs typeface="Times New Roman"/>
              </a:rPr>
              <a:t>,</a:t>
            </a:r>
            <a:r>
              <a:rPr sz="3200" spc="1025" dirty="0">
                <a:latin typeface="Arial"/>
                <a:cs typeface="Arial"/>
              </a:rPr>
              <a:t></a:t>
            </a:r>
            <a:r>
              <a:rPr sz="3200" i="1" spc="-5" dirty="0">
                <a:latin typeface="Times New Roman"/>
                <a:cs typeface="Times New Roman"/>
              </a:rPr>
              <a:t>s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1939" y="4265498"/>
            <a:ext cx="7269480" cy="1649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250" spc="-65" dirty="0">
                <a:latin typeface="Arial"/>
                <a:cs typeface="Arial"/>
              </a:rPr>
              <a:t>combibing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all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register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contents </a:t>
            </a:r>
            <a:r>
              <a:rPr sz="2250" spc="-30" dirty="0">
                <a:latin typeface="Arial"/>
                <a:cs typeface="Arial"/>
              </a:rPr>
              <a:t>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time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step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i</a:t>
            </a:r>
            <a:r>
              <a:rPr sz="2250" i="1" spc="-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called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state</a:t>
            </a:r>
            <a:r>
              <a:rPr sz="2250" spc="-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of</a:t>
            </a:r>
            <a:endParaRPr sz="22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0"/>
              </a:spcBef>
            </a:pPr>
            <a:r>
              <a:rPr sz="2250" spc="-50" dirty="0">
                <a:latin typeface="Arial"/>
                <a:cs typeface="Arial"/>
              </a:rPr>
              <a:t>the </a:t>
            </a:r>
            <a:r>
              <a:rPr sz="2250" spc="-65" dirty="0">
                <a:latin typeface="Arial"/>
                <a:cs typeface="Arial"/>
              </a:rPr>
              <a:t>encoder </a:t>
            </a:r>
            <a:r>
              <a:rPr sz="2250" spc="-25" dirty="0">
                <a:latin typeface="Arial"/>
                <a:cs typeface="Arial"/>
              </a:rPr>
              <a:t>at </a:t>
            </a:r>
            <a:r>
              <a:rPr sz="2250" spc="-50" dirty="0">
                <a:latin typeface="Arial"/>
                <a:cs typeface="Arial"/>
              </a:rPr>
              <a:t>time </a:t>
            </a:r>
            <a:r>
              <a:rPr sz="2250" spc="-55" dirty="0">
                <a:latin typeface="Arial"/>
                <a:cs typeface="Arial"/>
              </a:rPr>
              <a:t>step</a:t>
            </a:r>
            <a:r>
              <a:rPr sz="2250" spc="-330" dirty="0">
                <a:latin typeface="Arial"/>
                <a:cs typeface="Arial"/>
              </a:rPr>
              <a:t> </a:t>
            </a:r>
            <a:r>
              <a:rPr sz="2250" i="1" spc="-15" dirty="0">
                <a:latin typeface="Arial"/>
                <a:cs typeface="Arial"/>
              </a:rPr>
              <a:t>i</a:t>
            </a:r>
            <a:r>
              <a:rPr sz="2250" spc="-15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tabLst>
                <a:tab pos="2407285" algn="l"/>
                <a:tab pos="5489575" algn="l"/>
              </a:tabLst>
            </a:pPr>
            <a:r>
              <a:rPr sz="2250" spc="-55" dirty="0">
                <a:latin typeface="Arial"/>
                <a:cs typeface="Arial"/>
              </a:rPr>
              <a:t>The </a:t>
            </a:r>
            <a:r>
              <a:rPr sz="2250" spc="-60" dirty="0">
                <a:latin typeface="Arial"/>
                <a:cs typeface="Arial"/>
              </a:rPr>
              <a:t>code</a:t>
            </a:r>
            <a:r>
              <a:rPr sz="2250" spc="-21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bit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block	</a:t>
            </a:r>
            <a:r>
              <a:rPr sz="4650" i="1" u="heavy" spc="-7" baseline="-358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4650" i="1" spc="-345" baseline="-3584" dirty="0">
                <a:latin typeface="Times New Roman"/>
                <a:cs typeface="Times New Roman"/>
              </a:rPr>
              <a:t> </a:t>
            </a:r>
            <a:r>
              <a:rPr sz="2700" i="1" spc="-52" baseline="-26234" dirty="0">
                <a:latin typeface="Times New Roman"/>
                <a:cs typeface="Times New Roman"/>
              </a:rPr>
              <a:t>i</a:t>
            </a:r>
            <a:r>
              <a:rPr sz="2250" spc="-35" dirty="0">
                <a:latin typeface="Arial"/>
                <a:cs typeface="Arial"/>
              </a:rPr>
              <a:t>is</a:t>
            </a:r>
            <a:r>
              <a:rPr sz="2250" spc="-8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clearly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</a:t>
            </a:r>
            <a:r>
              <a:rPr sz="2250" spc="-2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function</a:t>
            </a:r>
            <a:r>
              <a:rPr sz="2250" spc="-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	</a:t>
            </a:r>
            <a:r>
              <a:rPr sz="4800" i="1" u="heavy" spc="-7" baseline="-26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4800" i="1" spc="-7" baseline="-2604" dirty="0">
                <a:latin typeface="Times New Roman"/>
                <a:cs typeface="Times New Roman"/>
              </a:rPr>
              <a:t> </a:t>
            </a:r>
            <a:r>
              <a:rPr sz="2775" i="1" spc="-89" baseline="-25525" dirty="0">
                <a:latin typeface="Times New Roman"/>
                <a:cs typeface="Times New Roman"/>
              </a:rPr>
              <a:t>i</a:t>
            </a:r>
            <a:r>
              <a:rPr sz="2250" spc="-60" dirty="0">
                <a:latin typeface="Arial"/>
                <a:cs typeface="Arial"/>
              </a:rPr>
              <a:t>and </a:t>
            </a:r>
            <a:r>
              <a:rPr sz="4650" i="1" u="heavy" spc="30" baseline="-26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700" i="1" spc="30" baseline="-26234" dirty="0">
                <a:latin typeface="Times New Roman"/>
                <a:cs typeface="Times New Roman"/>
              </a:rPr>
              <a:t>i</a:t>
            </a:r>
            <a:r>
              <a:rPr sz="2250" spc="20" dirty="0">
                <a:latin typeface="Arial"/>
                <a:cs typeface="Arial"/>
              </a:rPr>
              <a:t>,</a:t>
            </a:r>
            <a:r>
              <a:rPr sz="2250" spc="-48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only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7616" y="0"/>
            <a:ext cx="7095490" cy="2480945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969"/>
              </a:spcBef>
            </a:pPr>
            <a:r>
              <a:rPr sz="2000" spc="-125" dirty="0">
                <a:latin typeface="Arial"/>
                <a:cs typeface="Arial"/>
              </a:rPr>
              <a:t>Example: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155"/>
              </a:spcBef>
            </a:pPr>
            <a:r>
              <a:rPr sz="2100" spc="-60" dirty="0">
                <a:latin typeface="Arial"/>
                <a:cs typeface="Arial"/>
              </a:rPr>
              <a:t>The</a:t>
            </a:r>
            <a:r>
              <a:rPr sz="2100" spc="-245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encoder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of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the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rate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10" dirty="0">
                <a:latin typeface="Arial"/>
                <a:cs typeface="Arial"/>
              </a:rPr>
              <a:t>½</a:t>
            </a:r>
            <a:r>
              <a:rPr sz="2100" spc="-260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convolutional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spc="-65" dirty="0">
                <a:latin typeface="Arial"/>
                <a:cs typeface="Arial"/>
              </a:rPr>
              <a:t>code</a:t>
            </a:r>
            <a:r>
              <a:rPr sz="2100" spc="-27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has</a:t>
            </a:r>
            <a:r>
              <a:rPr sz="2100" spc="-175" dirty="0">
                <a:latin typeface="Arial"/>
                <a:cs typeface="Arial"/>
              </a:rPr>
              <a:t> </a:t>
            </a:r>
            <a:r>
              <a:rPr sz="3975" i="1" spc="-7" baseline="-5241" dirty="0">
                <a:latin typeface="Times New Roman"/>
                <a:cs typeface="Times New Roman"/>
              </a:rPr>
              <a:t>S</a:t>
            </a:r>
            <a:r>
              <a:rPr sz="3975" i="1" spc="-195" baseline="-5241" dirty="0">
                <a:latin typeface="Times New Roman"/>
                <a:cs typeface="Times New Roman"/>
              </a:rPr>
              <a:t> </a:t>
            </a:r>
            <a:r>
              <a:rPr sz="3975" spc="-15" baseline="-5241" dirty="0">
                <a:latin typeface="Symbol"/>
                <a:cs typeface="Symbol"/>
              </a:rPr>
              <a:t></a:t>
            </a:r>
            <a:r>
              <a:rPr sz="3975" spc="-292" baseline="-5241" dirty="0">
                <a:latin typeface="Times New Roman"/>
                <a:cs typeface="Times New Roman"/>
              </a:rPr>
              <a:t> </a:t>
            </a:r>
            <a:r>
              <a:rPr sz="3975" spc="-52" baseline="-5241" dirty="0">
                <a:latin typeface="Times New Roman"/>
                <a:cs typeface="Times New Roman"/>
              </a:rPr>
              <a:t>2</a:t>
            </a:r>
            <a:r>
              <a:rPr sz="2325" spc="-52" baseline="25089" dirty="0">
                <a:latin typeface="Times New Roman"/>
                <a:cs typeface="Times New Roman"/>
              </a:rPr>
              <a:t>1</a:t>
            </a:r>
            <a:r>
              <a:rPr sz="2325" spc="262" baseline="25089" dirty="0">
                <a:latin typeface="Times New Roman"/>
                <a:cs typeface="Times New Roman"/>
              </a:rPr>
              <a:t> </a:t>
            </a:r>
            <a:r>
              <a:rPr sz="3975" spc="-15" baseline="-5241" dirty="0">
                <a:latin typeface="Symbol"/>
                <a:cs typeface="Symbol"/>
              </a:rPr>
              <a:t></a:t>
            </a:r>
            <a:r>
              <a:rPr sz="3975" spc="-540" baseline="-5241" dirty="0">
                <a:latin typeface="Times New Roman"/>
                <a:cs typeface="Times New Roman"/>
              </a:rPr>
              <a:t> </a:t>
            </a:r>
            <a:r>
              <a:rPr sz="3975" spc="-7" baseline="-5241" dirty="0">
                <a:latin typeface="Times New Roman"/>
                <a:cs typeface="Times New Roman"/>
              </a:rPr>
              <a:t>2</a:t>
            </a:r>
            <a:endParaRPr sz="3975" baseline="-5241">
              <a:latin typeface="Times New Roman"/>
              <a:cs typeface="Times New Roman"/>
            </a:endParaRPr>
          </a:p>
          <a:p>
            <a:pPr marL="77470">
              <a:lnSpc>
                <a:spcPct val="100000"/>
              </a:lnSpc>
              <a:spcBef>
                <a:spcPts val="730"/>
              </a:spcBef>
            </a:pPr>
            <a:r>
              <a:rPr sz="2100" spc="-65" dirty="0">
                <a:latin typeface="Arial"/>
                <a:cs typeface="Arial"/>
              </a:rPr>
              <a:t>different</a:t>
            </a:r>
            <a:r>
              <a:rPr sz="2100" spc="-190" dirty="0">
                <a:latin typeface="Arial"/>
                <a:cs typeface="Arial"/>
              </a:rPr>
              <a:t> </a:t>
            </a:r>
            <a:r>
              <a:rPr sz="2100" spc="-65" dirty="0">
                <a:latin typeface="Arial"/>
                <a:cs typeface="Arial"/>
              </a:rPr>
              <a:t>states.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The</a:t>
            </a:r>
            <a:r>
              <a:rPr sz="2100" spc="-22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state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is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given </a:t>
            </a:r>
            <a:r>
              <a:rPr sz="2100" spc="-90" dirty="0">
                <a:latin typeface="Arial"/>
                <a:cs typeface="Arial"/>
              </a:rPr>
              <a:t>by</a:t>
            </a:r>
            <a:endParaRPr sz="2100">
              <a:latin typeface="Arial"/>
              <a:cs typeface="Arial"/>
            </a:endParaRPr>
          </a:p>
          <a:p>
            <a:pPr marR="147955" algn="ctr">
              <a:lnSpc>
                <a:spcPct val="100000"/>
              </a:lnSpc>
              <a:spcBef>
                <a:spcPts val="560"/>
              </a:spcBef>
            </a:pPr>
            <a:r>
              <a:rPr sz="31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150" i="1" spc="-120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</a:t>
            </a:r>
            <a:endParaRPr sz="31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175"/>
              </a:spcBef>
              <a:tabLst>
                <a:tab pos="2196465" algn="l"/>
              </a:tabLst>
            </a:pPr>
            <a:r>
              <a:rPr sz="2100" spc="-60" dirty="0">
                <a:latin typeface="Arial"/>
                <a:cs typeface="Arial"/>
              </a:rPr>
              <a:t>The </a:t>
            </a:r>
            <a:r>
              <a:rPr sz="2100" spc="-70" dirty="0">
                <a:latin typeface="Arial"/>
                <a:cs typeface="Arial"/>
              </a:rPr>
              <a:t>code</a:t>
            </a:r>
            <a:r>
              <a:rPr sz="2100" spc="-26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bit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block	</a:t>
            </a:r>
            <a:r>
              <a:rPr sz="4800" i="1" u="heavy" spc="-37" baseline="-173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75" i="1" spc="-37" baseline="-24024" dirty="0">
                <a:latin typeface="Times New Roman"/>
                <a:cs typeface="Times New Roman"/>
              </a:rPr>
              <a:t>i</a:t>
            </a:r>
            <a:r>
              <a:rPr sz="2100" spc="-25" dirty="0">
                <a:latin typeface="Arial"/>
                <a:cs typeface="Arial"/>
              </a:rPr>
              <a:t>at</a:t>
            </a:r>
            <a:r>
              <a:rPr sz="2100" spc="-4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time</a:t>
            </a:r>
            <a:r>
              <a:rPr sz="2100" spc="-20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step</a:t>
            </a:r>
            <a:r>
              <a:rPr sz="2100" spc="-180" dirty="0">
                <a:latin typeface="Arial"/>
                <a:cs typeface="Arial"/>
              </a:rPr>
              <a:t> </a:t>
            </a:r>
            <a:r>
              <a:rPr sz="2100" i="1" dirty="0">
                <a:latin typeface="Arial"/>
                <a:cs typeface="Arial"/>
              </a:rPr>
              <a:t>i</a:t>
            </a:r>
            <a:r>
              <a:rPr sz="2100" i="1" spc="-70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is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computed</a:t>
            </a:r>
            <a:r>
              <a:rPr sz="2100" spc="-229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from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4950" i="1" spc="-82" baseline="-1683" dirty="0">
                <a:latin typeface="Times New Roman"/>
                <a:cs typeface="Times New Roman"/>
              </a:rPr>
              <a:t>s</a:t>
            </a:r>
            <a:r>
              <a:rPr sz="2850" i="1" spc="-82" baseline="-24853" dirty="0">
                <a:latin typeface="Times New Roman"/>
                <a:cs typeface="Times New Roman"/>
              </a:rPr>
              <a:t>i</a:t>
            </a:r>
            <a:r>
              <a:rPr sz="2100" spc="-55" dirty="0">
                <a:latin typeface="Arial"/>
                <a:cs typeface="Arial"/>
              </a:rPr>
              <a:t>and</a:t>
            </a:r>
            <a:r>
              <a:rPr sz="2100" spc="-395" dirty="0">
                <a:latin typeface="Arial"/>
                <a:cs typeface="Arial"/>
              </a:rPr>
              <a:t> </a:t>
            </a:r>
            <a:r>
              <a:rPr sz="4950" i="1" spc="-67" baseline="-1683" dirty="0">
                <a:latin typeface="Times New Roman"/>
                <a:cs typeface="Times New Roman"/>
              </a:rPr>
              <a:t>u</a:t>
            </a:r>
            <a:r>
              <a:rPr sz="2850" i="1" spc="-67" baseline="-24853" dirty="0">
                <a:latin typeface="Times New Roman"/>
                <a:cs typeface="Times New Roman"/>
              </a:rPr>
              <a:t>i</a:t>
            </a:r>
            <a:r>
              <a:rPr sz="2100" spc="-45" dirty="0">
                <a:latin typeface="Arial"/>
                <a:cs typeface="Arial"/>
              </a:rPr>
              <a:t>by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90570" y="2662885"/>
            <a:ext cx="1546860" cy="614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3100"/>
              </a:lnSpc>
              <a:spcBef>
                <a:spcPts val="95"/>
              </a:spcBef>
              <a:tabLst>
                <a:tab pos="623570" algn="l"/>
              </a:tabLst>
            </a:pPr>
            <a:r>
              <a:rPr sz="3100" i="1" spc="-20" dirty="0">
                <a:latin typeface="Times New Roman"/>
                <a:cs typeface="Times New Roman"/>
              </a:rPr>
              <a:t>x</a:t>
            </a:r>
            <a:r>
              <a:rPr sz="2700" spc="-30" baseline="35493" dirty="0">
                <a:latin typeface="Times New Roman"/>
                <a:cs typeface="Times New Roman"/>
              </a:rPr>
              <a:t>(1)	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360" dirty="0">
                <a:latin typeface="Times New Roman"/>
                <a:cs typeface="Times New Roman"/>
              </a:rPr>
              <a:t> </a:t>
            </a:r>
            <a:r>
              <a:rPr sz="3100" i="1" spc="-95" dirty="0">
                <a:latin typeface="Times New Roman"/>
                <a:cs typeface="Times New Roman"/>
              </a:rPr>
              <a:t>u</a:t>
            </a:r>
            <a:r>
              <a:rPr sz="3150" spc="-142" baseline="1322" dirty="0">
                <a:latin typeface="Arial"/>
                <a:cs typeface="Arial"/>
              </a:rPr>
              <a:t>and</a:t>
            </a:r>
            <a:endParaRPr sz="3150" baseline="1322">
              <a:latin typeface="Arial"/>
              <a:cs typeface="Arial"/>
            </a:endParaRPr>
          </a:p>
          <a:p>
            <a:pPr marL="218440">
              <a:lnSpc>
                <a:spcPts val="1540"/>
              </a:lnSpc>
              <a:tabLst>
                <a:tab pos="1105535" algn="l"/>
              </a:tabLst>
            </a:pPr>
            <a:r>
              <a:rPr sz="1800" i="1" dirty="0">
                <a:latin typeface="Times New Roman"/>
                <a:cs typeface="Times New Roman"/>
              </a:rPr>
              <a:t>i	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7261" y="2981909"/>
            <a:ext cx="895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49775" y="2372920"/>
            <a:ext cx="536575" cy="915669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sz="4650" i="1" spc="52" baseline="-20609" dirty="0">
                <a:latin typeface="Times New Roman"/>
                <a:cs typeface="Times New Roman"/>
              </a:rPr>
              <a:t>x</a:t>
            </a:r>
            <a:r>
              <a:rPr sz="1800" spc="35" dirty="0">
                <a:latin typeface="Times New Roman"/>
                <a:cs typeface="Times New Roman"/>
              </a:rPr>
              <a:t>(2)</a:t>
            </a:r>
            <a:endParaRPr sz="1800">
              <a:latin typeface="Times New Roman"/>
              <a:cs typeface="Times New Roman"/>
            </a:endParaRPr>
          </a:p>
          <a:p>
            <a:pPr marR="53340" algn="ctr">
              <a:lnSpc>
                <a:spcPct val="100000"/>
              </a:lnSpc>
              <a:spcBef>
                <a:spcPts val="415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8077" y="2610053"/>
            <a:ext cx="111188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6910" algn="l"/>
              </a:tabLst>
            </a:pP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270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u	</a:t>
            </a:r>
            <a:r>
              <a:rPr sz="3100" spc="-5" dirty="0">
                <a:latin typeface="Symbol"/>
                <a:cs typeface="Symbol"/>
              </a:rPr>
              <a:t></a:t>
            </a:r>
            <a:r>
              <a:rPr sz="3100" spc="-440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s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9660" y="2988309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09142" y="3869944"/>
            <a:ext cx="5010785" cy="1987550"/>
            <a:chOff x="909142" y="3869944"/>
            <a:chExt cx="5010785" cy="1987550"/>
          </a:xfrm>
        </p:grpSpPr>
        <p:sp>
          <p:nvSpPr>
            <p:cNvPr id="9" name="object 9"/>
            <p:cNvSpPr/>
            <p:nvPr/>
          </p:nvSpPr>
          <p:spPr>
            <a:xfrm>
              <a:off x="1421129" y="4170299"/>
              <a:ext cx="1128395" cy="0"/>
            </a:xfrm>
            <a:custGeom>
              <a:avLst/>
              <a:gdLst/>
              <a:ahLst/>
              <a:cxnLst/>
              <a:rect l="l" t="t" r="r" b="b"/>
              <a:pathLst>
                <a:path w="1128395">
                  <a:moveTo>
                    <a:pt x="564007" y="0"/>
                  </a:moveTo>
                  <a:lnTo>
                    <a:pt x="0" y="0"/>
                  </a:lnTo>
                </a:path>
                <a:path w="1128395">
                  <a:moveTo>
                    <a:pt x="564007" y="0"/>
                  </a:moveTo>
                  <a:lnTo>
                    <a:pt x="112788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1129" y="4170299"/>
              <a:ext cx="1128395" cy="1617980"/>
            </a:xfrm>
            <a:custGeom>
              <a:avLst/>
              <a:gdLst/>
              <a:ahLst/>
              <a:cxnLst/>
              <a:rect l="l" t="t" r="r" b="b"/>
              <a:pathLst>
                <a:path w="1128395" h="1617979">
                  <a:moveTo>
                    <a:pt x="0" y="0"/>
                  </a:moveTo>
                  <a:lnTo>
                    <a:pt x="1127887" y="1617383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15492" y="3876294"/>
              <a:ext cx="3306445" cy="1974850"/>
            </a:xfrm>
            <a:custGeom>
              <a:avLst/>
              <a:gdLst/>
              <a:ahLst/>
              <a:cxnLst/>
              <a:rect l="l" t="t" r="r" b="b"/>
              <a:pathLst>
                <a:path w="3306445" h="1974850">
                  <a:moveTo>
                    <a:pt x="0" y="546734"/>
                  </a:moveTo>
                  <a:lnTo>
                    <a:pt x="506095" y="546734"/>
                  </a:lnTo>
                  <a:lnTo>
                    <a:pt x="506095" y="0"/>
                  </a:lnTo>
                  <a:lnTo>
                    <a:pt x="0" y="0"/>
                  </a:lnTo>
                  <a:lnTo>
                    <a:pt x="0" y="546734"/>
                  </a:lnTo>
                  <a:close/>
                </a:path>
                <a:path w="3306445" h="1974850">
                  <a:moveTo>
                    <a:pt x="2722676" y="294004"/>
                  </a:moveTo>
                  <a:lnTo>
                    <a:pt x="2139238" y="294004"/>
                  </a:lnTo>
                </a:path>
                <a:path w="3306445" h="1974850">
                  <a:moveTo>
                    <a:pt x="2722676" y="294004"/>
                  </a:moveTo>
                  <a:lnTo>
                    <a:pt x="3306114" y="294004"/>
                  </a:lnTo>
                </a:path>
                <a:path w="3306445" h="1974850">
                  <a:moveTo>
                    <a:pt x="3306114" y="294004"/>
                  </a:moveTo>
                  <a:lnTo>
                    <a:pt x="2139238" y="197439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54730" y="4170299"/>
              <a:ext cx="1167130" cy="1680845"/>
            </a:xfrm>
            <a:custGeom>
              <a:avLst/>
              <a:gdLst/>
              <a:ahLst/>
              <a:cxnLst/>
              <a:rect l="l" t="t" r="r" b="b"/>
              <a:pathLst>
                <a:path w="1167129" h="1680845">
                  <a:moveTo>
                    <a:pt x="0" y="0"/>
                  </a:moveTo>
                  <a:lnTo>
                    <a:pt x="1166876" y="1680387"/>
                  </a:lnTo>
                </a:path>
              </a:pathLst>
            </a:custGeom>
            <a:ln w="1269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27194" y="4170299"/>
              <a:ext cx="1186815" cy="1680845"/>
            </a:xfrm>
            <a:custGeom>
              <a:avLst/>
              <a:gdLst/>
              <a:ahLst/>
              <a:cxnLst/>
              <a:rect l="l" t="t" r="r" b="b"/>
              <a:pathLst>
                <a:path w="1186814" h="1680845">
                  <a:moveTo>
                    <a:pt x="564006" y="0"/>
                  </a:moveTo>
                  <a:lnTo>
                    <a:pt x="0" y="0"/>
                  </a:lnTo>
                </a:path>
                <a:path w="1186814" h="1680845">
                  <a:moveTo>
                    <a:pt x="564006" y="0"/>
                  </a:moveTo>
                  <a:lnTo>
                    <a:pt x="1186306" y="0"/>
                  </a:lnTo>
                </a:path>
                <a:path w="1186814" h="1680845">
                  <a:moveTo>
                    <a:pt x="1186306" y="0"/>
                  </a:moveTo>
                  <a:lnTo>
                    <a:pt x="0" y="16803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27194" y="4170299"/>
              <a:ext cx="1186815" cy="1680845"/>
            </a:xfrm>
            <a:custGeom>
              <a:avLst/>
              <a:gdLst/>
              <a:ahLst/>
              <a:cxnLst/>
              <a:rect l="l" t="t" r="r" b="b"/>
              <a:pathLst>
                <a:path w="1186814" h="1680845">
                  <a:moveTo>
                    <a:pt x="0" y="0"/>
                  </a:moveTo>
                  <a:lnTo>
                    <a:pt x="1186306" y="1680387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6555231" y="4842509"/>
            <a:ext cx="777875" cy="0"/>
          </a:xfrm>
          <a:custGeom>
            <a:avLst/>
            <a:gdLst/>
            <a:ahLst/>
            <a:cxnLst/>
            <a:rect l="l" t="t" r="r" b="b"/>
            <a:pathLst>
              <a:path w="777875">
                <a:moveTo>
                  <a:pt x="0" y="0"/>
                </a:moveTo>
                <a:lnTo>
                  <a:pt x="7778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55231" y="5262626"/>
            <a:ext cx="777875" cy="0"/>
          </a:xfrm>
          <a:custGeom>
            <a:avLst/>
            <a:gdLst/>
            <a:ahLst/>
            <a:cxnLst/>
            <a:rect l="l" t="t" r="r" b="b"/>
            <a:pathLst>
              <a:path w="777875">
                <a:moveTo>
                  <a:pt x="0" y="0"/>
                </a:moveTo>
                <a:lnTo>
                  <a:pt x="777875" y="0"/>
                </a:lnTo>
              </a:path>
            </a:pathLst>
          </a:custGeom>
          <a:ln w="127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50329" y="4207988"/>
            <a:ext cx="916940" cy="10267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9"/>
              </a:spcBef>
              <a:tabLst>
                <a:tab pos="425450" algn="l"/>
              </a:tabLst>
            </a:pPr>
            <a:r>
              <a:rPr sz="3000" i="1" spc="-10" dirty="0">
                <a:latin typeface="Times New Roman"/>
                <a:cs typeface="Times New Roman"/>
              </a:rPr>
              <a:t>u</a:t>
            </a:r>
            <a:r>
              <a:rPr sz="2625" i="1" spc="-15" baseline="-19047" dirty="0">
                <a:latin typeface="Times New Roman"/>
                <a:cs typeface="Times New Roman"/>
              </a:rPr>
              <a:t>i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spc="-434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0</a:t>
            </a:r>
            <a:endParaRPr sz="3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  <a:tabLst>
                <a:tab pos="437515" algn="l"/>
              </a:tabLst>
            </a:pPr>
            <a:r>
              <a:rPr sz="3050" i="1" spc="-10" dirty="0">
                <a:latin typeface="Times New Roman"/>
                <a:cs typeface="Times New Roman"/>
              </a:rPr>
              <a:t>u</a:t>
            </a:r>
            <a:r>
              <a:rPr sz="2700" i="1" spc="-15" baseline="-18518" dirty="0">
                <a:latin typeface="Times New Roman"/>
                <a:cs typeface="Times New Roman"/>
              </a:rPr>
              <a:t>i	</a:t>
            </a:r>
            <a:r>
              <a:rPr sz="3050" spc="85" dirty="0">
                <a:latin typeface="Symbol"/>
                <a:cs typeface="Symbol"/>
              </a:rPr>
              <a:t></a:t>
            </a:r>
            <a:r>
              <a:rPr sz="3050" spc="85" dirty="0">
                <a:latin typeface="Times New Roman"/>
                <a:cs typeface="Times New Roman"/>
              </a:rPr>
              <a:t>1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4521" y="3942715"/>
            <a:ext cx="2044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13501" y="3876294"/>
            <a:ext cx="506095" cy="546735"/>
          </a:xfrm>
          <a:custGeom>
            <a:avLst/>
            <a:gdLst/>
            <a:ahLst/>
            <a:cxnLst/>
            <a:rect l="l" t="t" r="r" b="b"/>
            <a:pathLst>
              <a:path w="506095" h="546735">
                <a:moveTo>
                  <a:pt x="0" y="546734"/>
                </a:moveTo>
                <a:lnTo>
                  <a:pt x="506095" y="546734"/>
                </a:lnTo>
                <a:lnTo>
                  <a:pt x="506095" y="0"/>
                </a:lnTo>
                <a:lnTo>
                  <a:pt x="0" y="0"/>
                </a:lnTo>
                <a:lnTo>
                  <a:pt x="0" y="5467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74155" y="3942715"/>
            <a:ext cx="2044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21607" y="3876294"/>
            <a:ext cx="506095" cy="546735"/>
          </a:xfrm>
          <a:custGeom>
            <a:avLst/>
            <a:gdLst/>
            <a:ahLst/>
            <a:cxnLst/>
            <a:rect l="l" t="t" r="r" b="b"/>
            <a:pathLst>
              <a:path w="506095" h="546735">
                <a:moveTo>
                  <a:pt x="0" y="546734"/>
                </a:moveTo>
                <a:lnTo>
                  <a:pt x="506095" y="546734"/>
                </a:lnTo>
                <a:lnTo>
                  <a:pt x="506095" y="0"/>
                </a:lnTo>
                <a:lnTo>
                  <a:pt x="0" y="0"/>
                </a:lnTo>
                <a:lnTo>
                  <a:pt x="0" y="5467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381880" y="3942715"/>
            <a:ext cx="2044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549017" y="3876294"/>
            <a:ext cx="506095" cy="546735"/>
          </a:xfrm>
          <a:custGeom>
            <a:avLst/>
            <a:gdLst/>
            <a:ahLst/>
            <a:cxnLst/>
            <a:rect l="l" t="t" r="r" b="b"/>
            <a:pathLst>
              <a:path w="506094" h="546735">
                <a:moveTo>
                  <a:pt x="0" y="546734"/>
                </a:moveTo>
                <a:lnTo>
                  <a:pt x="506094" y="546734"/>
                </a:lnTo>
                <a:lnTo>
                  <a:pt x="506094" y="0"/>
                </a:lnTo>
                <a:lnTo>
                  <a:pt x="0" y="0"/>
                </a:lnTo>
                <a:lnTo>
                  <a:pt x="0" y="5467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708529" y="3942715"/>
            <a:ext cx="20447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49017" y="5556618"/>
            <a:ext cx="3870960" cy="546735"/>
          </a:xfrm>
          <a:custGeom>
            <a:avLst/>
            <a:gdLst/>
            <a:ahLst/>
            <a:cxnLst/>
            <a:rect l="l" t="t" r="r" b="b"/>
            <a:pathLst>
              <a:path w="3870960" h="546735">
                <a:moveTo>
                  <a:pt x="0" y="546735"/>
                </a:moveTo>
                <a:lnTo>
                  <a:pt x="506094" y="546735"/>
                </a:lnTo>
                <a:lnTo>
                  <a:pt x="506094" y="0"/>
                </a:lnTo>
                <a:lnTo>
                  <a:pt x="0" y="0"/>
                </a:lnTo>
                <a:lnTo>
                  <a:pt x="0" y="546735"/>
                </a:lnTo>
                <a:close/>
              </a:path>
              <a:path w="3870960" h="546735">
                <a:moveTo>
                  <a:pt x="3364483" y="546735"/>
                </a:moveTo>
                <a:lnTo>
                  <a:pt x="3870579" y="546735"/>
                </a:lnTo>
                <a:lnTo>
                  <a:pt x="3870579" y="0"/>
                </a:lnTo>
                <a:lnTo>
                  <a:pt x="3364483" y="0"/>
                </a:lnTo>
                <a:lnTo>
                  <a:pt x="3364483" y="546735"/>
                </a:lnTo>
                <a:close/>
              </a:path>
              <a:path w="3870960" h="546735">
                <a:moveTo>
                  <a:pt x="1672590" y="546735"/>
                </a:moveTo>
                <a:lnTo>
                  <a:pt x="2178685" y="546735"/>
                </a:lnTo>
                <a:lnTo>
                  <a:pt x="2178685" y="0"/>
                </a:lnTo>
                <a:lnTo>
                  <a:pt x="1672590" y="0"/>
                </a:lnTo>
                <a:lnTo>
                  <a:pt x="1672590" y="5467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854454" y="4278883"/>
            <a:ext cx="2781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254" dirty="0">
                <a:latin typeface="Arial"/>
                <a:cs typeface="Arial"/>
              </a:rPr>
              <a:t>11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231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64633" y="4278883"/>
            <a:ext cx="2781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260" dirty="0">
                <a:latin typeface="Arial"/>
                <a:cs typeface="Arial"/>
              </a:rPr>
              <a:t>11</a:t>
            </a:r>
            <a:endParaRPr sz="2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08375" y="4278883"/>
            <a:ext cx="2781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260" dirty="0">
                <a:latin typeface="Arial"/>
                <a:cs typeface="Arial"/>
              </a:rPr>
              <a:t>11</a:t>
            </a:r>
            <a:endParaRPr sz="2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15845" y="3753434"/>
            <a:ext cx="2997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95" dirty="0">
                <a:latin typeface="Arial"/>
                <a:cs typeface="Arial"/>
              </a:rPr>
              <a:t>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45202" y="3753434"/>
            <a:ext cx="2997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95" dirty="0">
                <a:latin typeface="Arial"/>
                <a:cs typeface="Arial"/>
              </a:rPr>
              <a:t>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88816" y="3753434"/>
            <a:ext cx="2997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95" dirty="0">
                <a:latin typeface="Arial"/>
                <a:cs typeface="Arial"/>
              </a:rPr>
              <a:t>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84190" y="5266385"/>
            <a:ext cx="2997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95" dirty="0">
                <a:latin typeface="Arial"/>
                <a:cs typeface="Arial"/>
              </a:rPr>
              <a:t>01</a:t>
            </a:r>
            <a:endParaRPr sz="2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49828" y="5350561"/>
            <a:ext cx="29972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90" dirty="0">
                <a:latin typeface="Arial"/>
                <a:cs typeface="Arial"/>
              </a:rPr>
              <a:t>01</a:t>
            </a:r>
            <a:endParaRPr sz="2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08529" y="5609031"/>
            <a:ext cx="3570604" cy="59372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2225"/>
              </a:lnSpc>
              <a:spcBef>
                <a:spcPts val="115"/>
              </a:spcBef>
              <a:tabLst>
                <a:tab pos="346075" algn="l"/>
                <a:tab pos="1583690" algn="l"/>
                <a:tab pos="2018030" algn="l"/>
                <a:tab pos="3275965" algn="l"/>
              </a:tabLst>
            </a:pPr>
            <a:r>
              <a:rPr sz="2100" spc="5" dirty="0">
                <a:latin typeface="Arial"/>
                <a:cs typeface="Arial"/>
              </a:rPr>
              <a:t>B	</a:t>
            </a:r>
            <a:r>
              <a:rPr sz="2100" u="dash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100" spc="215" dirty="0">
                <a:latin typeface="Arial"/>
                <a:cs typeface="Arial"/>
              </a:rPr>
              <a:t> </a:t>
            </a:r>
            <a:r>
              <a:rPr sz="2100" spc="5" dirty="0">
                <a:latin typeface="Arial"/>
                <a:cs typeface="Arial"/>
              </a:rPr>
              <a:t>B</a:t>
            </a:r>
            <a:r>
              <a:rPr sz="2100" dirty="0">
                <a:latin typeface="Arial"/>
                <a:cs typeface="Arial"/>
              </a:rPr>
              <a:t>	</a:t>
            </a:r>
            <a:r>
              <a:rPr sz="2100" u="dash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2100" spc="220" dirty="0">
                <a:latin typeface="Arial"/>
                <a:cs typeface="Arial"/>
              </a:rPr>
              <a:t> </a:t>
            </a:r>
            <a:r>
              <a:rPr sz="2100" spc="5" dirty="0">
                <a:latin typeface="Arial"/>
                <a:cs typeface="Arial"/>
              </a:rPr>
              <a:t>B</a:t>
            </a:r>
            <a:endParaRPr sz="2100">
              <a:latin typeface="Arial"/>
              <a:cs typeface="Arial"/>
            </a:endParaRPr>
          </a:p>
          <a:p>
            <a:pPr marL="714375">
              <a:lnSpc>
                <a:spcPts val="2225"/>
              </a:lnSpc>
              <a:tabLst>
                <a:tab pos="2348865" algn="l"/>
              </a:tabLst>
            </a:pPr>
            <a:r>
              <a:rPr sz="2100" spc="-45" dirty="0">
                <a:latin typeface="Arial"/>
                <a:cs typeface="Arial"/>
              </a:rPr>
              <a:t>10	</a:t>
            </a:r>
            <a:r>
              <a:rPr sz="2100" spc="-90" dirty="0">
                <a:latin typeface="Arial"/>
                <a:cs typeface="Arial"/>
              </a:rPr>
              <a:t>10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12996" y="1019594"/>
            <a:ext cx="554355" cy="496570"/>
          </a:xfrm>
          <a:custGeom>
            <a:avLst/>
            <a:gdLst/>
            <a:ahLst/>
            <a:cxnLst/>
            <a:rect l="l" t="t" r="r" b="b"/>
            <a:pathLst>
              <a:path w="554354" h="496569">
                <a:moveTo>
                  <a:pt x="0" y="496023"/>
                </a:moveTo>
                <a:lnTo>
                  <a:pt x="554342" y="496023"/>
                </a:lnTo>
                <a:lnTo>
                  <a:pt x="554342" y="0"/>
                </a:lnTo>
                <a:lnTo>
                  <a:pt x="0" y="0"/>
                </a:lnTo>
                <a:lnTo>
                  <a:pt x="0" y="496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20620" y="662739"/>
            <a:ext cx="4051300" cy="1259205"/>
            <a:chOff x="2420620" y="662739"/>
            <a:chExt cx="4051300" cy="1259205"/>
          </a:xfrm>
        </p:grpSpPr>
        <p:sp>
          <p:nvSpPr>
            <p:cNvPr id="4" name="object 4"/>
            <p:cNvSpPr/>
            <p:nvPr/>
          </p:nvSpPr>
          <p:spPr>
            <a:xfrm>
              <a:off x="2420620" y="1258188"/>
              <a:ext cx="1418590" cy="0"/>
            </a:xfrm>
            <a:custGeom>
              <a:avLst/>
              <a:gdLst/>
              <a:ahLst/>
              <a:cxnLst/>
              <a:rect l="l" t="t" r="r" b="b"/>
              <a:pathLst>
                <a:path w="1418589">
                  <a:moveTo>
                    <a:pt x="0" y="0"/>
                  </a:moveTo>
                  <a:lnTo>
                    <a:pt x="141859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5588" y="1214612"/>
              <a:ext cx="97442" cy="871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86658" y="695325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h="563244">
                  <a:moveTo>
                    <a:pt x="0" y="56286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50082" y="1225476"/>
              <a:ext cx="73157" cy="653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86658" y="695325"/>
              <a:ext cx="2047239" cy="0"/>
            </a:xfrm>
            <a:custGeom>
              <a:avLst/>
              <a:gdLst/>
              <a:ahLst/>
              <a:cxnLst/>
              <a:rect l="l" t="t" r="r" b="b"/>
              <a:pathLst>
                <a:path w="2047239">
                  <a:moveTo>
                    <a:pt x="0" y="0"/>
                  </a:moveTo>
                  <a:lnTo>
                    <a:pt x="20467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96814" y="662739"/>
              <a:ext cx="73157" cy="653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4058" y="1115059"/>
              <a:ext cx="0" cy="725170"/>
            </a:xfrm>
            <a:custGeom>
              <a:avLst/>
              <a:gdLst/>
              <a:ahLst/>
              <a:cxnLst/>
              <a:rect l="l" t="t" r="r" b="b"/>
              <a:pathLst>
                <a:path h="725169">
                  <a:moveTo>
                    <a:pt x="0" y="0"/>
                  </a:moveTo>
                  <a:lnTo>
                    <a:pt x="0" y="72491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07482" y="1082347"/>
              <a:ext cx="73157" cy="653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03394" y="1758619"/>
              <a:ext cx="180721" cy="1628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67352" y="1267713"/>
              <a:ext cx="1066165" cy="572770"/>
            </a:xfrm>
            <a:custGeom>
              <a:avLst/>
              <a:gdLst/>
              <a:ahLst/>
              <a:cxnLst/>
              <a:rect l="l" t="t" r="r" b="b"/>
              <a:pathLst>
                <a:path w="1066164" h="572769">
                  <a:moveTo>
                    <a:pt x="511683" y="572262"/>
                  </a:moveTo>
                  <a:lnTo>
                    <a:pt x="1066038" y="572262"/>
                  </a:lnTo>
                </a:path>
                <a:path w="1066164" h="572769">
                  <a:moveTo>
                    <a:pt x="0" y="0"/>
                  </a:moveTo>
                  <a:lnTo>
                    <a:pt x="426338" y="0"/>
                  </a:lnTo>
                  <a:lnTo>
                    <a:pt x="426338" y="43002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45050" y="1676505"/>
              <a:ext cx="97591" cy="8727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86658" y="1258188"/>
              <a:ext cx="1248410" cy="582295"/>
            </a:xfrm>
            <a:custGeom>
              <a:avLst/>
              <a:gdLst/>
              <a:ahLst/>
              <a:cxnLst/>
              <a:rect l="l" t="t" r="r" b="b"/>
              <a:pathLst>
                <a:path w="1248410" h="582294">
                  <a:moveTo>
                    <a:pt x="0" y="0"/>
                  </a:moveTo>
                  <a:lnTo>
                    <a:pt x="0" y="581787"/>
                  </a:lnTo>
                  <a:lnTo>
                    <a:pt x="1248028" y="5817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10938" y="1763801"/>
              <a:ext cx="268046" cy="15262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33390" y="809752"/>
              <a:ext cx="298450" cy="76835"/>
            </a:xfrm>
            <a:custGeom>
              <a:avLst/>
              <a:gdLst/>
              <a:ahLst/>
              <a:cxnLst/>
              <a:rect l="l" t="t" r="r" b="b"/>
              <a:pathLst>
                <a:path w="298450" h="76834">
                  <a:moveTo>
                    <a:pt x="0" y="0"/>
                  </a:moveTo>
                  <a:lnTo>
                    <a:pt x="298450" y="7645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5645" y="853716"/>
              <a:ext cx="72602" cy="648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1840" y="886206"/>
              <a:ext cx="566420" cy="0"/>
            </a:xfrm>
            <a:custGeom>
              <a:avLst/>
              <a:gdLst/>
              <a:ahLst/>
              <a:cxnLst/>
              <a:rect l="l" t="t" r="r" b="b"/>
              <a:pathLst>
                <a:path w="566420">
                  <a:moveTo>
                    <a:pt x="0" y="0"/>
                  </a:moveTo>
                  <a:lnTo>
                    <a:pt x="56591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74129" y="842496"/>
              <a:ext cx="97442" cy="8727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00201" y="41224"/>
            <a:ext cx="391795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25" dirty="0">
                <a:latin typeface="Arial"/>
                <a:cs typeface="Arial"/>
              </a:rPr>
              <a:t>Example: </a:t>
            </a:r>
            <a:r>
              <a:rPr sz="2000" spc="-80" dirty="0">
                <a:latin typeface="Arial"/>
                <a:cs typeface="Arial"/>
              </a:rPr>
              <a:t>Constructing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30" dirty="0">
                <a:latin typeface="Arial"/>
                <a:cs typeface="Arial"/>
              </a:rPr>
              <a:t>trellis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section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232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077077" y="297560"/>
            <a:ext cx="330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spc="90" dirty="0">
                <a:latin typeface="Times New Roman"/>
                <a:cs typeface="Times New Roman"/>
              </a:rPr>
              <a:t>x</a:t>
            </a:r>
            <a:r>
              <a:rPr sz="2625" i="1" spc="135" baseline="-19047" dirty="0">
                <a:latin typeface="Times New Roman"/>
                <a:cs typeface="Times New Roman"/>
              </a:rPr>
              <a:t>i</a:t>
            </a:r>
            <a:endParaRPr sz="2625" baseline="-19047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25598" y="699973"/>
            <a:ext cx="36766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200" i="1" spc="85" dirty="0">
                <a:latin typeface="Times New Roman"/>
                <a:cs typeface="Times New Roman"/>
              </a:rPr>
              <a:t>u</a:t>
            </a:r>
            <a:r>
              <a:rPr sz="2775" i="1" spc="127" baseline="-19519" dirty="0">
                <a:latin typeface="Times New Roman"/>
                <a:cs typeface="Times New Roman"/>
              </a:rPr>
              <a:t>i</a:t>
            </a:r>
            <a:endParaRPr sz="2775" baseline="-19519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9892" y="1806397"/>
            <a:ext cx="54038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200" i="1" baseline="-20833" dirty="0">
                <a:latin typeface="Times New Roman"/>
                <a:cs typeface="Times New Roman"/>
              </a:rPr>
              <a:t>x</a:t>
            </a:r>
            <a:r>
              <a:rPr sz="4200" i="1" spc="-509" baseline="-20833" dirty="0">
                <a:latin typeface="Times New Roman"/>
                <a:cs typeface="Times New Roman"/>
              </a:rPr>
              <a:t> </a:t>
            </a:r>
            <a:r>
              <a:rPr sz="1650" spc="15" dirty="0">
                <a:latin typeface="Times New Roman"/>
                <a:cs typeface="Times New Roman"/>
              </a:rPr>
              <a:t>(1)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40885" y="2055952"/>
            <a:ext cx="4737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14" dirty="0">
                <a:latin typeface="Arial"/>
                <a:cs typeface="Arial"/>
              </a:rPr>
              <a:t>and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10585" y="2208352"/>
            <a:ext cx="10541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1710" algn="l"/>
              </a:tabLst>
            </a:pPr>
            <a:r>
              <a:rPr sz="1650" i="1" dirty="0">
                <a:latin typeface="Times New Roman"/>
                <a:cs typeface="Times New Roman"/>
              </a:rPr>
              <a:t>i	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25948" y="2208352"/>
            <a:ext cx="8445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53561" y="1962657"/>
            <a:ext cx="50863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Symbol"/>
                <a:cs typeface="Symbol"/>
              </a:rPr>
              <a:t>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u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14390" y="2182114"/>
            <a:ext cx="844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11470" y="1962657"/>
            <a:ext cx="11861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41045" algn="l"/>
              </a:tabLst>
            </a:pPr>
            <a:r>
              <a:rPr sz="2800" dirty="0">
                <a:latin typeface="Symbol"/>
                <a:cs typeface="Symbol"/>
              </a:rPr>
              <a:t></a:t>
            </a:r>
            <a:r>
              <a:rPr sz="2800" spc="13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u	</a:t>
            </a:r>
            <a:r>
              <a:rPr sz="2800" dirty="0">
                <a:latin typeface="Symbol"/>
                <a:cs typeface="Symbol"/>
              </a:rPr>
              <a:t>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88379" y="2182114"/>
            <a:ext cx="8445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i="1" dirty="0"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14366" y="1800555"/>
            <a:ext cx="56451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200" i="1" spc="165" baseline="-21825" dirty="0">
                <a:latin typeface="Times New Roman"/>
                <a:cs typeface="Times New Roman"/>
              </a:rPr>
              <a:t>x</a:t>
            </a:r>
            <a:r>
              <a:rPr sz="1650" spc="110" dirty="0">
                <a:latin typeface="Times New Roman"/>
                <a:cs typeface="Times New Roman"/>
              </a:rPr>
              <a:t>(</a:t>
            </a:r>
            <a:r>
              <a:rPr sz="1650" spc="-22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2</a:t>
            </a:r>
            <a:r>
              <a:rPr sz="1650" spc="-21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1377" y="2562450"/>
            <a:ext cx="3723004" cy="88963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20"/>
              </a:spcBef>
            </a:pPr>
            <a:r>
              <a:rPr sz="1900" spc="55" dirty="0">
                <a:latin typeface="Arial"/>
                <a:cs typeface="Arial"/>
              </a:rPr>
              <a:t>Two </a:t>
            </a:r>
            <a:r>
              <a:rPr sz="1900" spc="80" dirty="0">
                <a:latin typeface="Arial"/>
                <a:cs typeface="Arial"/>
              </a:rPr>
              <a:t>equations </a:t>
            </a:r>
            <a:r>
              <a:rPr sz="1900" spc="55" dirty="0">
                <a:latin typeface="Arial"/>
                <a:cs typeface="Arial"/>
              </a:rPr>
              <a:t>are</a:t>
            </a:r>
            <a:r>
              <a:rPr sz="1900" spc="475" dirty="0">
                <a:latin typeface="Arial"/>
                <a:cs typeface="Arial"/>
              </a:rPr>
              <a:t> </a:t>
            </a:r>
            <a:r>
              <a:rPr sz="1900" spc="75" dirty="0">
                <a:latin typeface="Arial"/>
                <a:cs typeface="Arial"/>
              </a:rPr>
              <a:t>required:</a:t>
            </a:r>
            <a:endParaRPr sz="1900">
              <a:latin typeface="Arial"/>
              <a:cs typeface="Arial"/>
            </a:endParaRPr>
          </a:p>
          <a:p>
            <a:pPr marL="387985">
              <a:lnSpc>
                <a:spcPct val="100000"/>
              </a:lnSpc>
              <a:spcBef>
                <a:spcPts val="760"/>
              </a:spcBef>
              <a:tabLst>
                <a:tab pos="2174875" algn="l"/>
              </a:tabLst>
            </a:pPr>
            <a:r>
              <a:rPr sz="1900" spc="55" dirty="0">
                <a:latin typeface="Arial"/>
                <a:cs typeface="Arial"/>
              </a:rPr>
              <a:t>(1)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spc="90" dirty="0">
                <a:latin typeface="Arial"/>
                <a:cs typeface="Arial"/>
              </a:rPr>
              <a:t>How</a:t>
            </a:r>
            <a:r>
              <a:rPr sz="1900" spc="250" dirty="0">
                <a:latin typeface="Arial"/>
                <a:cs typeface="Arial"/>
              </a:rPr>
              <a:t> </a:t>
            </a:r>
            <a:r>
              <a:rPr sz="1900" spc="85" dirty="0">
                <a:latin typeface="Arial"/>
                <a:cs typeface="Arial"/>
              </a:rPr>
              <a:t>does	</a:t>
            </a:r>
            <a:r>
              <a:rPr sz="4050" i="1" u="heavy" spc="112" baseline="-308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325" i="1" spc="112" baseline="-23297" dirty="0">
                <a:latin typeface="Times New Roman"/>
                <a:cs typeface="Times New Roman"/>
              </a:rPr>
              <a:t>i </a:t>
            </a:r>
            <a:r>
              <a:rPr sz="1900" spc="114" dirty="0">
                <a:latin typeface="Arial"/>
                <a:cs typeface="Arial"/>
              </a:rPr>
              <a:t>depend</a:t>
            </a:r>
            <a:r>
              <a:rPr sz="1900" spc="-204" dirty="0">
                <a:latin typeface="Arial"/>
                <a:cs typeface="Arial"/>
              </a:rPr>
              <a:t> </a:t>
            </a:r>
            <a:r>
              <a:rPr sz="1900" spc="114" dirty="0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80458" y="3001137"/>
            <a:ext cx="36302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200" i="1" u="heavy" baseline="198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200" i="1" spc="-390" baseline="1984" dirty="0">
                <a:latin typeface="Times New Roman"/>
                <a:cs typeface="Times New Roman"/>
              </a:rPr>
              <a:t> </a:t>
            </a:r>
            <a:r>
              <a:rPr sz="2475" i="1" spc="104" baseline="-15151" dirty="0">
                <a:latin typeface="Times New Roman"/>
                <a:cs typeface="Times New Roman"/>
              </a:rPr>
              <a:t>i</a:t>
            </a:r>
            <a:r>
              <a:rPr sz="2475" spc="104" baseline="-15151" dirty="0">
                <a:latin typeface="Symbol"/>
                <a:cs typeface="Symbol"/>
              </a:rPr>
              <a:t></a:t>
            </a:r>
            <a:r>
              <a:rPr sz="2475" spc="-405" baseline="-15151" dirty="0">
                <a:latin typeface="Times New Roman"/>
                <a:cs typeface="Times New Roman"/>
              </a:rPr>
              <a:t> </a:t>
            </a:r>
            <a:r>
              <a:rPr sz="2475" i="1" baseline="-15151" dirty="0">
                <a:latin typeface="Times New Roman"/>
                <a:cs typeface="Times New Roman"/>
              </a:rPr>
              <a:t>m</a:t>
            </a:r>
            <a:r>
              <a:rPr sz="2475" i="1" spc="-405" baseline="-15151" dirty="0">
                <a:latin typeface="Times New Roman"/>
                <a:cs typeface="Times New Roman"/>
              </a:rPr>
              <a:t> </a:t>
            </a:r>
            <a:r>
              <a:rPr sz="1900" spc="90" dirty="0">
                <a:latin typeface="Arial"/>
                <a:cs typeface="Arial"/>
              </a:rPr>
              <a:t>and</a:t>
            </a:r>
            <a:r>
              <a:rPr sz="1900" spc="235" dirty="0">
                <a:latin typeface="Arial"/>
                <a:cs typeface="Arial"/>
              </a:rPr>
              <a:t> </a:t>
            </a:r>
            <a:r>
              <a:rPr sz="1900" spc="80" dirty="0">
                <a:latin typeface="Arial"/>
                <a:cs typeface="Arial"/>
              </a:rPr>
              <a:t>possibly</a:t>
            </a:r>
            <a:r>
              <a:rPr sz="1900" spc="335" dirty="0">
                <a:latin typeface="Arial"/>
                <a:cs typeface="Arial"/>
              </a:rPr>
              <a:t> </a:t>
            </a:r>
            <a:r>
              <a:rPr sz="4050" i="1" u="heavy" spc="165" baseline="-308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325" i="1" spc="165" baseline="-23297" dirty="0">
                <a:latin typeface="Times New Roman"/>
                <a:cs typeface="Times New Roman"/>
              </a:rPr>
              <a:t>i</a:t>
            </a:r>
            <a:r>
              <a:rPr sz="2325" i="1" spc="-270" baseline="-23297" dirty="0">
                <a:latin typeface="Times New Roman"/>
                <a:cs typeface="Times New Roman"/>
              </a:rPr>
              <a:t> </a:t>
            </a:r>
            <a:r>
              <a:rPr sz="2325" spc="7" baseline="-23297" dirty="0">
                <a:latin typeface="Symbol"/>
                <a:cs typeface="Symbol"/>
              </a:rPr>
              <a:t></a:t>
            </a:r>
            <a:r>
              <a:rPr sz="2325" spc="-247" baseline="-23297" dirty="0">
                <a:latin typeface="Times New Roman"/>
                <a:cs typeface="Times New Roman"/>
              </a:rPr>
              <a:t> </a:t>
            </a:r>
            <a:r>
              <a:rPr sz="2325" i="1" spc="7" baseline="-23297" dirty="0">
                <a:latin typeface="Times New Roman"/>
                <a:cs typeface="Times New Roman"/>
              </a:rPr>
              <a:t>m</a:t>
            </a:r>
            <a:r>
              <a:rPr sz="2325" i="1" spc="315" baseline="-23297" dirty="0">
                <a:latin typeface="Times New Roman"/>
                <a:cs typeface="Times New Roman"/>
              </a:rPr>
              <a:t> </a:t>
            </a:r>
            <a:r>
              <a:rPr sz="4050" baseline="-3086" dirty="0">
                <a:latin typeface="Times New Roman"/>
                <a:cs typeface="Times New Roman"/>
              </a:rPr>
              <a:t>,</a:t>
            </a:r>
            <a:r>
              <a:rPr sz="4050" spc="-382" baseline="-3086" dirty="0">
                <a:latin typeface="Times New Roman"/>
                <a:cs typeface="Times New Roman"/>
              </a:rPr>
              <a:t> </a:t>
            </a:r>
            <a:r>
              <a:rPr sz="4050" i="1" spc="225" baseline="-3086" dirty="0">
                <a:latin typeface="Times New Roman"/>
                <a:cs typeface="Times New Roman"/>
              </a:rPr>
              <a:t>m</a:t>
            </a:r>
            <a:r>
              <a:rPr sz="4050" spc="225" baseline="-3086" dirty="0">
                <a:latin typeface="Symbol"/>
                <a:cs typeface="Symbol"/>
              </a:rPr>
              <a:t></a:t>
            </a:r>
            <a:r>
              <a:rPr sz="4050" spc="225" baseline="-3086" dirty="0">
                <a:latin typeface="Times New Roman"/>
                <a:cs typeface="Times New Roman"/>
              </a:rPr>
              <a:t>0</a:t>
            </a:r>
            <a:endParaRPr sz="4050" baseline="-3086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72204" y="3495802"/>
            <a:ext cx="87376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125" spc="7" baseline="12121" dirty="0">
                <a:latin typeface="Symbol"/>
                <a:cs typeface="Symbol"/>
              </a:rPr>
              <a:t></a:t>
            </a:r>
            <a:r>
              <a:rPr sz="4125" spc="67" baseline="12121" dirty="0">
                <a:latin typeface="Times New Roman"/>
                <a:cs typeface="Times New Roman"/>
              </a:rPr>
              <a:t> </a:t>
            </a:r>
            <a:r>
              <a:rPr sz="4125" i="1" spc="120" baseline="12121" dirty="0">
                <a:latin typeface="Times New Roman"/>
                <a:cs typeface="Times New Roman"/>
              </a:rPr>
              <a:t>u</a:t>
            </a:r>
            <a:r>
              <a:rPr sz="1600" i="1" spc="80" dirty="0">
                <a:latin typeface="Times New Roman"/>
                <a:cs typeface="Times New Roman"/>
              </a:rPr>
              <a:t>i</a:t>
            </a:r>
            <a:r>
              <a:rPr sz="1600" i="1" spc="-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ymbol"/>
                <a:cs typeface="Symbol"/>
              </a:rPr>
              <a:t></a:t>
            </a:r>
            <a:r>
              <a:rPr sz="1600" spc="-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88791" y="3407105"/>
            <a:ext cx="29464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750" i="1" spc="100" dirty="0">
                <a:latin typeface="Times New Roman"/>
                <a:cs typeface="Times New Roman"/>
              </a:rPr>
              <a:t>s</a:t>
            </a:r>
            <a:r>
              <a:rPr sz="2400" i="1" spc="150" baseline="-19097" dirty="0">
                <a:latin typeface="Times New Roman"/>
                <a:cs typeface="Times New Roman"/>
              </a:rPr>
              <a:t>i</a:t>
            </a:r>
            <a:endParaRPr sz="2400" baseline="-19097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31417" y="3776217"/>
            <a:ext cx="335407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1781810" algn="l"/>
              </a:tabLst>
            </a:pPr>
            <a:r>
              <a:rPr sz="1900" spc="55" dirty="0">
                <a:latin typeface="Arial"/>
                <a:cs typeface="Arial"/>
              </a:rPr>
              <a:t>(2)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spc="90" dirty="0">
                <a:latin typeface="Arial"/>
                <a:cs typeface="Arial"/>
              </a:rPr>
              <a:t>How</a:t>
            </a:r>
            <a:r>
              <a:rPr sz="1900" spc="250" dirty="0">
                <a:latin typeface="Arial"/>
                <a:cs typeface="Arial"/>
              </a:rPr>
              <a:t> </a:t>
            </a:r>
            <a:r>
              <a:rPr sz="1900" spc="85" dirty="0">
                <a:latin typeface="Arial"/>
                <a:cs typeface="Arial"/>
              </a:rPr>
              <a:t>does	</a:t>
            </a:r>
            <a:r>
              <a:rPr sz="4125" i="1" u="heavy" spc="104" baseline="40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400" i="1" spc="104" baseline="-12152" dirty="0">
                <a:latin typeface="Times New Roman"/>
                <a:cs typeface="Times New Roman"/>
              </a:rPr>
              <a:t>i </a:t>
            </a:r>
            <a:r>
              <a:rPr sz="1900" spc="114" dirty="0">
                <a:latin typeface="Arial"/>
                <a:cs typeface="Arial"/>
              </a:rPr>
              <a:t>depend</a:t>
            </a:r>
            <a:r>
              <a:rPr sz="1900" spc="-200" dirty="0">
                <a:latin typeface="Arial"/>
                <a:cs typeface="Arial"/>
              </a:rPr>
              <a:t> </a:t>
            </a:r>
            <a:r>
              <a:rPr sz="1900" spc="114" dirty="0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71314" y="3745738"/>
            <a:ext cx="8108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000" i="1" spc="-229" dirty="0">
                <a:latin typeface="Times New Roman"/>
                <a:cs typeface="Times New Roman"/>
              </a:rPr>
              <a:t> </a:t>
            </a:r>
            <a:r>
              <a:rPr sz="2625" i="1" spc="135" baseline="-19047" dirty="0">
                <a:latin typeface="Times New Roman"/>
                <a:cs typeface="Times New Roman"/>
              </a:rPr>
              <a:t>i</a:t>
            </a:r>
            <a:r>
              <a:rPr sz="1900" spc="90" dirty="0">
                <a:latin typeface="Arial"/>
                <a:cs typeface="Arial"/>
              </a:rPr>
              <a:t>and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87217" y="4526026"/>
            <a:ext cx="10274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57580" algn="l"/>
              </a:tabLst>
            </a:pPr>
            <a:r>
              <a:rPr sz="1600" i="1" dirty="0">
                <a:latin typeface="Times New Roman"/>
                <a:cs typeface="Times New Roman"/>
              </a:rPr>
              <a:t>i	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19398" y="4288358"/>
            <a:ext cx="48768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-35" dirty="0">
                <a:latin typeface="Times New Roman"/>
                <a:cs typeface="Times New Roman"/>
              </a:rPr>
              <a:t> </a:t>
            </a:r>
            <a:r>
              <a:rPr sz="2750" i="1" spc="5" dirty="0">
                <a:latin typeface="Times New Roman"/>
                <a:cs typeface="Times New Roman"/>
              </a:rPr>
              <a:t>u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81351" y="4130497"/>
            <a:ext cx="539115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125" i="1" spc="7" baseline="-20202" dirty="0">
                <a:latin typeface="Times New Roman"/>
                <a:cs typeface="Times New Roman"/>
              </a:rPr>
              <a:t>x</a:t>
            </a:r>
            <a:r>
              <a:rPr sz="4125" i="1" spc="-540" baseline="-20202" dirty="0">
                <a:latin typeface="Times New Roman"/>
                <a:cs typeface="Times New Roman"/>
              </a:rPr>
              <a:t> </a:t>
            </a:r>
            <a:r>
              <a:rPr sz="1600" spc="50" dirty="0">
                <a:latin typeface="Times New Roman"/>
                <a:cs typeface="Times New Roman"/>
              </a:rPr>
              <a:t>(1)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35933" y="4422724"/>
            <a:ext cx="4737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14" dirty="0">
                <a:latin typeface="Arial"/>
                <a:cs typeface="Arial"/>
              </a:rPr>
              <a:t>and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29885" y="4584268"/>
            <a:ext cx="825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i="1" dirty="0">
                <a:latin typeface="Times New Roman"/>
                <a:cs typeface="Times New Roman"/>
              </a:rPr>
              <a:t>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85029" y="4191380"/>
            <a:ext cx="65024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125" i="1" baseline="-20202" dirty="0">
                <a:latin typeface="Times New Roman"/>
                <a:cs typeface="Times New Roman"/>
              </a:rPr>
              <a:t>x </a:t>
            </a:r>
            <a:r>
              <a:rPr sz="1600" dirty="0">
                <a:latin typeface="Times New Roman"/>
                <a:cs typeface="Times New Roman"/>
              </a:rPr>
              <a:t>( 2</a:t>
            </a:r>
            <a:r>
              <a:rPr sz="1600" spc="-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8677" y="4887214"/>
            <a:ext cx="47015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239895" algn="l"/>
              </a:tabLst>
            </a:pPr>
            <a:r>
              <a:rPr sz="2850" spc="104" baseline="2923" dirty="0">
                <a:latin typeface="Arial"/>
                <a:cs typeface="Arial"/>
              </a:rPr>
              <a:t>The  </a:t>
            </a:r>
            <a:r>
              <a:rPr sz="2850" spc="142" baseline="2923" dirty="0">
                <a:latin typeface="Arial"/>
                <a:cs typeface="Arial"/>
              </a:rPr>
              <a:t>branches </a:t>
            </a:r>
            <a:r>
              <a:rPr sz="2850" spc="82" baseline="2923" dirty="0">
                <a:latin typeface="Arial"/>
                <a:cs typeface="Arial"/>
              </a:rPr>
              <a:t>are </a:t>
            </a:r>
            <a:r>
              <a:rPr sz="2850" spc="120" baseline="2923" dirty="0">
                <a:latin typeface="Arial"/>
                <a:cs typeface="Arial"/>
              </a:rPr>
              <a:t>labeled </a:t>
            </a:r>
            <a:r>
              <a:rPr sz="2850" spc="97" baseline="2923" dirty="0">
                <a:latin typeface="Arial"/>
                <a:cs typeface="Arial"/>
              </a:rPr>
              <a:t>with</a:t>
            </a:r>
            <a:r>
              <a:rPr sz="2850" spc="787" baseline="2923" dirty="0">
                <a:latin typeface="Arial"/>
                <a:cs typeface="Arial"/>
              </a:rPr>
              <a:t> 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800" i="1" spc="-254" dirty="0">
                <a:latin typeface="Times New Roman"/>
                <a:cs typeface="Times New Roman"/>
              </a:rPr>
              <a:t> </a:t>
            </a:r>
            <a:r>
              <a:rPr sz="2400" i="1" baseline="-19097" dirty="0">
                <a:latin typeface="Times New Roman"/>
                <a:cs typeface="Times New Roman"/>
              </a:rPr>
              <a:t>i	</a:t>
            </a:r>
            <a:r>
              <a:rPr sz="2800" dirty="0">
                <a:latin typeface="Times New Roman"/>
                <a:cs typeface="Times New Roman"/>
              </a:rPr>
              <a:t>|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i="1" u="heavy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400" i="1" spc="165" baseline="-19097" dirty="0">
                <a:latin typeface="Times New Roman"/>
                <a:cs typeface="Times New Roman"/>
              </a:rPr>
              <a:t>i</a:t>
            </a:r>
            <a:endParaRPr sz="2400" baseline="-19097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11377" y="5273751"/>
            <a:ext cx="287464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2600960" algn="l"/>
              </a:tabLst>
            </a:pPr>
            <a:r>
              <a:rPr sz="2850" spc="120" baseline="1461" dirty="0">
                <a:latin typeface="Arial"/>
                <a:cs typeface="Arial"/>
              </a:rPr>
              <a:t>leading </a:t>
            </a:r>
            <a:r>
              <a:rPr sz="2850" spc="104" baseline="1461" dirty="0">
                <a:latin typeface="Arial"/>
                <a:cs typeface="Arial"/>
              </a:rPr>
              <a:t>from</a:t>
            </a:r>
            <a:r>
              <a:rPr sz="2850" spc="615" baseline="1461" dirty="0">
                <a:latin typeface="Arial"/>
                <a:cs typeface="Arial"/>
              </a:rPr>
              <a:t> </a:t>
            </a:r>
            <a:r>
              <a:rPr sz="2850" spc="-7" baseline="1461" dirty="0">
                <a:latin typeface="Arial"/>
                <a:cs typeface="Arial"/>
              </a:rPr>
              <a:t>a</a:t>
            </a:r>
            <a:r>
              <a:rPr sz="2850" spc="82" baseline="1461" dirty="0">
                <a:latin typeface="Arial"/>
                <a:cs typeface="Arial"/>
              </a:rPr>
              <a:t> </a:t>
            </a:r>
            <a:r>
              <a:rPr sz="2850" spc="104" baseline="1461" dirty="0">
                <a:latin typeface="Arial"/>
                <a:cs typeface="Arial"/>
              </a:rPr>
              <a:t>state	</a:t>
            </a:r>
            <a:r>
              <a:rPr sz="27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00" i="1" spc="-370" dirty="0">
                <a:latin typeface="Times New Roman"/>
                <a:cs typeface="Times New Roman"/>
              </a:rPr>
              <a:t> </a:t>
            </a:r>
            <a:r>
              <a:rPr sz="2325" i="1" baseline="-17921" dirty="0">
                <a:latin typeface="Times New Roman"/>
                <a:cs typeface="Times New Roman"/>
              </a:rPr>
              <a:t>i</a:t>
            </a:r>
            <a:endParaRPr sz="2325" baseline="-17921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09746" y="5404815"/>
            <a:ext cx="1689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45" dirty="0">
                <a:latin typeface="Arial"/>
                <a:cs typeface="Arial"/>
              </a:rPr>
              <a:t>to </a:t>
            </a:r>
            <a:r>
              <a:rPr sz="1900" spc="-5" dirty="0">
                <a:latin typeface="Arial"/>
                <a:cs typeface="Arial"/>
              </a:rPr>
              <a:t>a </a:t>
            </a:r>
            <a:r>
              <a:rPr sz="1900" spc="90" dirty="0">
                <a:latin typeface="Arial"/>
                <a:cs typeface="Arial"/>
              </a:rPr>
              <a:t>new</a:t>
            </a:r>
            <a:r>
              <a:rPr sz="1900" spc="405" dirty="0">
                <a:latin typeface="Arial"/>
                <a:cs typeface="Arial"/>
              </a:rPr>
              <a:t> </a:t>
            </a:r>
            <a:r>
              <a:rPr sz="1900" spc="70" dirty="0">
                <a:latin typeface="Arial"/>
                <a:cs typeface="Arial"/>
              </a:rPr>
              <a:t>state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43473" y="3589279"/>
            <a:ext cx="2774950" cy="2220595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302260">
              <a:lnSpc>
                <a:spcPct val="100000"/>
              </a:lnSpc>
              <a:spcBef>
                <a:spcPts val="1335"/>
              </a:spcBef>
            </a:pPr>
            <a:r>
              <a:rPr sz="30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000" i="1" spc="-380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i</a:t>
            </a:r>
            <a:endParaRPr sz="2625" baseline="-1746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1150"/>
              </a:spcBef>
              <a:tabLst>
                <a:tab pos="444500" algn="l"/>
                <a:tab pos="938530" algn="l"/>
                <a:tab pos="1307465" algn="l"/>
              </a:tabLst>
            </a:pPr>
            <a:r>
              <a:rPr sz="2750" spc="5" dirty="0">
                <a:latin typeface="Symbol"/>
                <a:cs typeface="Symbol"/>
              </a:rPr>
              <a:t>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spc="5" dirty="0">
                <a:latin typeface="Times New Roman"/>
                <a:cs typeface="Times New Roman"/>
              </a:rPr>
              <a:t>u</a:t>
            </a:r>
            <a:r>
              <a:rPr sz="2750" i="1" spc="-80" dirty="0">
                <a:latin typeface="Times New Roman"/>
                <a:cs typeface="Times New Roman"/>
              </a:rPr>
              <a:t> </a:t>
            </a:r>
            <a:r>
              <a:rPr sz="2400" i="1" baseline="-19097" dirty="0">
                <a:latin typeface="Times New Roman"/>
                <a:cs typeface="Times New Roman"/>
              </a:rPr>
              <a:t>i	</a:t>
            </a:r>
            <a:r>
              <a:rPr sz="2750" spc="5" dirty="0">
                <a:latin typeface="Symbol"/>
                <a:cs typeface="Symbol"/>
              </a:rPr>
              <a:t></a:t>
            </a:r>
            <a:r>
              <a:rPr sz="2750" spc="5" dirty="0">
                <a:latin typeface="Times New Roman"/>
                <a:cs typeface="Times New Roman"/>
              </a:rPr>
              <a:t>	</a:t>
            </a:r>
            <a:r>
              <a:rPr sz="2750" i="1" dirty="0">
                <a:latin typeface="Times New Roman"/>
                <a:cs typeface="Times New Roman"/>
              </a:rPr>
              <a:t>s</a:t>
            </a:r>
            <a:r>
              <a:rPr sz="2750" i="1" spc="-330" dirty="0">
                <a:latin typeface="Times New Roman"/>
                <a:cs typeface="Times New Roman"/>
              </a:rPr>
              <a:t> </a:t>
            </a:r>
            <a:r>
              <a:rPr sz="2400" i="1" baseline="-19097" dirty="0">
                <a:latin typeface="Times New Roman"/>
                <a:cs typeface="Times New Roman"/>
              </a:rPr>
              <a:t>i</a:t>
            </a:r>
            <a:endParaRPr sz="2400" baseline="-19097">
              <a:latin typeface="Times New Roman"/>
              <a:cs typeface="Times New Roman"/>
            </a:endParaRPr>
          </a:p>
          <a:p>
            <a:pPr marL="204470">
              <a:lnSpc>
                <a:spcPct val="100000"/>
              </a:lnSpc>
              <a:spcBef>
                <a:spcPts val="2035"/>
              </a:spcBef>
            </a:pPr>
            <a:r>
              <a:rPr sz="1900" spc="80" dirty="0">
                <a:latin typeface="Arial"/>
                <a:cs typeface="Arial"/>
              </a:rPr>
              <a:t>called </a:t>
            </a:r>
            <a:r>
              <a:rPr sz="1900" spc="70" dirty="0">
                <a:latin typeface="Arial"/>
                <a:cs typeface="Arial"/>
              </a:rPr>
              <a:t>state</a:t>
            </a:r>
            <a:r>
              <a:rPr sz="1900" spc="130" dirty="0">
                <a:latin typeface="Arial"/>
                <a:cs typeface="Arial"/>
              </a:rPr>
              <a:t> </a:t>
            </a:r>
            <a:r>
              <a:rPr sz="1900" spc="80" dirty="0">
                <a:latin typeface="Arial"/>
                <a:cs typeface="Arial"/>
              </a:rPr>
              <a:t>transition</a:t>
            </a:r>
            <a:endParaRPr sz="1900">
              <a:latin typeface="Arial"/>
              <a:cs typeface="Arial"/>
            </a:endParaRPr>
          </a:p>
          <a:p>
            <a:pPr marL="210820">
              <a:lnSpc>
                <a:spcPct val="100000"/>
              </a:lnSpc>
              <a:spcBef>
                <a:spcPts val="320"/>
              </a:spcBef>
            </a:pPr>
            <a:r>
              <a:rPr sz="4200" i="1" u="heavy" spc="150" baseline="11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650" i="1" spc="100" dirty="0">
                <a:latin typeface="Times New Roman"/>
                <a:cs typeface="Times New Roman"/>
              </a:rPr>
              <a:t>i</a:t>
            </a:r>
            <a:r>
              <a:rPr sz="1650" i="1" spc="-110" dirty="0">
                <a:latin typeface="Times New Roman"/>
                <a:cs typeface="Times New Roman"/>
              </a:rPr>
              <a:t> </a:t>
            </a:r>
            <a:r>
              <a:rPr sz="1650" spc="40" dirty="0">
                <a:latin typeface="Symbol"/>
                <a:cs typeface="Symbol"/>
              </a:rPr>
              <a:t></a:t>
            </a:r>
            <a:r>
              <a:rPr sz="1650" spc="4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1913" y="113487"/>
            <a:ext cx="144716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20" dirty="0">
                <a:latin typeface="Arial"/>
                <a:cs typeface="Arial"/>
              </a:rPr>
              <a:t>Trellis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section</a:t>
            </a:r>
            <a:r>
              <a:rPr sz="1800" spc="-7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39923" y="922655"/>
            <a:ext cx="1015365" cy="1316355"/>
          </a:xfrm>
          <a:custGeom>
            <a:avLst/>
            <a:gdLst/>
            <a:ahLst/>
            <a:cxnLst/>
            <a:rect l="l" t="t" r="r" b="b"/>
            <a:pathLst>
              <a:path w="1015364" h="1316355">
                <a:moveTo>
                  <a:pt x="0" y="0"/>
                </a:moveTo>
                <a:lnTo>
                  <a:pt x="1015238" y="0"/>
                </a:lnTo>
              </a:path>
              <a:path w="1015364" h="1316355">
                <a:moveTo>
                  <a:pt x="0" y="1315974"/>
                </a:moveTo>
                <a:lnTo>
                  <a:pt x="1015238" y="1315974"/>
                </a:lnTo>
              </a:path>
              <a:path w="1015364" h="1316355">
                <a:moveTo>
                  <a:pt x="1015238" y="0"/>
                </a:moveTo>
                <a:lnTo>
                  <a:pt x="0" y="1315974"/>
                </a:lnTo>
              </a:path>
              <a:path w="1015364" h="1316355">
                <a:moveTo>
                  <a:pt x="0" y="0"/>
                </a:moveTo>
                <a:lnTo>
                  <a:pt x="1015238" y="131597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11983" y="615695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810"/>
              </a:spcBef>
            </a:pPr>
            <a:r>
              <a:rPr sz="2200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5160" y="615695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810"/>
              </a:spcBef>
            </a:pPr>
            <a:r>
              <a:rPr sz="2200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1983" y="1931670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14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820"/>
              </a:spcBef>
            </a:pPr>
            <a:r>
              <a:rPr sz="2200" spc="5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5160" y="1931670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140" rIns="0" bIns="0" rtlCol="0">
            <a:spAutoFit/>
          </a:bodyPr>
          <a:lstStyle/>
          <a:p>
            <a:pPr marL="172085">
              <a:lnSpc>
                <a:spcPct val="100000"/>
              </a:lnSpc>
              <a:spcBef>
                <a:spcPts val="820"/>
              </a:spcBef>
            </a:pPr>
            <a:r>
              <a:rPr sz="2200" spc="5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6876" y="485648"/>
            <a:ext cx="52070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00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1498" y="1450974"/>
            <a:ext cx="5194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01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3596" y="1429004"/>
            <a:ext cx="4978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75" dirty="0">
                <a:latin typeface="Arial"/>
                <a:cs typeface="Arial"/>
              </a:rPr>
              <a:t>1|11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06876" y="2243708"/>
            <a:ext cx="52070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1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40332" y="4456429"/>
            <a:ext cx="1015365" cy="1316355"/>
          </a:xfrm>
          <a:custGeom>
            <a:avLst/>
            <a:gdLst/>
            <a:ahLst/>
            <a:cxnLst/>
            <a:rect l="l" t="t" r="r" b="b"/>
            <a:pathLst>
              <a:path w="1015364" h="1316354">
                <a:moveTo>
                  <a:pt x="0" y="0"/>
                </a:moveTo>
                <a:lnTo>
                  <a:pt x="1015238" y="0"/>
                </a:lnTo>
              </a:path>
              <a:path w="1015364" h="1316354">
                <a:moveTo>
                  <a:pt x="0" y="1315948"/>
                </a:moveTo>
                <a:lnTo>
                  <a:pt x="1015238" y="1315948"/>
                </a:lnTo>
              </a:path>
              <a:path w="1015364" h="1316354">
                <a:moveTo>
                  <a:pt x="1015238" y="0"/>
                </a:moveTo>
                <a:lnTo>
                  <a:pt x="0" y="1315948"/>
                </a:lnTo>
              </a:path>
              <a:path w="1015364" h="1316354">
                <a:moveTo>
                  <a:pt x="0" y="0"/>
                </a:moveTo>
                <a:lnTo>
                  <a:pt x="1015238" y="13159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3635" y="4456429"/>
            <a:ext cx="974725" cy="1316355"/>
          </a:xfrm>
          <a:custGeom>
            <a:avLst/>
            <a:gdLst/>
            <a:ahLst/>
            <a:cxnLst/>
            <a:rect l="l" t="t" r="r" b="b"/>
            <a:pathLst>
              <a:path w="974725" h="1316354">
                <a:moveTo>
                  <a:pt x="487172" y="0"/>
                </a:moveTo>
                <a:lnTo>
                  <a:pt x="0" y="0"/>
                </a:lnTo>
              </a:path>
              <a:path w="974725" h="1316354">
                <a:moveTo>
                  <a:pt x="487172" y="0"/>
                </a:moveTo>
                <a:lnTo>
                  <a:pt x="974471" y="0"/>
                </a:lnTo>
              </a:path>
              <a:path w="974725" h="1316354">
                <a:moveTo>
                  <a:pt x="487172" y="1315948"/>
                </a:moveTo>
                <a:lnTo>
                  <a:pt x="0" y="1315948"/>
                </a:lnTo>
              </a:path>
              <a:path w="974725" h="1316354">
                <a:moveTo>
                  <a:pt x="487172" y="1315948"/>
                </a:moveTo>
                <a:lnTo>
                  <a:pt x="974471" y="1315948"/>
                </a:lnTo>
              </a:path>
              <a:path w="974725" h="1316354">
                <a:moveTo>
                  <a:pt x="0" y="0"/>
                </a:moveTo>
                <a:lnTo>
                  <a:pt x="974471" y="1315948"/>
                </a:lnTo>
              </a:path>
              <a:path w="974725" h="1316354">
                <a:moveTo>
                  <a:pt x="974471" y="0"/>
                </a:moveTo>
                <a:lnTo>
                  <a:pt x="0" y="13159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26277" y="4456429"/>
            <a:ext cx="974725" cy="1316355"/>
          </a:xfrm>
          <a:custGeom>
            <a:avLst/>
            <a:gdLst/>
            <a:ahLst/>
            <a:cxnLst/>
            <a:rect l="l" t="t" r="r" b="b"/>
            <a:pathLst>
              <a:path w="974725" h="1316354">
                <a:moveTo>
                  <a:pt x="487172" y="0"/>
                </a:moveTo>
                <a:lnTo>
                  <a:pt x="0" y="0"/>
                </a:lnTo>
              </a:path>
              <a:path w="974725" h="1316354">
                <a:moveTo>
                  <a:pt x="487172" y="0"/>
                </a:moveTo>
                <a:lnTo>
                  <a:pt x="974471" y="0"/>
                </a:lnTo>
              </a:path>
              <a:path w="974725" h="1316354">
                <a:moveTo>
                  <a:pt x="487172" y="1315948"/>
                </a:moveTo>
                <a:lnTo>
                  <a:pt x="0" y="1315948"/>
                </a:lnTo>
              </a:path>
              <a:path w="974725" h="1316354">
                <a:moveTo>
                  <a:pt x="487172" y="1315948"/>
                </a:moveTo>
                <a:lnTo>
                  <a:pt x="974471" y="1315948"/>
                </a:lnTo>
              </a:path>
              <a:path w="974725" h="1316354">
                <a:moveTo>
                  <a:pt x="974471" y="0"/>
                </a:moveTo>
                <a:lnTo>
                  <a:pt x="0" y="1315948"/>
                </a:lnTo>
              </a:path>
              <a:path w="974725" h="1316354">
                <a:moveTo>
                  <a:pt x="0" y="0"/>
                </a:moveTo>
                <a:lnTo>
                  <a:pt x="974471" y="13159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00747" y="4193159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830"/>
              </a:spcBef>
            </a:pPr>
            <a:r>
              <a:rPr sz="2200" spc="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98338" y="4193159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830"/>
              </a:spcBef>
            </a:pPr>
            <a:r>
              <a:rPr sz="2200" spc="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58107" y="4193159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830"/>
              </a:spcBef>
            </a:pPr>
            <a:r>
              <a:rPr sz="2200" spc="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6419" y="4284421"/>
            <a:ext cx="50609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92759" algn="l"/>
              </a:tabLst>
            </a:pPr>
            <a:r>
              <a:rPr sz="2200" dirty="0">
                <a:latin typeface="Arial"/>
                <a:cs typeface="Arial"/>
              </a:rPr>
              <a:t> 	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5570" y="4193159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830"/>
              </a:spcBef>
            </a:pPr>
            <a:r>
              <a:rPr sz="2200" spc="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2456" y="4193159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830"/>
              </a:spcBef>
            </a:pPr>
            <a:r>
              <a:rPr sz="2200" spc="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00747" y="5509171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48895" algn="ctr">
              <a:lnSpc>
                <a:spcPct val="100000"/>
              </a:lnSpc>
              <a:spcBef>
                <a:spcPts val="1045"/>
              </a:spcBef>
            </a:pPr>
            <a:r>
              <a:rPr sz="1450" spc="-10" dirty="0">
                <a:latin typeface="Arial"/>
                <a:cs typeface="Arial"/>
              </a:rPr>
              <a:t>1</a:t>
            </a:r>
            <a:endParaRPr sz="1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98338" y="5509171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484"/>
              </a:spcBef>
            </a:pPr>
            <a:r>
              <a:rPr sz="2200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58107" y="5509171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484"/>
              </a:spcBef>
            </a:pPr>
            <a:r>
              <a:rPr sz="2200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55570" y="5509171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484"/>
              </a:spcBef>
            </a:pPr>
            <a:r>
              <a:rPr sz="2200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12456" y="5509171"/>
            <a:ext cx="528320" cy="57086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484"/>
              </a:spcBef>
            </a:pPr>
            <a:r>
              <a:rPr sz="2200" dirty="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75653" y="4064635"/>
            <a:ext cx="52006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91610" y="4040200"/>
            <a:ext cx="51943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27351" y="4040200"/>
            <a:ext cx="52006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0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5460" y="5837021"/>
            <a:ext cx="5194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1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61130" y="5773623"/>
            <a:ext cx="5194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1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27351" y="5795873"/>
            <a:ext cx="52006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1</a:t>
            </a:r>
            <a:r>
              <a:rPr sz="2200" spc="-70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67780" y="4961966"/>
            <a:ext cx="51943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41525" y="4942459"/>
            <a:ext cx="5194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00773" y="4964429"/>
            <a:ext cx="4978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75" dirty="0">
                <a:latin typeface="Arial"/>
                <a:cs typeface="Arial"/>
              </a:rPr>
              <a:t>1|11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6670" y="4964429"/>
            <a:ext cx="4984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75" dirty="0">
                <a:latin typeface="Arial"/>
                <a:cs typeface="Arial"/>
              </a:rPr>
              <a:t>1|11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33625" y="4964429"/>
            <a:ext cx="12725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65810" algn="l"/>
              </a:tabLst>
            </a:pPr>
            <a:r>
              <a:rPr sz="2200" spc="-100" dirty="0">
                <a:latin typeface="Arial"/>
                <a:cs typeface="Arial"/>
              </a:rPr>
              <a:t>1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270" dirty="0">
                <a:latin typeface="Arial"/>
                <a:cs typeface="Arial"/>
              </a:rPr>
              <a:t>1</a:t>
            </a:r>
            <a:r>
              <a:rPr sz="2200" dirty="0">
                <a:latin typeface="Arial"/>
                <a:cs typeface="Arial"/>
              </a:rPr>
              <a:t>1	</a:t>
            </a:r>
            <a:r>
              <a:rPr sz="2200" spc="-100" dirty="0">
                <a:latin typeface="Arial"/>
                <a:cs typeface="Arial"/>
              </a:rPr>
              <a:t>0</a:t>
            </a:r>
            <a:r>
              <a:rPr sz="2200" spc="-75" dirty="0">
                <a:latin typeface="Arial"/>
                <a:cs typeface="Arial"/>
              </a:rPr>
              <a:t>|</a:t>
            </a:r>
            <a:r>
              <a:rPr sz="2200" spc="-100" dirty="0">
                <a:latin typeface="Arial"/>
                <a:cs typeface="Arial"/>
              </a:rPr>
              <a:t>01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23416" y="3398342"/>
            <a:ext cx="36449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15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75" spc="82" baseline="-21021" dirty="0">
                <a:latin typeface="Times New Roman"/>
                <a:cs typeface="Times New Roman"/>
              </a:rPr>
              <a:t>0</a:t>
            </a:r>
            <a:endParaRPr sz="2775" baseline="-21021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99282" y="3360496"/>
            <a:ext cx="34925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1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75" spc="-7" baseline="-19519" dirty="0">
                <a:latin typeface="Times New Roman"/>
                <a:cs typeface="Times New Roman"/>
              </a:rPr>
              <a:t>1</a:t>
            </a:r>
            <a:endParaRPr sz="2775" baseline="-19519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45813" y="3360801"/>
            <a:ext cx="365125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15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75" spc="82" baseline="-19519" dirty="0">
                <a:latin typeface="Times New Roman"/>
                <a:cs typeface="Times New Roman"/>
              </a:rPr>
              <a:t>2</a:t>
            </a:r>
            <a:endParaRPr sz="2775" baseline="-19519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05526" y="3461715"/>
            <a:ext cx="62992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725" i="1" u="heavy" spc="52" baseline="1146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850" i="1" spc="35" dirty="0">
                <a:latin typeface="Times New Roman"/>
                <a:cs typeface="Times New Roman"/>
              </a:rPr>
              <a:t>L</a:t>
            </a:r>
            <a:r>
              <a:rPr sz="1850" spc="35" dirty="0">
                <a:latin typeface="Symbol"/>
                <a:cs typeface="Symbol"/>
              </a:rPr>
              <a:t></a:t>
            </a:r>
            <a:r>
              <a:rPr sz="1850" spc="3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48448" y="3457778"/>
            <a:ext cx="608965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725" i="1" u="heavy" spc="-7" baseline="1146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850" i="1" spc="-5" dirty="0">
                <a:latin typeface="Times New Roman"/>
                <a:cs typeface="Times New Roman"/>
              </a:rPr>
              <a:t>L</a:t>
            </a:r>
            <a:r>
              <a:rPr sz="1850" spc="-5" dirty="0">
                <a:latin typeface="Symbol"/>
                <a:cs typeface="Symbol"/>
              </a:rPr>
              <a:t></a:t>
            </a: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889119" y="4456429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6145" y="0"/>
                </a:lnTo>
              </a:path>
            </a:pathLst>
          </a:custGeom>
          <a:ln w="127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233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2869" y="2424938"/>
            <a:ext cx="1087120" cy="0"/>
          </a:xfrm>
          <a:custGeom>
            <a:avLst/>
            <a:gdLst/>
            <a:ahLst/>
            <a:cxnLst/>
            <a:rect l="l" t="t" r="r" b="b"/>
            <a:pathLst>
              <a:path w="1087120">
                <a:moveTo>
                  <a:pt x="0" y="0"/>
                </a:moveTo>
                <a:lnTo>
                  <a:pt x="108686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25013" y="2424938"/>
            <a:ext cx="1043305" cy="0"/>
          </a:xfrm>
          <a:custGeom>
            <a:avLst/>
            <a:gdLst/>
            <a:ahLst/>
            <a:cxnLst/>
            <a:rect l="l" t="t" r="r" b="b"/>
            <a:pathLst>
              <a:path w="1043304">
                <a:moveTo>
                  <a:pt x="521588" y="0"/>
                </a:moveTo>
                <a:lnTo>
                  <a:pt x="0" y="0"/>
                </a:lnTo>
              </a:path>
              <a:path w="1043304">
                <a:moveTo>
                  <a:pt x="521588" y="0"/>
                </a:moveTo>
                <a:lnTo>
                  <a:pt x="104330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25013" y="3831335"/>
            <a:ext cx="1043305" cy="0"/>
          </a:xfrm>
          <a:custGeom>
            <a:avLst/>
            <a:gdLst/>
            <a:ahLst/>
            <a:cxnLst/>
            <a:rect l="l" t="t" r="r" b="b"/>
            <a:pathLst>
              <a:path w="1043304">
                <a:moveTo>
                  <a:pt x="521588" y="0"/>
                </a:moveTo>
                <a:lnTo>
                  <a:pt x="0" y="0"/>
                </a:lnTo>
              </a:path>
              <a:path w="1043304">
                <a:moveTo>
                  <a:pt x="521588" y="0"/>
                </a:moveTo>
                <a:lnTo>
                  <a:pt x="104330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68314" y="2424938"/>
            <a:ext cx="1043305" cy="0"/>
          </a:xfrm>
          <a:custGeom>
            <a:avLst/>
            <a:gdLst/>
            <a:ahLst/>
            <a:cxnLst/>
            <a:rect l="l" t="t" r="r" b="b"/>
            <a:pathLst>
              <a:path w="1043304">
                <a:moveTo>
                  <a:pt x="521715" y="0"/>
                </a:moveTo>
                <a:lnTo>
                  <a:pt x="0" y="0"/>
                </a:lnTo>
              </a:path>
              <a:path w="1043304">
                <a:moveTo>
                  <a:pt x="521715" y="0"/>
                </a:moveTo>
                <a:lnTo>
                  <a:pt x="104330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68314" y="3831335"/>
            <a:ext cx="1043305" cy="0"/>
          </a:xfrm>
          <a:custGeom>
            <a:avLst/>
            <a:gdLst/>
            <a:ahLst/>
            <a:cxnLst/>
            <a:rect l="l" t="t" r="r" b="b"/>
            <a:pathLst>
              <a:path w="1043304">
                <a:moveTo>
                  <a:pt x="521715" y="0"/>
                </a:moveTo>
                <a:lnTo>
                  <a:pt x="0" y="0"/>
                </a:lnTo>
              </a:path>
              <a:path w="1043304">
                <a:moveTo>
                  <a:pt x="521715" y="0"/>
                </a:moveTo>
                <a:lnTo>
                  <a:pt x="104330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2869" y="2424938"/>
            <a:ext cx="1087120" cy="1406525"/>
          </a:xfrm>
          <a:custGeom>
            <a:avLst/>
            <a:gdLst/>
            <a:ahLst/>
            <a:cxnLst/>
            <a:rect l="l" t="t" r="r" b="b"/>
            <a:pathLst>
              <a:path w="1087120" h="1406525">
                <a:moveTo>
                  <a:pt x="0" y="0"/>
                </a:moveTo>
                <a:lnTo>
                  <a:pt x="1086866" y="140639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25013" y="2424938"/>
            <a:ext cx="1043305" cy="1406525"/>
          </a:xfrm>
          <a:custGeom>
            <a:avLst/>
            <a:gdLst/>
            <a:ahLst/>
            <a:cxnLst/>
            <a:rect l="l" t="t" r="r" b="b"/>
            <a:pathLst>
              <a:path w="1043304" h="1406525">
                <a:moveTo>
                  <a:pt x="0" y="0"/>
                </a:moveTo>
                <a:lnTo>
                  <a:pt x="1043304" y="1406398"/>
                </a:lnTo>
              </a:path>
              <a:path w="1043304" h="1406525">
                <a:moveTo>
                  <a:pt x="1043304" y="0"/>
                </a:moveTo>
                <a:lnTo>
                  <a:pt x="0" y="140639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68314" y="2424938"/>
            <a:ext cx="1043305" cy="1406525"/>
          </a:xfrm>
          <a:custGeom>
            <a:avLst/>
            <a:gdLst/>
            <a:ahLst/>
            <a:cxnLst/>
            <a:rect l="l" t="t" r="r" b="b"/>
            <a:pathLst>
              <a:path w="1043304" h="1406525">
                <a:moveTo>
                  <a:pt x="1043305" y="0"/>
                </a:moveTo>
                <a:lnTo>
                  <a:pt x="0" y="1406398"/>
                </a:lnTo>
              </a:path>
              <a:path w="1043304" h="1406525">
                <a:moveTo>
                  <a:pt x="0" y="0"/>
                </a:moveTo>
                <a:lnTo>
                  <a:pt x="1043305" y="140639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11618" y="2143632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869"/>
              </a:spcBef>
            </a:pPr>
            <a:r>
              <a:rPr sz="2350" dirty="0">
                <a:latin typeface="Arial"/>
                <a:cs typeface="Arial"/>
              </a:rPr>
              <a:t>0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3036" y="2143632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869"/>
              </a:spcBef>
            </a:pPr>
            <a:r>
              <a:rPr sz="2350" dirty="0">
                <a:latin typeface="Arial"/>
                <a:cs typeface="Arial"/>
              </a:rPr>
              <a:t>0</a:t>
            </a:r>
            <a:endParaRPr sz="2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8317" y="2143632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869"/>
              </a:spcBef>
            </a:pPr>
            <a:r>
              <a:rPr sz="2350" dirty="0">
                <a:latin typeface="Arial"/>
                <a:cs typeface="Arial"/>
              </a:rPr>
              <a:t>0</a:t>
            </a:r>
            <a:endParaRPr sz="2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38191" y="2241549"/>
            <a:ext cx="54038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</a:tabLst>
            </a:pPr>
            <a:r>
              <a:rPr sz="2350" dirty="0">
                <a:latin typeface="Arial"/>
                <a:cs typeface="Arial"/>
              </a:rPr>
              <a:t> 	</a:t>
            </a:r>
            <a:endParaRPr sz="2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59735" y="2143632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29235">
              <a:lnSpc>
                <a:spcPct val="100000"/>
              </a:lnSpc>
              <a:spcBef>
                <a:spcPts val="869"/>
              </a:spcBef>
            </a:pPr>
            <a:r>
              <a:rPr sz="2350" dirty="0">
                <a:latin typeface="Arial"/>
                <a:cs typeface="Arial"/>
              </a:rPr>
              <a:t>0</a:t>
            </a:r>
            <a:endParaRPr sz="23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631" y="2143632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869"/>
              </a:spcBef>
            </a:pPr>
            <a:r>
              <a:rPr sz="2350" dirty="0">
                <a:latin typeface="Arial"/>
                <a:cs typeface="Arial"/>
              </a:rPr>
              <a:t>0</a:t>
            </a:r>
            <a:endParaRPr sz="2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11618" y="3550030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505"/>
              </a:spcBef>
            </a:pPr>
            <a:r>
              <a:rPr sz="2350" dirty="0">
                <a:latin typeface="Arial"/>
                <a:cs typeface="Arial"/>
              </a:rPr>
              <a:t>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03036" y="3550030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505"/>
              </a:spcBef>
            </a:pPr>
            <a:r>
              <a:rPr sz="2350" dirty="0">
                <a:latin typeface="Arial"/>
                <a:cs typeface="Arial"/>
              </a:rPr>
              <a:t>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68317" y="3550030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505"/>
              </a:spcBef>
            </a:pPr>
            <a:r>
              <a:rPr sz="2350" dirty="0">
                <a:latin typeface="Arial"/>
                <a:cs typeface="Arial"/>
              </a:rPr>
              <a:t>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7684" y="3601592"/>
            <a:ext cx="27622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255" algn="l"/>
              </a:tabLst>
            </a:pPr>
            <a:r>
              <a:rPr sz="235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23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59735" y="3550030"/>
            <a:ext cx="565785" cy="6096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29235">
              <a:lnSpc>
                <a:spcPct val="100000"/>
              </a:lnSpc>
              <a:spcBef>
                <a:spcPts val="505"/>
              </a:spcBef>
            </a:pPr>
            <a:r>
              <a:rPr sz="2350" dirty="0">
                <a:latin typeface="Arial"/>
                <a:cs typeface="Arial"/>
              </a:rPr>
              <a:t>1</a:t>
            </a:r>
            <a:endParaRPr sz="23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00038" y="2012644"/>
            <a:ext cx="56197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85" dirty="0">
                <a:latin typeface="Arial"/>
                <a:cs typeface="Arial"/>
              </a:rPr>
              <a:t>0</a:t>
            </a:r>
            <a:r>
              <a:rPr sz="2350" spc="-65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00</a:t>
            </a:r>
            <a:endParaRPr sz="23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55340" y="2012644"/>
            <a:ext cx="56324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85" dirty="0">
                <a:latin typeface="Arial"/>
                <a:cs typeface="Arial"/>
              </a:rPr>
              <a:t>0</a:t>
            </a:r>
            <a:r>
              <a:rPr sz="2350" spc="-65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00</a:t>
            </a:r>
            <a:endParaRPr sz="23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1098" y="2012644"/>
            <a:ext cx="56197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85" dirty="0">
                <a:latin typeface="Arial"/>
                <a:cs typeface="Arial"/>
              </a:rPr>
              <a:t>0</a:t>
            </a:r>
            <a:r>
              <a:rPr sz="2350" spc="-65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00</a:t>
            </a:r>
            <a:endParaRPr sz="23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67017" y="3885641"/>
            <a:ext cx="56261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85" dirty="0">
                <a:latin typeface="Arial"/>
                <a:cs typeface="Arial"/>
              </a:rPr>
              <a:t>1</a:t>
            </a:r>
            <a:r>
              <a:rPr sz="2350" spc="-60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10</a:t>
            </a:r>
            <a:endParaRPr sz="23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55340" y="3885641"/>
            <a:ext cx="56324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85" dirty="0">
                <a:latin typeface="Arial"/>
                <a:cs typeface="Arial"/>
              </a:rPr>
              <a:t>1</a:t>
            </a:r>
            <a:r>
              <a:rPr sz="2350" spc="-65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10</a:t>
            </a:r>
            <a:endParaRPr sz="23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99530" y="2950844"/>
            <a:ext cx="56197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spc="-85" dirty="0">
                <a:latin typeface="Arial"/>
                <a:cs typeface="Arial"/>
              </a:rPr>
              <a:t>0</a:t>
            </a:r>
            <a:r>
              <a:rPr sz="2350" spc="-60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01</a:t>
            </a:r>
            <a:endParaRPr sz="23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20364" y="2950844"/>
            <a:ext cx="56261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spc="-85" dirty="0">
                <a:latin typeface="Arial"/>
                <a:cs typeface="Arial"/>
              </a:rPr>
              <a:t>0</a:t>
            </a:r>
            <a:r>
              <a:rPr sz="2350" spc="-60" dirty="0">
                <a:latin typeface="Arial"/>
                <a:cs typeface="Arial"/>
              </a:rPr>
              <a:t>|</a:t>
            </a:r>
            <a:r>
              <a:rPr sz="2350" spc="-85" dirty="0">
                <a:latin typeface="Arial"/>
                <a:cs typeface="Arial"/>
              </a:rPr>
              <a:t>01</a:t>
            </a:r>
            <a:endParaRPr sz="23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69354" y="2968193"/>
            <a:ext cx="53911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165" dirty="0">
                <a:latin typeface="Arial"/>
                <a:cs typeface="Arial"/>
              </a:rPr>
              <a:t>1|11</a:t>
            </a:r>
            <a:endParaRPr sz="23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25036" y="2968193"/>
            <a:ext cx="53911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165" dirty="0">
                <a:latin typeface="Arial"/>
                <a:cs typeface="Arial"/>
              </a:rPr>
              <a:t>1|11</a:t>
            </a:r>
            <a:endParaRPr sz="2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16073" y="2968193"/>
            <a:ext cx="53911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-165" dirty="0">
                <a:latin typeface="Arial"/>
                <a:cs typeface="Arial"/>
              </a:rPr>
              <a:t>1|11</a:t>
            </a:r>
            <a:endParaRPr sz="23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4996" y="1304924"/>
            <a:ext cx="37973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300" i="1" u="heavy" spc="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850" spc="112" baseline="-20467" dirty="0">
                <a:latin typeface="Times New Roman"/>
                <a:cs typeface="Times New Roman"/>
              </a:rPr>
              <a:t>0</a:t>
            </a:r>
            <a:endParaRPr sz="2850" baseline="-20467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09342" y="1322273"/>
            <a:ext cx="367665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4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925" spc="-7" baseline="-18518" dirty="0">
                <a:latin typeface="Times New Roman"/>
                <a:cs typeface="Times New Roman"/>
              </a:rPr>
              <a:t>1</a:t>
            </a:r>
            <a:endParaRPr sz="2925" baseline="-18518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4217796" y="1304289"/>
            <a:ext cx="39179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50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000" spc="82" baseline="-19444" dirty="0">
                <a:latin typeface="Times New Roman"/>
                <a:cs typeface="Times New Roman"/>
              </a:rPr>
              <a:t>2</a:t>
            </a:r>
            <a:endParaRPr sz="3000" baseline="-19444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21146" y="1422019"/>
            <a:ext cx="67564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175" i="1" u="heavy" spc="52" baseline="112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000" i="1" spc="35" dirty="0">
                <a:latin typeface="Times New Roman"/>
                <a:cs typeface="Times New Roman"/>
              </a:rPr>
              <a:t>L</a:t>
            </a:r>
            <a:r>
              <a:rPr sz="2000" spc="35" dirty="0">
                <a:latin typeface="Symbol"/>
                <a:cs typeface="Symbol"/>
              </a:rPr>
              <a:t></a:t>
            </a:r>
            <a:r>
              <a:rPr sz="2000" spc="35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41209" y="1437589"/>
            <a:ext cx="636270" cy="530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4950" i="1" u="heavy" spc="-7" baseline="1178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950" i="1" spc="-5" dirty="0">
                <a:latin typeface="Times New Roman"/>
                <a:cs typeface="Times New Roman"/>
              </a:rPr>
              <a:t>L</a:t>
            </a:r>
            <a:r>
              <a:rPr sz="1950" spc="-5" dirty="0">
                <a:latin typeface="Symbol"/>
                <a:cs typeface="Symbol"/>
              </a:rPr>
              <a:t></a:t>
            </a:r>
            <a:r>
              <a:rPr sz="1950" spc="-5" dirty="0"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850891" y="2430779"/>
            <a:ext cx="434975" cy="0"/>
          </a:xfrm>
          <a:custGeom>
            <a:avLst/>
            <a:gdLst/>
            <a:ahLst/>
            <a:cxnLst/>
            <a:rect l="l" t="t" r="r" b="b"/>
            <a:pathLst>
              <a:path w="434975">
                <a:moveTo>
                  <a:pt x="0" y="0"/>
                </a:moveTo>
                <a:lnTo>
                  <a:pt x="434848" y="0"/>
                </a:lnTo>
              </a:path>
            </a:pathLst>
          </a:custGeom>
          <a:ln w="127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234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1913" y="0"/>
            <a:ext cx="5795645" cy="831215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200" spc="-135" dirty="0">
                <a:latin typeface="Arial"/>
                <a:cs typeface="Arial"/>
              </a:rPr>
              <a:t>State</a:t>
            </a:r>
            <a:r>
              <a:rPr sz="2200" spc="-155" dirty="0">
                <a:latin typeface="Arial"/>
                <a:cs typeface="Arial"/>
              </a:rPr>
              <a:t> </a:t>
            </a:r>
            <a:r>
              <a:rPr sz="2200" spc="-120" dirty="0">
                <a:latin typeface="Arial"/>
                <a:cs typeface="Arial"/>
              </a:rPr>
              <a:t>diagram</a:t>
            </a:r>
            <a:endParaRPr sz="2200">
              <a:latin typeface="Arial"/>
              <a:cs typeface="Arial"/>
            </a:endParaRPr>
          </a:p>
          <a:p>
            <a:pPr marL="613410">
              <a:lnSpc>
                <a:spcPct val="100000"/>
              </a:lnSpc>
              <a:spcBef>
                <a:spcPts val="690"/>
              </a:spcBef>
            </a:pPr>
            <a:r>
              <a:rPr sz="1800" spc="35" dirty="0">
                <a:latin typeface="Arial"/>
                <a:cs typeface="Arial"/>
              </a:rPr>
              <a:t>Example: </a:t>
            </a:r>
            <a:r>
              <a:rPr sz="1800" spc="5" dirty="0">
                <a:latin typeface="Arial"/>
                <a:cs typeface="Arial"/>
              </a:rPr>
              <a:t>Trellis </a:t>
            </a:r>
            <a:r>
              <a:rPr sz="1800" spc="25" dirty="0">
                <a:latin typeface="Arial"/>
                <a:cs typeface="Arial"/>
              </a:rPr>
              <a:t>of </a:t>
            </a:r>
            <a:r>
              <a:rPr sz="1800" spc="30" dirty="0">
                <a:latin typeface="Arial"/>
                <a:cs typeface="Arial"/>
              </a:rPr>
              <a:t>the </a:t>
            </a:r>
            <a:r>
              <a:rPr sz="1800" spc="35" dirty="0">
                <a:latin typeface="Arial"/>
                <a:cs typeface="Arial"/>
              </a:rPr>
              <a:t>rate </a:t>
            </a:r>
            <a:r>
              <a:rPr sz="1800" dirty="0">
                <a:latin typeface="Arial"/>
                <a:cs typeface="Arial"/>
              </a:rPr>
              <a:t>½ </a:t>
            </a:r>
            <a:r>
              <a:rPr sz="1800" spc="35" dirty="0">
                <a:latin typeface="Arial"/>
                <a:cs typeface="Arial"/>
              </a:rPr>
              <a:t>convolutional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7683" y="1014221"/>
            <a:ext cx="8064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7732" y="1014221"/>
            <a:ext cx="8064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06598" y="624916"/>
            <a:ext cx="499109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4050" i="1" spc="7" baseline="-20576" dirty="0">
                <a:latin typeface="Times New Roman"/>
                <a:cs typeface="Times New Roman"/>
              </a:rPr>
              <a:t>x</a:t>
            </a:r>
            <a:r>
              <a:rPr sz="4050" i="1" spc="-660" baseline="-20576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Times New Roman"/>
                <a:cs typeface="Times New Roman"/>
              </a:rPr>
              <a:t>(1)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2721" y="886714"/>
            <a:ext cx="4292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1464" y="1000709"/>
            <a:ext cx="66103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594360" algn="l"/>
              </a:tabLst>
            </a:pPr>
            <a:r>
              <a:rPr sz="1500" i="1" dirty="0">
                <a:latin typeface="Times New Roman"/>
                <a:cs typeface="Times New Roman"/>
              </a:rPr>
              <a:t>i	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00371" y="1000709"/>
            <a:ext cx="79375" cy="2565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i="1" dirty="0"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8835" y="785317"/>
            <a:ext cx="1029335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6905" algn="l"/>
              </a:tabLst>
            </a:pP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25" dirty="0">
                <a:latin typeface="Times New Roman"/>
                <a:cs typeface="Times New Roman"/>
              </a:rPr>
              <a:t> </a:t>
            </a:r>
            <a:r>
              <a:rPr sz="2550" i="1" spc="-5" dirty="0">
                <a:latin typeface="Times New Roman"/>
                <a:cs typeface="Times New Roman"/>
              </a:rPr>
              <a:t>u	</a:t>
            </a:r>
            <a:r>
              <a:rPr sz="2550" spc="-5" dirty="0">
                <a:latin typeface="Symbol"/>
                <a:cs typeface="Symbol"/>
              </a:rPr>
              <a:t></a:t>
            </a:r>
            <a:r>
              <a:rPr sz="2550" spc="-125" dirty="0">
                <a:latin typeface="Times New Roman"/>
                <a:cs typeface="Times New Roman"/>
              </a:rPr>
              <a:t> </a:t>
            </a:r>
            <a:r>
              <a:rPr sz="2550" i="1" spc="-5" dirty="0">
                <a:latin typeface="Times New Roman"/>
                <a:cs typeface="Times New Roman"/>
              </a:rPr>
              <a:t>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16094" y="637794"/>
            <a:ext cx="51562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825" i="1" spc="-7" baseline="-20697" dirty="0">
                <a:latin typeface="Times New Roman"/>
                <a:cs typeface="Times New Roman"/>
              </a:rPr>
              <a:t>x</a:t>
            </a:r>
            <a:r>
              <a:rPr sz="3825" i="1" spc="-592" baseline="-20697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250" dirty="0">
                <a:latin typeface="Times New Roman"/>
                <a:cs typeface="Times New Roman"/>
              </a:rPr>
              <a:t> </a:t>
            </a:r>
            <a:r>
              <a:rPr sz="1500" spc="70" dirty="0">
                <a:latin typeface="Times New Roman"/>
                <a:cs typeface="Times New Roman"/>
              </a:rPr>
              <a:t>2)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03040" y="1788160"/>
            <a:ext cx="1453515" cy="1343660"/>
          </a:xfrm>
          <a:custGeom>
            <a:avLst/>
            <a:gdLst/>
            <a:ahLst/>
            <a:cxnLst/>
            <a:rect l="l" t="t" r="r" b="b"/>
            <a:pathLst>
              <a:path w="1453514" h="1343660">
                <a:moveTo>
                  <a:pt x="497078" y="254253"/>
                </a:moveTo>
                <a:lnTo>
                  <a:pt x="1453388" y="254253"/>
                </a:lnTo>
              </a:path>
              <a:path w="1453514" h="1343660">
                <a:moveTo>
                  <a:pt x="497078" y="1343152"/>
                </a:moveTo>
                <a:lnTo>
                  <a:pt x="1453388" y="1343152"/>
                </a:lnTo>
              </a:path>
              <a:path w="1453514" h="1343660">
                <a:moveTo>
                  <a:pt x="1453388" y="254253"/>
                </a:moveTo>
                <a:lnTo>
                  <a:pt x="497078" y="1343152"/>
                </a:lnTo>
              </a:path>
              <a:path w="1453514" h="1343660">
                <a:moveTo>
                  <a:pt x="497078" y="254253"/>
                </a:moveTo>
                <a:lnTo>
                  <a:pt x="1453388" y="1343152"/>
                </a:lnTo>
              </a:path>
              <a:path w="1453514" h="1343660">
                <a:moveTo>
                  <a:pt x="0" y="472439"/>
                </a:moveTo>
                <a:lnTo>
                  <a:pt x="497839" y="472439"/>
                </a:lnTo>
                <a:lnTo>
                  <a:pt x="497839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92778" y="186486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56428" y="1788160"/>
            <a:ext cx="497840" cy="472440"/>
          </a:xfrm>
          <a:custGeom>
            <a:avLst/>
            <a:gdLst/>
            <a:ahLst/>
            <a:cxnLst/>
            <a:rect l="l" t="t" r="r" b="b"/>
            <a:pathLst>
              <a:path w="497839" h="472439">
                <a:moveTo>
                  <a:pt x="0" y="472439"/>
                </a:moveTo>
                <a:lnTo>
                  <a:pt x="497839" y="472439"/>
                </a:lnTo>
                <a:lnTo>
                  <a:pt x="497839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146675" y="186486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03040" y="2877185"/>
            <a:ext cx="497840" cy="472440"/>
          </a:xfrm>
          <a:custGeom>
            <a:avLst/>
            <a:gdLst/>
            <a:ahLst/>
            <a:cxnLst/>
            <a:rect l="l" t="t" r="r" b="b"/>
            <a:pathLst>
              <a:path w="497839" h="472439">
                <a:moveTo>
                  <a:pt x="0" y="472439"/>
                </a:moveTo>
                <a:lnTo>
                  <a:pt x="497839" y="472439"/>
                </a:lnTo>
                <a:lnTo>
                  <a:pt x="497839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92778" y="2954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56428" y="2877185"/>
            <a:ext cx="497840" cy="472440"/>
          </a:xfrm>
          <a:custGeom>
            <a:avLst/>
            <a:gdLst/>
            <a:ahLst/>
            <a:cxnLst/>
            <a:rect l="l" t="t" r="r" b="b"/>
            <a:pathLst>
              <a:path w="497839" h="472439">
                <a:moveTo>
                  <a:pt x="0" y="472439"/>
                </a:moveTo>
                <a:lnTo>
                  <a:pt x="497839" y="472439"/>
                </a:lnTo>
                <a:lnTo>
                  <a:pt x="497839" y="0"/>
                </a:lnTo>
                <a:lnTo>
                  <a:pt x="0" y="0"/>
                </a:lnTo>
                <a:lnTo>
                  <a:pt x="0" y="4724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07051" y="2954223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88865" y="1683207"/>
            <a:ext cx="294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67988" y="2482341"/>
            <a:ext cx="29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75759" y="2464130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18580" y="2464130"/>
            <a:ext cx="649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6270" algn="l"/>
              </a:tabLst>
            </a:pP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69689" y="3138296"/>
            <a:ext cx="29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67780" y="2052954"/>
            <a:ext cx="1836420" cy="809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43180" algn="r">
              <a:lnSpc>
                <a:spcPts val="3155"/>
              </a:lnSpc>
              <a:spcBef>
                <a:spcPts val="90"/>
              </a:spcBef>
              <a:tabLst>
                <a:tab pos="894715" algn="l"/>
                <a:tab pos="1288415" algn="l"/>
              </a:tabLst>
            </a:pPr>
            <a:r>
              <a:rPr sz="26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650" i="1" spc="45" dirty="0">
                <a:latin typeface="Times New Roman"/>
                <a:cs typeface="Times New Roman"/>
              </a:rPr>
              <a:t>u</a:t>
            </a:r>
            <a:r>
              <a:rPr sz="2325" i="1" spc="67" baseline="-17921" dirty="0">
                <a:latin typeface="Times New Roman"/>
                <a:cs typeface="Times New Roman"/>
              </a:rPr>
              <a:t>i	</a:t>
            </a:r>
            <a:r>
              <a:rPr sz="2650" spc="-10" dirty="0">
                <a:latin typeface="Symbol"/>
                <a:cs typeface="Symbol"/>
              </a:rPr>
              <a:t></a:t>
            </a:r>
            <a:r>
              <a:rPr sz="2650" spc="-125" dirty="0">
                <a:latin typeface="Times New Roman"/>
                <a:cs typeface="Times New Roman"/>
              </a:rPr>
              <a:t> </a:t>
            </a:r>
            <a:r>
              <a:rPr sz="2650" spc="-5" dirty="0">
                <a:latin typeface="Times New Roman"/>
                <a:cs typeface="Times New Roman"/>
              </a:rPr>
              <a:t>0</a:t>
            </a:r>
            <a:endParaRPr sz="2650">
              <a:latin typeface="Times New Roman"/>
              <a:cs typeface="Times New Roman"/>
            </a:endParaRPr>
          </a:p>
          <a:p>
            <a:pPr marR="94615" algn="r">
              <a:lnSpc>
                <a:spcPts val="3035"/>
              </a:lnSpc>
              <a:tabLst>
                <a:tab pos="377825" algn="l"/>
              </a:tabLst>
            </a:pPr>
            <a:r>
              <a:rPr sz="2550" i="1" spc="45" dirty="0">
                <a:latin typeface="Times New Roman"/>
                <a:cs typeface="Times New Roman"/>
              </a:rPr>
              <a:t>u</a:t>
            </a:r>
            <a:r>
              <a:rPr sz="2250" i="1" spc="67" baseline="-20370" dirty="0">
                <a:latin typeface="Times New Roman"/>
                <a:cs typeface="Times New Roman"/>
              </a:rPr>
              <a:t>i	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335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1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76192" y="751326"/>
            <a:ext cx="513715" cy="88011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30"/>
              </a:spcBef>
            </a:pP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145" dirty="0">
                <a:latin typeface="Times New Roman"/>
                <a:cs typeface="Times New Roman"/>
              </a:rPr>
              <a:t> </a:t>
            </a:r>
            <a:r>
              <a:rPr sz="2700" i="1" spc="5" dirty="0">
                <a:latin typeface="Times New Roman"/>
                <a:cs typeface="Times New Roman"/>
              </a:rPr>
              <a:t>u</a:t>
            </a:r>
            <a:endParaRPr sz="2700">
              <a:latin typeface="Times New Roman"/>
              <a:cs typeface="Times New Roman"/>
            </a:endParaRPr>
          </a:p>
          <a:p>
            <a:pPr marL="123189">
              <a:lnSpc>
                <a:spcPct val="100000"/>
              </a:lnSpc>
              <a:spcBef>
                <a:spcPts val="200"/>
              </a:spcBef>
            </a:pPr>
            <a:r>
              <a:rPr sz="2550" i="1" u="heavy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250" i="1" spc="97" baseline="-20370" dirty="0">
                <a:latin typeface="Times New Roman"/>
                <a:cs typeface="Times New Roman"/>
              </a:rPr>
              <a:t>i</a:t>
            </a:r>
            <a:endParaRPr sz="2250" baseline="-2037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90795" y="1318082"/>
            <a:ext cx="514350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900" i="1" u="heavy" spc="-7" baseline="1175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3900" i="1" spc="-637" baseline="11752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i</a:t>
            </a:r>
            <a:r>
              <a:rPr sz="1500" i="1" spc="-24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Symbol"/>
                <a:cs typeface="Symbol"/>
              </a:rPr>
              <a:t></a:t>
            </a:r>
            <a:r>
              <a:rPr sz="1500" spc="10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77640" y="3998340"/>
            <a:ext cx="1351280" cy="2299970"/>
            <a:chOff x="3477640" y="3998340"/>
            <a:chExt cx="1351280" cy="2299970"/>
          </a:xfrm>
        </p:grpSpPr>
        <p:sp>
          <p:nvSpPr>
            <p:cNvPr id="28" name="object 28"/>
            <p:cNvSpPr/>
            <p:nvPr/>
          </p:nvSpPr>
          <p:spPr>
            <a:xfrm>
              <a:off x="3904614" y="4295050"/>
              <a:ext cx="497840" cy="1670050"/>
            </a:xfrm>
            <a:custGeom>
              <a:avLst/>
              <a:gdLst/>
              <a:ahLst/>
              <a:cxnLst/>
              <a:rect l="l" t="t" r="r" b="b"/>
              <a:pathLst>
                <a:path w="497839" h="1670050">
                  <a:moveTo>
                    <a:pt x="0" y="1669796"/>
                  </a:moveTo>
                  <a:lnTo>
                    <a:pt x="497230" y="1669796"/>
                  </a:lnTo>
                  <a:lnTo>
                    <a:pt x="497230" y="1197902"/>
                  </a:lnTo>
                  <a:lnTo>
                    <a:pt x="0" y="1197902"/>
                  </a:lnTo>
                  <a:lnTo>
                    <a:pt x="0" y="1669796"/>
                  </a:lnTo>
                  <a:close/>
                </a:path>
                <a:path w="497839" h="1670050">
                  <a:moveTo>
                    <a:pt x="0" y="471893"/>
                  </a:moveTo>
                  <a:lnTo>
                    <a:pt x="497230" y="471893"/>
                  </a:lnTo>
                  <a:lnTo>
                    <a:pt x="497230" y="0"/>
                  </a:lnTo>
                  <a:lnTo>
                    <a:pt x="0" y="0"/>
                  </a:lnTo>
                  <a:lnTo>
                    <a:pt x="0" y="47189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83990" y="4549266"/>
              <a:ext cx="421005" cy="1127125"/>
            </a:xfrm>
            <a:custGeom>
              <a:avLst/>
              <a:gdLst/>
              <a:ahLst/>
              <a:cxnLst/>
              <a:rect l="l" t="t" r="r" b="b"/>
              <a:pathLst>
                <a:path w="421004" h="1127125">
                  <a:moveTo>
                    <a:pt x="420624" y="0"/>
                  </a:moveTo>
                  <a:lnTo>
                    <a:pt x="374396" y="26288"/>
                  </a:lnTo>
                  <a:lnTo>
                    <a:pt x="330835" y="53593"/>
                  </a:lnTo>
                  <a:lnTo>
                    <a:pt x="289941" y="81787"/>
                  </a:lnTo>
                  <a:lnTo>
                    <a:pt x="251713" y="110997"/>
                  </a:lnTo>
                  <a:lnTo>
                    <a:pt x="216281" y="140969"/>
                  </a:lnTo>
                  <a:lnTo>
                    <a:pt x="183387" y="171703"/>
                  </a:lnTo>
                  <a:lnTo>
                    <a:pt x="153288" y="203072"/>
                  </a:lnTo>
                  <a:lnTo>
                    <a:pt x="125857" y="235203"/>
                  </a:lnTo>
                  <a:lnTo>
                    <a:pt x="101092" y="267969"/>
                  </a:lnTo>
                  <a:lnTo>
                    <a:pt x="79121" y="301243"/>
                  </a:lnTo>
                  <a:lnTo>
                    <a:pt x="59689" y="335152"/>
                  </a:lnTo>
                  <a:lnTo>
                    <a:pt x="29083" y="403986"/>
                  </a:lnTo>
                  <a:lnTo>
                    <a:pt x="9271" y="474344"/>
                  </a:lnTo>
                  <a:lnTo>
                    <a:pt x="381" y="545464"/>
                  </a:lnTo>
                  <a:lnTo>
                    <a:pt x="0" y="581278"/>
                  </a:lnTo>
                  <a:lnTo>
                    <a:pt x="2412" y="617219"/>
                  </a:lnTo>
                  <a:lnTo>
                    <a:pt x="15239" y="688974"/>
                  </a:lnTo>
                  <a:lnTo>
                    <a:pt x="38988" y="760348"/>
                  </a:lnTo>
                  <a:lnTo>
                    <a:pt x="54863" y="795781"/>
                  </a:lnTo>
                  <a:lnTo>
                    <a:pt x="73660" y="830833"/>
                  </a:lnTo>
                  <a:lnTo>
                    <a:pt x="95123" y="865758"/>
                  </a:lnTo>
                  <a:lnTo>
                    <a:pt x="119253" y="900175"/>
                  </a:lnTo>
                  <a:lnTo>
                    <a:pt x="146176" y="934211"/>
                  </a:lnTo>
                  <a:lnTo>
                    <a:pt x="175895" y="967739"/>
                  </a:lnTo>
                  <a:lnTo>
                    <a:pt x="208280" y="1000886"/>
                  </a:lnTo>
                  <a:lnTo>
                    <a:pt x="243459" y="1033271"/>
                  </a:lnTo>
                  <a:lnTo>
                    <a:pt x="281432" y="1065110"/>
                  </a:lnTo>
                  <a:lnTo>
                    <a:pt x="322072" y="1096225"/>
                  </a:lnTo>
                  <a:lnTo>
                    <a:pt x="365506" y="1126604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07586" y="5630163"/>
              <a:ext cx="96950" cy="8059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01819" y="4583048"/>
              <a:ext cx="421005" cy="1127760"/>
            </a:xfrm>
            <a:custGeom>
              <a:avLst/>
              <a:gdLst/>
              <a:ahLst/>
              <a:cxnLst/>
              <a:rect l="l" t="t" r="r" b="b"/>
              <a:pathLst>
                <a:path w="421004" h="1127760">
                  <a:moveTo>
                    <a:pt x="55752" y="0"/>
                  </a:moveTo>
                  <a:lnTo>
                    <a:pt x="99187" y="29082"/>
                  </a:lnTo>
                  <a:lnTo>
                    <a:pt x="139826" y="58927"/>
                  </a:lnTo>
                  <a:lnTo>
                    <a:pt x="177672" y="89662"/>
                  </a:lnTo>
                  <a:lnTo>
                    <a:pt x="212851" y="121031"/>
                  </a:lnTo>
                  <a:lnTo>
                    <a:pt x="245237" y="153162"/>
                  </a:lnTo>
                  <a:lnTo>
                    <a:pt x="274827" y="185800"/>
                  </a:lnTo>
                  <a:lnTo>
                    <a:pt x="301625" y="219075"/>
                  </a:lnTo>
                  <a:lnTo>
                    <a:pt x="325881" y="252856"/>
                  </a:lnTo>
                  <a:lnTo>
                    <a:pt x="347217" y="287019"/>
                  </a:lnTo>
                  <a:lnTo>
                    <a:pt x="365887" y="321690"/>
                  </a:lnTo>
                  <a:lnTo>
                    <a:pt x="381762" y="356615"/>
                  </a:lnTo>
                  <a:lnTo>
                    <a:pt x="405510" y="427227"/>
                  </a:lnTo>
                  <a:lnTo>
                    <a:pt x="418210" y="498475"/>
                  </a:lnTo>
                  <a:lnTo>
                    <a:pt x="420624" y="534288"/>
                  </a:lnTo>
                  <a:lnTo>
                    <a:pt x="420115" y="570102"/>
                  </a:lnTo>
                  <a:lnTo>
                    <a:pt x="411225" y="641603"/>
                  </a:lnTo>
                  <a:lnTo>
                    <a:pt x="391413" y="712342"/>
                  </a:lnTo>
                  <a:lnTo>
                    <a:pt x="360806" y="782192"/>
                  </a:lnTo>
                  <a:lnTo>
                    <a:pt x="341375" y="816482"/>
                  </a:lnTo>
                  <a:lnTo>
                    <a:pt x="319404" y="850391"/>
                  </a:lnTo>
                  <a:lnTo>
                    <a:pt x="294639" y="883919"/>
                  </a:lnTo>
                  <a:lnTo>
                    <a:pt x="267207" y="916813"/>
                  </a:lnTo>
                  <a:lnTo>
                    <a:pt x="236981" y="949197"/>
                  </a:lnTo>
                  <a:lnTo>
                    <a:pt x="204215" y="980820"/>
                  </a:lnTo>
                  <a:lnTo>
                    <a:pt x="168782" y="1011821"/>
                  </a:lnTo>
                  <a:lnTo>
                    <a:pt x="130555" y="1042060"/>
                  </a:lnTo>
                  <a:lnTo>
                    <a:pt x="89662" y="1071486"/>
                  </a:lnTo>
                  <a:lnTo>
                    <a:pt x="46227" y="1100048"/>
                  </a:lnTo>
                  <a:lnTo>
                    <a:pt x="0" y="112770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01819" y="4549198"/>
              <a:ext cx="97218" cy="795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07205" y="4004690"/>
              <a:ext cx="788670" cy="544830"/>
            </a:xfrm>
            <a:custGeom>
              <a:avLst/>
              <a:gdLst/>
              <a:ahLst/>
              <a:cxnLst/>
              <a:rect l="l" t="t" r="r" b="b"/>
              <a:pathLst>
                <a:path w="788670" h="544829">
                  <a:moveTo>
                    <a:pt x="97409" y="544575"/>
                  </a:moveTo>
                  <a:lnTo>
                    <a:pt x="68961" y="500379"/>
                  </a:lnTo>
                  <a:lnTo>
                    <a:pt x="45593" y="457326"/>
                  </a:lnTo>
                  <a:lnTo>
                    <a:pt x="27051" y="415416"/>
                  </a:lnTo>
                  <a:lnTo>
                    <a:pt x="13335" y="374776"/>
                  </a:lnTo>
                  <a:lnTo>
                    <a:pt x="4318" y="335533"/>
                  </a:lnTo>
                  <a:lnTo>
                    <a:pt x="0" y="297814"/>
                  </a:lnTo>
                  <a:lnTo>
                    <a:pt x="254" y="261873"/>
                  </a:lnTo>
                  <a:lnTo>
                    <a:pt x="14097" y="195325"/>
                  </a:lnTo>
                  <a:lnTo>
                    <a:pt x="45466" y="136905"/>
                  </a:lnTo>
                  <a:lnTo>
                    <a:pt x="93599" y="87502"/>
                  </a:lnTo>
                  <a:lnTo>
                    <a:pt x="157861" y="48132"/>
                  </a:lnTo>
                  <a:lnTo>
                    <a:pt x="195834" y="32511"/>
                  </a:lnTo>
                  <a:lnTo>
                    <a:pt x="237744" y="19811"/>
                  </a:lnTo>
                  <a:lnTo>
                    <a:pt x="283210" y="10032"/>
                  </a:lnTo>
                  <a:lnTo>
                    <a:pt x="332486" y="3428"/>
                  </a:lnTo>
                  <a:lnTo>
                    <a:pt x="385318" y="0"/>
                  </a:lnTo>
                  <a:lnTo>
                    <a:pt x="441579" y="0"/>
                  </a:lnTo>
                </a:path>
                <a:path w="788670" h="544829">
                  <a:moveTo>
                    <a:pt x="647319" y="506602"/>
                  </a:moveTo>
                  <a:lnTo>
                    <a:pt x="685800" y="473455"/>
                  </a:lnTo>
                  <a:lnTo>
                    <a:pt x="718185" y="440054"/>
                  </a:lnTo>
                  <a:lnTo>
                    <a:pt x="744347" y="406653"/>
                  </a:lnTo>
                  <a:lnTo>
                    <a:pt x="764413" y="373252"/>
                  </a:lnTo>
                  <a:lnTo>
                    <a:pt x="786511" y="307212"/>
                  </a:lnTo>
                  <a:lnTo>
                    <a:pt x="788670" y="275081"/>
                  </a:lnTo>
                  <a:lnTo>
                    <a:pt x="784987" y="243458"/>
                  </a:lnTo>
                  <a:lnTo>
                    <a:pt x="760476" y="183006"/>
                  </a:lnTo>
                  <a:lnTo>
                    <a:pt x="713359" y="127253"/>
                  </a:lnTo>
                  <a:lnTo>
                    <a:pt x="681482" y="101472"/>
                  </a:lnTo>
                  <a:lnTo>
                    <a:pt x="644144" y="77342"/>
                  </a:lnTo>
                  <a:lnTo>
                    <a:pt x="601472" y="54990"/>
                  </a:lnTo>
                  <a:lnTo>
                    <a:pt x="553466" y="34416"/>
                  </a:lnTo>
                  <a:lnTo>
                    <a:pt x="500126" y="16128"/>
                  </a:lnTo>
                  <a:lnTo>
                    <a:pt x="44157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01819" y="4465985"/>
              <a:ext cx="96142" cy="8328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91330" y="5777725"/>
              <a:ext cx="381000" cy="514350"/>
            </a:xfrm>
            <a:custGeom>
              <a:avLst/>
              <a:gdLst/>
              <a:ahLst/>
              <a:cxnLst/>
              <a:rect l="l" t="t" r="r" b="b"/>
              <a:pathLst>
                <a:path w="381000" h="514350">
                  <a:moveTo>
                    <a:pt x="381000" y="513803"/>
                  </a:moveTo>
                  <a:lnTo>
                    <a:pt x="324993" y="509574"/>
                  </a:lnTo>
                  <a:lnTo>
                    <a:pt x="273177" y="501624"/>
                  </a:lnTo>
                  <a:lnTo>
                    <a:pt x="225552" y="490143"/>
                  </a:lnTo>
                  <a:lnTo>
                    <a:pt x="182118" y="475284"/>
                  </a:lnTo>
                  <a:lnTo>
                    <a:pt x="143129" y="457187"/>
                  </a:lnTo>
                  <a:lnTo>
                    <a:pt x="108585" y="436029"/>
                  </a:lnTo>
                  <a:lnTo>
                    <a:pt x="78740" y="411949"/>
                  </a:lnTo>
                  <a:lnTo>
                    <a:pt x="32893" y="355701"/>
                  </a:lnTo>
                  <a:lnTo>
                    <a:pt x="6350" y="289687"/>
                  </a:lnTo>
                  <a:lnTo>
                    <a:pt x="0" y="215176"/>
                  </a:lnTo>
                  <a:lnTo>
                    <a:pt x="4572" y="175133"/>
                  </a:lnTo>
                  <a:lnTo>
                    <a:pt x="14478" y="133426"/>
                  </a:lnTo>
                  <a:lnTo>
                    <a:pt x="29718" y="90233"/>
                  </a:lnTo>
                  <a:lnTo>
                    <a:pt x="50546" y="45707"/>
                  </a:lnTo>
                  <a:lnTo>
                    <a:pt x="76962" y="0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20032" y="5725279"/>
              <a:ext cx="84579" cy="921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72330" y="5728906"/>
              <a:ext cx="368935" cy="563245"/>
            </a:xfrm>
            <a:custGeom>
              <a:avLst/>
              <a:gdLst/>
              <a:ahLst/>
              <a:cxnLst/>
              <a:rect l="l" t="t" r="r" b="b"/>
              <a:pathLst>
                <a:path w="368935" h="563245">
                  <a:moveTo>
                    <a:pt x="0" y="562622"/>
                  </a:moveTo>
                  <a:lnTo>
                    <a:pt x="52451" y="560971"/>
                  </a:lnTo>
                  <a:lnTo>
                    <a:pt x="100965" y="556018"/>
                  </a:lnTo>
                  <a:lnTo>
                    <a:pt x="145796" y="547877"/>
                  </a:lnTo>
                  <a:lnTo>
                    <a:pt x="186563" y="536676"/>
                  </a:lnTo>
                  <a:lnTo>
                    <a:pt x="223393" y="522554"/>
                  </a:lnTo>
                  <a:lnTo>
                    <a:pt x="284861" y="486003"/>
                  </a:lnTo>
                  <a:lnTo>
                    <a:pt x="329819" y="439242"/>
                  </a:lnTo>
                  <a:lnTo>
                    <a:pt x="357886" y="383247"/>
                  </a:lnTo>
                  <a:lnTo>
                    <a:pt x="368554" y="319036"/>
                  </a:lnTo>
                  <a:lnTo>
                    <a:pt x="367284" y="284162"/>
                  </a:lnTo>
                  <a:lnTo>
                    <a:pt x="351028" y="209499"/>
                  </a:lnTo>
                  <a:lnTo>
                    <a:pt x="336169" y="169964"/>
                  </a:lnTo>
                  <a:lnTo>
                    <a:pt x="316611" y="129108"/>
                  </a:lnTo>
                  <a:lnTo>
                    <a:pt x="292354" y="87083"/>
                  </a:lnTo>
                  <a:lnTo>
                    <a:pt x="263271" y="44005"/>
                  </a:lnTo>
                  <a:lnTo>
                    <a:pt x="229489" y="0"/>
                  </a:lnTo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092955" y="437311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235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44795" y="4373117"/>
            <a:ext cx="64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6270" algn="l"/>
              </a:tabLst>
            </a:pP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83283" y="3554984"/>
            <a:ext cx="2409825" cy="83058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800" spc="35" dirty="0">
                <a:latin typeface="Arial"/>
                <a:cs typeface="Arial"/>
              </a:rPr>
              <a:t>State </a:t>
            </a:r>
            <a:r>
              <a:rPr sz="1800" spc="40" dirty="0">
                <a:latin typeface="Arial"/>
                <a:cs typeface="Arial"/>
              </a:rPr>
              <a:t>diagram:</a:t>
            </a:r>
            <a:endParaRPr sz="1800">
              <a:latin typeface="Arial"/>
              <a:cs typeface="Arial"/>
            </a:endParaRPr>
          </a:p>
          <a:p>
            <a:pPr marL="2128520">
              <a:lnSpc>
                <a:spcPct val="100000"/>
              </a:lnSpc>
              <a:spcBef>
                <a:spcPts val="1010"/>
              </a:spcBef>
            </a:pPr>
            <a:r>
              <a:rPr sz="1800" spc="50" dirty="0"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29047" y="4990287"/>
            <a:ext cx="11633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1149350" algn="l"/>
              </a:tabLst>
            </a:pPr>
            <a:r>
              <a:rPr sz="1800" spc="25" dirty="0">
                <a:latin typeface="Arial"/>
                <a:cs typeface="Arial"/>
              </a:rPr>
              <a:t>01	</a:t>
            </a:r>
            <a:r>
              <a:rPr sz="1800" u="heavy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64585" y="4935677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92955" y="5446210"/>
            <a:ext cx="781685" cy="75120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500380">
              <a:lnSpc>
                <a:spcPct val="100000"/>
              </a:lnSpc>
              <a:spcBef>
                <a:spcPts val="700"/>
              </a:spcBef>
            </a:pPr>
            <a:r>
              <a:rPr sz="1800" spc="50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39027" y="4688535"/>
            <a:ext cx="80645" cy="263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5478" y="4453838"/>
            <a:ext cx="86296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08305" algn="l"/>
              </a:tabLst>
            </a:pPr>
            <a:r>
              <a:rPr sz="2700" i="1" spc="5" dirty="0">
                <a:latin typeface="Times New Roman"/>
                <a:cs typeface="Times New Roman"/>
              </a:rPr>
              <a:t>u	</a:t>
            </a:r>
            <a:r>
              <a:rPr sz="2700" spc="5" dirty="0">
                <a:latin typeface="Symbol"/>
                <a:cs typeface="Symbol"/>
              </a:rPr>
              <a:t></a:t>
            </a:r>
            <a:r>
              <a:rPr sz="2700" spc="-14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0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20333" y="4846396"/>
            <a:ext cx="842010" cy="41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15925" algn="l"/>
              </a:tabLst>
            </a:pPr>
            <a:r>
              <a:rPr sz="2550" i="1" spc="45" dirty="0">
                <a:latin typeface="Times New Roman"/>
                <a:cs typeface="Times New Roman"/>
              </a:rPr>
              <a:t>u</a:t>
            </a:r>
            <a:r>
              <a:rPr sz="2250" i="1" spc="67" baseline="-20370" dirty="0">
                <a:latin typeface="Times New Roman"/>
                <a:cs typeface="Times New Roman"/>
              </a:rPr>
              <a:t>i	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315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1</a:t>
            </a:r>
            <a:endParaRPr sz="2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913" y="0"/>
            <a:ext cx="602043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40" dirty="0"/>
              <a:t>Description </a:t>
            </a:r>
            <a:r>
              <a:rPr spc="25" dirty="0"/>
              <a:t>with</a:t>
            </a:r>
            <a:r>
              <a:rPr spc="-434" dirty="0"/>
              <a:t> </a:t>
            </a:r>
            <a:r>
              <a:rPr spc="-170" dirty="0"/>
              <a:t>submatrices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4537" y="438428"/>
            <a:ext cx="7518400" cy="117284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5"/>
              </a:spcBef>
            </a:pPr>
            <a:r>
              <a:rPr sz="2250" spc="-65" dirty="0">
                <a:latin typeface="Arial"/>
                <a:cs typeface="Arial"/>
              </a:rPr>
              <a:t>Definition:</a:t>
            </a:r>
            <a:r>
              <a:rPr sz="2250" spc="-29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</a:t>
            </a:r>
            <a:r>
              <a:rPr sz="2250" spc="-3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convolutional</a:t>
            </a:r>
            <a:r>
              <a:rPr sz="2250" spc="-2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code</a:t>
            </a:r>
            <a:r>
              <a:rPr sz="2250" spc="-20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</a:t>
            </a:r>
            <a:r>
              <a:rPr sz="2250" spc="-20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set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C</a:t>
            </a:r>
            <a:r>
              <a:rPr sz="2250" i="1" spc="-2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code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bit</a:t>
            </a:r>
            <a:r>
              <a:rPr sz="2250" spc="3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sequences</a:t>
            </a:r>
            <a:endParaRPr sz="2250">
              <a:latin typeface="Arial"/>
              <a:cs typeface="Arial"/>
            </a:endParaRPr>
          </a:p>
          <a:p>
            <a:pPr marR="1151890" algn="ctr">
              <a:lnSpc>
                <a:spcPct val="100000"/>
              </a:lnSpc>
              <a:spcBef>
                <a:spcPts val="1415"/>
              </a:spcBef>
            </a:pPr>
            <a:r>
              <a:rPr sz="33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300" i="1" spc="-140" dirty="0">
                <a:latin typeface="Times New Roman"/>
                <a:cs typeface="Times New Roman"/>
              </a:rPr>
              <a:t> </a:t>
            </a:r>
            <a:r>
              <a:rPr sz="3300" spc="5" dirty="0">
                <a:latin typeface="Symbol"/>
                <a:cs typeface="Symbol"/>
              </a:rPr>
              <a:t></a:t>
            </a:r>
            <a:r>
              <a:rPr sz="3300" spc="-225" dirty="0">
                <a:latin typeface="Times New Roman"/>
                <a:cs typeface="Times New Roman"/>
              </a:rPr>
              <a:t> </a:t>
            </a:r>
            <a:r>
              <a:rPr sz="3300" spc="15" dirty="0">
                <a:latin typeface="Times New Roman"/>
                <a:cs typeface="Times New Roman"/>
              </a:rPr>
              <a:t>(</a:t>
            </a:r>
            <a:r>
              <a:rPr sz="330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850" spc="22" baseline="-17543" dirty="0">
                <a:latin typeface="Times New Roman"/>
                <a:cs typeface="Times New Roman"/>
              </a:rPr>
              <a:t>0</a:t>
            </a:r>
            <a:r>
              <a:rPr sz="2850" spc="-232" baseline="-17543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,</a:t>
            </a:r>
            <a:r>
              <a:rPr sz="3300" spc="-409" dirty="0">
                <a:latin typeface="Times New Roman"/>
                <a:cs typeface="Times New Roman"/>
              </a:rPr>
              <a:t> </a:t>
            </a:r>
            <a:r>
              <a:rPr sz="3300" i="1" u="heavy" spc="1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850" spc="262" baseline="-17543" dirty="0">
                <a:latin typeface="Times New Roman"/>
                <a:cs typeface="Times New Roman"/>
              </a:rPr>
              <a:t>1</a:t>
            </a:r>
            <a:r>
              <a:rPr sz="3300" spc="175" dirty="0">
                <a:latin typeface="Times New Roman"/>
                <a:cs typeface="Times New Roman"/>
              </a:rPr>
              <a:t>,</a:t>
            </a:r>
            <a:r>
              <a:rPr sz="3300" spc="175" dirty="0">
                <a:latin typeface="Arial"/>
                <a:cs typeface="Arial"/>
              </a:rPr>
              <a:t></a:t>
            </a:r>
            <a:r>
              <a:rPr sz="3300" spc="175" dirty="0">
                <a:latin typeface="Times New Roman"/>
                <a:cs typeface="Times New Roman"/>
              </a:rPr>
              <a:t>,</a:t>
            </a:r>
            <a:r>
              <a:rPr sz="3300" spc="-430" dirty="0">
                <a:latin typeface="Times New Roman"/>
                <a:cs typeface="Times New Roman"/>
              </a:rPr>
              <a:t> </a:t>
            </a:r>
            <a:r>
              <a:rPr sz="33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850" i="1" spc="-7" baseline="-17543" dirty="0">
                <a:latin typeface="Times New Roman"/>
                <a:cs typeface="Times New Roman"/>
              </a:rPr>
              <a:t>i</a:t>
            </a:r>
            <a:r>
              <a:rPr sz="2850" i="1" spc="-254" baseline="-17543" dirty="0">
                <a:latin typeface="Times New Roman"/>
                <a:cs typeface="Times New Roman"/>
              </a:rPr>
              <a:t> </a:t>
            </a:r>
            <a:r>
              <a:rPr sz="3300" spc="140" dirty="0">
                <a:latin typeface="Times New Roman"/>
                <a:cs typeface="Times New Roman"/>
              </a:rPr>
              <a:t>,</a:t>
            </a:r>
            <a:r>
              <a:rPr sz="3300" spc="140" dirty="0">
                <a:latin typeface="Arial"/>
                <a:cs typeface="Arial"/>
              </a:rPr>
              <a:t></a:t>
            </a:r>
            <a:r>
              <a:rPr sz="3300" spc="140" dirty="0">
                <a:latin typeface="Times New Roman"/>
                <a:cs typeface="Times New Roman"/>
              </a:rPr>
              <a:t>),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2414" y="1754250"/>
            <a:ext cx="22047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8980" algn="l"/>
                <a:tab pos="1844675" algn="l"/>
              </a:tabLst>
            </a:pPr>
            <a:r>
              <a:rPr sz="1850" spc="-45" dirty="0">
                <a:latin typeface="Times New Roman"/>
                <a:cs typeface="Times New Roman"/>
              </a:rPr>
              <a:t>(1)	</a:t>
            </a:r>
            <a:r>
              <a:rPr sz="1850" spc="15" dirty="0">
                <a:latin typeface="Times New Roman"/>
                <a:cs typeface="Times New Roman"/>
              </a:rPr>
              <a:t>(2)	</a:t>
            </a:r>
            <a:r>
              <a:rPr sz="1850" spc="45" dirty="0">
                <a:latin typeface="Times New Roman"/>
                <a:cs typeface="Times New Roman"/>
              </a:rPr>
              <a:t>(</a:t>
            </a:r>
            <a:r>
              <a:rPr sz="1850" i="1" spc="45" dirty="0">
                <a:latin typeface="Times New Roman"/>
                <a:cs typeface="Times New Roman"/>
              </a:rPr>
              <a:t>N</a:t>
            </a:r>
            <a:r>
              <a:rPr sz="1850" i="1" spc="-360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1665" y="2066289"/>
            <a:ext cx="12071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28395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i	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4776" y="1763395"/>
            <a:ext cx="4004310" cy="537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10"/>
              </a:spcBef>
              <a:tabLst>
                <a:tab pos="465455" algn="l"/>
                <a:tab pos="1471295" algn="l"/>
                <a:tab pos="2227580" algn="l"/>
                <a:tab pos="3423285" algn="l"/>
              </a:tabLst>
            </a:pPr>
            <a:r>
              <a:rPr sz="315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75" i="1" spc="82" baseline="-19519" dirty="0">
                <a:latin typeface="Times New Roman"/>
                <a:cs typeface="Times New Roman"/>
              </a:rPr>
              <a:t>i	</a:t>
            </a:r>
            <a:r>
              <a:rPr sz="3150" spc="-5" dirty="0">
                <a:latin typeface="Symbol"/>
                <a:cs typeface="Symbol"/>
              </a:rPr>
              <a:t></a:t>
            </a:r>
            <a:r>
              <a:rPr sz="3150" spc="-235" dirty="0">
                <a:latin typeface="Times New Roman"/>
                <a:cs typeface="Times New Roman"/>
              </a:rPr>
              <a:t> </a:t>
            </a:r>
            <a:r>
              <a:rPr sz="3150" spc="30" dirty="0">
                <a:latin typeface="Times New Roman"/>
                <a:cs typeface="Times New Roman"/>
              </a:rPr>
              <a:t>(</a:t>
            </a:r>
            <a:r>
              <a:rPr sz="3150" i="1" spc="30" dirty="0">
                <a:latin typeface="Times New Roman"/>
                <a:cs typeface="Times New Roman"/>
              </a:rPr>
              <a:t>x</a:t>
            </a:r>
            <a:r>
              <a:rPr sz="2775" i="1" spc="44" baseline="-19519" dirty="0">
                <a:latin typeface="Times New Roman"/>
                <a:cs typeface="Times New Roman"/>
              </a:rPr>
              <a:t>i	</a:t>
            </a:r>
            <a:r>
              <a:rPr sz="3150" spc="-5" dirty="0">
                <a:latin typeface="Times New Roman"/>
                <a:cs typeface="Times New Roman"/>
              </a:rPr>
              <a:t>,</a:t>
            </a:r>
            <a:r>
              <a:rPr sz="3150" spc="-375" dirty="0">
                <a:latin typeface="Times New Roman"/>
                <a:cs typeface="Times New Roman"/>
              </a:rPr>
              <a:t> </a:t>
            </a:r>
            <a:r>
              <a:rPr sz="3150" i="1" spc="-5" dirty="0">
                <a:latin typeface="Times New Roman"/>
                <a:cs typeface="Times New Roman"/>
              </a:rPr>
              <a:t>x	</a:t>
            </a:r>
            <a:r>
              <a:rPr sz="3150" spc="380" dirty="0">
                <a:latin typeface="Times New Roman"/>
                <a:cs typeface="Times New Roman"/>
              </a:rPr>
              <a:t>,</a:t>
            </a:r>
            <a:r>
              <a:rPr sz="3150" spc="380" dirty="0">
                <a:latin typeface="Arial"/>
                <a:cs typeface="Arial"/>
              </a:rPr>
              <a:t></a:t>
            </a:r>
            <a:r>
              <a:rPr sz="3150" i="1" spc="380" dirty="0">
                <a:latin typeface="Times New Roman"/>
                <a:cs typeface="Times New Roman"/>
              </a:rPr>
              <a:t>x	</a:t>
            </a:r>
            <a:r>
              <a:rPr sz="3150" spc="-25" dirty="0">
                <a:latin typeface="Times New Roman"/>
                <a:cs typeface="Times New Roman"/>
              </a:rPr>
              <a:t>),</a:t>
            </a:r>
            <a:r>
              <a:rPr sz="3150" spc="125" dirty="0">
                <a:latin typeface="Times New Roman"/>
                <a:cs typeface="Times New Roman"/>
              </a:rPr>
              <a:t> </a:t>
            </a:r>
            <a:r>
              <a:rPr sz="3350" i="1" dirty="0">
                <a:latin typeface="Times New Roman"/>
                <a:cs typeface="Times New Roman"/>
              </a:rPr>
              <a:t>x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6828" y="1750567"/>
            <a:ext cx="31813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Times New Roman"/>
                <a:cs typeface="Times New Roman"/>
              </a:rPr>
              <a:t>(</a:t>
            </a:r>
            <a:r>
              <a:rPr sz="1950" spc="-204" dirty="0">
                <a:latin typeface="Times New Roman"/>
                <a:cs typeface="Times New Roman"/>
              </a:rPr>
              <a:t> </a:t>
            </a:r>
            <a:r>
              <a:rPr sz="1950" i="1" spc="50" dirty="0">
                <a:latin typeface="Times New Roman"/>
                <a:cs typeface="Times New Roman"/>
              </a:rPr>
              <a:t>j</a:t>
            </a:r>
            <a:r>
              <a:rPr sz="1950" spc="50" dirty="0">
                <a:latin typeface="Times New Roman"/>
                <a:cs typeface="Times New Roman"/>
              </a:rPr>
              <a:t>)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9396" y="2049271"/>
            <a:ext cx="9461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i="1" spc="-5" dirty="0">
                <a:latin typeface="Times New Roman"/>
                <a:cs typeface="Times New Roman"/>
              </a:rPr>
              <a:t>i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25259" y="1757552"/>
            <a:ext cx="1384300" cy="537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50" spc="105" dirty="0">
                <a:latin typeface="Symbol"/>
                <a:cs typeface="Symbol"/>
              </a:rPr>
              <a:t></a:t>
            </a:r>
            <a:r>
              <a:rPr sz="3350" i="1" spc="-165" dirty="0">
                <a:latin typeface="Times New Roman"/>
                <a:cs typeface="Times New Roman"/>
              </a:rPr>
              <a:t>G</a:t>
            </a:r>
            <a:r>
              <a:rPr sz="3350" i="1" spc="110" dirty="0">
                <a:latin typeface="Times New Roman"/>
                <a:cs typeface="Times New Roman"/>
              </a:rPr>
              <a:t>F</a:t>
            </a:r>
            <a:r>
              <a:rPr sz="3350" spc="-65" dirty="0">
                <a:latin typeface="Times New Roman"/>
                <a:cs typeface="Times New Roman"/>
              </a:rPr>
              <a:t>(</a:t>
            </a:r>
            <a:r>
              <a:rPr sz="3350" spc="-70" dirty="0">
                <a:latin typeface="Times New Roman"/>
                <a:cs typeface="Times New Roman"/>
              </a:rPr>
              <a:t>2</a:t>
            </a:r>
            <a:r>
              <a:rPr sz="3350" dirty="0">
                <a:latin typeface="Times New Roman"/>
                <a:cs typeface="Times New Roman"/>
              </a:rPr>
              <a:t>)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837" y="2582810"/>
            <a:ext cx="7391400" cy="15621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65"/>
              </a:spcBef>
            </a:pPr>
            <a:r>
              <a:rPr sz="2250" spc="-85" dirty="0">
                <a:latin typeface="Arial"/>
                <a:cs typeface="Arial"/>
              </a:rPr>
              <a:t>There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exist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many</a:t>
            </a:r>
            <a:r>
              <a:rPr sz="2250" spc="-26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encoders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mapping</a:t>
            </a:r>
            <a:r>
              <a:rPr sz="2250" spc="-2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information</a:t>
            </a:r>
            <a:r>
              <a:rPr sz="2250" spc="-2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bit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sequences</a:t>
            </a:r>
            <a:endParaRPr sz="22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70"/>
              </a:spcBef>
            </a:pPr>
            <a:r>
              <a:rPr sz="2250" spc="-70" dirty="0">
                <a:latin typeface="Arial"/>
                <a:cs typeface="Arial"/>
              </a:rPr>
              <a:t>partitioned </a:t>
            </a:r>
            <a:r>
              <a:rPr sz="2250" spc="-55" dirty="0">
                <a:latin typeface="Arial"/>
                <a:cs typeface="Arial"/>
              </a:rPr>
              <a:t>into </a:t>
            </a:r>
            <a:r>
              <a:rPr sz="2250" spc="-60" dirty="0">
                <a:latin typeface="Arial"/>
                <a:cs typeface="Arial"/>
              </a:rPr>
              <a:t>lenth </a:t>
            </a:r>
            <a:r>
              <a:rPr sz="2250" i="1" spc="5" dirty="0">
                <a:latin typeface="Arial"/>
                <a:cs typeface="Arial"/>
              </a:rPr>
              <a:t>N</a:t>
            </a:r>
            <a:r>
              <a:rPr sz="2250" i="1" spc="-4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blocks</a:t>
            </a:r>
            <a:endParaRPr sz="2250">
              <a:latin typeface="Arial"/>
              <a:cs typeface="Arial"/>
            </a:endParaRPr>
          </a:p>
          <a:p>
            <a:pPr marR="783590" algn="ctr">
              <a:lnSpc>
                <a:spcPct val="100000"/>
              </a:lnSpc>
              <a:spcBef>
                <a:spcPts val="1920"/>
              </a:spcBef>
            </a:pPr>
            <a:r>
              <a:rPr sz="32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200" i="1" spc="-2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spc="-229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(</a:t>
            </a:r>
            <a:r>
              <a:rPr sz="3200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200" i="1" spc="-55" dirty="0">
                <a:latin typeface="Times New Roman"/>
                <a:cs typeface="Times New Roman"/>
              </a:rPr>
              <a:t> </a:t>
            </a:r>
            <a:r>
              <a:rPr sz="2775" spc="-7" baseline="-18018" dirty="0">
                <a:latin typeface="Times New Roman"/>
                <a:cs typeface="Times New Roman"/>
              </a:rPr>
              <a:t>0</a:t>
            </a:r>
            <a:r>
              <a:rPr sz="2775" spc="-172" baseline="-18018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,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i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775" spc="37" baseline="-18018" dirty="0">
                <a:latin typeface="Times New Roman"/>
                <a:cs typeface="Times New Roman"/>
              </a:rPr>
              <a:t>1</a:t>
            </a:r>
            <a:r>
              <a:rPr sz="2775" spc="-142" baseline="-18018" dirty="0">
                <a:latin typeface="Times New Roman"/>
                <a:cs typeface="Times New Roman"/>
              </a:rPr>
              <a:t> </a:t>
            </a:r>
            <a:r>
              <a:rPr sz="3200" spc="345" dirty="0">
                <a:latin typeface="Times New Roman"/>
                <a:cs typeface="Times New Roman"/>
              </a:rPr>
              <a:t>,</a:t>
            </a:r>
            <a:r>
              <a:rPr sz="3200" spc="345" dirty="0">
                <a:latin typeface="Arial"/>
                <a:cs typeface="Arial"/>
              </a:rPr>
              <a:t></a:t>
            </a:r>
            <a:r>
              <a:rPr sz="3200" spc="345" dirty="0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54658" y="5001133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118" y="0"/>
                </a:lnTo>
              </a:path>
            </a:pathLst>
          </a:custGeom>
          <a:ln w="182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84808" y="4388053"/>
            <a:ext cx="2077720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507365" algn="l"/>
                <a:tab pos="1620520" algn="l"/>
              </a:tabLst>
            </a:pPr>
            <a:r>
              <a:rPr sz="3250" i="1" spc="10" dirty="0">
                <a:latin typeface="Times New Roman"/>
                <a:cs typeface="Times New Roman"/>
              </a:rPr>
              <a:t>u</a:t>
            </a:r>
            <a:r>
              <a:rPr sz="2850" i="1" spc="15" baseline="-17543" dirty="0">
                <a:latin typeface="Times New Roman"/>
                <a:cs typeface="Times New Roman"/>
              </a:rPr>
              <a:t>i	</a:t>
            </a:r>
            <a:r>
              <a:rPr sz="3250" spc="-5" dirty="0">
                <a:latin typeface="Symbol"/>
                <a:cs typeface="Symbol"/>
              </a:rPr>
              <a:t></a:t>
            </a:r>
            <a:r>
              <a:rPr sz="3250" spc="-50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(</a:t>
            </a:r>
            <a:r>
              <a:rPr sz="3250" i="1" dirty="0">
                <a:latin typeface="Times New Roman"/>
                <a:cs typeface="Times New Roman"/>
              </a:rPr>
              <a:t>u</a:t>
            </a:r>
            <a:r>
              <a:rPr sz="2850" i="1" baseline="-17543" dirty="0">
                <a:latin typeface="Times New Roman"/>
                <a:cs typeface="Times New Roman"/>
              </a:rPr>
              <a:t>i	</a:t>
            </a:r>
            <a:r>
              <a:rPr sz="3250" spc="70" dirty="0">
                <a:latin typeface="Times New Roman"/>
                <a:cs typeface="Times New Roman"/>
              </a:rPr>
              <a:t>,</a:t>
            </a:r>
            <a:r>
              <a:rPr sz="3250" i="1" spc="70" dirty="0">
                <a:latin typeface="Times New Roman"/>
                <a:cs typeface="Times New Roman"/>
              </a:rPr>
              <a:t>u</a:t>
            </a:r>
            <a:r>
              <a:rPr sz="2850" i="1" spc="104" baseline="-17543" dirty="0">
                <a:latin typeface="Times New Roman"/>
                <a:cs typeface="Times New Roman"/>
              </a:rPr>
              <a:t>i</a:t>
            </a:r>
            <a:endParaRPr sz="2850" baseline="-17543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236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63794" y="4243197"/>
            <a:ext cx="2145030" cy="687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27025">
              <a:lnSpc>
                <a:spcPts val="1764"/>
              </a:lnSpc>
              <a:spcBef>
                <a:spcPts val="90"/>
              </a:spcBef>
            </a:pPr>
            <a:r>
              <a:rPr sz="1950" spc="-5" dirty="0">
                <a:latin typeface="Times New Roman"/>
                <a:cs typeface="Times New Roman"/>
              </a:rPr>
              <a:t>( </a:t>
            </a:r>
            <a:r>
              <a:rPr sz="1950" i="1" spc="-5" dirty="0">
                <a:latin typeface="Times New Roman"/>
                <a:cs typeface="Times New Roman"/>
              </a:rPr>
              <a:t>j</a:t>
            </a:r>
            <a:r>
              <a:rPr sz="1950" i="1" spc="-41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Times New Roman"/>
                <a:cs typeface="Times New Roman"/>
              </a:rPr>
              <a:t>)</a:t>
            </a:r>
            <a:endParaRPr sz="1950">
              <a:latin typeface="Times New Roman"/>
              <a:cs typeface="Times New Roman"/>
            </a:endParaRPr>
          </a:p>
          <a:p>
            <a:pPr marL="38100">
              <a:lnSpc>
                <a:spcPts val="3445"/>
              </a:lnSpc>
              <a:tabLst>
                <a:tab pos="732790" algn="l"/>
              </a:tabLst>
            </a:pPr>
            <a:r>
              <a:rPr sz="3350" i="1" spc="-35" dirty="0">
                <a:latin typeface="Times New Roman"/>
                <a:cs typeface="Times New Roman"/>
              </a:rPr>
              <a:t>u</a:t>
            </a:r>
            <a:r>
              <a:rPr sz="2925" i="1" spc="-52" baseline="-18518" dirty="0">
                <a:latin typeface="Times New Roman"/>
                <a:cs typeface="Times New Roman"/>
              </a:rPr>
              <a:t>i	</a:t>
            </a:r>
            <a:r>
              <a:rPr sz="3350" spc="5" dirty="0">
                <a:latin typeface="Symbol"/>
                <a:cs typeface="Symbol"/>
              </a:rPr>
              <a:t></a:t>
            </a:r>
            <a:r>
              <a:rPr sz="3350" i="1" spc="5" dirty="0">
                <a:latin typeface="Times New Roman"/>
                <a:cs typeface="Times New Roman"/>
              </a:rPr>
              <a:t>GF</a:t>
            </a:r>
            <a:r>
              <a:rPr sz="3350" spc="5" dirty="0">
                <a:latin typeface="Times New Roman"/>
                <a:cs typeface="Times New Roman"/>
              </a:rPr>
              <a:t>(2)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8754" y="5396600"/>
            <a:ext cx="6776720" cy="8001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250" spc="-75" dirty="0">
                <a:latin typeface="Arial"/>
                <a:cs typeface="Arial"/>
              </a:rPr>
              <a:t>(partitioned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into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length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i="1" spc="-60" dirty="0">
                <a:latin typeface="Arial"/>
                <a:cs typeface="Arial"/>
              </a:rPr>
              <a:t>K&lt;N</a:t>
            </a:r>
            <a:r>
              <a:rPr sz="2250" i="1" spc="-2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blocks)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code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bit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sequences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2250" spc="-45" dirty="0">
                <a:latin typeface="Arial"/>
                <a:cs typeface="Arial"/>
              </a:rPr>
              <a:t>for </a:t>
            </a:r>
            <a:r>
              <a:rPr sz="2250" spc="-50" dirty="0">
                <a:latin typeface="Arial"/>
                <a:cs typeface="Arial"/>
              </a:rPr>
              <a:t>the </a:t>
            </a:r>
            <a:r>
              <a:rPr sz="2250" spc="-70" dirty="0">
                <a:latin typeface="Arial"/>
                <a:cs typeface="Arial"/>
              </a:rPr>
              <a:t>same</a:t>
            </a:r>
            <a:r>
              <a:rPr sz="2250" spc="-4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code</a:t>
            </a:r>
            <a:endParaRPr sz="22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50581" y="5302707"/>
            <a:ext cx="208279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3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3977" y="2624378"/>
            <a:ext cx="534670" cy="552450"/>
          </a:xfrm>
          <a:custGeom>
            <a:avLst/>
            <a:gdLst/>
            <a:ahLst/>
            <a:cxnLst/>
            <a:rect l="l" t="t" r="r" b="b"/>
            <a:pathLst>
              <a:path w="534669" h="552450">
                <a:moveTo>
                  <a:pt x="0" y="551891"/>
                </a:moveTo>
                <a:lnTo>
                  <a:pt x="534479" y="551891"/>
                </a:lnTo>
                <a:lnTo>
                  <a:pt x="534479" y="0"/>
                </a:lnTo>
                <a:lnTo>
                  <a:pt x="0" y="0"/>
                </a:lnTo>
                <a:lnTo>
                  <a:pt x="0" y="55189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73326" y="2872921"/>
            <a:ext cx="391160" cy="97155"/>
            <a:chOff x="1973326" y="2872921"/>
            <a:chExt cx="391160" cy="97155"/>
          </a:xfrm>
        </p:grpSpPr>
        <p:sp>
          <p:nvSpPr>
            <p:cNvPr id="4" name="object 4"/>
            <p:cNvSpPr/>
            <p:nvPr/>
          </p:nvSpPr>
          <p:spPr>
            <a:xfrm>
              <a:off x="1973326" y="2921380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39">
                  <a:moveTo>
                    <a:pt x="0" y="0"/>
                  </a:moveTo>
                  <a:lnTo>
                    <a:pt x="3195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69998" y="2872921"/>
              <a:ext cx="93949" cy="97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523108" y="2109495"/>
            <a:ext cx="174967" cy="1804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966976" y="2151180"/>
            <a:ext cx="561975" cy="776605"/>
            <a:chOff x="1966976" y="2151180"/>
            <a:chExt cx="561975" cy="776605"/>
          </a:xfrm>
        </p:grpSpPr>
        <p:sp>
          <p:nvSpPr>
            <p:cNvPr id="8" name="object 8"/>
            <p:cNvSpPr/>
            <p:nvPr/>
          </p:nvSpPr>
          <p:spPr>
            <a:xfrm>
              <a:off x="1973326" y="2199893"/>
              <a:ext cx="484505" cy="721995"/>
            </a:xfrm>
            <a:custGeom>
              <a:avLst/>
              <a:gdLst/>
              <a:ahLst/>
              <a:cxnLst/>
              <a:rect l="l" t="t" r="r" b="b"/>
              <a:pathLst>
                <a:path w="484505" h="721994">
                  <a:moveTo>
                    <a:pt x="0" y="721486"/>
                  </a:moveTo>
                  <a:lnTo>
                    <a:pt x="0" y="0"/>
                  </a:lnTo>
                  <a:lnTo>
                    <a:pt x="48399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34336" y="2151180"/>
              <a:ext cx="94094" cy="97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528442" y="2109647"/>
            <a:ext cx="164465" cy="514984"/>
            <a:chOff x="2528442" y="2109647"/>
            <a:chExt cx="164465" cy="514984"/>
          </a:xfrm>
        </p:grpSpPr>
        <p:sp>
          <p:nvSpPr>
            <p:cNvPr id="11" name="object 11"/>
            <p:cNvSpPr/>
            <p:nvPr/>
          </p:nvSpPr>
          <p:spPr>
            <a:xfrm>
              <a:off x="2606801" y="2358008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31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28442" y="2109647"/>
              <a:ext cx="164337" cy="2719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885823" y="2921380"/>
            <a:ext cx="175260" cy="1151890"/>
            <a:chOff x="1885823" y="2921380"/>
            <a:chExt cx="175260" cy="1151890"/>
          </a:xfrm>
        </p:grpSpPr>
        <p:sp>
          <p:nvSpPr>
            <p:cNvPr id="14" name="object 14"/>
            <p:cNvSpPr/>
            <p:nvPr/>
          </p:nvSpPr>
          <p:spPr>
            <a:xfrm>
              <a:off x="1973326" y="2921380"/>
              <a:ext cx="0" cy="903605"/>
            </a:xfrm>
            <a:custGeom>
              <a:avLst/>
              <a:gdLst/>
              <a:ahLst/>
              <a:cxnLst/>
              <a:rect l="l" t="t" r="r" b="b"/>
              <a:pathLst>
                <a:path h="903604">
                  <a:moveTo>
                    <a:pt x="0" y="0"/>
                  </a:moveTo>
                  <a:lnTo>
                    <a:pt x="0" y="90309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85823" y="3800855"/>
              <a:ext cx="175082" cy="27216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2528442" y="3494659"/>
            <a:ext cx="164465" cy="170180"/>
          </a:xfrm>
          <a:custGeom>
            <a:avLst/>
            <a:gdLst/>
            <a:ahLst/>
            <a:cxnLst/>
            <a:rect l="l" t="t" r="r" b="b"/>
            <a:pathLst>
              <a:path w="164464" h="170179">
                <a:moveTo>
                  <a:pt x="164337" y="84836"/>
                </a:moveTo>
                <a:lnTo>
                  <a:pt x="157861" y="51815"/>
                </a:lnTo>
                <a:lnTo>
                  <a:pt x="140334" y="24764"/>
                </a:lnTo>
                <a:lnTo>
                  <a:pt x="114173" y="6603"/>
                </a:lnTo>
                <a:lnTo>
                  <a:pt x="82295" y="0"/>
                </a:lnTo>
                <a:lnTo>
                  <a:pt x="50164" y="6603"/>
                </a:lnTo>
                <a:lnTo>
                  <a:pt x="24002" y="24764"/>
                </a:lnTo>
                <a:lnTo>
                  <a:pt x="6476" y="51815"/>
                </a:lnTo>
                <a:lnTo>
                  <a:pt x="0" y="84836"/>
                </a:lnTo>
                <a:lnTo>
                  <a:pt x="6476" y="117855"/>
                </a:lnTo>
                <a:lnTo>
                  <a:pt x="24002" y="144906"/>
                </a:lnTo>
                <a:lnTo>
                  <a:pt x="50164" y="163067"/>
                </a:lnTo>
                <a:lnTo>
                  <a:pt x="82295" y="169798"/>
                </a:lnTo>
                <a:lnTo>
                  <a:pt x="114173" y="163067"/>
                </a:lnTo>
                <a:lnTo>
                  <a:pt x="140334" y="144906"/>
                </a:lnTo>
                <a:lnTo>
                  <a:pt x="157861" y="117855"/>
                </a:lnTo>
                <a:lnTo>
                  <a:pt x="164337" y="8483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23108" y="3892575"/>
            <a:ext cx="174967" cy="1804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568448" y="3176270"/>
            <a:ext cx="93980" cy="318770"/>
            <a:chOff x="2568448" y="3176270"/>
            <a:chExt cx="93980" cy="318770"/>
          </a:xfrm>
        </p:grpSpPr>
        <p:sp>
          <p:nvSpPr>
            <p:cNvPr id="19" name="object 19"/>
            <p:cNvSpPr/>
            <p:nvPr/>
          </p:nvSpPr>
          <p:spPr>
            <a:xfrm>
              <a:off x="2615438" y="317627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10">
                  <a:moveTo>
                    <a:pt x="0" y="24498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68448" y="3397630"/>
              <a:ext cx="93980" cy="97155"/>
            </a:xfrm>
            <a:custGeom>
              <a:avLst/>
              <a:gdLst/>
              <a:ahLst/>
              <a:cxnLst/>
              <a:rect l="l" t="t" r="r" b="b"/>
              <a:pathLst>
                <a:path w="93980" h="97154">
                  <a:moveTo>
                    <a:pt x="93980" y="0"/>
                  </a:moveTo>
                  <a:lnTo>
                    <a:pt x="70993" y="8636"/>
                  </a:lnTo>
                  <a:lnTo>
                    <a:pt x="46990" y="11430"/>
                  </a:lnTo>
                  <a:lnTo>
                    <a:pt x="22987" y="8636"/>
                  </a:lnTo>
                  <a:lnTo>
                    <a:pt x="0" y="0"/>
                  </a:lnTo>
                  <a:lnTo>
                    <a:pt x="46990" y="97155"/>
                  </a:lnTo>
                  <a:lnTo>
                    <a:pt x="88392" y="11430"/>
                  </a:lnTo>
                  <a:lnTo>
                    <a:pt x="939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55367" y="3940290"/>
            <a:ext cx="473709" cy="97155"/>
            <a:chOff x="2055367" y="3940290"/>
            <a:chExt cx="473709" cy="97155"/>
          </a:xfrm>
        </p:grpSpPr>
        <p:sp>
          <p:nvSpPr>
            <p:cNvPr id="22" name="object 22"/>
            <p:cNvSpPr/>
            <p:nvPr/>
          </p:nvSpPr>
          <p:spPr>
            <a:xfrm>
              <a:off x="2055367" y="3988815"/>
              <a:ext cx="402590" cy="0"/>
            </a:xfrm>
            <a:custGeom>
              <a:avLst/>
              <a:gdLst/>
              <a:ahLst/>
              <a:cxnLst/>
              <a:rect l="l" t="t" r="r" b="b"/>
              <a:pathLst>
                <a:path w="402589">
                  <a:moveTo>
                    <a:pt x="0" y="0"/>
                  </a:moveTo>
                  <a:lnTo>
                    <a:pt x="40208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34589" y="3940290"/>
              <a:ext cx="93949" cy="970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973326" y="3530969"/>
            <a:ext cx="555625" cy="97155"/>
            <a:chOff x="1973326" y="3530969"/>
            <a:chExt cx="555625" cy="97155"/>
          </a:xfrm>
        </p:grpSpPr>
        <p:sp>
          <p:nvSpPr>
            <p:cNvPr id="25" name="object 25"/>
            <p:cNvSpPr/>
            <p:nvPr/>
          </p:nvSpPr>
          <p:spPr>
            <a:xfrm>
              <a:off x="1973326" y="3579495"/>
              <a:ext cx="484505" cy="0"/>
            </a:xfrm>
            <a:custGeom>
              <a:avLst/>
              <a:gdLst/>
              <a:ahLst/>
              <a:cxnLst/>
              <a:rect l="l" t="t" r="r" b="b"/>
              <a:pathLst>
                <a:path w="484505">
                  <a:moveTo>
                    <a:pt x="0" y="0"/>
                  </a:moveTo>
                  <a:lnTo>
                    <a:pt x="48399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34336" y="3530969"/>
              <a:ext cx="94094" cy="9703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692780" y="3530969"/>
            <a:ext cx="925194" cy="97155"/>
            <a:chOff x="2692780" y="3530969"/>
            <a:chExt cx="925194" cy="97155"/>
          </a:xfrm>
        </p:grpSpPr>
        <p:sp>
          <p:nvSpPr>
            <p:cNvPr id="28" name="object 28"/>
            <p:cNvSpPr/>
            <p:nvPr/>
          </p:nvSpPr>
          <p:spPr>
            <a:xfrm>
              <a:off x="2692780" y="3579495"/>
              <a:ext cx="854075" cy="0"/>
            </a:xfrm>
            <a:custGeom>
              <a:avLst/>
              <a:gdLst/>
              <a:ahLst/>
              <a:cxnLst/>
              <a:rect l="l" t="t" r="r" b="b"/>
              <a:pathLst>
                <a:path w="854075">
                  <a:moveTo>
                    <a:pt x="0" y="0"/>
                  </a:moveTo>
                  <a:lnTo>
                    <a:pt x="85394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23869" y="3530969"/>
              <a:ext cx="93949" cy="9703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692526" y="3942322"/>
            <a:ext cx="925830" cy="97155"/>
            <a:chOff x="2692526" y="3942322"/>
            <a:chExt cx="925830" cy="97155"/>
          </a:xfrm>
        </p:grpSpPr>
        <p:sp>
          <p:nvSpPr>
            <p:cNvPr id="31" name="object 31"/>
            <p:cNvSpPr/>
            <p:nvPr/>
          </p:nvSpPr>
          <p:spPr>
            <a:xfrm>
              <a:off x="2692526" y="3990847"/>
              <a:ext cx="854710" cy="0"/>
            </a:xfrm>
            <a:custGeom>
              <a:avLst/>
              <a:gdLst/>
              <a:ahLst/>
              <a:cxnLst/>
              <a:rect l="l" t="t" r="r" b="b"/>
              <a:pathLst>
                <a:path w="854710">
                  <a:moveTo>
                    <a:pt x="0" y="0"/>
                  </a:moveTo>
                  <a:lnTo>
                    <a:pt x="8542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23868" y="3942322"/>
              <a:ext cx="93949" cy="9703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523869" y="2151180"/>
            <a:ext cx="93949" cy="9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2357627" y="4067656"/>
            <a:ext cx="547370" cy="919480"/>
            <a:chOff x="2357627" y="4067656"/>
            <a:chExt cx="547370" cy="919480"/>
          </a:xfrm>
        </p:grpSpPr>
        <p:sp>
          <p:nvSpPr>
            <p:cNvPr id="35" name="object 35"/>
            <p:cNvSpPr/>
            <p:nvPr/>
          </p:nvSpPr>
          <p:spPr>
            <a:xfrm>
              <a:off x="2363977" y="4141089"/>
              <a:ext cx="534670" cy="839469"/>
            </a:xfrm>
            <a:custGeom>
              <a:avLst/>
              <a:gdLst/>
              <a:ahLst/>
              <a:cxnLst/>
              <a:rect l="l" t="t" r="r" b="b"/>
              <a:pathLst>
                <a:path w="534669" h="839470">
                  <a:moveTo>
                    <a:pt x="0" y="839343"/>
                  </a:moveTo>
                  <a:lnTo>
                    <a:pt x="534479" y="839343"/>
                  </a:lnTo>
                  <a:lnTo>
                    <a:pt x="534479" y="287451"/>
                  </a:lnTo>
                  <a:lnTo>
                    <a:pt x="0" y="287451"/>
                  </a:lnTo>
                  <a:lnTo>
                    <a:pt x="0" y="839343"/>
                  </a:lnTo>
                  <a:close/>
                </a:path>
                <a:path w="534669" h="839470">
                  <a:moveTo>
                    <a:pt x="250571" y="0"/>
                  </a:moveTo>
                  <a:lnTo>
                    <a:pt x="250571" y="287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67559" y="4067656"/>
              <a:ext cx="93949" cy="9705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973326" y="4634711"/>
            <a:ext cx="391160" cy="97155"/>
            <a:chOff x="1973326" y="4634711"/>
            <a:chExt cx="391160" cy="97155"/>
          </a:xfrm>
        </p:grpSpPr>
        <p:sp>
          <p:nvSpPr>
            <p:cNvPr id="38" name="object 38"/>
            <p:cNvSpPr/>
            <p:nvPr/>
          </p:nvSpPr>
          <p:spPr>
            <a:xfrm>
              <a:off x="1973326" y="4683251"/>
              <a:ext cx="320040" cy="0"/>
            </a:xfrm>
            <a:custGeom>
              <a:avLst/>
              <a:gdLst/>
              <a:ahLst/>
              <a:cxnLst/>
              <a:rect l="l" t="t" r="r" b="b"/>
              <a:pathLst>
                <a:path w="320039">
                  <a:moveTo>
                    <a:pt x="0" y="0"/>
                  </a:moveTo>
                  <a:lnTo>
                    <a:pt x="3195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69998" y="4634711"/>
              <a:ext cx="93949" cy="9705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938147" y="2199894"/>
            <a:ext cx="70485" cy="1416050"/>
            <a:chOff x="1938147" y="2199894"/>
            <a:chExt cx="70485" cy="1416050"/>
          </a:xfrm>
        </p:grpSpPr>
        <p:sp>
          <p:nvSpPr>
            <p:cNvPr id="41" name="object 41"/>
            <p:cNvSpPr/>
            <p:nvPr/>
          </p:nvSpPr>
          <p:spPr>
            <a:xfrm>
              <a:off x="1973326" y="2921381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5">
                  <a:moveTo>
                    <a:pt x="0" y="0"/>
                  </a:moveTo>
                  <a:lnTo>
                    <a:pt x="0" y="6581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38147" y="3543044"/>
              <a:ext cx="70491" cy="7277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73326" y="2199894"/>
              <a:ext cx="0" cy="721995"/>
            </a:xfrm>
            <a:custGeom>
              <a:avLst/>
              <a:gdLst/>
              <a:ahLst/>
              <a:cxnLst/>
              <a:rect l="l" t="t" r="r" b="b"/>
              <a:pathLst>
                <a:path h="721994">
                  <a:moveTo>
                    <a:pt x="0" y="0"/>
                  </a:moveTo>
                  <a:lnTo>
                    <a:pt x="0" y="7214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38147" y="2885094"/>
              <a:ext cx="70491" cy="7286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356613" y="4067671"/>
            <a:ext cx="664210" cy="652145"/>
            <a:chOff x="1356613" y="4067671"/>
            <a:chExt cx="664210" cy="652145"/>
          </a:xfrm>
        </p:grpSpPr>
        <p:sp>
          <p:nvSpPr>
            <p:cNvPr id="46" name="object 46"/>
            <p:cNvSpPr/>
            <p:nvPr/>
          </p:nvSpPr>
          <p:spPr>
            <a:xfrm>
              <a:off x="1973326" y="4141215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h="542289">
                  <a:moveTo>
                    <a:pt x="0" y="54203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26336" y="4067671"/>
              <a:ext cx="93978" cy="9703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56613" y="4683251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19">
                  <a:moveTo>
                    <a:pt x="61671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938147" y="4646914"/>
              <a:ext cx="70491" cy="7278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1356613" y="2921380"/>
            <a:ext cx="617220" cy="0"/>
          </a:xfrm>
          <a:custGeom>
            <a:avLst/>
            <a:gdLst/>
            <a:ahLst/>
            <a:cxnLst/>
            <a:rect l="l" t="t" r="r" b="b"/>
            <a:pathLst>
              <a:path w="617219">
                <a:moveTo>
                  <a:pt x="61671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28442" y="3494785"/>
            <a:ext cx="164465" cy="169545"/>
          </a:xfrm>
          <a:custGeom>
            <a:avLst/>
            <a:gdLst/>
            <a:ahLst/>
            <a:cxnLst/>
            <a:rect l="l" t="t" r="r" b="b"/>
            <a:pathLst>
              <a:path w="164464" h="169545">
                <a:moveTo>
                  <a:pt x="86994" y="0"/>
                </a:moveTo>
                <a:lnTo>
                  <a:pt x="86994" y="169418"/>
                </a:lnTo>
              </a:path>
              <a:path w="164464" h="169545">
                <a:moveTo>
                  <a:pt x="0" y="84709"/>
                </a:moveTo>
                <a:lnTo>
                  <a:pt x="164337" y="8470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28570" y="3898010"/>
            <a:ext cx="164465" cy="169545"/>
          </a:xfrm>
          <a:custGeom>
            <a:avLst/>
            <a:gdLst/>
            <a:ahLst/>
            <a:cxnLst/>
            <a:rect l="l" t="t" r="r" b="b"/>
            <a:pathLst>
              <a:path w="164464" h="169545">
                <a:moveTo>
                  <a:pt x="85979" y="169544"/>
                </a:moveTo>
                <a:lnTo>
                  <a:pt x="85979" y="0"/>
                </a:lnTo>
              </a:path>
              <a:path w="164464" h="169545">
                <a:moveTo>
                  <a:pt x="0" y="90805"/>
                </a:moveTo>
                <a:lnTo>
                  <a:pt x="164211" y="928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161999" y="2828366"/>
            <a:ext cx="895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32383" y="2385822"/>
            <a:ext cx="54864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650" i="1" spc="22" baseline="-20609" dirty="0">
                <a:latin typeface="Times New Roman"/>
                <a:cs typeface="Times New Roman"/>
              </a:rPr>
              <a:t>u</a:t>
            </a:r>
            <a:r>
              <a:rPr sz="1800" spc="15" dirty="0">
                <a:latin typeface="Times New Roman"/>
                <a:cs typeface="Times New Roman"/>
              </a:rPr>
              <a:t>(1)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16279" y="4620895"/>
            <a:ext cx="876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i="1" dirty="0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90320" y="4188663"/>
            <a:ext cx="5619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i="1" spc="97" baseline="-20370" dirty="0">
                <a:latin typeface="Times New Roman"/>
                <a:cs typeface="Times New Roman"/>
              </a:rPr>
              <a:t>u</a:t>
            </a:r>
            <a:r>
              <a:rPr sz="1750" spc="65" dirty="0">
                <a:latin typeface="Times New Roman"/>
                <a:cs typeface="Times New Roman"/>
              </a:rPr>
              <a:t>(2)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909186" y="3927094"/>
            <a:ext cx="876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i="1" dirty="0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063235" y="2109495"/>
            <a:ext cx="2261870" cy="2877820"/>
            <a:chOff x="5063235" y="2109495"/>
            <a:chExt cx="2261870" cy="2877820"/>
          </a:xfrm>
        </p:grpSpPr>
        <p:sp>
          <p:nvSpPr>
            <p:cNvPr id="59" name="object 59"/>
            <p:cNvSpPr/>
            <p:nvPr/>
          </p:nvSpPr>
          <p:spPr>
            <a:xfrm>
              <a:off x="5679947" y="2624378"/>
              <a:ext cx="925194" cy="552450"/>
            </a:xfrm>
            <a:custGeom>
              <a:avLst/>
              <a:gdLst/>
              <a:ahLst/>
              <a:cxnLst/>
              <a:rect l="l" t="t" r="r" b="b"/>
              <a:pathLst>
                <a:path w="925195" h="552450">
                  <a:moveTo>
                    <a:pt x="390525" y="551891"/>
                  </a:moveTo>
                  <a:lnTo>
                    <a:pt x="925004" y="551891"/>
                  </a:lnTo>
                  <a:lnTo>
                    <a:pt x="925004" y="0"/>
                  </a:lnTo>
                  <a:lnTo>
                    <a:pt x="390525" y="0"/>
                  </a:lnTo>
                  <a:lnTo>
                    <a:pt x="390525" y="551891"/>
                  </a:lnTo>
                  <a:close/>
                </a:path>
                <a:path w="925195" h="552450">
                  <a:moveTo>
                    <a:pt x="0" y="297002"/>
                  </a:moveTo>
                  <a:lnTo>
                    <a:pt x="319404" y="2970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76619" y="2872921"/>
              <a:ext cx="93949" cy="971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79947" y="2199894"/>
              <a:ext cx="483870" cy="721995"/>
            </a:xfrm>
            <a:custGeom>
              <a:avLst/>
              <a:gdLst/>
              <a:ahLst/>
              <a:cxnLst/>
              <a:rect l="l" t="t" r="r" b="b"/>
              <a:pathLst>
                <a:path w="483870" h="721994">
                  <a:moveTo>
                    <a:pt x="0" y="721486"/>
                  </a:moveTo>
                  <a:lnTo>
                    <a:pt x="0" y="0"/>
                  </a:lnTo>
                  <a:lnTo>
                    <a:pt x="48386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29730" y="2109495"/>
              <a:ext cx="175107" cy="18044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41084" y="2151180"/>
              <a:ext cx="93949" cy="971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313296" y="2358009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31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34937" y="2109647"/>
              <a:ext cx="164490" cy="27198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79947" y="2921381"/>
              <a:ext cx="0" cy="903605"/>
            </a:xfrm>
            <a:custGeom>
              <a:avLst/>
              <a:gdLst/>
              <a:ahLst/>
              <a:cxnLst/>
              <a:rect l="l" t="t" r="r" b="b"/>
              <a:pathLst>
                <a:path h="903604">
                  <a:moveTo>
                    <a:pt x="0" y="0"/>
                  </a:moveTo>
                  <a:lnTo>
                    <a:pt x="0" y="90309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92444" y="3800855"/>
              <a:ext cx="175107" cy="27216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34937" y="3494659"/>
              <a:ext cx="165100" cy="170180"/>
            </a:xfrm>
            <a:custGeom>
              <a:avLst/>
              <a:gdLst/>
              <a:ahLst/>
              <a:cxnLst/>
              <a:rect l="l" t="t" r="r" b="b"/>
              <a:pathLst>
                <a:path w="165100" h="170179">
                  <a:moveTo>
                    <a:pt x="164591" y="84836"/>
                  </a:moveTo>
                  <a:lnTo>
                    <a:pt x="158114" y="51815"/>
                  </a:lnTo>
                  <a:lnTo>
                    <a:pt x="140462" y="24764"/>
                  </a:lnTo>
                  <a:lnTo>
                    <a:pt x="114300" y="6603"/>
                  </a:lnTo>
                  <a:lnTo>
                    <a:pt x="82296" y="0"/>
                  </a:lnTo>
                  <a:lnTo>
                    <a:pt x="50291" y="6603"/>
                  </a:lnTo>
                  <a:lnTo>
                    <a:pt x="24129" y="24764"/>
                  </a:lnTo>
                  <a:lnTo>
                    <a:pt x="6476" y="51815"/>
                  </a:lnTo>
                  <a:lnTo>
                    <a:pt x="0" y="84836"/>
                  </a:lnTo>
                  <a:lnTo>
                    <a:pt x="6476" y="117855"/>
                  </a:lnTo>
                  <a:lnTo>
                    <a:pt x="24129" y="144906"/>
                  </a:lnTo>
                  <a:lnTo>
                    <a:pt x="50291" y="163067"/>
                  </a:lnTo>
                  <a:lnTo>
                    <a:pt x="82296" y="169798"/>
                  </a:lnTo>
                  <a:lnTo>
                    <a:pt x="114300" y="163067"/>
                  </a:lnTo>
                  <a:lnTo>
                    <a:pt x="140462" y="144906"/>
                  </a:lnTo>
                  <a:lnTo>
                    <a:pt x="158114" y="117855"/>
                  </a:lnTo>
                  <a:lnTo>
                    <a:pt x="164591" y="8483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229730" y="3892575"/>
              <a:ext cx="175107" cy="18044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322059" y="3176270"/>
              <a:ext cx="0" cy="245110"/>
            </a:xfrm>
            <a:custGeom>
              <a:avLst/>
              <a:gdLst/>
              <a:ahLst/>
              <a:cxnLst/>
              <a:rect l="l" t="t" r="r" b="b"/>
              <a:pathLst>
                <a:path h="245110">
                  <a:moveTo>
                    <a:pt x="0" y="24498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75070" y="3397630"/>
              <a:ext cx="93980" cy="97155"/>
            </a:xfrm>
            <a:custGeom>
              <a:avLst/>
              <a:gdLst/>
              <a:ahLst/>
              <a:cxnLst/>
              <a:rect l="l" t="t" r="r" b="b"/>
              <a:pathLst>
                <a:path w="93979" h="97154">
                  <a:moveTo>
                    <a:pt x="93853" y="0"/>
                  </a:moveTo>
                  <a:lnTo>
                    <a:pt x="70993" y="8636"/>
                  </a:lnTo>
                  <a:lnTo>
                    <a:pt x="46990" y="11430"/>
                  </a:lnTo>
                  <a:lnTo>
                    <a:pt x="22987" y="8636"/>
                  </a:lnTo>
                  <a:lnTo>
                    <a:pt x="0" y="0"/>
                  </a:lnTo>
                  <a:lnTo>
                    <a:pt x="46990" y="97155"/>
                  </a:lnTo>
                  <a:lnTo>
                    <a:pt x="88392" y="11430"/>
                  </a:lnTo>
                  <a:lnTo>
                    <a:pt x="938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41211" y="3940290"/>
              <a:ext cx="93949" cy="9703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679947" y="35794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70">
                  <a:moveTo>
                    <a:pt x="0" y="0"/>
                  </a:moveTo>
                  <a:lnTo>
                    <a:pt x="48386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141084" y="3530969"/>
              <a:ext cx="93949" cy="970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399529" y="3579495"/>
              <a:ext cx="854075" cy="0"/>
            </a:xfrm>
            <a:custGeom>
              <a:avLst/>
              <a:gdLst/>
              <a:ahLst/>
              <a:cxnLst/>
              <a:rect l="l" t="t" r="r" b="b"/>
              <a:pathLst>
                <a:path w="854075">
                  <a:moveTo>
                    <a:pt x="0" y="0"/>
                  </a:moveTo>
                  <a:lnTo>
                    <a:pt x="85394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30617" y="3530969"/>
              <a:ext cx="93949" cy="970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230617" y="3942322"/>
              <a:ext cx="93949" cy="97039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230617" y="2151180"/>
              <a:ext cx="93949" cy="971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070472" y="4141089"/>
              <a:ext cx="534670" cy="839469"/>
            </a:xfrm>
            <a:custGeom>
              <a:avLst/>
              <a:gdLst/>
              <a:ahLst/>
              <a:cxnLst/>
              <a:rect l="l" t="t" r="r" b="b"/>
              <a:pathLst>
                <a:path w="534670" h="839470">
                  <a:moveTo>
                    <a:pt x="0" y="839343"/>
                  </a:moveTo>
                  <a:lnTo>
                    <a:pt x="534479" y="839343"/>
                  </a:lnTo>
                  <a:lnTo>
                    <a:pt x="534479" y="287451"/>
                  </a:lnTo>
                  <a:lnTo>
                    <a:pt x="0" y="287451"/>
                  </a:lnTo>
                  <a:lnTo>
                    <a:pt x="0" y="839343"/>
                  </a:lnTo>
                  <a:close/>
                </a:path>
                <a:path w="534670" h="839470">
                  <a:moveTo>
                    <a:pt x="250698" y="0"/>
                  </a:moveTo>
                  <a:lnTo>
                    <a:pt x="250698" y="2874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274180" y="4067656"/>
              <a:ext cx="93949" cy="9705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79947" y="4683252"/>
              <a:ext cx="319405" cy="0"/>
            </a:xfrm>
            <a:custGeom>
              <a:avLst/>
              <a:gdLst/>
              <a:ahLst/>
              <a:cxnLst/>
              <a:rect l="l" t="t" r="r" b="b"/>
              <a:pathLst>
                <a:path w="319404">
                  <a:moveTo>
                    <a:pt x="0" y="0"/>
                  </a:moveTo>
                  <a:lnTo>
                    <a:pt x="31940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76619" y="4634711"/>
              <a:ext cx="93949" cy="970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679947" y="2921381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h="658495">
                  <a:moveTo>
                    <a:pt x="0" y="0"/>
                  </a:moveTo>
                  <a:lnTo>
                    <a:pt x="0" y="6581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44641" y="3543044"/>
              <a:ext cx="70534" cy="7277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79947" y="2199894"/>
              <a:ext cx="0" cy="721995"/>
            </a:xfrm>
            <a:custGeom>
              <a:avLst/>
              <a:gdLst/>
              <a:ahLst/>
              <a:cxnLst/>
              <a:rect l="l" t="t" r="r" b="b"/>
              <a:pathLst>
                <a:path h="721994">
                  <a:moveTo>
                    <a:pt x="0" y="0"/>
                  </a:moveTo>
                  <a:lnTo>
                    <a:pt x="0" y="72148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644641" y="2885094"/>
              <a:ext cx="70534" cy="7286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79947" y="4141216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h="542289">
                  <a:moveTo>
                    <a:pt x="0" y="54203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32957" y="4067671"/>
              <a:ext cx="93949" cy="9703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63235" y="4683252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20">
                  <a:moveTo>
                    <a:pt x="61671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644641" y="4646914"/>
              <a:ext cx="70534" cy="7278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63235" y="2921381"/>
              <a:ext cx="1336675" cy="1146175"/>
            </a:xfrm>
            <a:custGeom>
              <a:avLst/>
              <a:gdLst/>
              <a:ahLst/>
              <a:cxnLst/>
              <a:rect l="l" t="t" r="r" b="b"/>
              <a:pathLst>
                <a:path w="1336675" h="1146175">
                  <a:moveTo>
                    <a:pt x="616712" y="0"/>
                  </a:moveTo>
                  <a:lnTo>
                    <a:pt x="0" y="0"/>
                  </a:lnTo>
                </a:path>
                <a:path w="1336675" h="1146175">
                  <a:moveTo>
                    <a:pt x="1258824" y="573405"/>
                  </a:moveTo>
                  <a:lnTo>
                    <a:pt x="1258824" y="742823"/>
                  </a:lnTo>
                </a:path>
                <a:path w="1336675" h="1146175">
                  <a:moveTo>
                    <a:pt x="1171702" y="658114"/>
                  </a:moveTo>
                  <a:lnTo>
                    <a:pt x="1336293" y="658114"/>
                  </a:lnTo>
                </a:path>
                <a:path w="1336675" h="1146175">
                  <a:moveTo>
                    <a:pt x="1257935" y="1146175"/>
                  </a:moveTo>
                  <a:lnTo>
                    <a:pt x="1257935" y="97663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762914" y="552068"/>
            <a:ext cx="7223125" cy="187261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479425">
              <a:lnSpc>
                <a:spcPct val="101099"/>
              </a:lnSpc>
              <a:spcBef>
                <a:spcPts val="85"/>
              </a:spcBef>
            </a:pPr>
            <a:r>
              <a:rPr sz="2100" spc="-20" dirty="0">
                <a:latin typeface="Arial"/>
                <a:cs typeface="Arial"/>
              </a:rPr>
              <a:t>Example: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the</a:t>
            </a:r>
            <a:r>
              <a:rPr sz="2100" spc="-55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following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two</a:t>
            </a:r>
            <a:r>
              <a:rPr sz="2100" spc="-65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encoding</a:t>
            </a:r>
            <a:r>
              <a:rPr sz="2100" spc="-14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curcuits</a:t>
            </a:r>
            <a:r>
              <a:rPr sz="2100" spc="-6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generate</a:t>
            </a:r>
            <a:r>
              <a:rPr sz="2100" spc="-135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the  </a:t>
            </a:r>
            <a:r>
              <a:rPr sz="2100" spc="-10" dirty="0">
                <a:latin typeface="Arial"/>
                <a:cs typeface="Arial"/>
              </a:rPr>
              <a:t>same </a:t>
            </a:r>
            <a:r>
              <a:rPr sz="2100" spc="-15" dirty="0">
                <a:latin typeface="Arial"/>
                <a:cs typeface="Arial"/>
              </a:rPr>
              <a:t>set </a:t>
            </a:r>
            <a:r>
              <a:rPr sz="2100" spc="-10" dirty="0">
                <a:latin typeface="Arial"/>
                <a:cs typeface="Arial"/>
              </a:rPr>
              <a:t>of </a:t>
            </a:r>
            <a:r>
              <a:rPr sz="2100" spc="-15" dirty="0">
                <a:latin typeface="Arial"/>
                <a:cs typeface="Arial"/>
              </a:rPr>
              <a:t>code </a:t>
            </a:r>
            <a:r>
              <a:rPr sz="2100" spc="-20" dirty="0">
                <a:latin typeface="Arial"/>
                <a:cs typeface="Arial"/>
              </a:rPr>
              <a:t>word</a:t>
            </a:r>
            <a:r>
              <a:rPr sz="2100" spc="-35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sequences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50">
              <a:latin typeface="Arial"/>
              <a:cs typeface="Arial"/>
            </a:endParaRPr>
          </a:p>
          <a:p>
            <a:pPr marL="1929764">
              <a:lnSpc>
                <a:spcPts val="3635"/>
              </a:lnSpc>
              <a:tabLst>
                <a:tab pos="2877185" algn="l"/>
                <a:tab pos="5636260" algn="l"/>
                <a:tab pos="6583680" algn="l"/>
              </a:tabLst>
            </a:pPr>
            <a:r>
              <a:rPr sz="4575" i="1" u="sng" spc="-7" baseline="-2094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575" i="1" spc="284" baseline="-20947" dirty="0">
                <a:latin typeface="Times New Roman"/>
                <a:cs typeface="Times New Roman"/>
              </a:rPr>
              <a:t> </a:t>
            </a:r>
            <a:r>
              <a:rPr sz="4575" i="1" spc="22" baseline="-20947" dirty="0">
                <a:latin typeface="Times New Roman"/>
                <a:cs typeface="Times New Roman"/>
              </a:rPr>
              <a:t>x</a:t>
            </a:r>
            <a:r>
              <a:rPr sz="1750" spc="15" dirty="0">
                <a:latin typeface="Times New Roman"/>
                <a:cs typeface="Times New Roman"/>
              </a:rPr>
              <a:t>(1)	</a:t>
            </a:r>
            <a:r>
              <a:rPr sz="2625" u="sng" spc="22" baseline="-3650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575" i="1" spc="22" baseline="-20947" dirty="0">
                <a:latin typeface="Times New Roman"/>
                <a:cs typeface="Times New Roman"/>
              </a:rPr>
              <a:t>x</a:t>
            </a:r>
            <a:r>
              <a:rPr sz="1750" spc="15" dirty="0">
                <a:latin typeface="Times New Roman"/>
                <a:cs typeface="Times New Roman"/>
              </a:rPr>
              <a:t>(1)</a:t>
            </a:r>
            <a:endParaRPr sz="1750">
              <a:latin typeface="Times New Roman"/>
              <a:cs typeface="Times New Roman"/>
            </a:endParaRPr>
          </a:p>
          <a:p>
            <a:pPr marL="3168650">
              <a:lnSpc>
                <a:spcPts val="2075"/>
              </a:lnSpc>
              <a:tabLst>
                <a:tab pos="6877050" algn="l"/>
              </a:tabLst>
            </a:pPr>
            <a:r>
              <a:rPr sz="1750" i="1" dirty="0">
                <a:latin typeface="Times New Roman"/>
                <a:cs typeface="Times New Roman"/>
              </a:rPr>
              <a:t>i	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237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912234" y="3493770"/>
            <a:ext cx="379222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16654" algn="l"/>
              </a:tabLst>
            </a:pPr>
            <a:r>
              <a:rPr sz="1750" i="1" dirty="0">
                <a:latin typeface="Times New Roman"/>
                <a:cs typeface="Times New Roman"/>
              </a:rPr>
              <a:t>i	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702558" y="3064205"/>
            <a:ext cx="42830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758565" algn="l"/>
              </a:tabLst>
            </a:pPr>
            <a:r>
              <a:rPr sz="4500" i="1" spc="150" baseline="-20370" dirty="0">
                <a:latin typeface="Times New Roman"/>
                <a:cs typeface="Times New Roman"/>
              </a:rPr>
              <a:t>x</a:t>
            </a:r>
            <a:r>
              <a:rPr sz="2625" spc="150" baseline="1587" dirty="0">
                <a:latin typeface="Times New Roman"/>
                <a:cs typeface="Times New Roman"/>
              </a:rPr>
              <a:t>(2)	</a:t>
            </a:r>
            <a:r>
              <a:rPr sz="4500" i="1" spc="127" baseline="-20370" dirty="0">
                <a:latin typeface="Times New Roman"/>
                <a:cs typeface="Times New Roman"/>
              </a:rPr>
              <a:t>x</a:t>
            </a:r>
            <a:r>
              <a:rPr sz="1750" spc="85" dirty="0">
                <a:latin typeface="Times New Roman"/>
                <a:cs typeface="Times New Roman"/>
              </a:rPr>
              <a:t>(2)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614284" y="3928313"/>
            <a:ext cx="8763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i="1" dirty="0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697985" y="3490671"/>
            <a:ext cx="427037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2063750" algn="l"/>
                <a:tab pos="2518410" algn="l"/>
                <a:tab pos="3661410" algn="l"/>
              </a:tabLst>
            </a:pPr>
            <a:r>
              <a:rPr sz="4575" i="1" spc="97" baseline="-20947" dirty="0">
                <a:latin typeface="Times New Roman"/>
                <a:cs typeface="Times New Roman"/>
              </a:rPr>
              <a:t>x</a:t>
            </a:r>
            <a:r>
              <a:rPr sz="2625" spc="97" baseline="1587" dirty="0">
                <a:latin typeface="Times New Roman"/>
                <a:cs typeface="Times New Roman"/>
              </a:rPr>
              <a:t>(3)	</a:t>
            </a:r>
            <a:r>
              <a:rPr sz="2625" u="sng" spc="97" baseline="158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4500" i="1" spc="89" baseline="-20370" dirty="0">
                <a:latin typeface="Times New Roman"/>
                <a:cs typeface="Times New Roman"/>
              </a:rPr>
              <a:t>x</a:t>
            </a:r>
            <a:r>
              <a:rPr sz="1750" spc="60" dirty="0">
                <a:latin typeface="Times New Roman"/>
                <a:cs typeface="Times New Roman"/>
              </a:rPr>
              <a:t>(3)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834254" y="4610227"/>
            <a:ext cx="908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600066" y="4161535"/>
            <a:ext cx="563245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725" i="1" spc="30" baseline="-20282" dirty="0">
                <a:latin typeface="Times New Roman"/>
                <a:cs typeface="Times New Roman"/>
              </a:rPr>
              <a:t>u</a:t>
            </a:r>
            <a:r>
              <a:rPr sz="1850" spc="20" dirty="0">
                <a:latin typeface="Times New Roman"/>
                <a:cs typeface="Times New Roman"/>
              </a:rPr>
              <a:t>(1)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945126" y="2801569"/>
            <a:ext cx="8763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i="1" dirty="0">
                <a:latin typeface="Times New Roman"/>
                <a:cs typeface="Times New Roman"/>
              </a:rPr>
              <a:t>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721097" y="2372995"/>
            <a:ext cx="559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i="1" spc="89" baseline="-20370" dirty="0">
                <a:latin typeface="Times New Roman"/>
                <a:cs typeface="Times New Roman"/>
              </a:rPr>
              <a:t>u</a:t>
            </a:r>
            <a:r>
              <a:rPr sz="1750" spc="60" dirty="0">
                <a:latin typeface="Times New Roman"/>
                <a:cs typeface="Times New Roman"/>
              </a:rPr>
              <a:t>(2)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238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1913" y="41224"/>
            <a:ext cx="17722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5" dirty="0">
                <a:latin typeface="Arial"/>
                <a:cs typeface="Arial"/>
              </a:rPr>
              <a:t>Generator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matrix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2161" y="614298"/>
            <a:ext cx="130365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100" i="1" spc="-26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270" dirty="0">
                <a:latin typeface="Times New Roman"/>
                <a:cs typeface="Times New Roman"/>
              </a:rPr>
              <a:t> </a:t>
            </a:r>
            <a:r>
              <a:rPr sz="31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100" i="1" spc="-24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Symbol"/>
                <a:cs typeface="Symbol"/>
              </a:rPr>
              <a:t></a:t>
            </a:r>
            <a:r>
              <a:rPr sz="310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100" dirty="0">
                <a:latin typeface="Times New Roman"/>
                <a:cs typeface="Times New Roman"/>
              </a:rPr>
              <a:t>,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3775" y="1156843"/>
            <a:ext cx="7239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40" dirty="0">
                <a:latin typeface="Arial"/>
                <a:cs typeface="Arial"/>
              </a:rPr>
              <a:t>w</a:t>
            </a:r>
            <a:r>
              <a:rPr sz="2150" spc="-95" dirty="0">
                <a:latin typeface="Arial"/>
                <a:cs typeface="Arial"/>
              </a:rPr>
              <a:t>he</a:t>
            </a:r>
            <a:r>
              <a:rPr sz="2150" spc="-50" dirty="0">
                <a:latin typeface="Arial"/>
                <a:cs typeface="Arial"/>
              </a:rPr>
              <a:t>r</a:t>
            </a:r>
            <a:r>
              <a:rPr sz="2150" spc="5" dirty="0">
                <a:latin typeface="Arial"/>
                <a:cs typeface="Arial"/>
              </a:rPr>
              <a:t>e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7606" y="1830746"/>
            <a:ext cx="230504" cy="206819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40"/>
              </a:spcBef>
            </a:pPr>
            <a:r>
              <a:rPr sz="3000" spc="-580" dirty="0">
                <a:latin typeface="Symbol"/>
                <a:cs typeface="Symbol"/>
              </a:rPr>
              <a:t></a:t>
            </a:r>
            <a:r>
              <a:rPr sz="4500" spc="-869" baseline="-30555" dirty="0">
                <a:latin typeface="Symbol"/>
                <a:cs typeface="Symbol"/>
              </a:rPr>
              <a:t></a:t>
            </a:r>
            <a:endParaRPr sz="4500" baseline="-30555">
              <a:latin typeface="Symbol"/>
              <a:cs typeface="Symbol"/>
            </a:endParaRPr>
          </a:p>
          <a:p>
            <a:pPr marL="38100">
              <a:lnSpc>
                <a:spcPts val="3454"/>
              </a:lnSpc>
              <a:spcBef>
                <a:spcPts val="935"/>
              </a:spcBef>
            </a:pPr>
            <a:r>
              <a:rPr sz="300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  <a:p>
            <a:pPr marL="38100">
              <a:lnSpc>
                <a:spcPts val="3454"/>
              </a:lnSpc>
            </a:pPr>
            <a:r>
              <a:rPr sz="300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  <a:p>
            <a:pPr marL="45720">
              <a:lnSpc>
                <a:spcPct val="100000"/>
              </a:lnSpc>
              <a:spcBef>
                <a:spcPts val="90"/>
              </a:spcBef>
            </a:pPr>
            <a:r>
              <a:rPr sz="300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6418" y="3647643"/>
            <a:ext cx="58420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spc="840" dirty="0">
                <a:latin typeface="Arial"/>
                <a:cs typeface="Arial"/>
              </a:rPr>
              <a:t></a:t>
            </a:r>
            <a:r>
              <a:rPr sz="4500" baseline="-14814" dirty="0">
                <a:latin typeface="Symbol"/>
                <a:cs typeface="Symbol"/>
              </a:rPr>
              <a:t></a:t>
            </a:r>
            <a:endParaRPr sz="4500" baseline="-14814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9658" y="2862785"/>
            <a:ext cx="172085" cy="10877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300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300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9658" y="2197049"/>
            <a:ext cx="1720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9658" y="3749751"/>
            <a:ext cx="1720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1073" y="3073095"/>
            <a:ext cx="5454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625" i="1" spc="44" baseline="-19047" dirty="0">
                <a:latin typeface="Times New Roman"/>
                <a:cs typeface="Times New Roman"/>
              </a:rPr>
              <a:t>M</a:t>
            </a:r>
            <a:endParaRPr sz="2625" baseline="-1904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4516" y="2777744"/>
            <a:ext cx="8350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000" i="1" spc="-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spc="-565" dirty="0">
                <a:latin typeface="Times New Roman"/>
                <a:cs typeface="Times New Roman"/>
              </a:rPr>
              <a:t> </a:t>
            </a:r>
            <a:r>
              <a:rPr sz="4500" baseline="25925" dirty="0">
                <a:latin typeface="Symbol"/>
                <a:cs typeface="Symbol"/>
              </a:rPr>
              <a:t></a:t>
            </a:r>
            <a:endParaRPr sz="4500" baseline="25925">
              <a:latin typeface="Symbol"/>
              <a:cs typeface="Symbo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407666" y="1969091"/>
          <a:ext cx="3933190" cy="2269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9930"/>
                <a:gridCol w="769620"/>
                <a:gridCol w="788035"/>
                <a:gridCol w="861694"/>
                <a:gridCol w="803274"/>
              </a:tblGrid>
              <a:tr h="1134576">
                <a:tc>
                  <a:txBody>
                    <a:bodyPr/>
                    <a:lstStyle/>
                    <a:p>
                      <a:pPr marL="144780">
                        <a:lnSpc>
                          <a:spcPts val="3275"/>
                        </a:lnSpc>
                      </a:pPr>
                      <a:r>
                        <a:rPr sz="3000" i="1" u="heavy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-44" baseline="-19047" dirty="0">
                          <a:latin typeface="Times New Roman"/>
                          <a:cs typeface="Times New Roman"/>
                        </a:rPr>
                        <a:t>1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3000" i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-7" baseline="-19047" dirty="0">
                          <a:latin typeface="Times New Roman"/>
                          <a:cs typeface="Times New Roman"/>
                        </a:rPr>
                        <a:t>0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3275"/>
                        </a:lnSpc>
                      </a:pPr>
                      <a:r>
                        <a:rPr sz="3000" i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7" baseline="-19047" dirty="0">
                          <a:latin typeface="Times New Roman"/>
                          <a:cs typeface="Times New Roman"/>
                        </a:rPr>
                        <a:t>2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  <a:p>
                      <a:pPr marL="20383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3000" i="1" u="heavy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-44" baseline="-19047" dirty="0">
                          <a:latin typeface="Times New Roman"/>
                          <a:cs typeface="Times New Roman"/>
                        </a:rPr>
                        <a:t>1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ts val="3225"/>
                        </a:lnSpc>
                      </a:pPr>
                      <a:r>
                        <a:rPr sz="3000" dirty="0">
                          <a:latin typeface="Arial"/>
                          <a:cs typeface="Arial"/>
                        </a:rPr>
                        <a:t></a:t>
                      </a:r>
                      <a:endParaRPr sz="3000">
                        <a:latin typeface="Arial"/>
                        <a:cs typeface="Arial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3000" i="1" u="heavy" spc="5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82" baseline="-19047" dirty="0">
                          <a:latin typeface="Times New Roman"/>
                          <a:cs typeface="Times New Roman"/>
                        </a:rPr>
                        <a:t>2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ts val="3275"/>
                        </a:lnSpc>
                      </a:pPr>
                      <a:r>
                        <a:rPr sz="3000" i="1" u="heavy" spc="6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i="1" spc="97" baseline="-19047" dirty="0">
                          <a:latin typeface="Times New Roman"/>
                          <a:cs typeface="Times New Roman"/>
                        </a:rPr>
                        <a:t>M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3000" dirty="0">
                          <a:latin typeface="Arial"/>
                          <a:cs typeface="Arial"/>
                        </a:rPr>
                        <a:t>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80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ct val="100000"/>
                        </a:lnSpc>
                      </a:pPr>
                      <a:r>
                        <a:rPr sz="3000" i="1" u="heavy" spc="4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i="1" baseline="-19047" dirty="0">
                          <a:latin typeface="Times New Roman"/>
                          <a:cs typeface="Times New Roman"/>
                        </a:rPr>
                        <a:t>M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/>
                </a:tc>
              </a:tr>
              <a:tr h="1134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3495"/>
                        </a:lnSpc>
                      </a:pPr>
                      <a:r>
                        <a:rPr sz="3000" i="1" u="heavy" spc="4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67" baseline="-19047" dirty="0">
                          <a:latin typeface="Times New Roman"/>
                          <a:cs typeface="Times New Roman"/>
                        </a:rPr>
                        <a:t>0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3495"/>
                        </a:lnSpc>
                      </a:pPr>
                      <a:r>
                        <a:rPr sz="3000" i="1" u="heavy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-44" baseline="-19047" dirty="0">
                          <a:latin typeface="Times New Roman"/>
                          <a:cs typeface="Times New Roman"/>
                        </a:rPr>
                        <a:t>1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3000" dirty="0">
                          <a:latin typeface="Arial"/>
                          <a:cs typeface="Arial"/>
                        </a:rPr>
                        <a:t>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3495"/>
                        </a:lnSpc>
                      </a:pPr>
                      <a:r>
                        <a:rPr sz="3000" i="1" u="heavy" spc="5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625" spc="82" baseline="-19047" dirty="0">
                          <a:latin typeface="Times New Roman"/>
                          <a:cs typeface="Times New Roman"/>
                        </a:rPr>
                        <a:t>2</a:t>
                      </a:r>
                      <a:endParaRPr sz="2625" baseline="-19047">
                        <a:latin typeface="Times New Roman"/>
                        <a:cs typeface="Times New Roman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3000" dirty="0">
                          <a:latin typeface="Arial"/>
                          <a:cs typeface="Arial"/>
                        </a:rPr>
                        <a:t>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ts val="3425"/>
                        </a:lnSpc>
                      </a:pPr>
                      <a:r>
                        <a:rPr sz="3000" dirty="0">
                          <a:latin typeface="Arial"/>
                          <a:cs typeface="Arial"/>
                        </a:rPr>
                        <a:t></a:t>
                      </a:r>
                      <a:endParaRPr sz="3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564258" y="1915490"/>
            <a:ext cx="6299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spc="75" baseline="-2777" dirty="0">
                <a:latin typeface="Symbol"/>
                <a:cs typeface="Symbol"/>
              </a:rPr>
              <a:t></a:t>
            </a:r>
            <a:r>
              <a:rPr sz="300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625" spc="75" baseline="-19047" dirty="0">
                <a:latin typeface="Times New Roman"/>
                <a:cs typeface="Times New Roman"/>
              </a:rPr>
              <a:t>0</a:t>
            </a:r>
            <a:endParaRPr sz="2625" baseline="-19047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55340" y="4402912"/>
            <a:ext cx="211454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i="1" dirty="0">
                <a:latin typeface="Times New Roman"/>
                <a:cs typeface="Times New Roman"/>
              </a:rPr>
              <a:t>M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588" y="4336427"/>
            <a:ext cx="6769734" cy="186753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R="378460" algn="ctr">
              <a:lnSpc>
                <a:spcPct val="100000"/>
              </a:lnSpc>
              <a:spcBef>
                <a:spcPts val="905"/>
              </a:spcBef>
              <a:tabLst>
                <a:tab pos="387350" algn="l"/>
              </a:tabLst>
            </a:pPr>
            <a:r>
              <a:rPr sz="3050" i="1" u="heavy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625" i="1" baseline="-19047" dirty="0">
                <a:latin typeface="Times New Roman"/>
                <a:cs typeface="Times New Roman"/>
              </a:rPr>
              <a:t>i	</a:t>
            </a:r>
            <a:r>
              <a:rPr sz="3050" dirty="0">
                <a:latin typeface="Symbol"/>
                <a:cs typeface="Symbol"/>
              </a:rPr>
              <a:t></a:t>
            </a:r>
            <a:r>
              <a:rPr sz="3050" spc="-160" dirty="0">
                <a:latin typeface="Times New Roman"/>
                <a:cs typeface="Times New Roman"/>
              </a:rPr>
              <a:t> </a:t>
            </a:r>
            <a:r>
              <a:rPr sz="6900" spc="44" baseline="-6642" dirty="0">
                <a:latin typeface="Symbol"/>
                <a:cs typeface="Symbol"/>
              </a:rPr>
              <a:t></a:t>
            </a:r>
            <a:r>
              <a:rPr sz="3050" i="1" u="heavy" spc="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625" i="1" spc="127" baseline="-19047" dirty="0">
                <a:latin typeface="Times New Roman"/>
                <a:cs typeface="Times New Roman"/>
              </a:rPr>
              <a:t>i</a:t>
            </a:r>
            <a:r>
              <a:rPr sz="2625" spc="30" baseline="-19047" dirty="0">
                <a:latin typeface="Symbol"/>
                <a:cs typeface="Symbol"/>
              </a:rPr>
              <a:t></a:t>
            </a:r>
            <a:r>
              <a:rPr sz="2625" i="1" baseline="-19047" dirty="0">
                <a:latin typeface="Times New Roman"/>
                <a:cs typeface="Times New Roman"/>
              </a:rPr>
              <a:t>m</a:t>
            </a:r>
            <a:r>
              <a:rPr sz="2625" i="1" spc="-217" baseline="-19047" dirty="0">
                <a:latin typeface="Times New Roman"/>
                <a:cs typeface="Times New Roman"/>
              </a:rPr>
              <a:t> </a:t>
            </a:r>
            <a:r>
              <a:rPr sz="3050" i="1" u="heavy" spc="1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625" i="1" baseline="-19047" dirty="0">
                <a:latin typeface="Times New Roman"/>
                <a:cs typeface="Times New Roman"/>
              </a:rPr>
              <a:t>m</a:t>
            </a:r>
            <a:r>
              <a:rPr sz="2625" i="1" spc="-217" baseline="-19047" dirty="0">
                <a:latin typeface="Times New Roman"/>
                <a:cs typeface="Times New Roman"/>
              </a:rPr>
              <a:t> </a:t>
            </a:r>
            <a:r>
              <a:rPr sz="3050" spc="170" dirty="0">
                <a:latin typeface="Times New Roman"/>
                <a:cs typeface="Times New Roman"/>
              </a:rPr>
              <a:t>,</a:t>
            </a:r>
            <a:r>
              <a:rPr sz="3050" spc="-185" dirty="0">
                <a:latin typeface="Symbol"/>
                <a:cs typeface="Symbol"/>
              </a:rPr>
              <a:t></a:t>
            </a:r>
            <a:r>
              <a:rPr sz="3050" i="1" dirty="0">
                <a:latin typeface="Times New Roman"/>
                <a:cs typeface="Times New Roman"/>
              </a:rPr>
              <a:t>i</a:t>
            </a:r>
            <a:endParaRPr sz="3050">
              <a:latin typeface="Times New Roman"/>
              <a:cs typeface="Times New Roman"/>
            </a:endParaRPr>
          </a:p>
          <a:p>
            <a:pPr marR="1308100" algn="ctr">
              <a:lnSpc>
                <a:spcPct val="100000"/>
              </a:lnSpc>
              <a:spcBef>
                <a:spcPts val="305"/>
              </a:spcBef>
            </a:pPr>
            <a:r>
              <a:rPr sz="1750" i="1" dirty="0">
                <a:latin typeface="Times New Roman"/>
                <a:cs typeface="Times New Roman"/>
              </a:rPr>
              <a:t>m</a:t>
            </a:r>
            <a:r>
              <a:rPr sz="1750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0</a:t>
            </a:r>
            <a:endParaRPr sz="17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2150" spc="-60" dirty="0">
                <a:latin typeface="Arial"/>
                <a:cs typeface="Arial"/>
              </a:rPr>
              <a:t>The</a:t>
            </a:r>
            <a:r>
              <a:rPr sz="2150" spc="-215" dirty="0">
                <a:latin typeface="Arial"/>
                <a:cs typeface="Arial"/>
              </a:rPr>
              <a:t> </a:t>
            </a:r>
            <a:r>
              <a:rPr sz="2150" spc="-65" dirty="0">
                <a:latin typeface="Arial"/>
                <a:cs typeface="Arial"/>
              </a:rPr>
              <a:t>generated</a:t>
            </a:r>
            <a:r>
              <a:rPr sz="2150" spc="-245" dirty="0">
                <a:latin typeface="Arial"/>
                <a:cs typeface="Arial"/>
              </a:rPr>
              <a:t> </a:t>
            </a:r>
            <a:r>
              <a:rPr sz="2150" spc="-65" dirty="0">
                <a:latin typeface="Arial"/>
                <a:cs typeface="Arial"/>
              </a:rPr>
              <a:t>convolutional</a:t>
            </a:r>
            <a:r>
              <a:rPr sz="2150" spc="-215" dirty="0">
                <a:latin typeface="Arial"/>
                <a:cs typeface="Arial"/>
              </a:rPr>
              <a:t> </a:t>
            </a:r>
            <a:r>
              <a:rPr sz="2150" spc="-70" dirty="0">
                <a:latin typeface="Arial"/>
                <a:cs typeface="Arial"/>
              </a:rPr>
              <a:t>code</a:t>
            </a:r>
            <a:r>
              <a:rPr sz="2150" spc="-170" dirty="0">
                <a:latin typeface="Arial"/>
                <a:cs typeface="Arial"/>
              </a:rPr>
              <a:t> </a:t>
            </a:r>
            <a:r>
              <a:rPr sz="2150" spc="-65" dirty="0">
                <a:latin typeface="Arial"/>
                <a:cs typeface="Arial"/>
              </a:rPr>
              <a:t>has</a:t>
            </a:r>
            <a:r>
              <a:rPr sz="2150" spc="-145" dirty="0">
                <a:latin typeface="Arial"/>
                <a:cs typeface="Arial"/>
              </a:rPr>
              <a:t> </a:t>
            </a:r>
            <a:r>
              <a:rPr sz="2150" spc="-55" dirty="0">
                <a:latin typeface="Arial"/>
                <a:cs typeface="Arial"/>
              </a:rPr>
              <a:t>rate</a:t>
            </a:r>
            <a:r>
              <a:rPr sz="2150" spc="-145" dirty="0">
                <a:latin typeface="Arial"/>
                <a:cs typeface="Arial"/>
              </a:rPr>
              <a:t> </a:t>
            </a:r>
            <a:r>
              <a:rPr sz="2150" i="1" spc="-75" dirty="0">
                <a:latin typeface="Arial"/>
                <a:cs typeface="Arial"/>
              </a:rPr>
              <a:t>R=K/N</a:t>
            </a:r>
            <a:r>
              <a:rPr sz="2150" spc="-75" dirty="0">
                <a:latin typeface="Arial"/>
                <a:cs typeface="Arial"/>
              </a:rPr>
              <a:t>,</a:t>
            </a:r>
            <a:r>
              <a:rPr sz="2150" spc="95" dirty="0">
                <a:latin typeface="Arial"/>
                <a:cs typeface="Arial"/>
              </a:rPr>
              <a:t> </a:t>
            </a:r>
            <a:r>
              <a:rPr sz="2150" spc="-70" dirty="0">
                <a:latin typeface="Arial"/>
                <a:cs typeface="Arial"/>
              </a:rPr>
              <a:t>memory</a:t>
            </a:r>
            <a:endParaRPr sz="21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sz="2150" i="1" spc="-70" dirty="0">
                <a:latin typeface="Arial"/>
                <a:cs typeface="Arial"/>
              </a:rPr>
              <a:t>K*M</a:t>
            </a:r>
            <a:r>
              <a:rPr sz="2150" spc="-70" dirty="0">
                <a:latin typeface="Arial"/>
                <a:cs typeface="Arial"/>
              </a:rPr>
              <a:t>, </a:t>
            </a:r>
            <a:r>
              <a:rPr sz="2150" spc="-65" dirty="0">
                <a:latin typeface="Arial"/>
                <a:cs typeface="Arial"/>
              </a:rPr>
              <a:t>and constraint </a:t>
            </a:r>
            <a:r>
              <a:rPr sz="2150" spc="-60" dirty="0">
                <a:latin typeface="Arial"/>
                <a:cs typeface="Arial"/>
              </a:rPr>
              <a:t>length</a:t>
            </a:r>
            <a:r>
              <a:rPr sz="2150" spc="-350" dirty="0">
                <a:latin typeface="Arial"/>
                <a:cs typeface="Arial"/>
              </a:rPr>
              <a:t> </a:t>
            </a:r>
            <a:r>
              <a:rPr sz="2150" i="1" spc="-80" dirty="0">
                <a:latin typeface="Arial"/>
                <a:cs typeface="Arial"/>
              </a:rPr>
              <a:t>K*</a:t>
            </a:r>
            <a:r>
              <a:rPr sz="2150" spc="-80" dirty="0">
                <a:latin typeface="Arial"/>
                <a:cs typeface="Arial"/>
              </a:rPr>
              <a:t>(</a:t>
            </a:r>
            <a:r>
              <a:rPr sz="2150" i="1" spc="-80" dirty="0">
                <a:latin typeface="Arial"/>
                <a:cs typeface="Arial"/>
              </a:rPr>
              <a:t>M+1</a:t>
            </a:r>
            <a:r>
              <a:rPr sz="2150" spc="-80" dirty="0">
                <a:latin typeface="Arial"/>
                <a:cs typeface="Arial"/>
              </a:rPr>
              <a:t>)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239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1913" y="0"/>
            <a:ext cx="3303270" cy="918844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000" spc="-125" dirty="0">
                <a:latin typeface="Arial"/>
                <a:cs typeface="Arial"/>
              </a:rPr>
              <a:t>Example:</a:t>
            </a:r>
            <a:endParaRPr sz="200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  <a:spcBef>
                <a:spcPts val="1075"/>
              </a:spcBef>
            </a:pPr>
            <a:r>
              <a:rPr sz="2150" spc="-60" dirty="0">
                <a:latin typeface="Arial"/>
                <a:cs typeface="Arial"/>
              </a:rPr>
              <a:t>The</a:t>
            </a:r>
            <a:r>
              <a:rPr sz="2150" spc="-225" dirty="0">
                <a:latin typeface="Arial"/>
                <a:cs typeface="Arial"/>
              </a:rPr>
              <a:t> </a:t>
            </a:r>
            <a:r>
              <a:rPr sz="2150" spc="-55" dirty="0">
                <a:latin typeface="Arial"/>
                <a:cs typeface="Arial"/>
              </a:rPr>
              <a:t>rate</a:t>
            </a:r>
            <a:r>
              <a:rPr sz="2150" spc="-150" dirty="0">
                <a:latin typeface="Arial"/>
                <a:cs typeface="Arial"/>
              </a:rPr>
              <a:t> </a:t>
            </a:r>
            <a:r>
              <a:rPr sz="2150" spc="5" dirty="0">
                <a:latin typeface="Arial"/>
                <a:cs typeface="Arial"/>
              </a:rPr>
              <a:t>½</a:t>
            </a:r>
            <a:r>
              <a:rPr sz="2150" spc="-295" dirty="0">
                <a:latin typeface="Arial"/>
                <a:cs typeface="Arial"/>
              </a:rPr>
              <a:t> </a:t>
            </a:r>
            <a:r>
              <a:rPr sz="2150" spc="-70" dirty="0">
                <a:latin typeface="Arial"/>
                <a:cs typeface="Arial"/>
              </a:rPr>
              <a:t>code</a:t>
            </a:r>
            <a:r>
              <a:rPr sz="2150" spc="-180" dirty="0">
                <a:latin typeface="Arial"/>
                <a:cs typeface="Arial"/>
              </a:rPr>
              <a:t> </a:t>
            </a:r>
            <a:r>
              <a:rPr sz="2150" spc="-35" dirty="0">
                <a:latin typeface="Arial"/>
                <a:cs typeface="Arial"/>
              </a:rPr>
              <a:t>is</a:t>
            </a:r>
            <a:r>
              <a:rPr sz="2150" spc="-130" dirty="0">
                <a:latin typeface="Arial"/>
                <a:cs typeface="Arial"/>
              </a:rPr>
              <a:t> </a:t>
            </a:r>
            <a:r>
              <a:rPr sz="2150" spc="-60" dirty="0">
                <a:latin typeface="Arial"/>
                <a:cs typeface="Arial"/>
              </a:rPr>
              <a:t>given</a:t>
            </a:r>
            <a:r>
              <a:rPr sz="2150" spc="-10" dirty="0">
                <a:latin typeface="Arial"/>
                <a:cs typeface="Arial"/>
              </a:rPr>
              <a:t> </a:t>
            </a:r>
            <a:r>
              <a:rPr sz="2150" spc="-95" dirty="0">
                <a:latin typeface="Arial"/>
                <a:cs typeface="Arial"/>
              </a:rPr>
              <a:t>by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9319" y="1276603"/>
            <a:ext cx="873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5655" algn="l"/>
              </a:tabLst>
            </a:pPr>
            <a:r>
              <a:rPr sz="1800" i="1" dirty="0">
                <a:latin typeface="Times New Roman"/>
                <a:cs typeface="Times New Roman"/>
              </a:rPr>
              <a:t>i	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04567" y="831926"/>
            <a:ext cx="92583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650" i="1" spc="-112" baseline="-20609" dirty="0">
                <a:latin typeface="Times New Roman"/>
                <a:cs typeface="Times New Roman"/>
              </a:rPr>
              <a:t>x</a:t>
            </a:r>
            <a:r>
              <a:rPr sz="1800" spc="-75" dirty="0">
                <a:latin typeface="Times New Roman"/>
                <a:cs typeface="Times New Roman"/>
              </a:rPr>
              <a:t>(1)</a:t>
            </a:r>
            <a:r>
              <a:rPr sz="1800" spc="-295" dirty="0">
                <a:latin typeface="Times New Roman"/>
                <a:cs typeface="Times New Roman"/>
              </a:rPr>
              <a:t> </a:t>
            </a:r>
            <a:r>
              <a:rPr sz="4650" spc="30" baseline="-20609" dirty="0">
                <a:latin typeface="Symbol"/>
                <a:cs typeface="Symbol"/>
              </a:rPr>
              <a:t></a:t>
            </a:r>
            <a:r>
              <a:rPr sz="4650" i="1" spc="30" baseline="-20609" dirty="0">
                <a:latin typeface="Times New Roman"/>
                <a:cs typeface="Times New Roman"/>
              </a:rPr>
              <a:t>u</a:t>
            </a:r>
            <a:endParaRPr sz="4650" baseline="-20609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1814" y="1278763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5053" y="1278763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42690" y="1019378"/>
            <a:ext cx="244157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20725" algn="l"/>
                <a:tab pos="1321435" algn="l"/>
                <a:tab pos="1973580" algn="l"/>
              </a:tabLst>
            </a:pPr>
            <a:r>
              <a:rPr sz="2150" spc="-65" dirty="0">
                <a:latin typeface="Arial"/>
                <a:cs typeface="Arial"/>
              </a:rPr>
              <a:t>and	</a:t>
            </a:r>
            <a:r>
              <a:rPr sz="3050" i="1" spc="30" dirty="0">
                <a:latin typeface="Times New Roman"/>
                <a:cs typeface="Times New Roman"/>
              </a:rPr>
              <a:t>x</a:t>
            </a:r>
            <a:r>
              <a:rPr sz="2700" spc="44" baseline="35493" dirty="0">
                <a:latin typeface="Times New Roman"/>
                <a:cs typeface="Times New Roman"/>
              </a:rPr>
              <a:t>(2)	</a:t>
            </a:r>
            <a:r>
              <a:rPr sz="3050" dirty="0">
                <a:latin typeface="Symbol"/>
                <a:cs typeface="Symbol"/>
              </a:rPr>
              <a:t></a:t>
            </a:r>
            <a:r>
              <a:rPr sz="3050" spc="-280" dirty="0">
                <a:latin typeface="Times New Roman"/>
                <a:cs typeface="Times New Roman"/>
              </a:rPr>
              <a:t> </a:t>
            </a:r>
            <a:r>
              <a:rPr sz="3050" i="1" dirty="0">
                <a:latin typeface="Times New Roman"/>
                <a:cs typeface="Times New Roman"/>
              </a:rPr>
              <a:t>u	</a:t>
            </a:r>
            <a:r>
              <a:rPr sz="3050" dirty="0">
                <a:latin typeface="Symbol"/>
                <a:cs typeface="Symbol"/>
              </a:rPr>
              <a:t></a:t>
            </a:r>
            <a:r>
              <a:rPr sz="3050" spc="-400" dirty="0">
                <a:latin typeface="Times New Roman"/>
                <a:cs typeface="Times New Roman"/>
              </a:rPr>
              <a:t> </a:t>
            </a:r>
            <a:r>
              <a:rPr sz="3050" i="1" spc="-5" dirty="0">
                <a:latin typeface="Times New Roman"/>
                <a:cs typeface="Times New Roman"/>
              </a:rPr>
              <a:t>s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9398" y="1904237"/>
            <a:ext cx="14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235" y="1626184"/>
            <a:ext cx="32321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1057" y="1894458"/>
            <a:ext cx="9461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i="1" spc="-5" dirty="0">
                <a:latin typeface="Times New Roman"/>
                <a:cs typeface="Times New Roman"/>
              </a:rPr>
              <a:t>i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6261" y="1556969"/>
            <a:ext cx="1809750" cy="537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70" dirty="0">
                <a:latin typeface="Arial"/>
                <a:cs typeface="Arial"/>
              </a:rPr>
              <a:t>governs </a:t>
            </a:r>
            <a:r>
              <a:rPr sz="2150" spc="-65" dirty="0">
                <a:latin typeface="Arial"/>
                <a:cs typeface="Arial"/>
              </a:rPr>
              <a:t>how</a:t>
            </a:r>
            <a:r>
              <a:rPr sz="2150" spc="210" dirty="0">
                <a:latin typeface="Arial"/>
                <a:cs typeface="Arial"/>
              </a:rPr>
              <a:t> </a:t>
            </a:r>
            <a:r>
              <a:rPr sz="5025" i="1" u="heavy" spc="7" baseline="-49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endParaRPr sz="5025" baseline="-497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8134" y="1715515"/>
            <a:ext cx="78168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60" dirty="0">
                <a:latin typeface="Arial"/>
                <a:cs typeface="Arial"/>
              </a:rPr>
              <a:t>affects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67576" y="1906016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8953" y="1204424"/>
            <a:ext cx="781050" cy="73279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98120">
              <a:lnSpc>
                <a:spcPct val="100000"/>
              </a:lnSpc>
              <a:spcBef>
                <a:spcPts val="685"/>
              </a:spcBef>
            </a:pPr>
            <a:r>
              <a:rPr sz="1800" i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75615" algn="l"/>
              </a:tabLst>
            </a:pPr>
            <a:r>
              <a:rPr sz="1850" spc="-95" dirty="0">
                <a:latin typeface="Times New Roman"/>
                <a:cs typeface="Times New Roman"/>
              </a:rPr>
              <a:t>(</a:t>
            </a:r>
            <a:r>
              <a:rPr sz="1850" spc="-114" dirty="0">
                <a:latin typeface="Times New Roman"/>
                <a:cs typeface="Times New Roman"/>
              </a:rPr>
              <a:t>1</a:t>
            </a:r>
            <a:r>
              <a:rPr sz="1850" spc="-5" dirty="0">
                <a:latin typeface="Times New Roman"/>
                <a:cs typeface="Times New Roman"/>
              </a:rPr>
              <a:t>)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spc="100" dirty="0">
                <a:latin typeface="Times New Roman"/>
                <a:cs typeface="Times New Roman"/>
              </a:rPr>
              <a:t>(</a:t>
            </a:r>
            <a:r>
              <a:rPr sz="1850" spc="30" dirty="0">
                <a:latin typeface="Times New Roman"/>
                <a:cs typeface="Times New Roman"/>
              </a:rPr>
              <a:t>2</a:t>
            </a:r>
            <a:r>
              <a:rPr sz="1850" spc="-5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5526" y="1637537"/>
            <a:ext cx="148971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87350" algn="l"/>
                <a:tab pos="1296035" algn="l"/>
              </a:tabLst>
            </a:pPr>
            <a:r>
              <a:rPr sz="320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200" i="1" spc="-5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spc="-275" dirty="0">
                <a:latin typeface="Times New Roman"/>
                <a:cs typeface="Times New Roman"/>
              </a:rPr>
              <a:t> </a:t>
            </a:r>
            <a:r>
              <a:rPr sz="3200" spc="105" dirty="0">
                <a:latin typeface="Times New Roman"/>
                <a:cs typeface="Times New Roman"/>
              </a:rPr>
              <a:t>(</a:t>
            </a:r>
            <a:r>
              <a:rPr sz="3200" i="1" spc="-5" dirty="0">
                <a:latin typeface="Times New Roman"/>
                <a:cs typeface="Times New Roman"/>
              </a:rPr>
              <a:t>x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i="1" spc="-5" dirty="0">
                <a:latin typeface="Times New Roman"/>
                <a:cs typeface="Times New Roman"/>
              </a:rPr>
              <a:t>x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6373" y="1914525"/>
            <a:ext cx="135318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0895" algn="l"/>
                <a:tab pos="1274445" algn="l"/>
              </a:tabLst>
            </a:pPr>
            <a:r>
              <a:rPr sz="2775" i="1" spc="-7" baseline="1501" dirty="0">
                <a:latin typeface="Times New Roman"/>
                <a:cs typeface="Times New Roman"/>
              </a:rPr>
              <a:t>i	</a:t>
            </a:r>
            <a:r>
              <a:rPr sz="1850" i="1" spc="-5" dirty="0">
                <a:latin typeface="Times New Roman"/>
                <a:cs typeface="Times New Roman"/>
              </a:rPr>
              <a:t>i	i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351" y="2463164"/>
            <a:ext cx="51054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400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000" spc="-30" baseline="-19444" dirty="0">
                <a:latin typeface="Times New Roman"/>
                <a:cs typeface="Times New Roman"/>
              </a:rPr>
              <a:t>1</a:t>
            </a:r>
            <a:endParaRPr sz="3000" baseline="-1944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0861" y="2501595"/>
            <a:ext cx="2914650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638300" algn="l"/>
              </a:tabLst>
            </a:pPr>
            <a:r>
              <a:rPr sz="2150" spc="-80" dirty="0">
                <a:latin typeface="Arial"/>
                <a:cs typeface="Arial"/>
              </a:rPr>
              <a:t>governs</a:t>
            </a:r>
            <a:r>
              <a:rPr sz="2150" spc="-100" dirty="0">
                <a:latin typeface="Arial"/>
                <a:cs typeface="Arial"/>
              </a:rPr>
              <a:t> </a:t>
            </a:r>
            <a:r>
              <a:rPr sz="2150" spc="-60" dirty="0">
                <a:latin typeface="Arial"/>
                <a:cs typeface="Arial"/>
              </a:rPr>
              <a:t>how	</a:t>
            </a:r>
            <a:r>
              <a:rPr sz="4575" i="1" u="heavy" spc="-67" baseline="-273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625" i="1" spc="-67" baseline="-25396" dirty="0">
                <a:latin typeface="Times New Roman"/>
                <a:cs typeface="Times New Roman"/>
              </a:rPr>
              <a:t>i</a:t>
            </a:r>
            <a:r>
              <a:rPr sz="2625" spc="-67" baseline="-25396" dirty="0">
                <a:latin typeface="Symbol"/>
                <a:cs typeface="Symbol"/>
              </a:rPr>
              <a:t></a:t>
            </a:r>
            <a:r>
              <a:rPr sz="2625" spc="-67" baseline="-25396" dirty="0">
                <a:latin typeface="Times New Roman"/>
                <a:cs typeface="Times New Roman"/>
              </a:rPr>
              <a:t>1</a:t>
            </a:r>
            <a:r>
              <a:rPr sz="2150" spc="-45" dirty="0">
                <a:latin typeface="Arial"/>
                <a:cs typeface="Arial"/>
              </a:rPr>
              <a:t>affects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28765" y="1270956"/>
            <a:ext cx="2089785" cy="1773555"/>
          </a:xfrm>
          <a:prstGeom prst="rect">
            <a:avLst/>
          </a:prstGeom>
        </p:spPr>
        <p:txBody>
          <a:bodyPr vert="horz" wrap="square" lIns="0" tIns="248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60"/>
              </a:spcBef>
              <a:tabLst>
                <a:tab pos="884555" algn="l"/>
                <a:tab pos="1725930" algn="l"/>
              </a:tabLst>
            </a:pPr>
            <a:r>
              <a:rPr sz="3200" spc="-5" dirty="0">
                <a:latin typeface="Times New Roman"/>
                <a:cs typeface="Times New Roman"/>
              </a:rPr>
              <a:t>)</a:t>
            </a:r>
            <a:r>
              <a:rPr sz="3200" spc="-42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:</a:t>
            </a:r>
            <a:r>
              <a:rPr sz="3200" spc="-465" dirty="0">
                <a:latin typeface="Times New Roman"/>
                <a:cs typeface="Times New Roman"/>
              </a:rPr>
              <a:t> </a:t>
            </a:r>
            <a:r>
              <a:rPr sz="3200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200" i="1" dirty="0"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Symbol"/>
                <a:cs typeface="Symbol"/>
              </a:rPr>
              <a:t></a:t>
            </a:r>
            <a:r>
              <a:rPr sz="3200" spc="-270" dirty="0">
                <a:latin typeface="Times New Roman"/>
                <a:cs typeface="Times New Roman"/>
              </a:rPr>
              <a:t> </a:t>
            </a:r>
            <a:r>
              <a:rPr sz="4250" spc="-819" dirty="0">
                <a:latin typeface="Symbol"/>
                <a:cs typeface="Symbol"/>
              </a:rPr>
              <a:t></a:t>
            </a:r>
            <a:r>
              <a:rPr sz="3200" spc="-5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60" dirty="0">
                <a:latin typeface="Times New Roman"/>
                <a:cs typeface="Times New Roman"/>
              </a:rPr>
              <a:t>1</a:t>
            </a:r>
            <a:r>
              <a:rPr sz="4250" spc="-5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  <a:p>
            <a:pPr marL="244475">
              <a:lnSpc>
                <a:spcPct val="100000"/>
              </a:lnSpc>
              <a:spcBef>
                <a:spcPts val="1820"/>
              </a:spcBef>
            </a:pPr>
            <a:r>
              <a:rPr sz="3150" spc="-165" dirty="0">
                <a:latin typeface="Times New Roman"/>
                <a:cs typeface="Times New Roman"/>
              </a:rPr>
              <a:t>1</a:t>
            </a:r>
            <a:r>
              <a:rPr sz="4150" spc="-165" dirty="0">
                <a:latin typeface="Symbol"/>
                <a:cs typeface="Symbol"/>
              </a:rPr>
              <a:t></a:t>
            </a:r>
            <a:endParaRPr sz="41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25696" y="2383993"/>
            <a:ext cx="1590675" cy="659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1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775" i="1" spc="-7" baseline="-19519" dirty="0">
                <a:latin typeface="Times New Roman"/>
                <a:cs typeface="Times New Roman"/>
              </a:rPr>
              <a:t>i </a:t>
            </a:r>
            <a:r>
              <a:rPr sz="3150" spc="-5" dirty="0">
                <a:latin typeface="Times New Roman"/>
                <a:cs typeface="Times New Roman"/>
              </a:rPr>
              <a:t>: </a:t>
            </a:r>
            <a:r>
              <a:rPr sz="3150" i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775" spc="-52" baseline="-19519" dirty="0">
                <a:latin typeface="Times New Roman"/>
                <a:cs typeface="Times New Roman"/>
              </a:rPr>
              <a:t>1</a:t>
            </a:r>
            <a:r>
              <a:rPr sz="2775" spc="-480" baseline="-19519" dirty="0">
                <a:latin typeface="Times New Roman"/>
                <a:cs typeface="Times New Roman"/>
              </a:rPr>
              <a:t> </a:t>
            </a:r>
            <a:r>
              <a:rPr sz="3150" spc="-50" dirty="0">
                <a:latin typeface="Symbol"/>
                <a:cs typeface="Symbol"/>
              </a:rPr>
              <a:t></a:t>
            </a:r>
            <a:r>
              <a:rPr sz="4150" spc="-50" dirty="0">
                <a:latin typeface="Symbol"/>
                <a:cs typeface="Symbol"/>
              </a:rPr>
              <a:t></a:t>
            </a:r>
            <a:r>
              <a:rPr sz="3150" spc="-50" dirty="0">
                <a:latin typeface="Times New Roman"/>
                <a:cs typeface="Times New Roman"/>
              </a:rPr>
              <a:t>0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5078" y="3359607"/>
            <a:ext cx="7028180" cy="697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3429"/>
              </a:lnSpc>
              <a:spcBef>
                <a:spcPts val="95"/>
              </a:spcBef>
              <a:tabLst>
                <a:tab pos="5346700" algn="l"/>
                <a:tab pos="6291580" algn="l"/>
              </a:tabLst>
            </a:pPr>
            <a:r>
              <a:rPr sz="3150" dirty="0">
                <a:latin typeface="Times New Roman"/>
                <a:cs typeface="Times New Roman"/>
              </a:rPr>
              <a:t>((</a:t>
            </a:r>
            <a:r>
              <a:rPr sz="3150" i="1" dirty="0">
                <a:latin typeface="Times New Roman"/>
                <a:cs typeface="Times New Roman"/>
              </a:rPr>
              <a:t>x</a:t>
            </a:r>
            <a:r>
              <a:rPr sz="2775" baseline="36036" dirty="0">
                <a:latin typeface="Times New Roman"/>
                <a:cs typeface="Times New Roman"/>
              </a:rPr>
              <a:t>(1) </a:t>
            </a:r>
            <a:r>
              <a:rPr sz="3150" i="1" spc="35" dirty="0">
                <a:latin typeface="Times New Roman"/>
                <a:cs typeface="Times New Roman"/>
              </a:rPr>
              <a:t>x</a:t>
            </a:r>
            <a:r>
              <a:rPr sz="2775" spc="52" baseline="36036" dirty="0">
                <a:latin typeface="Times New Roman"/>
                <a:cs typeface="Times New Roman"/>
              </a:rPr>
              <a:t>(2) </a:t>
            </a:r>
            <a:r>
              <a:rPr sz="3150" spc="25" dirty="0">
                <a:latin typeface="Times New Roman"/>
                <a:cs typeface="Times New Roman"/>
              </a:rPr>
              <a:t>),(</a:t>
            </a:r>
            <a:r>
              <a:rPr sz="3150" i="1" spc="25" dirty="0">
                <a:latin typeface="Times New Roman"/>
                <a:cs typeface="Times New Roman"/>
              </a:rPr>
              <a:t>x</a:t>
            </a:r>
            <a:r>
              <a:rPr sz="2775" spc="37" baseline="36036" dirty="0">
                <a:latin typeface="Times New Roman"/>
                <a:cs typeface="Times New Roman"/>
              </a:rPr>
              <a:t>(1) </a:t>
            </a:r>
            <a:r>
              <a:rPr sz="3150" i="1" spc="35" dirty="0">
                <a:latin typeface="Times New Roman"/>
                <a:cs typeface="Times New Roman"/>
              </a:rPr>
              <a:t>x</a:t>
            </a:r>
            <a:r>
              <a:rPr sz="2775" spc="52" baseline="36036" dirty="0">
                <a:latin typeface="Times New Roman"/>
                <a:cs typeface="Times New Roman"/>
              </a:rPr>
              <a:t>(2) </a:t>
            </a:r>
            <a:r>
              <a:rPr sz="3150" spc="20" dirty="0">
                <a:latin typeface="Times New Roman"/>
                <a:cs typeface="Times New Roman"/>
              </a:rPr>
              <a:t>),(</a:t>
            </a:r>
            <a:r>
              <a:rPr sz="3150" i="1" spc="20" dirty="0">
                <a:latin typeface="Times New Roman"/>
                <a:cs typeface="Times New Roman"/>
              </a:rPr>
              <a:t>x</a:t>
            </a:r>
            <a:r>
              <a:rPr sz="2775" spc="30" baseline="36036" dirty="0">
                <a:latin typeface="Times New Roman"/>
                <a:cs typeface="Times New Roman"/>
              </a:rPr>
              <a:t>(1) </a:t>
            </a:r>
            <a:r>
              <a:rPr sz="3150" i="1" spc="35" dirty="0">
                <a:latin typeface="Times New Roman"/>
                <a:cs typeface="Times New Roman"/>
              </a:rPr>
              <a:t>x</a:t>
            </a:r>
            <a:r>
              <a:rPr sz="2775" spc="52" baseline="36036" dirty="0">
                <a:latin typeface="Times New Roman"/>
                <a:cs typeface="Times New Roman"/>
              </a:rPr>
              <a:t>(2) </a:t>
            </a:r>
            <a:r>
              <a:rPr sz="3150" spc="-35" dirty="0">
                <a:latin typeface="Times New Roman"/>
                <a:cs typeface="Times New Roman"/>
              </a:rPr>
              <a:t>))</a:t>
            </a:r>
            <a:r>
              <a:rPr sz="3150" spc="-525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</a:t>
            </a:r>
            <a:r>
              <a:rPr sz="3150" spc="-180" dirty="0">
                <a:latin typeface="Times New Roman"/>
                <a:cs typeface="Times New Roman"/>
              </a:rPr>
              <a:t> </a:t>
            </a:r>
            <a:r>
              <a:rPr sz="3150" spc="-50" dirty="0">
                <a:latin typeface="Times New Roman"/>
                <a:cs typeface="Times New Roman"/>
              </a:rPr>
              <a:t>(</a:t>
            </a:r>
            <a:r>
              <a:rPr sz="3150" i="1" spc="-50" dirty="0">
                <a:latin typeface="Times New Roman"/>
                <a:cs typeface="Times New Roman"/>
              </a:rPr>
              <a:t>u	</a:t>
            </a:r>
            <a:r>
              <a:rPr sz="3150" spc="20" dirty="0">
                <a:latin typeface="Times New Roman"/>
                <a:cs typeface="Times New Roman"/>
              </a:rPr>
              <a:t>,</a:t>
            </a:r>
            <a:r>
              <a:rPr sz="3150" i="1" spc="20" dirty="0">
                <a:latin typeface="Times New Roman"/>
                <a:cs typeface="Times New Roman"/>
              </a:rPr>
              <a:t>u</a:t>
            </a:r>
            <a:r>
              <a:rPr sz="3150" i="1" spc="305" dirty="0">
                <a:latin typeface="Times New Roman"/>
                <a:cs typeface="Times New Roman"/>
              </a:rPr>
              <a:t> </a:t>
            </a:r>
            <a:r>
              <a:rPr sz="3150" spc="20" dirty="0">
                <a:latin typeface="Times New Roman"/>
                <a:cs typeface="Times New Roman"/>
              </a:rPr>
              <a:t>,</a:t>
            </a:r>
            <a:r>
              <a:rPr sz="3150" i="1" spc="20" dirty="0">
                <a:latin typeface="Times New Roman"/>
                <a:cs typeface="Times New Roman"/>
              </a:rPr>
              <a:t>u	</a:t>
            </a:r>
            <a:r>
              <a:rPr sz="3150" spc="-5" dirty="0">
                <a:latin typeface="Times New Roman"/>
                <a:cs typeface="Times New Roman"/>
              </a:rPr>
              <a:t>)</a:t>
            </a:r>
            <a:r>
              <a:rPr sz="3150" spc="-545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</a:t>
            </a:r>
            <a:r>
              <a:rPr sz="3150" spc="-545" dirty="0">
                <a:latin typeface="Times New Roman"/>
                <a:cs typeface="Times New Roman"/>
              </a:rPr>
              <a:t> </a:t>
            </a:r>
            <a:r>
              <a:rPr sz="315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150" spc="-25" dirty="0">
                <a:latin typeface="Times New Roman"/>
                <a:cs typeface="Times New Roman"/>
              </a:rPr>
              <a:t>,</a:t>
            </a:r>
            <a:endParaRPr sz="3150">
              <a:latin typeface="Times New Roman"/>
              <a:cs typeface="Times New Roman"/>
            </a:endParaRPr>
          </a:p>
          <a:p>
            <a:pPr marL="501650">
              <a:lnSpc>
                <a:spcPts val="1870"/>
              </a:lnSpc>
              <a:tabLst>
                <a:tab pos="992505" algn="l"/>
                <a:tab pos="1916430" algn="l"/>
                <a:tab pos="2407285" algn="l"/>
                <a:tab pos="3376929" algn="l"/>
                <a:tab pos="3867785" algn="l"/>
                <a:tab pos="5191125" algn="l"/>
                <a:tab pos="5657850" algn="l"/>
                <a:tab pos="6130290" algn="l"/>
              </a:tabLst>
            </a:pPr>
            <a:r>
              <a:rPr sz="1850" spc="-5" dirty="0">
                <a:latin typeface="Times New Roman"/>
                <a:cs typeface="Times New Roman"/>
              </a:rPr>
              <a:t>0	0	1	1	2	2	0	1	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45767" y="4340809"/>
            <a:ext cx="7245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40" dirty="0">
                <a:latin typeface="Arial"/>
                <a:cs typeface="Arial"/>
              </a:rPr>
              <a:t>w</a:t>
            </a:r>
            <a:r>
              <a:rPr sz="2150" spc="-95" dirty="0">
                <a:latin typeface="Arial"/>
                <a:cs typeface="Arial"/>
              </a:rPr>
              <a:t>he</a:t>
            </a:r>
            <a:r>
              <a:rPr sz="2150" spc="-50" dirty="0">
                <a:latin typeface="Arial"/>
                <a:cs typeface="Arial"/>
              </a:rPr>
              <a:t>r</a:t>
            </a:r>
            <a:r>
              <a:rPr sz="2150" spc="5" dirty="0">
                <a:latin typeface="Arial"/>
                <a:cs typeface="Arial"/>
              </a:rPr>
              <a:t>e</a:t>
            </a:r>
            <a:endParaRPr sz="2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2836" y="5680049"/>
            <a:ext cx="17907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spc="-5" dirty="0">
                <a:latin typeface="Symbol"/>
                <a:cs typeface="Symbol"/>
              </a:rPr>
              <a:t>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86505" y="4651705"/>
            <a:ext cx="17907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spc="-5" dirty="0">
                <a:latin typeface="Symbol"/>
                <a:cs typeface="Symbol"/>
              </a:rPr>
              <a:t>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86505" y="5680049"/>
            <a:ext cx="17907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spc="-5" dirty="0">
                <a:latin typeface="Symbol"/>
                <a:cs typeface="Symbol"/>
              </a:rPr>
              <a:t>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91180" y="4240043"/>
            <a:ext cx="2823845" cy="122174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709295">
              <a:lnSpc>
                <a:spcPct val="100000"/>
              </a:lnSpc>
              <a:spcBef>
                <a:spcPts val="1030"/>
              </a:spcBef>
              <a:tabLst>
                <a:tab pos="1538605" algn="l"/>
                <a:tab pos="2593340" algn="l"/>
              </a:tabLst>
            </a:pPr>
            <a:r>
              <a:rPr sz="4725" spc="-150" baseline="-2645" dirty="0">
                <a:latin typeface="Symbol"/>
                <a:cs typeface="Symbol"/>
              </a:rPr>
              <a:t></a:t>
            </a:r>
            <a:r>
              <a:rPr sz="3150" spc="-100" dirty="0">
                <a:latin typeface="Times New Roman"/>
                <a:cs typeface="Times New Roman"/>
              </a:rPr>
              <a:t>11	</a:t>
            </a:r>
            <a:r>
              <a:rPr sz="3150" spc="-50" dirty="0">
                <a:latin typeface="Times New Roman"/>
                <a:cs typeface="Times New Roman"/>
              </a:rPr>
              <a:t>01	</a:t>
            </a:r>
            <a:r>
              <a:rPr sz="4725" spc="-907" baseline="-32627" dirty="0">
                <a:latin typeface="Symbol"/>
                <a:cs typeface="Symbol"/>
              </a:rPr>
              <a:t></a:t>
            </a:r>
            <a:r>
              <a:rPr sz="4725" spc="-907" baseline="-5291" dirty="0">
                <a:latin typeface="Symbol"/>
                <a:cs typeface="Symbol"/>
              </a:rPr>
              <a:t></a:t>
            </a:r>
            <a:endParaRPr sz="4725" baseline="-5291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  <a:spcBef>
                <a:spcPts val="925"/>
              </a:spcBef>
              <a:tabLst>
                <a:tab pos="1520190" algn="l"/>
                <a:tab pos="2221230" algn="l"/>
              </a:tabLst>
            </a:pPr>
            <a:r>
              <a:rPr sz="3150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150" i="1" spc="-155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</a:t>
            </a:r>
            <a:r>
              <a:rPr sz="3150" spc="-280" dirty="0">
                <a:latin typeface="Times New Roman"/>
                <a:cs typeface="Times New Roman"/>
              </a:rPr>
              <a:t> </a:t>
            </a:r>
            <a:r>
              <a:rPr sz="4725" spc="-7" baseline="-7936" dirty="0">
                <a:latin typeface="Symbol"/>
                <a:cs typeface="Symbol"/>
              </a:rPr>
              <a:t></a:t>
            </a:r>
            <a:r>
              <a:rPr sz="4725" spc="-7" baseline="-7936" dirty="0">
                <a:latin typeface="Times New Roman"/>
                <a:cs typeface="Times New Roman"/>
              </a:rPr>
              <a:t>	</a:t>
            </a:r>
            <a:r>
              <a:rPr sz="3150" spc="-110" dirty="0">
                <a:latin typeface="Times New Roman"/>
                <a:cs typeface="Times New Roman"/>
              </a:rPr>
              <a:t>11	</a:t>
            </a:r>
            <a:r>
              <a:rPr sz="3150" spc="-80" dirty="0">
                <a:latin typeface="Times New Roman"/>
                <a:cs typeface="Times New Roman"/>
              </a:rPr>
              <a:t>01</a:t>
            </a:r>
            <a:r>
              <a:rPr sz="4725" spc="-120" baseline="-7936" dirty="0">
                <a:latin typeface="Symbol"/>
                <a:cs typeface="Symbol"/>
              </a:rPr>
              <a:t></a:t>
            </a:r>
            <a:endParaRPr sz="4725" baseline="-7936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58182" y="5565140"/>
            <a:ext cx="605155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150" spc="-70" dirty="0">
                <a:latin typeface="Times New Roman"/>
                <a:cs typeface="Times New Roman"/>
              </a:rPr>
              <a:t>11</a:t>
            </a:r>
            <a:r>
              <a:rPr sz="4725" spc="-104" baseline="16754" dirty="0">
                <a:latin typeface="Symbol"/>
                <a:cs typeface="Symbol"/>
              </a:rPr>
              <a:t></a:t>
            </a:r>
            <a:endParaRPr sz="4725" baseline="16754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8029" y="5432247"/>
            <a:ext cx="179070" cy="50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150" spc="-5" dirty="0">
                <a:latin typeface="Symbol"/>
                <a:cs typeface="Symbol"/>
              </a:rPr>
              <a:t></a:t>
            </a:r>
            <a:endParaRPr sz="31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65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240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1913" y="41224"/>
            <a:ext cx="301244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75" dirty="0">
                <a:latin typeface="Arial"/>
                <a:cs typeface="Arial"/>
              </a:rPr>
              <a:t>Description </a:t>
            </a:r>
            <a:r>
              <a:rPr sz="2000" spc="5" dirty="0">
                <a:latin typeface="Arial"/>
                <a:cs typeface="Arial"/>
              </a:rPr>
              <a:t>with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polynomials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18884" y="1591132"/>
            <a:ext cx="1250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18884" y="1169365"/>
            <a:ext cx="125095" cy="587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215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2215"/>
              </a:lnSpc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8884" y="668781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8884" y="1758823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55111" y="1591132"/>
            <a:ext cx="1250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5111" y="1419860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55111" y="668781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9465" y="1679828"/>
            <a:ext cx="186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Times New Roman"/>
                <a:cs typeface="Times New Roman"/>
              </a:rPr>
              <a:t>(</a:t>
            </a:r>
            <a:r>
              <a:rPr sz="1200" spc="-75" dirty="0">
                <a:latin typeface="Times New Roman"/>
                <a:cs typeface="Times New Roman"/>
              </a:rPr>
              <a:t>1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5978" y="107848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8470" y="107848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8161" y="107848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0484" y="68681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52721" y="68681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2414" y="68681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02608" y="1685925"/>
            <a:ext cx="78168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i="1" spc="5" dirty="0">
                <a:latin typeface="Times New Roman"/>
                <a:cs typeface="Times New Roman"/>
              </a:rPr>
              <a:t>g</a:t>
            </a:r>
            <a:r>
              <a:rPr sz="1800" spc="7" baseline="34722" dirty="0">
                <a:latin typeface="Times New Roman"/>
                <a:cs typeface="Times New Roman"/>
              </a:rPr>
              <a:t>(2)</a:t>
            </a:r>
            <a:r>
              <a:rPr sz="1800" spc="-30" baseline="34722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Times New Roman"/>
                <a:cs typeface="Times New Roman"/>
              </a:rPr>
              <a:t>(</a:t>
            </a:r>
            <a:r>
              <a:rPr sz="2050" i="1" spc="-30" dirty="0">
                <a:latin typeface="Times New Roman"/>
                <a:cs typeface="Times New Roman"/>
              </a:rPr>
              <a:t>D</a:t>
            </a:r>
            <a:r>
              <a:rPr sz="2050" spc="-30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87700" y="1685925"/>
            <a:ext cx="72453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53695" algn="l"/>
              </a:tabLst>
            </a:pPr>
            <a:r>
              <a:rPr sz="2050" i="1" spc="-5" dirty="0">
                <a:latin typeface="Times New Roman"/>
                <a:cs typeface="Times New Roman"/>
              </a:rPr>
              <a:t>g	</a:t>
            </a:r>
            <a:r>
              <a:rPr sz="2050" spc="35" dirty="0">
                <a:latin typeface="Times New Roman"/>
                <a:cs typeface="Times New Roman"/>
              </a:rPr>
              <a:t>(</a:t>
            </a:r>
            <a:r>
              <a:rPr sz="2050" i="1" spc="-70" dirty="0">
                <a:latin typeface="Times New Roman"/>
                <a:cs typeface="Times New Roman"/>
              </a:rPr>
              <a:t>D</a:t>
            </a:r>
            <a:r>
              <a:rPr sz="2050" spc="-5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02608" y="902335"/>
            <a:ext cx="78168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i="1" spc="5" dirty="0">
                <a:latin typeface="Times New Roman"/>
                <a:cs typeface="Times New Roman"/>
              </a:rPr>
              <a:t>g</a:t>
            </a:r>
            <a:r>
              <a:rPr sz="1800" spc="7" baseline="34722" dirty="0">
                <a:latin typeface="Times New Roman"/>
                <a:cs typeface="Times New Roman"/>
              </a:rPr>
              <a:t>(2)</a:t>
            </a:r>
            <a:r>
              <a:rPr sz="1800" spc="-30" baseline="34722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Times New Roman"/>
                <a:cs typeface="Times New Roman"/>
              </a:rPr>
              <a:t>(</a:t>
            </a:r>
            <a:r>
              <a:rPr sz="2050" i="1" spc="-30" dirty="0">
                <a:latin typeface="Times New Roman"/>
                <a:cs typeface="Times New Roman"/>
              </a:rPr>
              <a:t>D</a:t>
            </a:r>
            <a:r>
              <a:rPr sz="2050" spc="-30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29711" y="916050"/>
            <a:ext cx="88836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</a:t>
            </a:r>
            <a:r>
              <a:rPr sz="2050" spc="-340" dirty="0">
                <a:latin typeface="Times New Roman"/>
                <a:cs typeface="Times New Roman"/>
              </a:rPr>
              <a:t> </a:t>
            </a:r>
            <a:r>
              <a:rPr sz="3075" i="1" spc="22" baseline="2710" dirty="0">
                <a:latin typeface="Times New Roman"/>
                <a:cs typeface="Times New Roman"/>
              </a:rPr>
              <a:t>g</a:t>
            </a:r>
            <a:r>
              <a:rPr sz="1800" spc="22" baseline="39351" dirty="0">
                <a:latin typeface="Times New Roman"/>
                <a:cs typeface="Times New Roman"/>
              </a:rPr>
              <a:t>(1)</a:t>
            </a:r>
            <a:r>
              <a:rPr sz="1800" spc="-254" baseline="39351" dirty="0">
                <a:latin typeface="Times New Roman"/>
                <a:cs typeface="Times New Roman"/>
              </a:rPr>
              <a:t> </a:t>
            </a:r>
            <a:r>
              <a:rPr sz="3075" spc="-44" baseline="2710" dirty="0">
                <a:latin typeface="Times New Roman"/>
                <a:cs typeface="Times New Roman"/>
              </a:rPr>
              <a:t>(</a:t>
            </a:r>
            <a:r>
              <a:rPr sz="3075" i="1" spc="-44" baseline="2710" dirty="0">
                <a:latin typeface="Times New Roman"/>
                <a:cs typeface="Times New Roman"/>
              </a:rPr>
              <a:t>D</a:t>
            </a:r>
            <a:r>
              <a:rPr sz="3075" spc="-44" baseline="2710" dirty="0">
                <a:latin typeface="Times New Roman"/>
                <a:cs typeface="Times New Roman"/>
              </a:rPr>
              <a:t>)</a:t>
            </a:r>
            <a:endParaRPr sz="3075" baseline="271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02608" y="510285"/>
            <a:ext cx="78168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i="1" spc="5" dirty="0">
                <a:latin typeface="Times New Roman"/>
                <a:cs typeface="Times New Roman"/>
              </a:rPr>
              <a:t>g</a:t>
            </a:r>
            <a:r>
              <a:rPr sz="1800" spc="7" baseline="34722" dirty="0">
                <a:latin typeface="Times New Roman"/>
                <a:cs typeface="Times New Roman"/>
              </a:rPr>
              <a:t>(2)</a:t>
            </a:r>
            <a:r>
              <a:rPr sz="1800" spc="-30" baseline="34722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Times New Roman"/>
                <a:cs typeface="Times New Roman"/>
              </a:rPr>
              <a:t>(</a:t>
            </a:r>
            <a:r>
              <a:rPr sz="2050" i="1" spc="-30" dirty="0">
                <a:latin typeface="Times New Roman"/>
                <a:cs typeface="Times New Roman"/>
              </a:rPr>
              <a:t>D</a:t>
            </a:r>
            <a:r>
              <a:rPr sz="2050" spc="-30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29711" y="513334"/>
            <a:ext cx="88836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075" spc="-7" baseline="2710" dirty="0">
                <a:latin typeface="Symbol"/>
                <a:cs typeface="Symbol"/>
              </a:rPr>
              <a:t></a:t>
            </a:r>
            <a:r>
              <a:rPr sz="3075" spc="-509" baseline="2710" dirty="0">
                <a:latin typeface="Times New Roman"/>
                <a:cs typeface="Times New Roman"/>
              </a:rPr>
              <a:t> </a:t>
            </a:r>
            <a:r>
              <a:rPr sz="2050" i="1" spc="15" dirty="0">
                <a:latin typeface="Times New Roman"/>
                <a:cs typeface="Times New Roman"/>
              </a:rPr>
              <a:t>g</a:t>
            </a:r>
            <a:r>
              <a:rPr sz="1800" spc="22" baseline="34722" dirty="0">
                <a:latin typeface="Times New Roman"/>
                <a:cs typeface="Times New Roman"/>
              </a:rPr>
              <a:t>(1)</a:t>
            </a:r>
            <a:r>
              <a:rPr sz="1800" spc="-254" baseline="34722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Times New Roman"/>
                <a:cs typeface="Times New Roman"/>
              </a:rPr>
              <a:t>(</a:t>
            </a:r>
            <a:r>
              <a:rPr sz="2050" i="1" spc="-30" dirty="0">
                <a:latin typeface="Times New Roman"/>
                <a:cs typeface="Times New Roman"/>
              </a:rPr>
              <a:t>D</a:t>
            </a:r>
            <a:r>
              <a:rPr sz="2050" spc="-30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9677" y="1082166"/>
            <a:ext cx="941069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50" i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050" spc="-35" dirty="0">
                <a:latin typeface="Times New Roman"/>
                <a:cs typeface="Times New Roman"/>
              </a:rPr>
              <a:t>(</a:t>
            </a:r>
            <a:r>
              <a:rPr sz="2050" i="1" spc="-35" dirty="0">
                <a:latin typeface="Times New Roman"/>
                <a:cs typeface="Times New Roman"/>
              </a:rPr>
              <a:t>D</a:t>
            </a:r>
            <a:r>
              <a:rPr sz="2050" spc="-35" dirty="0">
                <a:latin typeface="Times New Roman"/>
                <a:cs typeface="Times New Roman"/>
              </a:rPr>
              <a:t>)</a:t>
            </a:r>
            <a:r>
              <a:rPr sz="2050" spc="-90" dirty="0">
                <a:latin typeface="Times New Roman"/>
                <a:cs typeface="Times New Roman"/>
              </a:rPr>
              <a:t> </a:t>
            </a:r>
            <a:r>
              <a:rPr sz="2050" spc="105" dirty="0">
                <a:latin typeface="Symbol"/>
                <a:cs typeface="Symbol"/>
              </a:rPr>
              <a:t></a:t>
            </a:r>
            <a:r>
              <a:rPr sz="3075" spc="157" baseline="-14905" dirty="0">
                <a:latin typeface="Symbol"/>
                <a:cs typeface="Symbol"/>
              </a:rPr>
              <a:t></a:t>
            </a:r>
            <a:endParaRPr sz="3075" baseline="-14905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77280" y="1679828"/>
            <a:ext cx="243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Times New Roman"/>
                <a:cs typeface="Times New Roman"/>
              </a:rPr>
              <a:t>(</a:t>
            </a:r>
            <a:r>
              <a:rPr sz="1200" i="1" spc="60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70041" y="1862073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72153" y="1862073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55111" y="1755775"/>
            <a:ext cx="40513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0195" algn="l"/>
              </a:tabLst>
            </a:pPr>
            <a:r>
              <a:rPr sz="2050" spc="-5" dirty="0">
                <a:latin typeface="Symbol"/>
                <a:cs typeface="Symbol"/>
              </a:rPr>
              <a:t></a:t>
            </a:r>
            <a:r>
              <a:rPr sz="2050" spc="-5" dirty="0">
                <a:latin typeface="Times New Roman"/>
                <a:cs typeface="Times New Roman"/>
              </a:rPr>
              <a:t>	</a:t>
            </a:r>
            <a:r>
              <a:rPr sz="1200" i="1" spc="-5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00115" y="916050"/>
            <a:ext cx="934719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075" i="1" spc="89" baseline="2710" dirty="0">
                <a:latin typeface="Times New Roman"/>
                <a:cs typeface="Times New Roman"/>
              </a:rPr>
              <a:t>g</a:t>
            </a:r>
            <a:r>
              <a:rPr sz="1800" spc="89" baseline="39351" dirty="0">
                <a:latin typeface="Times New Roman"/>
                <a:cs typeface="Times New Roman"/>
              </a:rPr>
              <a:t>(</a:t>
            </a:r>
            <a:r>
              <a:rPr sz="1800" spc="-322" baseline="39351" dirty="0">
                <a:latin typeface="Times New Roman"/>
                <a:cs typeface="Times New Roman"/>
              </a:rPr>
              <a:t> </a:t>
            </a:r>
            <a:r>
              <a:rPr sz="1800" i="1" spc="60" baseline="39351" dirty="0">
                <a:latin typeface="Times New Roman"/>
                <a:cs typeface="Times New Roman"/>
              </a:rPr>
              <a:t>N</a:t>
            </a:r>
            <a:r>
              <a:rPr sz="1800" spc="60" baseline="39351" dirty="0">
                <a:latin typeface="Times New Roman"/>
                <a:cs typeface="Times New Roman"/>
              </a:rPr>
              <a:t>)</a:t>
            </a:r>
            <a:r>
              <a:rPr sz="1800" spc="-157" baseline="39351" dirty="0">
                <a:latin typeface="Times New Roman"/>
                <a:cs typeface="Times New Roman"/>
              </a:rPr>
              <a:t> </a:t>
            </a:r>
            <a:r>
              <a:rPr sz="3075" spc="-22" baseline="2710" dirty="0">
                <a:latin typeface="Times New Roman"/>
                <a:cs typeface="Times New Roman"/>
              </a:rPr>
              <a:t>(</a:t>
            </a:r>
            <a:r>
              <a:rPr sz="3075" i="1" spc="-22" baseline="2710" dirty="0">
                <a:latin typeface="Times New Roman"/>
                <a:cs typeface="Times New Roman"/>
              </a:rPr>
              <a:t>D</a:t>
            </a:r>
            <a:r>
              <a:rPr sz="3075" spc="-22" baseline="2710" dirty="0">
                <a:latin typeface="Times New Roman"/>
                <a:cs typeface="Times New Roman"/>
              </a:rPr>
              <a:t>)</a:t>
            </a:r>
            <a:r>
              <a:rPr sz="2050" spc="-1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60696" y="1682877"/>
            <a:ext cx="126428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75615" algn="l"/>
                <a:tab pos="893444" algn="l"/>
              </a:tabLst>
            </a:pPr>
            <a:r>
              <a:rPr sz="2050" spc="670" dirty="0">
                <a:latin typeface="Arial"/>
                <a:cs typeface="Arial"/>
              </a:rPr>
              <a:t>	</a:t>
            </a:r>
            <a:r>
              <a:rPr sz="2050" i="1" spc="-5" dirty="0">
                <a:latin typeface="Times New Roman"/>
                <a:cs typeface="Times New Roman"/>
              </a:rPr>
              <a:t>g	</a:t>
            </a:r>
            <a:r>
              <a:rPr sz="2050" spc="35" dirty="0">
                <a:latin typeface="Times New Roman"/>
                <a:cs typeface="Times New Roman"/>
              </a:rPr>
              <a:t>(</a:t>
            </a:r>
            <a:r>
              <a:rPr sz="2050" i="1" spc="-70" dirty="0">
                <a:latin typeface="Times New Roman"/>
                <a:cs typeface="Times New Roman"/>
              </a:rPr>
              <a:t>D</a:t>
            </a:r>
            <a:r>
              <a:rPr sz="2050" spc="-5" dirty="0">
                <a:latin typeface="Times New Roman"/>
                <a:cs typeface="Times New Roman"/>
              </a:rPr>
              <a:t>)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63590" y="1290904"/>
            <a:ext cx="1123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145" dirty="0">
                <a:latin typeface="Arial"/>
                <a:cs typeface="Arial"/>
              </a:rPr>
              <a:t></a:t>
            </a:r>
            <a:endParaRPr sz="2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42586" y="1290904"/>
            <a:ext cx="1123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145" dirty="0">
                <a:latin typeface="Arial"/>
                <a:cs typeface="Arial"/>
              </a:rPr>
              <a:t></a:t>
            </a:r>
            <a:endParaRPr sz="20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88816" y="1290904"/>
            <a:ext cx="1123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145" dirty="0">
                <a:latin typeface="Arial"/>
                <a:cs typeface="Arial"/>
              </a:rPr>
              <a:t></a:t>
            </a:r>
            <a:endParaRPr sz="20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35296" y="437143"/>
            <a:ext cx="1410970" cy="79438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65"/>
              </a:spcBef>
              <a:tabLst>
                <a:tab pos="501015" algn="l"/>
              </a:tabLst>
            </a:pPr>
            <a:r>
              <a:rPr sz="2050" spc="670" dirty="0">
                <a:latin typeface="Arial"/>
                <a:cs typeface="Arial"/>
              </a:rPr>
              <a:t>	</a:t>
            </a:r>
            <a:r>
              <a:rPr sz="2050" i="1" spc="60" dirty="0">
                <a:latin typeface="Times New Roman"/>
                <a:cs typeface="Times New Roman"/>
              </a:rPr>
              <a:t>g</a:t>
            </a:r>
            <a:r>
              <a:rPr sz="1800" spc="89" baseline="34722" dirty="0">
                <a:latin typeface="Times New Roman"/>
                <a:cs typeface="Times New Roman"/>
              </a:rPr>
              <a:t>(</a:t>
            </a:r>
            <a:r>
              <a:rPr sz="1800" spc="-322" baseline="34722" dirty="0">
                <a:latin typeface="Times New Roman"/>
                <a:cs typeface="Times New Roman"/>
              </a:rPr>
              <a:t> </a:t>
            </a:r>
            <a:r>
              <a:rPr sz="1800" i="1" spc="60" baseline="34722" dirty="0">
                <a:latin typeface="Times New Roman"/>
                <a:cs typeface="Times New Roman"/>
              </a:rPr>
              <a:t>N</a:t>
            </a:r>
            <a:r>
              <a:rPr sz="1800" spc="60" baseline="34722" dirty="0">
                <a:latin typeface="Times New Roman"/>
                <a:cs typeface="Times New Roman"/>
              </a:rPr>
              <a:t>)</a:t>
            </a:r>
            <a:r>
              <a:rPr sz="1800" spc="-150" baseline="34722" dirty="0">
                <a:latin typeface="Times New Roman"/>
                <a:cs typeface="Times New Roman"/>
              </a:rPr>
              <a:t> </a:t>
            </a:r>
            <a:r>
              <a:rPr sz="2050" spc="-15" dirty="0">
                <a:latin typeface="Times New Roman"/>
                <a:cs typeface="Times New Roman"/>
              </a:rPr>
              <a:t>(</a:t>
            </a:r>
            <a:r>
              <a:rPr sz="2050" i="1" spc="-15" dirty="0">
                <a:latin typeface="Times New Roman"/>
                <a:cs typeface="Times New Roman"/>
              </a:rPr>
              <a:t>D</a:t>
            </a:r>
            <a:r>
              <a:rPr sz="2050" spc="-15" dirty="0">
                <a:latin typeface="Times New Roman"/>
                <a:cs typeface="Times New Roman"/>
              </a:rPr>
              <a:t>)</a:t>
            </a:r>
            <a:r>
              <a:rPr sz="3075" spc="-22" baseline="2710" dirty="0">
                <a:latin typeface="Symbol"/>
                <a:cs typeface="Symbol"/>
              </a:rPr>
              <a:t></a:t>
            </a:r>
            <a:endParaRPr sz="3075" baseline="271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565"/>
              </a:spcBef>
            </a:pPr>
            <a:r>
              <a:rPr sz="2050" spc="670" dirty="0">
                <a:latin typeface="Arial"/>
                <a:cs typeface="Arial"/>
              </a:rPr>
              <a:t></a:t>
            </a:r>
            <a:endParaRPr sz="2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48805" y="2190699"/>
            <a:ext cx="59880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i="1" spc="-95" dirty="0">
                <a:latin typeface="Times New Roman"/>
                <a:cs typeface="Times New Roman"/>
              </a:rPr>
              <a:t>G</a:t>
            </a:r>
            <a:r>
              <a:rPr sz="2150" i="1" spc="-405" dirty="0">
                <a:latin typeface="Times New Roman"/>
                <a:cs typeface="Times New Roman"/>
              </a:rPr>
              <a:t>F</a:t>
            </a:r>
            <a:r>
              <a:rPr sz="2150" spc="-120" dirty="0">
                <a:latin typeface="Times New Roman"/>
                <a:cs typeface="Times New Roman"/>
              </a:rPr>
              <a:t>(</a:t>
            </a:r>
            <a:r>
              <a:rPr sz="2150" spc="-265" dirty="0">
                <a:latin typeface="Times New Roman"/>
                <a:cs typeface="Times New Roman"/>
              </a:rPr>
              <a:t>2</a:t>
            </a:r>
            <a:r>
              <a:rPr sz="2150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05425" y="2186432"/>
            <a:ext cx="93218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6875" algn="l"/>
                <a:tab pos="762635" algn="l"/>
              </a:tabLst>
            </a:pPr>
            <a:r>
              <a:rPr sz="1250" spc="-5" dirty="0">
                <a:latin typeface="Times New Roman"/>
                <a:cs typeface="Times New Roman"/>
              </a:rPr>
              <a:t>(</a:t>
            </a:r>
            <a:r>
              <a:rPr sz="1250" spc="-175" dirty="0">
                <a:latin typeface="Times New Roman"/>
                <a:cs typeface="Times New Roman"/>
              </a:rPr>
              <a:t> </a:t>
            </a:r>
            <a:r>
              <a:rPr sz="1250" i="1" spc="-20" dirty="0">
                <a:latin typeface="Times New Roman"/>
                <a:cs typeface="Times New Roman"/>
              </a:rPr>
              <a:t>j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dirty="0">
                <a:latin typeface="Times New Roman"/>
                <a:cs typeface="Times New Roman"/>
              </a:rPr>
              <a:t>	</a:t>
            </a:r>
            <a:r>
              <a:rPr sz="1250" i="1" spc="-5" dirty="0">
                <a:latin typeface="Times New Roman"/>
                <a:cs typeface="Times New Roman"/>
              </a:rPr>
              <a:t>M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spc="55" dirty="0">
                <a:latin typeface="Times New Roman"/>
                <a:cs typeface="Times New Roman"/>
              </a:rPr>
              <a:t>(</a:t>
            </a:r>
            <a:r>
              <a:rPr sz="1250" i="1" spc="-20" dirty="0">
                <a:latin typeface="Times New Roman"/>
                <a:cs typeface="Times New Roman"/>
              </a:rPr>
              <a:t>j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51121" y="2186432"/>
            <a:ext cx="4616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9570" algn="l"/>
              </a:tabLst>
            </a:pPr>
            <a:r>
              <a:rPr sz="1250" spc="-5" dirty="0">
                <a:latin typeface="Times New Roman"/>
                <a:cs typeface="Times New Roman"/>
              </a:rPr>
              <a:t>(</a:t>
            </a:r>
            <a:r>
              <a:rPr sz="1250" spc="-180" dirty="0">
                <a:latin typeface="Times New Roman"/>
                <a:cs typeface="Times New Roman"/>
              </a:rPr>
              <a:t> </a:t>
            </a:r>
            <a:r>
              <a:rPr sz="1250" i="1" spc="-15" dirty="0">
                <a:latin typeface="Times New Roman"/>
                <a:cs typeface="Times New Roman"/>
              </a:rPr>
              <a:t>j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91661" y="2186432"/>
            <a:ext cx="44640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3695" algn="l"/>
              </a:tabLst>
            </a:pPr>
            <a:r>
              <a:rPr sz="1250" spc="-5" dirty="0">
                <a:latin typeface="Times New Roman"/>
                <a:cs typeface="Times New Roman"/>
              </a:rPr>
              <a:t>(</a:t>
            </a:r>
            <a:r>
              <a:rPr sz="1250" spc="-18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j</a:t>
            </a:r>
            <a:r>
              <a:rPr sz="1250" spc="-5" dirty="0">
                <a:latin typeface="Times New Roman"/>
                <a:cs typeface="Times New Roman"/>
              </a:rPr>
              <a:t>)</a:t>
            </a:r>
            <a:r>
              <a:rPr sz="1250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42405" y="2376932"/>
            <a:ext cx="2139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40" dirty="0">
                <a:latin typeface="Times New Roman"/>
                <a:cs typeface="Times New Roman"/>
              </a:rPr>
              <a:t>i</a:t>
            </a:r>
            <a:r>
              <a:rPr sz="1250" spc="-55" dirty="0">
                <a:latin typeface="Times New Roman"/>
                <a:cs typeface="Times New Roman"/>
              </a:rPr>
              <a:t>,</a:t>
            </a:r>
            <a:r>
              <a:rPr sz="1250" i="1" spc="-5" dirty="0">
                <a:latin typeface="Times New Roman"/>
                <a:cs typeface="Times New Roman"/>
              </a:rPr>
              <a:t>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05304" y="2070303"/>
            <a:ext cx="374650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6200">
              <a:lnSpc>
                <a:spcPts val="2490"/>
              </a:lnSpc>
              <a:spcBef>
                <a:spcPts val="110"/>
              </a:spcBef>
            </a:pPr>
            <a:r>
              <a:rPr sz="3225" i="1" baseline="-24547" dirty="0">
                <a:latin typeface="Times New Roman"/>
                <a:cs typeface="Times New Roman"/>
              </a:rPr>
              <a:t>g</a:t>
            </a:r>
            <a:r>
              <a:rPr sz="1250" dirty="0">
                <a:latin typeface="Times New Roman"/>
                <a:cs typeface="Times New Roman"/>
              </a:rPr>
              <a:t>(</a:t>
            </a:r>
            <a:r>
              <a:rPr sz="1250" i="1" dirty="0">
                <a:latin typeface="Times New Roman"/>
                <a:cs typeface="Times New Roman"/>
              </a:rPr>
              <a:t>j</a:t>
            </a:r>
            <a:r>
              <a:rPr sz="1250" dirty="0">
                <a:latin typeface="Times New Roman"/>
                <a:cs typeface="Times New Roman"/>
              </a:rPr>
              <a:t>) </a:t>
            </a:r>
            <a:r>
              <a:rPr sz="3225" spc="-82" baseline="-24547" dirty="0">
                <a:latin typeface="Times New Roman"/>
                <a:cs typeface="Times New Roman"/>
              </a:rPr>
              <a:t>(</a:t>
            </a:r>
            <a:r>
              <a:rPr sz="3225" i="1" spc="-82" baseline="-24547" dirty="0">
                <a:latin typeface="Times New Roman"/>
                <a:cs typeface="Times New Roman"/>
              </a:rPr>
              <a:t>D</a:t>
            </a:r>
            <a:r>
              <a:rPr sz="3225" spc="-82" baseline="-24547" dirty="0">
                <a:latin typeface="Times New Roman"/>
                <a:cs typeface="Times New Roman"/>
              </a:rPr>
              <a:t>)</a:t>
            </a:r>
            <a:r>
              <a:rPr sz="3225" spc="-82" baseline="-24547" dirty="0">
                <a:latin typeface="Symbol"/>
                <a:cs typeface="Symbol"/>
              </a:rPr>
              <a:t></a:t>
            </a:r>
            <a:r>
              <a:rPr sz="3225" spc="-577" baseline="-24547" dirty="0">
                <a:latin typeface="Times New Roman"/>
                <a:cs typeface="Times New Roman"/>
              </a:rPr>
              <a:t> </a:t>
            </a:r>
            <a:r>
              <a:rPr sz="3225" i="1" spc="22" baseline="-24547" dirty="0">
                <a:latin typeface="Times New Roman"/>
                <a:cs typeface="Times New Roman"/>
              </a:rPr>
              <a:t>g</a:t>
            </a:r>
            <a:r>
              <a:rPr sz="1250" spc="15" dirty="0">
                <a:latin typeface="Times New Roman"/>
                <a:cs typeface="Times New Roman"/>
              </a:rPr>
              <a:t>(</a:t>
            </a:r>
            <a:r>
              <a:rPr sz="1250" i="1" spc="15" dirty="0">
                <a:latin typeface="Times New Roman"/>
                <a:cs typeface="Times New Roman"/>
              </a:rPr>
              <a:t>j</a:t>
            </a:r>
            <a:r>
              <a:rPr sz="1250" spc="15" dirty="0">
                <a:latin typeface="Times New Roman"/>
                <a:cs typeface="Times New Roman"/>
              </a:rPr>
              <a:t>)</a:t>
            </a:r>
            <a:endParaRPr sz="1250">
              <a:latin typeface="Times New Roman"/>
              <a:cs typeface="Times New Roman"/>
            </a:endParaRPr>
          </a:p>
          <a:p>
            <a:pPr marL="194310">
              <a:lnSpc>
                <a:spcPts val="1410"/>
              </a:lnSpc>
              <a:tabLst>
                <a:tab pos="1057275" algn="l"/>
                <a:tab pos="1584325" algn="l"/>
                <a:tab pos="2343785" algn="l"/>
                <a:tab pos="3499485" algn="l"/>
              </a:tabLst>
            </a:pPr>
            <a:r>
              <a:rPr sz="1250" i="1" spc="-5" dirty="0">
                <a:latin typeface="Times New Roman"/>
                <a:cs typeface="Times New Roman"/>
              </a:rPr>
              <a:t>i	</a:t>
            </a:r>
            <a:r>
              <a:rPr sz="1250" i="1" spc="-25" dirty="0">
                <a:latin typeface="Times New Roman"/>
                <a:cs typeface="Times New Roman"/>
              </a:rPr>
              <a:t>i</a:t>
            </a:r>
            <a:r>
              <a:rPr sz="1250" spc="-25" dirty="0">
                <a:latin typeface="Times New Roman"/>
                <a:cs typeface="Times New Roman"/>
              </a:rPr>
              <a:t>,0	</a:t>
            </a:r>
            <a:r>
              <a:rPr sz="1250" i="1" spc="-45" dirty="0">
                <a:latin typeface="Times New Roman"/>
                <a:cs typeface="Times New Roman"/>
              </a:rPr>
              <a:t>i</a:t>
            </a:r>
            <a:r>
              <a:rPr sz="1250" spc="-45" dirty="0">
                <a:latin typeface="Times New Roman"/>
                <a:cs typeface="Times New Roman"/>
              </a:rPr>
              <a:t>,1	</a:t>
            </a:r>
            <a:r>
              <a:rPr sz="1250" i="1" spc="-10" dirty="0">
                <a:latin typeface="Times New Roman"/>
                <a:cs typeface="Times New Roman"/>
              </a:rPr>
              <a:t>i</a:t>
            </a:r>
            <a:r>
              <a:rPr sz="1250" spc="-10" dirty="0">
                <a:latin typeface="Times New Roman"/>
                <a:cs typeface="Times New Roman"/>
              </a:rPr>
              <a:t>,2	</a:t>
            </a:r>
            <a:r>
              <a:rPr sz="1250" i="1" spc="-25" dirty="0">
                <a:latin typeface="Times New Roman"/>
                <a:cs typeface="Times New Roman"/>
              </a:rPr>
              <a:t>i</a:t>
            </a:r>
            <a:r>
              <a:rPr sz="1250" spc="-25" dirty="0">
                <a:latin typeface="Times New Roman"/>
                <a:cs typeface="Times New Roman"/>
              </a:rPr>
              <a:t>,</a:t>
            </a:r>
            <a:r>
              <a:rPr sz="1250" i="1" spc="-25" dirty="0">
                <a:latin typeface="Times New Roman"/>
                <a:cs typeface="Times New Roman"/>
              </a:rPr>
              <a:t>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91433" y="2190699"/>
            <a:ext cx="22402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97205" algn="l"/>
                <a:tab pos="1256665" algn="l"/>
              </a:tabLst>
            </a:pPr>
            <a:r>
              <a:rPr sz="2150" spc="60" dirty="0">
                <a:latin typeface="Symbol"/>
                <a:cs typeface="Symbol"/>
              </a:rPr>
              <a:t></a:t>
            </a:r>
            <a:r>
              <a:rPr sz="2150" i="1" spc="60" dirty="0">
                <a:latin typeface="Times New Roman"/>
                <a:cs typeface="Times New Roman"/>
              </a:rPr>
              <a:t>g	</a:t>
            </a:r>
            <a:r>
              <a:rPr sz="2150" i="1" spc="5" dirty="0">
                <a:latin typeface="Times New Roman"/>
                <a:cs typeface="Times New Roman"/>
              </a:rPr>
              <a:t>D</a:t>
            </a:r>
            <a:r>
              <a:rPr sz="2150" i="1" spc="35" dirty="0">
                <a:latin typeface="Times New Roman"/>
                <a:cs typeface="Times New Roman"/>
              </a:rPr>
              <a:t> </a:t>
            </a:r>
            <a:r>
              <a:rPr sz="2150" spc="70" dirty="0">
                <a:latin typeface="Symbol"/>
                <a:cs typeface="Symbol"/>
              </a:rPr>
              <a:t></a:t>
            </a:r>
            <a:r>
              <a:rPr sz="2150" i="1" spc="70" dirty="0">
                <a:latin typeface="Times New Roman"/>
                <a:cs typeface="Times New Roman"/>
              </a:rPr>
              <a:t>g	</a:t>
            </a:r>
            <a:r>
              <a:rPr sz="2150" i="1" spc="5" dirty="0">
                <a:latin typeface="Times New Roman"/>
                <a:cs typeface="Times New Roman"/>
              </a:rPr>
              <a:t>D</a:t>
            </a:r>
            <a:r>
              <a:rPr sz="2150" i="1" spc="40" dirty="0">
                <a:latin typeface="Times New Roman"/>
                <a:cs typeface="Times New Roman"/>
              </a:rPr>
              <a:t> </a:t>
            </a:r>
            <a:r>
              <a:rPr sz="2150" spc="-30" dirty="0">
                <a:latin typeface="Symbol"/>
                <a:cs typeface="Symbol"/>
              </a:rPr>
              <a:t></a:t>
            </a:r>
            <a:r>
              <a:rPr sz="3225" spc="-44" baseline="1291" dirty="0">
                <a:latin typeface="Arial"/>
                <a:cs typeface="Arial"/>
              </a:rPr>
              <a:t></a:t>
            </a:r>
            <a:r>
              <a:rPr sz="3225" spc="-44" baseline="1291" dirty="0">
                <a:latin typeface="Symbol"/>
                <a:cs typeface="Symbol"/>
              </a:rPr>
              <a:t></a:t>
            </a:r>
            <a:r>
              <a:rPr sz="3225" i="1" spc="-44" baseline="1291" dirty="0">
                <a:latin typeface="Times New Roman"/>
                <a:cs typeface="Times New Roman"/>
              </a:rPr>
              <a:t>g</a:t>
            </a:r>
            <a:endParaRPr sz="3225" baseline="129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16371" y="2184603"/>
            <a:ext cx="9677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71525" algn="l"/>
              </a:tabLst>
            </a:pPr>
            <a:r>
              <a:rPr sz="2150" i="1" spc="5" dirty="0">
                <a:latin typeface="Times New Roman"/>
                <a:cs typeface="Times New Roman"/>
              </a:rPr>
              <a:t>D</a:t>
            </a:r>
            <a:r>
              <a:rPr sz="2150" i="1" spc="420" dirty="0">
                <a:latin typeface="Times New Roman"/>
                <a:cs typeface="Times New Roman"/>
              </a:rPr>
              <a:t> </a:t>
            </a:r>
            <a:r>
              <a:rPr sz="2150" spc="80" dirty="0">
                <a:latin typeface="Times New Roman"/>
                <a:cs typeface="Times New Roman"/>
              </a:rPr>
              <a:t>,</a:t>
            </a:r>
            <a:r>
              <a:rPr sz="2150" i="1" spc="80" dirty="0">
                <a:latin typeface="Times New Roman"/>
                <a:cs typeface="Times New Roman"/>
              </a:rPr>
              <a:t>g	</a:t>
            </a:r>
            <a:r>
              <a:rPr sz="2150" spc="-175" dirty="0">
                <a:latin typeface="Symbol"/>
                <a:cs typeface="Symbol"/>
              </a:rPr>
              <a:t>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84063" y="3565652"/>
            <a:ext cx="57912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80" dirty="0">
                <a:latin typeface="Arial"/>
                <a:cs typeface="Arial"/>
              </a:rPr>
              <a:t>w</a:t>
            </a:r>
            <a:r>
              <a:rPr sz="1700" spc="-85" dirty="0">
                <a:latin typeface="Arial"/>
                <a:cs typeface="Arial"/>
              </a:rPr>
              <a:t>he</a:t>
            </a:r>
            <a:r>
              <a:rPr sz="1700" spc="-40" dirty="0">
                <a:latin typeface="Arial"/>
                <a:cs typeface="Arial"/>
              </a:rPr>
              <a:t>r</a:t>
            </a:r>
            <a:r>
              <a:rPr sz="1700" dirty="0"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864866" y="3238880"/>
            <a:ext cx="191643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6425" algn="l"/>
                <a:tab pos="1856739" algn="l"/>
              </a:tabLst>
            </a:pPr>
            <a:r>
              <a:rPr sz="1300" spc="-5" dirty="0">
                <a:latin typeface="Times New Roman"/>
                <a:cs typeface="Times New Roman"/>
              </a:rPr>
              <a:t>0	1	</a:t>
            </a:r>
            <a:r>
              <a:rPr sz="1300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487928" y="3040202"/>
            <a:ext cx="17303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0315" algn="l"/>
                <a:tab pos="1671320" algn="l"/>
              </a:tabLst>
            </a:pPr>
            <a:r>
              <a:rPr sz="1300" spc="-5" dirty="0">
                <a:latin typeface="Times New Roman"/>
                <a:cs typeface="Times New Roman"/>
              </a:rPr>
              <a:t>(</a:t>
            </a:r>
            <a:r>
              <a:rPr sz="1300" spc="-90" dirty="0">
                <a:latin typeface="Times New Roman"/>
                <a:cs typeface="Times New Roman"/>
              </a:rPr>
              <a:t> </a:t>
            </a:r>
            <a:r>
              <a:rPr sz="1300" i="1" spc="65" dirty="0">
                <a:latin typeface="Times New Roman"/>
                <a:cs typeface="Times New Roman"/>
              </a:rPr>
              <a:t>j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Times New Roman"/>
                <a:cs typeface="Times New Roman"/>
              </a:rPr>
              <a:t>(</a:t>
            </a:r>
            <a:r>
              <a:rPr sz="1300" spc="-90" dirty="0">
                <a:latin typeface="Times New Roman"/>
                <a:cs typeface="Times New Roman"/>
              </a:rPr>
              <a:t> </a:t>
            </a:r>
            <a:r>
              <a:rPr sz="1300" i="1" spc="65" dirty="0">
                <a:latin typeface="Times New Roman"/>
                <a:cs typeface="Times New Roman"/>
              </a:rPr>
              <a:t>j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300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91894" y="2924682"/>
            <a:ext cx="14325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300" i="1" spc="60" baseline="-23989" dirty="0">
                <a:latin typeface="Times New Roman"/>
                <a:cs typeface="Times New Roman"/>
              </a:rPr>
              <a:t>u</a:t>
            </a:r>
            <a:r>
              <a:rPr sz="1300" spc="40" dirty="0">
                <a:latin typeface="Times New Roman"/>
                <a:cs typeface="Times New Roman"/>
              </a:rPr>
              <a:t>(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30" dirty="0">
                <a:latin typeface="Times New Roman"/>
                <a:cs typeface="Times New Roman"/>
              </a:rPr>
              <a:t>j</a:t>
            </a:r>
            <a:r>
              <a:rPr sz="1300" spc="30" dirty="0">
                <a:latin typeface="Times New Roman"/>
                <a:cs typeface="Times New Roman"/>
              </a:rPr>
              <a:t>)</a:t>
            </a:r>
            <a:r>
              <a:rPr sz="1300" spc="-65" dirty="0">
                <a:latin typeface="Times New Roman"/>
                <a:cs typeface="Times New Roman"/>
              </a:rPr>
              <a:t> </a:t>
            </a:r>
            <a:r>
              <a:rPr sz="3300" spc="-37" baseline="-23989" dirty="0">
                <a:latin typeface="Times New Roman"/>
                <a:cs typeface="Times New Roman"/>
              </a:rPr>
              <a:t>(</a:t>
            </a:r>
            <a:r>
              <a:rPr sz="3300" i="1" spc="-37" baseline="-23989" dirty="0">
                <a:latin typeface="Times New Roman"/>
                <a:cs typeface="Times New Roman"/>
              </a:rPr>
              <a:t>D</a:t>
            </a:r>
            <a:r>
              <a:rPr sz="3300" spc="-37" baseline="-23989" dirty="0">
                <a:latin typeface="Times New Roman"/>
                <a:cs typeface="Times New Roman"/>
              </a:rPr>
              <a:t>)</a:t>
            </a:r>
            <a:r>
              <a:rPr sz="3300" spc="-262" baseline="-23989" dirty="0">
                <a:latin typeface="Times New Roman"/>
                <a:cs typeface="Times New Roman"/>
              </a:rPr>
              <a:t> </a:t>
            </a:r>
            <a:r>
              <a:rPr sz="3300" baseline="-23989" dirty="0">
                <a:latin typeface="Symbol"/>
                <a:cs typeface="Symbol"/>
              </a:rPr>
              <a:t></a:t>
            </a:r>
            <a:r>
              <a:rPr sz="3300" spc="-352" baseline="-23989" dirty="0">
                <a:latin typeface="Times New Roman"/>
                <a:cs typeface="Times New Roman"/>
              </a:rPr>
              <a:t> </a:t>
            </a:r>
            <a:r>
              <a:rPr sz="3300" i="1" spc="82" baseline="-23989" dirty="0">
                <a:latin typeface="Times New Roman"/>
                <a:cs typeface="Times New Roman"/>
              </a:rPr>
              <a:t>u</a:t>
            </a:r>
            <a:r>
              <a:rPr sz="1300" spc="55" dirty="0">
                <a:latin typeface="Times New Roman"/>
                <a:cs typeface="Times New Roman"/>
              </a:rPr>
              <a:t>(</a:t>
            </a:r>
            <a:r>
              <a:rPr sz="1300" spc="-100" dirty="0">
                <a:latin typeface="Times New Roman"/>
                <a:cs typeface="Times New Roman"/>
              </a:rPr>
              <a:t> </a:t>
            </a:r>
            <a:r>
              <a:rPr sz="1300" i="1" spc="30" dirty="0">
                <a:latin typeface="Times New Roman"/>
                <a:cs typeface="Times New Roman"/>
              </a:rPr>
              <a:t>j</a:t>
            </a:r>
            <a:r>
              <a:rPr sz="1300" spc="30" dirty="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53282" y="3044443"/>
            <a:ext cx="39852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70230" algn="l"/>
                <a:tab pos="1808480" algn="l"/>
              </a:tabLst>
            </a:pPr>
            <a:r>
              <a:rPr sz="2200" dirty="0">
                <a:latin typeface="Symbol"/>
                <a:cs typeface="Symbol"/>
              </a:rPr>
              <a:t></a:t>
            </a:r>
            <a:r>
              <a:rPr sz="2200" spc="-3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u	</a:t>
            </a:r>
            <a:r>
              <a:rPr sz="2200" i="1" spc="5" dirty="0">
                <a:latin typeface="Times New Roman"/>
                <a:cs typeface="Times New Roman"/>
              </a:rPr>
              <a:t>D</a:t>
            </a:r>
            <a:r>
              <a:rPr sz="2200" i="1" spc="-345" dirty="0">
                <a:latin typeface="Times New Roman"/>
                <a:cs typeface="Times New Roman"/>
              </a:rPr>
              <a:t> </a:t>
            </a:r>
            <a:r>
              <a:rPr sz="2200" spc="285" dirty="0">
                <a:latin typeface="Symbol"/>
                <a:cs typeface="Symbol"/>
              </a:rPr>
              <a:t></a:t>
            </a:r>
            <a:r>
              <a:rPr sz="2200" spc="285" dirty="0">
                <a:latin typeface="Arial"/>
                <a:cs typeface="Arial"/>
              </a:rPr>
              <a:t></a:t>
            </a:r>
            <a:r>
              <a:rPr sz="2200" spc="285" dirty="0">
                <a:latin typeface="Symbol"/>
                <a:cs typeface="Symbol"/>
              </a:rPr>
              <a:t></a:t>
            </a:r>
            <a:r>
              <a:rPr sz="2200" spc="-3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u	</a:t>
            </a:r>
            <a:r>
              <a:rPr sz="2200" i="1" spc="5" dirty="0">
                <a:latin typeface="Times New Roman"/>
                <a:cs typeface="Times New Roman"/>
              </a:rPr>
              <a:t>D </a:t>
            </a:r>
            <a:r>
              <a:rPr sz="2200" spc="225" dirty="0">
                <a:latin typeface="Symbol"/>
                <a:cs typeface="Symbol"/>
              </a:rPr>
              <a:t></a:t>
            </a:r>
            <a:r>
              <a:rPr sz="2200" spc="225" dirty="0">
                <a:latin typeface="Arial"/>
                <a:cs typeface="Arial"/>
              </a:rPr>
              <a:t></a:t>
            </a:r>
            <a:r>
              <a:rPr sz="2200" spc="225" dirty="0">
                <a:latin typeface="Times New Roman"/>
                <a:cs typeface="Times New Roman"/>
              </a:rPr>
              <a:t>, </a:t>
            </a:r>
            <a:r>
              <a:rPr sz="2200" i="1" dirty="0">
                <a:latin typeface="Times New Roman"/>
                <a:cs typeface="Times New Roman"/>
              </a:rPr>
              <a:t>j</a:t>
            </a:r>
            <a:r>
              <a:rPr sz="2200" i="1" spc="-15" dirty="0">
                <a:latin typeface="Times New Roman"/>
                <a:cs typeface="Times New Roman"/>
              </a:rPr>
              <a:t> </a:t>
            </a:r>
            <a:r>
              <a:rPr sz="2200" spc="-110" dirty="0">
                <a:latin typeface="Symbol"/>
                <a:cs typeface="Symbol"/>
              </a:rPr>
              <a:t></a:t>
            </a:r>
            <a:r>
              <a:rPr sz="2200" spc="-110" dirty="0">
                <a:latin typeface="Times New Roman"/>
                <a:cs typeface="Times New Roman"/>
              </a:rPr>
              <a:t>1,2,</a:t>
            </a:r>
            <a:r>
              <a:rPr sz="2200" spc="-110" dirty="0">
                <a:latin typeface="Arial"/>
                <a:cs typeface="Arial"/>
              </a:rPr>
              <a:t></a:t>
            </a:r>
            <a:r>
              <a:rPr sz="2200" spc="-110" dirty="0">
                <a:latin typeface="Times New Roman"/>
                <a:cs typeface="Times New Roman"/>
              </a:rPr>
              <a:t>,</a:t>
            </a:r>
            <a:r>
              <a:rPr sz="2200" i="1" spc="-110" dirty="0">
                <a:latin typeface="Times New Roman"/>
                <a:cs typeface="Times New Roman"/>
              </a:rPr>
              <a:t>K</a:t>
            </a:r>
            <a:r>
              <a:rPr sz="2200" spc="-110" dirty="0">
                <a:latin typeface="Times New Roman"/>
                <a:cs typeface="Times New Roman"/>
              </a:rPr>
              <a:t>,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15439" y="3477259"/>
            <a:ext cx="378142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i="1" dirty="0">
                <a:latin typeface="Times New Roman"/>
                <a:cs typeface="Times New Roman"/>
              </a:rPr>
              <a:t>D</a:t>
            </a:r>
            <a:r>
              <a:rPr sz="2150" dirty="0">
                <a:latin typeface="Times New Roman"/>
                <a:cs typeface="Times New Roman"/>
              </a:rPr>
              <a:t>)</a:t>
            </a:r>
            <a:r>
              <a:rPr sz="2150" spc="-155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Symbol"/>
                <a:cs typeface="Symbol"/>
              </a:rPr>
              <a:t></a:t>
            </a:r>
            <a:r>
              <a:rPr sz="2150" spc="-140" dirty="0">
                <a:latin typeface="Times New Roman"/>
                <a:cs typeface="Times New Roman"/>
              </a:rPr>
              <a:t> </a:t>
            </a:r>
            <a:r>
              <a:rPr sz="2150" spc="-5" dirty="0">
                <a:latin typeface="Times New Roman"/>
                <a:cs typeface="Times New Roman"/>
              </a:rPr>
              <a:t>(</a:t>
            </a:r>
            <a:r>
              <a:rPr sz="2150" i="1" spc="-5" dirty="0">
                <a:latin typeface="Times New Roman"/>
                <a:cs typeface="Times New Roman"/>
              </a:rPr>
              <a:t>x</a:t>
            </a:r>
            <a:r>
              <a:rPr sz="1875" spc="-7" baseline="35555" dirty="0">
                <a:latin typeface="Times New Roman"/>
                <a:cs typeface="Times New Roman"/>
              </a:rPr>
              <a:t>(1)</a:t>
            </a:r>
            <a:r>
              <a:rPr sz="1875" spc="-52" baseline="3555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(</a:t>
            </a:r>
            <a:r>
              <a:rPr sz="2150" i="1" dirty="0">
                <a:latin typeface="Times New Roman"/>
                <a:cs typeface="Times New Roman"/>
              </a:rPr>
              <a:t>D</a:t>
            </a:r>
            <a:r>
              <a:rPr sz="2150" dirty="0">
                <a:latin typeface="Times New Roman"/>
                <a:cs typeface="Times New Roman"/>
              </a:rPr>
              <a:t>),</a:t>
            </a:r>
            <a:r>
              <a:rPr sz="2150" spc="-310" dirty="0">
                <a:latin typeface="Times New Roman"/>
                <a:cs typeface="Times New Roman"/>
              </a:rPr>
              <a:t> </a:t>
            </a:r>
            <a:r>
              <a:rPr sz="2150" i="1" spc="15" dirty="0">
                <a:latin typeface="Times New Roman"/>
                <a:cs typeface="Times New Roman"/>
              </a:rPr>
              <a:t>x</a:t>
            </a:r>
            <a:r>
              <a:rPr sz="1875" spc="22" baseline="35555" dirty="0">
                <a:latin typeface="Times New Roman"/>
                <a:cs typeface="Times New Roman"/>
              </a:rPr>
              <a:t>(2)</a:t>
            </a:r>
            <a:r>
              <a:rPr sz="1875" spc="60" baseline="35555" dirty="0">
                <a:latin typeface="Times New Roman"/>
                <a:cs typeface="Times New Roman"/>
              </a:rPr>
              <a:t> </a:t>
            </a:r>
            <a:r>
              <a:rPr sz="2150" spc="105" dirty="0">
                <a:latin typeface="Times New Roman"/>
                <a:cs typeface="Times New Roman"/>
              </a:rPr>
              <a:t>(</a:t>
            </a:r>
            <a:r>
              <a:rPr sz="2150" i="1" spc="105" dirty="0">
                <a:latin typeface="Times New Roman"/>
                <a:cs typeface="Times New Roman"/>
              </a:rPr>
              <a:t>D</a:t>
            </a:r>
            <a:r>
              <a:rPr sz="2150" spc="105" dirty="0">
                <a:latin typeface="Times New Roman"/>
                <a:cs typeface="Times New Roman"/>
              </a:rPr>
              <a:t>),</a:t>
            </a:r>
            <a:r>
              <a:rPr sz="2150" spc="105" dirty="0">
                <a:latin typeface="Arial"/>
                <a:cs typeface="Arial"/>
              </a:rPr>
              <a:t></a:t>
            </a:r>
            <a:r>
              <a:rPr sz="2150" spc="105" dirty="0">
                <a:latin typeface="Times New Roman"/>
                <a:cs typeface="Times New Roman"/>
              </a:rPr>
              <a:t>,</a:t>
            </a:r>
            <a:r>
              <a:rPr sz="2150" spc="-310" dirty="0">
                <a:latin typeface="Times New Roman"/>
                <a:cs typeface="Times New Roman"/>
              </a:rPr>
              <a:t> </a:t>
            </a:r>
            <a:r>
              <a:rPr sz="2150" i="1" spc="10" dirty="0">
                <a:latin typeface="Times New Roman"/>
                <a:cs typeface="Times New Roman"/>
              </a:rPr>
              <a:t>x</a:t>
            </a:r>
            <a:r>
              <a:rPr sz="1875" spc="15" baseline="35555" dirty="0">
                <a:latin typeface="Times New Roman"/>
                <a:cs typeface="Times New Roman"/>
              </a:rPr>
              <a:t>(</a:t>
            </a:r>
            <a:r>
              <a:rPr sz="1875" spc="-195" baseline="35555" dirty="0">
                <a:latin typeface="Times New Roman"/>
                <a:cs typeface="Times New Roman"/>
              </a:rPr>
              <a:t> </a:t>
            </a:r>
            <a:r>
              <a:rPr sz="1875" i="1" spc="-7" baseline="35555" dirty="0">
                <a:latin typeface="Times New Roman"/>
                <a:cs typeface="Times New Roman"/>
              </a:rPr>
              <a:t>N</a:t>
            </a:r>
            <a:r>
              <a:rPr sz="1875" i="1" spc="-247" baseline="35555" dirty="0">
                <a:latin typeface="Times New Roman"/>
                <a:cs typeface="Times New Roman"/>
              </a:rPr>
              <a:t> </a:t>
            </a:r>
            <a:r>
              <a:rPr sz="1875" spc="-7" baseline="35555" dirty="0">
                <a:latin typeface="Times New Roman"/>
                <a:cs typeface="Times New Roman"/>
              </a:rPr>
              <a:t>)</a:t>
            </a:r>
            <a:r>
              <a:rPr sz="1875" spc="-82" baseline="35555" dirty="0">
                <a:latin typeface="Times New Roman"/>
                <a:cs typeface="Times New Roman"/>
              </a:rPr>
              <a:t> </a:t>
            </a:r>
            <a:r>
              <a:rPr sz="2150" spc="-130" dirty="0">
                <a:latin typeface="Times New Roman"/>
                <a:cs typeface="Times New Roman"/>
              </a:rPr>
              <a:t>(</a:t>
            </a:r>
            <a:r>
              <a:rPr sz="2150" i="1" spc="-130" dirty="0">
                <a:latin typeface="Times New Roman"/>
                <a:cs typeface="Times New Roman"/>
              </a:rPr>
              <a:t>D</a:t>
            </a:r>
            <a:r>
              <a:rPr sz="2150" spc="-130" dirty="0">
                <a:latin typeface="Times New Roman"/>
                <a:cs typeface="Times New Roman"/>
              </a:rPr>
              <a:t>))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58366" y="2619502"/>
            <a:ext cx="44164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2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250" dirty="0">
                <a:latin typeface="Times New Roman"/>
                <a:cs typeface="Times New Roman"/>
              </a:rPr>
              <a:t>(</a:t>
            </a:r>
            <a:r>
              <a:rPr sz="2250" i="1" dirty="0">
                <a:latin typeface="Times New Roman"/>
                <a:cs typeface="Times New Roman"/>
              </a:rPr>
              <a:t>D</a:t>
            </a:r>
            <a:r>
              <a:rPr sz="2250" dirty="0">
                <a:latin typeface="Times New Roman"/>
                <a:cs typeface="Times New Roman"/>
              </a:rPr>
              <a:t>)</a:t>
            </a:r>
            <a:r>
              <a:rPr sz="2250" spc="-11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spc="-1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(</a:t>
            </a:r>
            <a:r>
              <a:rPr sz="2250" i="1" spc="-10" dirty="0">
                <a:latin typeface="Times New Roman"/>
                <a:cs typeface="Times New Roman"/>
              </a:rPr>
              <a:t>u</a:t>
            </a:r>
            <a:r>
              <a:rPr sz="1950" spc="-15" baseline="36324" dirty="0">
                <a:latin typeface="Times New Roman"/>
                <a:cs typeface="Times New Roman"/>
              </a:rPr>
              <a:t>(1)</a:t>
            </a:r>
            <a:r>
              <a:rPr sz="1950" spc="-120" baseline="36324" dirty="0">
                <a:latin typeface="Times New Roman"/>
                <a:cs typeface="Times New Roman"/>
              </a:rPr>
              <a:t> </a:t>
            </a:r>
            <a:r>
              <a:rPr sz="2250" spc="15" dirty="0">
                <a:latin typeface="Times New Roman"/>
                <a:cs typeface="Times New Roman"/>
              </a:rPr>
              <a:t>(</a:t>
            </a:r>
            <a:r>
              <a:rPr sz="2250" i="1" spc="15" dirty="0">
                <a:latin typeface="Times New Roman"/>
                <a:cs typeface="Times New Roman"/>
              </a:rPr>
              <a:t>D</a:t>
            </a:r>
            <a:r>
              <a:rPr sz="2250" spc="15" dirty="0">
                <a:latin typeface="Times New Roman"/>
                <a:cs typeface="Times New Roman"/>
              </a:rPr>
              <a:t>),</a:t>
            </a:r>
            <a:r>
              <a:rPr sz="2250" i="1" spc="15" dirty="0">
                <a:latin typeface="Times New Roman"/>
                <a:cs typeface="Times New Roman"/>
              </a:rPr>
              <a:t>u</a:t>
            </a:r>
            <a:r>
              <a:rPr sz="1950" spc="22" baseline="36324" dirty="0">
                <a:latin typeface="Times New Roman"/>
                <a:cs typeface="Times New Roman"/>
              </a:rPr>
              <a:t>(2)</a:t>
            </a:r>
            <a:r>
              <a:rPr sz="1950" spc="-15" baseline="36324" dirty="0">
                <a:latin typeface="Times New Roman"/>
                <a:cs typeface="Times New Roman"/>
              </a:rPr>
              <a:t> </a:t>
            </a:r>
            <a:r>
              <a:rPr sz="2250" spc="95" dirty="0">
                <a:latin typeface="Times New Roman"/>
                <a:cs typeface="Times New Roman"/>
              </a:rPr>
              <a:t>(</a:t>
            </a:r>
            <a:r>
              <a:rPr sz="2250" i="1" spc="95" dirty="0">
                <a:latin typeface="Times New Roman"/>
                <a:cs typeface="Times New Roman"/>
              </a:rPr>
              <a:t>D</a:t>
            </a:r>
            <a:r>
              <a:rPr sz="2250" spc="95" dirty="0">
                <a:latin typeface="Times New Roman"/>
                <a:cs typeface="Times New Roman"/>
              </a:rPr>
              <a:t>),</a:t>
            </a:r>
            <a:r>
              <a:rPr sz="2250" spc="95" dirty="0">
                <a:latin typeface="Arial"/>
                <a:cs typeface="Arial"/>
              </a:rPr>
              <a:t></a:t>
            </a:r>
            <a:r>
              <a:rPr sz="2250" i="1" spc="95" dirty="0">
                <a:latin typeface="Times New Roman"/>
                <a:cs typeface="Times New Roman"/>
              </a:rPr>
              <a:t>u</a:t>
            </a:r>
            <a:r>
              <a:rPr sz="1950" spc="142" baseline="36324" dirty="0">
                <a:latin typeface="Times New Roman"/>
                <a:cs typeface="Times New Roman"/>
              </a:rPr>
              <a:t>(</a:t>
            </a:r>
            <a:r>
              <a:rPr sz="1950" spc="-300" baseline="36324" dirty="0">
                <a:latin typeface="Times New Roman"/>
                <a:cs typeface="Times New Roman"/>
              </a:rPr>
              <a:t> </a:t>
            </a:r>
            <a:r>
              <a:rPr sz="1950" i="1" spc="-7" baseline="36324" dirty="0">
                <a:latin typeface="Times New Roman"/>
                <a:cs typeface="Times New Roman"/>
              </a:rPr>
              <a:t>K</a:t>
            </a:r>
            <a:r>
              <a:rPr sz="1950" i="1" spc="-277" baseline="36324" dirty="0">
                <a:latin typeface="Times New Roman"/>
                <a:cs typeface="Times New Roman"/>
              </a:rPr>
              <a:t> </a:t>
            </a:r>
            <a:r>
              <a:rPr sz="1950" spc="-7" baseline="36324" dirty="0">
                <a:latin typeface="Times New Roman"/>
                <a:cs typeface="Times New Roman"/>
              </a:rPr>
              <a:t>)</a:t>
            </a:r>
            <a:r>
              <a:rPr sz="1950" spc="-44" baseline="36324" dirty="0">
                <a:latin typeface="Times New Roman"/>
                <a:cs typeface="Times New Roman"/>
              </a:rPr>
              <a:t> </a:t>
            </a:r>
            <a:r>
              <a:rPr sz="2250" spc="-100" dirty="0">
                <a:latin typeface="Times New Roman"/>
                <a:cs typeface="Times New Roman"/>
              </a:rPr>
              <a:t>(</a:t>
            </a:r>
            <a:r>
              <a:rPr sz="2250" i="1" spc="-100" dirty="0">
                <a:latin typeface="Times New Roman"/>
                <a:cs typeface="Times New Roman"/>
              </a:rPr>
              <a:t>D</a:t>
            </a:r>
            <a:r>
              <a:rPr sz="2250" spc="-100" dirty="0">
                <a:latin typeface="Times New Roman"/>
                <a:cs typeface="Times New Roman"/>
              </a:rPr>
              <a:t>))</a:t>
            </a:r>
            <a:r>
              <a:rPr sz="2550" spc="-150" baseline="-6535" dirty="0">
                <a:latin typeface="Arial"/>
                <a:cs typeface="Arial"/>
              </a:rPr>
              <a:t>where</a:t>
            </a:r>
            <a:endParaRPr sz="2550" baseline="-6535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82109" y="4098163"/>
            <a:ext cx="717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78453" y="4098163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09315" y="3897248"/>
            <a:ext cx="180340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2385" algn="l"/>
                <a:tab pos="1744345" algn="l"/>
              </a:tabLst>
            </a:pPr>
            <a:r>
              <a:rPr sz="1300" spc="-5" dirty="0">
                <a:latin typeface="Times New Roman"/>
                <a:cs typeface="Times New Roman"/>
              </a:rPr>
              <a:t>(</a:t>
            </a:r>
            <a:r>
              <a:rPr sz="1300" spc="-65" dirty="0">
                <a:latin typeface="Times New Roman"/>
                <a:cs typeface="Times New Roman"/>
              </a:rPr>
              <a:t> </a:t>
            </a:r>
            <a:r>
              <a:rPr sz="1300" i="1" spc="15" dirty="0">
                <a:latin typeface="Times New Roman"/>
                <a:cs typeface="Times New Roman"/>
              </a:rPr>
              <a:t>j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Times New Roman"/>
                <a:cs typeface="Times New Roman"/>
              </a:rPr>
              <a:t>(</a:t>
            </a:r>
            <a:r>
              <a:rPr sz="1300" spc="-65" dirty="0">
                <a:latin typeface="Times New Roman"/>
                <a:cs typeface="Times New Roman"/>
              </a:rPr>
              <a:t> </a:t>
            </a:r>
            <a:r>
              <a:rPr sz="1300" i="1" spc="90" dirty="0">
                <a:latin typeface="Times New Roman"/>
                <a:cs typeface="Times New Roman"/>
              </a:rPr>
              <a:t>j</a:t>
            </a:r>
            <a:r>
              <a:rPr sz="1300" spc="-5" dirty="0">
                <a:latin typeface="Times New Roman"/>
                <a:cs typeface="Times New Roman"/>
              </a:rPr>
              <a:t>)</a:t>
            </a:r>
            <a:r>
              <a:rPr sz="1300" dirty="0">
                <a:latin typeface="Times New Roman"/>
                <a:cs typeface="Times New Roman"/>
              </a:rPr>
              <a:t>	</a:t>
            </a:r>
            <a:r>
              <a:rPr sz="1300" i="1" spc="-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57042" y="4095445"/>
            <a:ext cx="1079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0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53844" y="3775024"/>
            <a:ext cx="147066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375" i="1" spc="60" baseline="-24691" dirty="0">
                <a:latin typeface="Times New Roman"/>
                <a:cs typeface="Times New Roman"/>
              </a:rPr>
              <a:t>x</a:t>
            </a:r>
            <a:r>
              <a:rPr sz="1300" spc="40" dirty="0">
                <a:latin typeface="Times New Roman"/>
                <a:cs typeface="Times New Roman"/>
              </a:rPr>
              <a:t>(</a:t>
            </a:r>
            <a:r>
              <a:rPr sz="1300" spc="-75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j</a:t>
            </a:r>
            <a:r>
              <a:rPr sz="1300" spc="5" dirty="0">
                <a:latin typeface="Times New Roman"/>
                <a:cs typeface="Times New Roman"/>
              </a:rPr>
              <a:t>)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3375" spc="-22" baseline="-24691" dirty="0">
                <a:latin typeface="Times New Roman"/>
                <a:cs typeface="Times New Roman"/>
              </a:rPr>
              <a:t>(</a:t>
            </a:r>
            <a:r>
              <a:rPr sz="3375" i="1" spc="-22" baseline="-24691" dirty="0">
                <a:latin typeface="Times New Roman"/>
                <a:cs typeface="Times New Roman"/>
              </a:rPr>
              <a:t>D</a:t>
            </a:r>
            <a:r>
              <a:rPr sz="3375" spc="-22" baseline="-24691" dirty="0">
                <a:latin typeface="Times New Roman"/>
                <a:cs typeface="Times New Roman"/>
              </a:rPr>
              <a:t>)</a:t>
            </a:r>
            <a:r>
              <a:rPr sz="3375" spc="-127" baseline="-24691" dirty="0">
                <a:latin typeface="Times New Roman"/>
                <a:cs typeface="Times New Roman"/>
              </a:rPr>
              <a:t> </a:t>
            </a:r>
            <a:r>
              <a:rPr sz="3375" baseline="-24691" dirty="0">
                <a:latin typeface="Symbol"/>
                <a:cs typeface="Symbol"/>
              </a:rPr>
              <a:t></a:t>
            </a:r>
            <a:r>
              <a:rPr sz="3375" spc="-270" baseline="-24691" dirty="0">
                <a:latin typeface="Times New Roman"/>
                <a:cs typeface="Times New Roman"/>
              </a:rPr>
              <a:t> </a:t>
            </a:r>
            <a:r>
              <a:rPr sz="3375" i="1" baseline="-24691" dirty="0">
                <a:latin typeface="Times New Roman"/>
                <a:cs typeface="Times New Roman"/>
              </a:rPr>
              <a:t>x</a:t>
            </a:r>
            <a:r>
              <a:rPr sz="3375" i="1" spc="-555" baseline="-24691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(</a:t>
            </a:r>
            <a:r>
              <a:rPr sz="1300" spc="-70" dirty="0">
                <a:latin typeface="Times New Roman"/>
                <a:cs typeface="Times New Roman"/>
              </a:rPr>
              <a:t> </a:t>
            </a:r>
            <a:r>
              <a:rPr sz="1300" i="1" spc="45" dirty="0">
                <a:latin typeface="Times New Roman"/>
                <a:cs typeface="Times New Roman"/>
              </a:rPr>
              <a:t>j</a:t>
            </a:r>
            <a:r>
              <a:rPr sz="1300" spc="45" dirty="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058795" y="3896309"/>
            <a:ext cx="4089400" cy="37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4995" algn="l"/>
                <a:tab pos="1884680" algn="l"/>
                <a:tab pos="2226310" algn="l"/>
              </a:tabLst>
            </a:pPr>
            <a:r>
              <a:rPr sz="2250" dirty="0">
                <a:latin typeface="Symbol"/>
                <a:cs typeface="Symbol"/>
              </a:rPr>
              <a:t></a:t>
            </a:r>
            <a:r>
              <a:rPr sz="2250" spc="-170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i="1" spc="5" dirty="0">
                <a:latin typeface="Times New Roman"/>
                <a:cs typeface="Times New Roman"/>
              </a:rPr>
              <a:t>D</a:t>
            </a:r>
            <a:r>
              <a:rPr sz="2250" i="1" spc="-300" dirty="0">
                <a:latin typeface="Times New Roman"/>
                <a:cs typeface="Times New Roman"/>
              </a:rPr>
              <a:t> </a:t>
            </a:r>
            <a:r>
              <a:rPr sz="2250" spc="310" dirty="0">
                <a:latin typeface="Symbol"/>
                <a:cs typeface="Symbol"/>
              </a:rPr>
              <a:t></a:t>
            </a:r>
            <a:r>
              <a:rPr sz="2250" spc="310" dirty="0">
                <a:latin typeface="Arial"/>
                <a:cs typeface="Arial"/>
              </a:rPr>
              <a:t></a:t>
            </a:r>
            <a:r>
              <a:rPr sz="2250" spc="310" dirty="0">
                <a:latin typeface="Symbol"/>
                <a:cs typeface="Symbol"/>
              </a:rPr>
              <a:t></a:t>
            </a:r>
            <a:r>
              <a:rPr sz="2250" spc="-165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x	</a:t>
            </a:r>
            <a:r>
              <a:rPr sz="2250" i="1" spc="5" dirty="0">
                <a:latin typeface="Times New Roman"/>
                <a:cs typeface="Times New Roman"/>
              </a:rPr>
              <a:t>D	</a:t>
            </a:r>
            <a:r>
              <a:rPr sz="2250" spc="245" dirty="0">
                <a:latin typeface="Symbol"/>
                <a:cs typeface="Symbol"/>
              </a:rPr>
              <a:t></a:t>
            </a:r>
            <a:r>
              <a:rPr sz="2250" spc="245" dirty="0">
                <a:latin typeface="Arial"/>
                <a:cs typeface="Arial"/>
              </a:rPr>
              <a:t></a:t>
            </a:r>
            <a:r>
              <a:rPr sz="2250" spc="245" dirty="0">
                <a:latin typeface="Times New Roman"/>
                <a:cs typeface="Times New Roman"/>
              </a:rPr>
              <a:t>,</a:t>
            </a:r>
            <a:r>
              <a:rPr sz="2250" spc="-345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j 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 </a:t>
            </a:r>
            <a:r>
              <a:rPr sz="2250" spc="-165" dirty="0">
                <a:latin typeface="Times New Roman"/>
                <a:cs typeface="Times New Roman"/>
              </a:rPr>
              <a:t>1,2,</a:t>
            </a:r>
            <a:r>
              <a:rPr sz="2250" spc="-165" dirty="0">
                <a:latin typeface="Arial"/>
                <a:cs typeface="Arial"/>
              </a:rPr>
              <a:t></a:t>
            </a:r>
            <a:r>
              <a:rPr sz="2250" spc="-165" dirty="0">
                <a:latin typeface="Times New Roman"/>
                <a:cs typeface="Times New Roman"/>
              </a:rPr>
              <a:t>,</a:t>
            </a:r>
            <a:r>
              <a:rPr sz="2250" i="1" spc="-165" dirty="0">
                <a:latin typeface="Times New Roman"/>
                <a:cs typeface="Times New Roman"/>
              </a:rPr>
              <a:t>N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440684" y="4499813"/>
            <a:ext cx="195897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300" spc="-20" dirty="0">
                <a:latin typeface="Times New Roman"/>
                <a:cs typeface="Times New Roman"/>
              </a:rPr>
              <a:t>(</a:t>
            </a:r>
            <a:r>
              <a:rPr sz="2300" i="1" spc="-20" dirty="0">
                <a:latin typeface="Times New Roman"/>
                <a:cs typeface="Times New Roman"/>
              </a:rPr>
              <a:t>D</a:t>
            </a:r>
            <a:r>
              <a:rPr sz="2300" spc="-20" dirty="0">
                <a:latin typeface="Times New Roman"/>
                <a:cs typeface="Times New Roman"/>
              </a:rPr>
              <a:t>) </a:t>
            </a:r>
            <a:r>
              <a:rPr sz="2300" dirty="0">
                <a:latin typeface="Symbol"/>
                <a:cs typeface="Symbol"/>
              </a:rPr>
              <a:t></a:t>
            </a:r>
            <a:r>
              <a:rPr sz="2300" spc="-420" dirty="0">
                <a:latin typeface="Times New Roman"/>
                <a:cs typeface="Times New Roman"/>
              </a:rPr>
              <a:t> </a:t>
            </a:r>
            <a:r>
              <a:rPr sz="23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300" spc="-25" dirty="0">
                <a:latin typeface="Times New Roman"/>
                <a:cs typeface="Times New Roman"/>
              </a:rPr>
              <a:t>(</a:t>
            </a:r>
            <a:r>
              <a:rPr sz="2300" i="1" spc="-25" dirty="0">
                <a:latin typeface="Times New Roman"/>
                <a:cs typeface="Times New Roman"/>
              </a:rPr>
              <a:t>D</a:t>
            </a:r>
            <a:r>
              <a:rPr sz="2300" spc="-25" dirty="0">
                <a:latin typeface="Times New Roman"/>
                <a:cs typeface="Times New Roman"/>
              </a:rPr>
              <a:t>)</a:t>
            </a:r>
            <a:r>
              <a:rPr sz="23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300" spc="-25" dirty="0">
                <a:latin typeface="Times New Roman"/>
                <a:cs typeface="Times New Roman"/>
              </a:rPr>
              <a:t>(</a:t>
            </a:r>
            <a:r>
              <a:rPr sz="2300" i="1" spc="-25" dirty="0">
                <a:latin typeface="Times New Roman"/>
                <a:cs typeface="Times New Roman"/>
              </a:rPr>
              <a:t>D</a:t>
            </a:r>
            <a:r>
              <a:rPr sz="2300" spc="-25" dirty="0">
                <a:latin typeface="Times New Roman"/>
                <a:cs typeface="Times New Roman"/>
              </a:rPr>
              <a:t>)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992629" y="5286502"/>
            <a:ext cx="2305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70" dirty="0">
                <a:latin typeface="Times New Roman"/>
                <a:cs typeface="Times New Roman"/>
              </a:rPr>
              <a:t>i</a:t>
            </a:r>
            <a:r>
              <a:rPr sz="1200" spc="35" dirty="0">
                <a:latin typeface="Times New Roman"/>
                <a:cs typeface="Times New Roman"/>
              </a:rPr>
              <a:t>,</a:t>
            </a:r>
            <a:r>
              <a:rPr sz="1200" i="1" spc="-5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826641" y="4982336"/>
            <a:ext cx="4152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50" i="1" spc="135" baseline="-23809" dirty="0">
                <a:latin typeface="Times New Roman"/>
                <a:cs typeface="Times New Roman"/>
              </a:rPr>
              <a:t>g</a:t>
            </a:r>
            <a:r>
              <a:rPr sz="1200" spc="90" dirty="0">
                <a:latin typeface="Times New Roman"/>
                <a:cs typeface="Times New Roman"/>
              </a:rPr>
              <a:t>(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i="1" spc="25" dirty="0">
                <a:latin typeface="Times New Roman"/>
                <a:cs typeface="Times New Roman"/>
              </a:rPr>
              <a:t>j</a:t>
            </a:r>
            <a:r>
              <a:rPr sz="1200" spc="2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690876" y="5286502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94001" y="5096002"/>
            <a:ext cx="463486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9275" algn="l"/>
              </a:tabLst>
            </a:pP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-195" dirty="0">
                <a:latin typeface="Times New Roman"/>
                <a:cs typeface="Times New Roman"/>
              </a:rPr>
              <a:t> </a:t>
            </a:r>
            <a:r>
              <a:rPr sz="21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100" i="1" spc="5" dirty="0">
                <a:latin typeface="Times New Roman"/>
                <a:cs typeface="Times New Roman"/>
              </a:rPr>
              <a:t>	</a:t>
            </a:r>
            <a:r>
              <a:rPr sz="2100" spc="-20" dirty="0">
                <a:latin typeface="Times New Roman"/>
                <a:cs typeface="Times New Roman"/>
              </a:rPr>
              <a:t>(</a:t>
            </a:r>
            <a:r>
              <a:rPr sz="2100" i="1" spc="-20" dirty="0">
                <a:latin typeface="Times New Roman"/>
                <a:cs typeface="Times New Roman"/>
              </a:rPr>
              <a:t>i</a:t>
            </a:r>
            <a:r>
              <a:rPr sz="2100" spc="-20" dirty="0">
                <a:latin typeface="Times New Roman"/>
                <a:cs typeface="Times New Roman"/>
              </a:rPr>
              <a:t>,</a:t>
            </a:r>
            <a:r>
              <a:rPr sz="2100" spc="-100" dirty="0">
                <a:latin typeface="Times New Roman"/>
                <a:cs typeface="Times New Roman"/>
              </a:rPr>
              <a:t> </a:t>
            </a:r>
            <a:r>
              <a:rPr sz="2100" i="1" spc="15" dirty="0">
                <a:latin typeface="Times New Roman"/>
                <a:cs typeface="Times New Roman"/>
              </a:rPr>
              <a:t>j</a:t>
            </a:r>
            <a:r>
              <a:rPr sz="2100" spc="15" dirty="0">
                <a:latin typeface="Times New Roman"/>
                <a:cs typeface="Times New Roman"/>
              </a:rPr>
              <a:t>),</a:t>
            </a:r>
            <a:r>
              <a:rPr sz="2100" i="1" spc="15" dirty="0">
                <a:latin typeface="Times New Roman"/>
                <a:cs typeface="Times New Roman"/>
              </a:rPr>
              <a:t>i</a:t>
            </a:r>
            <a:r>
              <a:rPr sz="2100" i="1" spc="10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Symbol"/>
                <a:cs typeface="Symbol"/>
              </a:rPr>
              <a:t></a:t>
            </a:r>
            <a:r>
              <a:rPr sz="2100" spc="135" dirty="0">
                <a:latin typeface="Times New Roman"/>
                <a:cs typeface="Times New Roman"/>
              </a:rPr>
              <a:t>1,</a:t>
            </a:r>
            <a:r>
              <a:rPr sz="2100" spc="135" dirty="0">
                <a:latin typeface="Arial"/>
                <a:cs typeface="Arial"/>
              </a:rPr>
              <a:t></a:t>
            </a:r>
            <a:r>
              <a:rPr sz="2100" spc="135" dirty="0">
                <a:latin typeface="Times New Roman"/>
                <a:cs typeface="Times New Roman"/>
              </a:rPr>
              <a:t>,</a:t>
            </a:r>
            <a:r>
              <a:rPr sz="2100" spc="-315" dirty="0">
                <a:latin typeface="Times New Roman"/>
                <a:cs typeface="Times New Roman"/>
              </a:rPr>
              <a:t> </a:t>
            </a:r>
            <a:r>
              <a:rPr sz="2100" i="1" spc="20" dirty="0">
                <a:latin typeface="Times New Roman"/>
                <a:cs typeface="Times New Roman"/>
              </a:rPr>
              <a:t>K</a:t>
            </a:r>
            <a:r>
              <a:rPr sz="2100" spc="20" dirty="0">
                <a:latin typeface="Times New Roman"/>
                <a:cs typeface="Times New Roman"/>
              </a:rPr>
              <a:t>,</a:t>
            </a:r>
            <a:r>
              <a:rPr sz="2100" spc="4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j</a:t>
            </a:r>
            <a:r>
              <a:rPr sz="2100" i="1" spc="-15" dirty="0">
                <a:latin typeface="Times New Roman"/>
                <a:cs typeface="Times New Roman"/>
              </a:rPr>
              <a:t> </a:t>
            </a:r>
            <a:r>
              <a:rPr sz="2100" spc="114" dirty="0">
                <a:latin typeface="Symbol"/>
                <a:cs typeface="Symbol"/>
              </a:rPr>
              <a:t></a:t>
            </a:r>
            <a:r>
              <a:rPr sz="2100" spc="114" dirty="0">
                <a:latin typeface="Times New Roman"/>
                <a:cs typeface="Times New Roman"/>
              </a:rPr>
              <a:t>1,</a:t>
            </a:r>
            <a:r>
              <a:rPr sz="2100" spc="114" dirty="0">
                <a:latin typeface="Arial"/>
                <a:cs typeface="Arial"/>
              </a:rPr>
              <a:t></a:t>
            </a:r>
            <a:r>
              <a:rPr sz="2100" spc="114" dirty="0">
                <a:latin typeface="Times New Roman"/>
                <a:cs typeface="Times New Roman"/>
              </a:rPr>
              <a:t>,</a:t>
            </a:r>
            <a:r>
              <a:rPr sz="2100" i="1" spc="114" dirty="0">
                <a:latin typeface="Times New Roman"/>
                <a:cs typeface="Times New Roman"/>
              </a:rPr>
              <a:t>N</a:t>
            </a:r>
            <a:r>
              <a:rPr sz="2100" spc="114" dirty="0">
                <a:latin typeface="Times New Roman"/>
                <a:cs typeface="Times New Roman"/>
              </a:rPr>
              <a:t>,</a:t>
            </a:r>
            <a:r>
              <a:rPr sz="2100" spc="-315" dirty="0">
                <a:latin typeface="Times New Roman"/>
                <a:cs typeface="Times New Roman"/>
              </a:rPr>
              <a:t> </a:t>
            </a:r>
            <a:r>
              <a:rPr sz="2100" i="1" spc="5" dirty="0">
                <a:latin typeface="Times New Roman"/>
                <a:cs typeface="Times New Roman"/>
              </a:rPr>
              <a:t>m</a:t>
            </a:r>
            <a:r>
              <a:rPr sz="2100" i="1" spc="-185" dirty="0">
                <a:latin typeface="Times New Roman"/>
                <a:cs typeface="Times New Roman"/>
              </a:rPr>
              <a:t> </a:t>
            </a:r>
            <a:r>
              <a:rPr sz="2100" spc="5" dirty="0">
                <a:latin typeface="Symbol"/>
                <a:cs typeface="Symbol"/>
              </a:rPr>
              <a:t></a:t>
            </a:r>
            <a:r>
              <a:rPr sz="2100" spc="-155" dirty="0">
                <a:latin typeface="Times New Roman"/>
                <a:cs typeface="Times New Roman"/>
              </a:rPr>
              <a:t> </a:t>
            </a:r>
            <a:r>
              <a:rPr sz="2100" spc="125" dirty="0">
                <a:latin typeface="Times New Roman"/>
                <a:cs typeface="Times New Roman"/>
              </a:rPr>
              <a:t>0,</a:t>
            </a:r>
            <a:r>
              <a:rPr sz="2100" spc="125" dirty="0">
                <a:latin typeface="Arial"/>
                <a:cs typeface="Arial"/>
              </a:rPr>
              <a:t></a:t>
            </a:r>
            <a:r>
              <a:rPr sz="2100" spc="125" dirty="0">
                <a:latin typeface="Times New Roman"/>
                <a:cs typeface="Times New Roman"/>
              </a:rPr>
              <a:t>,  </a:t>
            </a:r>
            <a:r>
              <a:rPr sz="2100" i="1" spc="-695" dirty="0">
                <a:latin typeface="Times New Roman"/>
                <a:cs typeface="Times New Roman"/>
              </a:rPr>
              <a:t>M</a:t>
            </a:r>
            <a:r>
              <a:rPr sz="2100" spc="-695" dirty="0">
                <a:latin typeface="Times New Roman"/>
                <a:cs typeface="Times New Roman"/>
              </a:rPr>
              <a:t>,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66464" y="5911088"/>
            <a:ext cx="6476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980815" y="5744057"/>
            <a:ext cx="1854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i="1" spc="15" dirty="0">
                <a:latin typeface="Times New Roman"/>
                <a:cs typeface="Times New Roman"/>
              </a:rPr>
              <a:t>j</a:t>
            </a:r>
            <a:r>
              <a:rPr sz="1100" spc="15" dirty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140455" y="5994603"/>
            <a:ext cx="1562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latin typeface="Times New Roman"/>
                <a:cs typeface="Times New Roman"/>
              </a:rPr>
              <a:t>i</a:t>
            </a:r>
            <a:r>
              <a:rPr sz="1100" dirty="0">
                <a:latin typeface="Times New Roman"/>
                <a:cs typeface="Times New Roman"/>
              </a:rPr>
              <a:t>,</a:t>
            </a:r>
            <a:r>
              <a:rPr sz="1100" spc="-20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j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75305" y="5752591"/>
            <a:ext cx="252539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9250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M</a:t>
            </a:r>
            <a:r>
              <a:rPr sz="1850" i="1" spc="21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180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maxdeg(</a:t>
            </a:r>
            <a:r>
              <a:rPr sz="1850" i="1" spc="-15" dirty="0">
                <a:latin typeface="Times New Roman"/>
                <a:cs typeface="Times New Roman"/>
              </a:rPr>
              <a:t>g	</a:t>
            </a:r>
            <a:r>
              <a:rPr sz="1850" dirty="0">
                <a:latin typeface="Times New Roman"/>
                <a:cs typeface="Times New Roman"/>
              </a:rPr>
              <a:t>(</a:t>
            </a:r>
            <a:r>
              <a:rPr sz="1850" i="1" dirty="0">
                <a:latin typeface="Times New Roman"/>
                <a:cs typeface="Times New Roman"/>
              </a:rPr>
              <a:t>D</a:t>
            </a:r>
            <a:r>
              <a:rPr sz="1850" dirty="0">
                <a:latin typeface="Times New Roman"/>
                <a:cs typeface="Times New Roman"/>
              </a:rPr>
              <a:t>)),</a:t>
            </a:r>
            <a:r>
              <a:rPr sz="1850" i="1" dirty="0">
                <a:latin typeface="Times New Roman"/>
                <a:cs typeface="Times New Roman"/>
              </a:rPr>
              <a:t>i</a:t>
            </a:r>
            <a:r>
              <a:rPr sz="1850" i="1" spc="-110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320" dirty="0">
                <a:latin typeface="Times New Roman"/>
                <a:cs typeface="Times New Roman"/>
              </a:rPr>
              <a:t> </a:t>
            </a:r>
            <a:r>
              <a:rPr sz="1850" spc="-65" dirty="0">
                <a:latin typeface="Times New Roman"/>
                <a:cs typeface="Times New Roman"/>
              </a:rPr>
              <a:t>1,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072634" y="5752591"/>
            <a:ext cx="15113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170" dirty="0">
                <a:latin typeface="Arial"/>
                <a:cs typeface="Arial"/>
              </a:rPr>
              <a:t></a:t>
            </a:r>
            <a:r>
              <a:rPr sz="1850" spc="170" dirty="0">
                <a:latin typeface="Times New Roman"/>
                <a:cs typeface="Times New Roman"/>
              </a:rPr>
              <a:t>,</a:t>
            </a:r>
            <a:r>
              <a:rPr sz="1850" i="1" spc="170" dirty="0">
                <a:latin typeface="Times New Roman"/>
                <a:cs typeface="Times New Roman"/>
              </a:rPr>
              <a:t>K</a:t>
            </a:r>
            <a:r>
              <a:rPr sz="1850" spc="170" dirty="0">
                <a:latin typeface="Times New Roman"/>
                <a:cs typeface="Times New Roman"/>
              </a:rPr>
              <a:t>,</a:t>
            </a:r>
            <a:r>
              <a:rPr sz="1850" spc="75" dirty="0">
                <a:latin typeface="Times New Roman"/>
                <a:cs typeface="Times New Roman"/>
              </a:rPr>
              <a:t> </a:t>
            </a:r>
            <a:r>
              <a:rPr sz="1850" i="1" spc="-5" dirty="0">
                <a:latin typeface="Times New Roman"/>
                <a:cs typeface="Times New Roman"/>
              </a:rPr>
              <a:t>j</a:t>
            </a:r>
            <a:r>
              <a:rPr sz="1850" i="1" spc="-35" dirty="0">
                <a:latin typeface="Times New Roman"/>
                <a:cs typeface="Times New Roman"/>
              </a:rPr>
              <a:t> </a:t>
            </a:r>
            <a:r>
              <a:rPr sz="1850" spc="-5" dirty="0">
                <a:latin typeface="Symbol"/>
                <a:cs typeface="Symbol"/>
              </a:rPr>
              <a:t></a:t>
            </a:r>
            <a:r>
              <a:rPr sz="1850" spc="-285" dirty="0">
                <a:latin typeface="Times New Roman"/>
                <a:cs typeface="Times New Roman"/>
              </a:rPr>
              <a:t> </a:t>
            </a:r>
            <a:r>
              <a:rPr sz="1850" spc="95" dirty="0">
                <a:latin typeface="Times New Roman"/>
                <a:cs typeface="Times New Roman"/>
              </a:rPr>
              <a:t>1,</a:t>
            </a:r>
            <a:r>
              <a:rPr sz="1850" spc="95" dirty="0">
                <a:latin typeface="Arial"/>
                <a:cs typeface="Arial"/>
              </a:rPr>
              <a:t></a:t>
            </a:r>
            <a:r>
              <a:rPr sz="1850" spc="95" dirty="0">
                <a:latin typeface="Times New Roman"/>
                <a:cs typeface="Times New Roman"/>
              </a:rPr>
              <a:t>,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i="1" spc="-1165" dirty="0">
                <a:latin typeface="Times New Roman"/>
                <a:cs typeface="Times New Roman"/>
              </a:rPr>
              <a:t>N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241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1913" y="0"/>
            <a:ext cx="3544570" cy="93853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000" spc="-125" dirty="0">
                <a:latin typeface="Arial"/>
                <a:cs typeface="Arial"/>
              </a:rPr>
              <a:t>Example:</a:t>
            </a:r>
            <a:endParaRPr sz="2000">
              <a:latin typeface="Arial"/>
              <a:cs typeface="Arial"/>
            </a:endParaRPr>
          </a:p>
          <a:p>
            <a:pPr marL="481965">
              <a:lnSpc>
                <a:spcPct val="100000"/>
              </a:lnSpc>
              <a:spcBef>
                <a:spcPts val="1170"/>
              </a:spcBef>
            </a:pPr>
            <a:r>
              <a:rPr sz="2100" spc="-40" dirty="0">
                <a:latin typeface="Arial"/>
                <a:cs typeface="Arial"/>
              </a:rPr>
              <a:t>The</a:t>
            </a:r>
            <a:r>
              <a:rPr sz="2100" spc="-235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rate</a:t>
            </a:r>
            <a:r>
              <a:rPr sz="2100" spc="-114" dirty="0">
                <a:latin typeface="Arial"/>
                <a:cs typeface="Arial"/>
              </a:rPr>
              <a:t> </a:t>
            </a:r>
            <a:r>
              <a:rPr sz="2100" spc="10" dirty="0">
                <a:latin typeface="Arial"/>
                <a:cs typeface="Arial"/>
              </a:rPr>
              <a:t>½</a:t>
            </a:r>
            <a:r>
              <a:rPr sz="2100" spc="-245" dirty="0">
                <a:latin typeface="Arial"/>
                <a:cs typeface="Arial"/>
              </a:rPr>
              <a:t> </a:t>
            </a:r>
            <a:r>
              <a:rPr sz="2100" spc="-50" dirty="0">
                <a:latin typeface="Arial"/>
                <a:cs typeface="Arial"/>
              </a:rPr>
              <a:t>code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is</a:t>
            </a:r>
            <a:r>
              <a:rPr sz="2100" spc="-145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given</a:t>
            </a:r>
            <a:r>
              <a:rPr sz="2100" dirty="0">
                <a:latin typeface="Arial"/>
                <a:cs typeface="Arial"/>
              </a:rPr>
              <a:t> </a:t>
            </a:r>
            <a:r>
              <a:rPr sz="2100" spc="-70" dirty="0">
                <a:latin typeface="Arial"/>
                <a:cs typeface="Arial"/>
              </a:rPr>
              <a:t>by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3001" y="1120521"/>
            <a:ext cx="8496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700" algn="l"/>
              </a:tabLst>
            </a:pPr>
            <a:r>
              <a:rPr sz="1750" i="1" dirty="0">
                <a:latin typeface="Times New Roman"/>
                <a:cs typeface="Times New Roman"/>
              </a:rPr>
              <a:t>i	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2186" y="689559"/>
            <a:ext cx="9042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i="1" spc="-112" baseline="-20370" dirty="0">
                <a:latin typeface="Times New Roman"/>
                <a:cs typeface="Times New Roman"/>
              </a:rPr>
              <a:t>x</a:t>
            </a:r>
            <a:r>
              <a:rPr sz="1750" spc="-75" dirty="0">
                <a:latin typeface="Times New Roman"/>
                <a:cs typeface="Times New Roman"/>
              </a:rPr>
              <a:t>(1)</a:t>
            </a:r>
            <a:r>
              <a:rPr sz="1750" spc="-245" dirty="0">
                <a:latin typeface="Times New Roman"/>
                <a:cs typeface="Times New Roman"/>
              </a:rPr>
              <a:t> </a:t>
            </a:r>
            <a:r>
              <a:rPr sz="4500" spc="37" baseline="-20370" dirty="0">
                <a:latin typeface="Symbol"/>
                <a:cs typeface="Symbol"/>
              </a:rPr>
              <a:t></a:t>
            </a:r>
            <a:r>
              <a:rPr sz="4500" i="1" spc="37" baseline="-20370" dirty="0">
                <a:latin typeface="Times New Roman"/>
                <a:cs typeface="Times New Roman"/>
              </a:rPr>
              <a:t>u</a:t>
            </a:r>
            <a:endParaRPr sz="4500" baseline="-2037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2127" y="1098296"/>
            <a:ext cx="189865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  <a:tab pos="1823720" algn="l"/>
              </a:tabLst>
            </a:pPr>
            <a:r>
              <a:rPr sz="1750" i="1" dirty="0">
                <a:latin typeface="Times New Roman"/>
                <a:cs typeface="Times New Roman"/>
              </a:rPr>
              <a:t>i	i	i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93334" y="832484"/>
            <a:ext cx="1274445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3115" algn="l"/>
              </a:tabLst>
            </a:pPr>
            <a:r>
              <a:rPr sz="3050" spc="-5" dirty="0">
                <a:latin typeface="Symbol"/>
                <a:cs typeface="Symbol"/>
              </a:rPr>
              <a:t></a:t>
            </a:r>
            <a:r>
              <a:rPr sz="3050" spc="155" dirty="0">
                <a:latin typeface="Times New Roman"/>
                <a:cs typeface="Times New Roman"/>
              </a:rPr>
              <a:t> </a:t>
            </a:r>
            <a:r>
              <a:rPr sz="3050" i="1" spc="-5" dirty="0">
                <a:latin typeface="Times New Roman"/>
                <a:cs typeface="Times New Roman"/>
              </a:rPr>
              <a:t>u	</a:t>
            </a:r>
            <a:r>
              <a:rPr sz="3050" spc="-5" dirty="0">
                <a:latin typeface="Symbol"/>
                <a:cs typeface="Symbol"/>
              </a:rPr>
              <a:t></a:t>
            </a:r>
            <a:r>
              <a:rPr sz="3050" spc="-20" dirty="0">
                <a:latin typeface="Times New Roman"/>
                <a:cs typeface="Times New Roman"/>
              </a:rPr>
              <a:t> </a:t>
            </a:r>
            <a:r>
              <a:rPr sz="3050" i="1" spc="-5" dirty="0">
                <a:latin typeface="Times New Roman"/>
                <a:cs typeface="Times New Roman"/>
              </a:rPr>
              <a:t>s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8226" y="658494"/>
            <a:ext cx="605155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4575" i="1" spc="37" baseline="-20947" dirty="0">
                <a:latin typeface="Times New Roman"/>
                <a:cs typeface="Times New Roman"/>
              </a:rPr>
              <a:t>x</a:t>
            </a:r>
            <a:r>
              <a:rPr sz="1750" spc="25" dirty="0">
                <a:latin typeface="Times New Roman"/>
                <a:cs typeface="Times New Roman"/>
              </a:rPr>
              <a:t>( </a:t>
            </a:r>
            <a:r>
              <a:rPr sz="1750" dirty="0">
                <a:latin typeface="Times New Roman"/>
                <a:cs typeface="Times New Roman"/>
              </a:rPr>
              <a:t>2</a:t>
            </a:r>
            <a:r>
              <a:rPr sz="1750" spc="-270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Times New Roman"/>
                <a:cs typeface="Times New Roman"/>
              </a:rPr>
              <a:t>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4214" y="999235"/>
            <a:ext cx="44640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70" dirty="0">
                <a:latin typeface="Arial"/>
                <a:cs typeface="Arial"/>
              </a:rPr>
              <a:t>and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7071" y="160667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3583" y="1346962"/>
            <a:ext cx="1530350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050" i="1" spc="15" dirty="0">
                <a:latin typeface="Times New Roman"/>
                <a:cs typeface="Times New Roman"/>
              </a:rPr>
              <a:t>g</a:t>
            </a:r>
            <a:r>
              <a:rPr sz="2700" spc="22" baseline="35493" dirty="0">
                <a:latin typeface="Times New Roman"/>
                <a:cs typeface="Times New Roman"/>
              </a:rPr>
              <a:t>(1)</a:t>
            </a:r>
            <a:r>
              <a:rPr sz="2700" spc="-307" baseline="35493" dirty="0">
                <a:latin typeface="Times New Roman"/>
                <a:cs typeface="Times New Roman"/>
              </a:rPr>
              <a:t> </a:t>
            </a:r>
            <a:r>
              <a:rPr sz="3050" spc="-50" dirty="0">
                <a:latin typeface="Times New Roman"/>
                <a:cs typeface="Times New Roman"/>
              </a:rPr>
              <a:t>(</a:t>
            </a:r>
            <a:r>
              <a:rPr sz="3050" i="1" spc="-50" dirty="0">
                <a:latin typeface="Times New Roman"/>
                <a:cs typeface="Times New Roman"/>
              </a:rPr>
              <a:t>D</a:t>
            </a:r>
            <a:r>
              <a:rPr sz="3050" spc="-50" dirty="0">
                <a:latin typeface="Times New Roman"/>
                <a:cs typeface="Times New Roman"/>
              </a:rPr>
              <a:t>)</a:t>
            </a:r>
            <a:r>
              <a:rPr sz="3150" spc="-75" baseline="7936" dirty="0">
                <a:latin typeface="Arial"/>
                <a:cs typeface="Arial"/>
              </a:rPr>
              <a:t>and</a:t>
            </a:r>
            <a:endParaRPr sz="3150" baseline="7936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9586" y="1597279"/>
            <a:ext cx="1371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1560" y="1346403"/>
            <a:ext cx="1116330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950" i="1" spc="30" dirty="0">
                <a:latin typeface="Times New Roman"/>
                <a:cs typeface="Times New Roman"/>
              </a:rPr>
              <a:t>g</a:t>
            </a:r>
            <a:r>
              <a:rPr sz="2625" spc="44" baseline="36507" dirty="0">
                <a:latin typeface="Times New Roman"/>
                <a:cs typeface="Times New Roman"/>
              </a:rPr>
              <a:t>(2)</a:t>
            </a:r>
            <a:r>
              <a:rPr sz="2625" spc="-22" baseline="36507" dirty="0">
                <a:latin typeface="Times New Roman"/>
                <a:cs typeface="Times New Roman"/>
              </a:rPr>
              <a:t> </a:t>
            </a:r>
            <a:r>
              <a:rPr sz="2950" spc="-15" dirty="0">
                <a:latin typeface="Times New Roman"/>
                <a:cs typeface="Times New Roman"/>
              </a:rPr>
              <a:t>(</a:t>
            </a:r>
            <a:r>
              <a:rPr sz="2950" i="1" spc="-15" dirty="0">
                <a:latin typeface="Times New Roman"/>
                <a:cs typeface="Times New Roman"/>
              </a:rPr>
              <a:t>D</a:t>
            </a:r>
            <a:r>
              <a:rPr sz="2950" spc="-15" dirty="0">
                <a:latin typeface="Times New Roman"/>
                <a:cs typeface="Times New Roman"/>
              </a:rPr>
              <a:t>)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79694" y="1601800"/>
            <a:ext cx="100901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87730" algn="l"/>
              </a:tabLst>
            </a:pPr>
            <a:r>
              <a:rPr sz="1700" dirty="0">
                <a:latin typeface="Times New Roman"/>
                <a:cs typeface="Times New Roman"/>
              </a:rPr>
              <a:t>1	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19600" y="1345133"/>
            <a:ext cx="304228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950" i="1" u="heavy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950" spc="-80" dirty="0">
                <a:latin typeface="Times New Roman"/>
                <a:cs typeface="Times New Roman"/>
              </a:rPr>
              <a:t>(</a:t>
            </a:r>
            <a:r>
              <a:rPr sz="2950" i="1" spc="-80" dirty="0">
                <a:latin typeface="Times New Roman"/>
                <a:cs typeface="Times New Roman"/>
              </a:rPr>
              <a:t>D</a:t>
            </a:r>
            <a:r>
              <a:rPr sz="2950" spc="-80" dirty="0">
                <a:latin typeface="Times New Roman"/>
                <a:cs typeface="Times New Roman"/>
              </a:rPr>
              <a:t>)</a:t>
            </a:r>
            <a:r>
              <a:rPr sz="2950" spc="-80" dirty="0">
                <a:latin typeface="Symbol"/>
                <a:cs typeface="Symbol"/>
              </a:rPr>
              <a:t></a:t>
            </a:r>
            <a:r>
              <a:rPr sz="2950" spc="-80" dirty="0">
                <a:latin typeface="Times New Roman"/>
                <a:cs typeface="Times New Roman"/>
              </a:rPr>
              <a:t>(</a:t>
            </a:r>
            <a:r>
              <a:rPr sz="2950" i="1" spc="-80" dirty="0">
                <a:latin typeface="Times New Roman"/>
                <a:cs typeface="Times New Roman"/>
              </a:rPr>
              <a:t>g</a:t>
            </a:r>
            <a:r>
              <a:rPr sz="2550" spc="-120" baseline="37581" dirty="0">
                <a:latin typeface="Times New Roman"/>
                <a:cs typeface="Times New Roman"/>
              </a:rPr>
              <a:t>(1)</a:t>
            </a:r>
            <a:r>
              <a:rPr sz="2950" spc="-80" dirty="0">
                <a:latin typeface="Times New Roman"/>
                <a:cs typeface="Times New Roman"/>
              </a:rPr>
              <a:t>(</a:t>
            </a:r>
            <a:r>
              <a:rPr sz="2950" i="1" spc="-80" dirty="0">
                <a:latin typeface="Times New Roman"/>
                <a:cs typeface="Times New Roman"/>
              </a:rPr>
              <a:t>D</a:t>
            </a:r>
            <a:r>
              <a:rPr sz="2950" spc="-80" dirty="0">
                <a:latin typeface="Times New Roman"/>
                <a:cs typeface="Times New Roman"/>
              </a:rPr>
              <a:t>)</a:t>
            </a:r>
            <a:r>
              <a:rPr sz="2950" i="1" spc="-80" dirty="0">
                <a:latin typeface="Times New Roman"/>
                <a:cs typeface="Times New Roman"/>
              </a:rPr>
              <a:t>g</a:t>
            </a:r>
            <a:r>
              <a:rPr sz="2550" spc="-120" baseline="37581" dirty="0">
                <a:latin typeface="Times New Roman"/>
                <a:cs typeface="Times New Roman"/>
              </a:rPr>
              <a:t>(2)</a:t>
            </a:r>
            <a:r>
              <a:rPr sz="2950" spc="-80" dirty="0">
                <a:latin typeface="Times New Roman"/>
                <a:cs typeface="Times New Roman"/>
              </a:rPr>
              <a:t>(</a:t>
            </a:r>
            <a:r>
              <a:rPr sz="2950" i="1" spc="-80" dirty="0">
                <a:latin typeface="Times New Roman"/>
                <a:cs typeface="Times New Roman"/>
              </a:rPr>
              <a:t>D</a:t>
            </a:r>
            <a:r>
              <a:rPr sz="2950" spc="-80" dirty="0">
                <a:latin typeface="Times New Roman"/>
                <a:cs typeface="Times New Roman"/>
              </a:rPr>
              <a:t>))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7666" y="2062098"/>
            <a:ext cx="247523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50" dirty="0">
                <a:latin typeface="Arial"/>
                <a:cs typeface="Arial"/>
              </a:rPr>
              <a:t>From </a:t>
            </a:r>
            <a:r>
              <a:rPr sz="2100" i="1" spc="-65" dirty="0">
                <a:latin typeface="Arial"/>
                <a:cs typeface="Arial"/>
              </a:rPr>
              <a:t>M</a:t>
            </a:r>
            <a:r>
              <a:rPr sz="2100" spc="-65" dirty="0">
                <a:latin typeface="Arial"/>
                <a:cs typeface="Arial"/>
              </a:rPr>
              <a:t>=1 </a:t>
            </a:r>
            <a:r>
              <a:rPr sz="2100" spc="-55" dirty="0">
                <a:latin typeface="Arial"/>
                <a:cs typeface="Arial"/>
              </a:rPr>
              <a:t>follows</a:t>
            </a:r>
            <a:r>
              <a:rPr sz="2100" spc="-440" dirty="0">
                <a:latin typeface="Arial"/>
                <a:cs typeface="Arial"/>
              </a:rPr>
              <a:t> </a:t>
            </a:r>
            <a:r>
              <a:rPr sz="2100" spc="-55" dirty="0">
                <a:latin typeface="Arial"/>
                <a:cs typeface="Arial"/>
              </a:rPr>
              <a:t>that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84194" y="1983435"/>
            <a:ext cx="2776855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150" spc="-15" dirty="0">
                <a:latin typeface="Times New Roman"/>
                <a:cs typeface="Times New Roman"/>
              </a:rPr>
              <a:t>deg((</a:t>
            </a:r>
            <a:r>
              <a:rPr sz="3150" i="1" spc="-15" dirty="0">
                <a:latin typeface="Times New Roman"/>
                <a:cs typeface="Times New Roman"/>
              </a:rPr>
              <a:t>g</a:t>
            </a:r>
            <a:r>
              <a:rPr sz="2775" spc="-22" baseline="36036" dirty="0">
                <a:latin typeface="Times New Roman"/>
                <a:cs typeface="Times New Roman"/>
              </a:rPr>
              <a:t>(</a:t>
            </a:r>
            <a:r>
              <a:rPr sz="2775" spc="-135" baseline="36036" dirty="0">
                <a:latin typeface="Times New Roman"/>
                <a:cs typeface="Times New Roman"/>
              </a:rPr>
              <a:t> </a:t>
            </a:r>
            <a:r>
              <a:rPr sz="2775" i="1" spc="112" baseline="36036" dirty="0">
                <a:latin typeface="Times New Roman"/>
                <a:cs typeface="Times New Roman"/>
              </a:rPr>
              <a:t>j</a:t>
            </a:r>
            <a:r>
              <a:rPr sz="2775" spc="112" baseline="36036" dirty="0">
                <a:latin typeface="Times New Roman"/>
                <a:cs typeface="Times New Roman"/>
              </a:rPr>
              <a:t>)</a:t>
            </a:r>
            <a:r>
              <a:rPr sz="2775" spc="-202" baseline="36036" dirty="0">
                <a:latin typeface="Times New Roman"/>
                <a:cs typeface="Times New Roman"/>
              </a:rPr>
              <a:t> </a:t>
            </a:r>
            <a:r>
              <a:rPr sz="3150" spc="-35" dirty="0">
                <a:latin typeface="Times New Roman"/>
                <a:cs typeface="Times New Roman"/>
              </a:rPr>
              <a:t>(</a:t>
            </a:r>
            <a:r>
              <a:rPr sz="3150" i="1" spc="-35" dirty="0">
                <a:latin typeface="Times New Roman"/>
                <a:cs typeface="Times New Roman"/>
              </a:rPr>
              <a:t>D</a:t>
            </a:r>
            <a:r>
              <a:rPr sz="3150" spc="-35" dirty="0">
                <a:latin typeface="Times New Roman"/>
                <a:cs typeface="Times New Roman"/>
              </a:rPr>
              <a:t>)))</a:t>
            </a:r>
            <a:r>
              <a:rPr sz="3150" spc="-225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Symbol"/>
                <a:cs typeface="Symbol"/>
              </a:rPr>
              <a:t></a:t>
            </a:r>
            <a:r>
              <a:rPr sz="3150" spc="-509" dirty="0">
                <a:latin typeface="Times New Roman"/>
                <a:cs typeface="Times New Roman"/>
              </a:rPr>
              <a:t> </a:t>
            </a:r>
            <a:r>
              <a:rPr sz="3150" spc="-5" dirty="0">
                <a:latin typeface="Times New Roman"/>
                <a:cs typeface="Times New Roman"/>
              </a:rPr>
              <a:t>1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9027" y="2614371"/>
            <a:ext cx="171577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45" dirty="0">
                <a:latin typeface="Arial"/>
                <a:cs typeface="Arial"/>
              </a:rPr>
              <a:t>The</a:t>
            </a:r>
            <a:r>
              <a:rPr sz="2100" spc="-310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polynomial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78963" y="2525725"/>
            <a:ext cx="2698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imes New Roman"/>
                <a:cs typeface="Times New Roman"/>
              </a:rPr>
              <a:t>(</a:t>
            </a:r>
            <a:r>
              <a:rPr sz="1800" spc="-90" dirty="0">
                <a:latin typeface="Times New Roman"/>
                <a:cs typeface="Times New Roman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37814" y="2802458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0301" y="2535173"/>
            <a:ext cx="57086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90" dirty="0">
                <a:latin typeface="Times New Roman"/>
                <a:cs typeface="Times New Roman"/>
              </a:rPr>
              <a:t>(</a:t>
            </a:r>
            <a:r>
              <a:rPr sz="3100" i="1" spc="-105" dirty="0">
                <a:latin typeface="Times New Roman"/>
                <a:cs typeface="Times New Roman"/>
              </a:rPr>
              <a:t>D</a:t>
            </a:r>
            <a:r>
              <a:rPr sz="3100" spc="-5" dirty="0">
                <a:latin typeface="Times New Roman"/>
                <a:cs typeface="Times New Roman"/>
              </a:rPr>
              <a:t>)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47569" y="2535173"/>
            <a:ext cx="22225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i="1" spc="-5" dirty="0">
                <a:latin typeface="Times New Roman"/>
                <a:cs typeface="Times New Roman"/>
              </a:rPr>
              <a:t>g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31082" y="2184588"/>
            <a:ext cx="1423670" cy="77597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264795" algn="ctr">
              <a:lnSpc>
                <a:spcPct val="100000"/>
              </a:lnSpc>
              <a:spcBef>
                <a:spcPts val="635"/>
              </a:spcBef>
            </a:pPr>
            <a:r>
              <a:rPr sz="1850" i="1" spc="-5" dirty="0">
                <a:latin typeface="Times New Roman"/>
                <a:cs typeface="Times New Roman"/>
              </a:rPr>
              <a:t>i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100" spc="-65" dirty="0">
                <a:latin typeface="Arial"/>
                <a:cs typeface="Arial"/>
              </a:rPr>
              <a:t>governs</a:t>
            </a:r>
            <a:r>
              <a:rPr sz="2100" spc="-280" dirty="0">
                <a:latin typeface="Arial"/>
                <a:cs typeface="Arial"/>
              </a:rPr>
              <a:t> </a:t>
            </a:r>
            <a:r>
              <a:rPr sz="2100" spc="-95" dirty="0">
                <a:latin typeface="Arial"/>
                <a:cs typeface="Arial"/>
              </a:rPr>
              <a:t>how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51017" y="2493010"/>
            <a:ext cx="202882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200" i="1" spc="5" dirty="0">
                <a:latin typeface="Times New Roman"/>
                <a:cs typeface="Times New Roman"/>
              </a:rPr>
              <a:t>u</a:t>
            </a:r>
            <a:r>
              <a:rPr sz="2775" i="1" spc="7" baseline="-25525" dirty="0">
                <a:latin typeface="Times New Roman"/>
                <a:cs typeface="Times New Roman"/>
              </a:rPr>
              <a:t>l</a:t>
            </a:r>
            <a:r>
              <a:rPr sz="2775" spc="7" baseline="-25525" dirty="0">
                <a:latin typeface="Symbol"/>
                <a:cs typeface="Symbol"/>
              </a:rPr>
              <a:t></a:t>
            </a:r>
            <a:r>
              <a:rPr sz="2775" i="1" spc="7" baseline="-25525" dirty="0">
                <a:latin typeface="Times New Roman"/>
                <a:cs typeface="Times New Roman"/>
              </a:rPr>
              <a:t>m </a:t>
            </a:r>
            <a:r>
              <a:rPr sz="3200" spc="-5" dirty="0">
                <a:latin typeface="Times New Roman"/>
                <a:cs typeface="Times New Roman"/>
              </a:rPr>
              <a:t>, </a:t>
            </a:r>
            <a:r>
              <a:rPr sz="3200" i="1" spc="-10" dirty="0">
                <a:latin typeface="Times New Roman"/>
                <a:cs typeface="Times New Roman"/>
              </a:rPr>
              <a:t>m</a:t>
            </a:r>
            <a:r>
              <a:rPr sz="3200" i="1" spc="-420" dirty="0">
                <a:latin typeface="Times New Roman"/>
                <a:cs typeface="Times New Roman"/>
              </a:rPr>
              <a:t> </a:t>
            </a:r>
            <a:r>
              <a:rPr sz="3200" spc="-105" dirty="0">
                <a:latin typeface="Symbol"/>
                <a:cs typeface="Symbol"/>
              </a:rPr>
              <a:t></a:t>
            </a:r>
            <a:r>
              <a:rPr sz="3200" spc="-105" dirty="0">
                <a:latin typeface="Times New Roman"/>
                <a:cs typeface="Times New Roman"/>
              </a:rPr>
              <a:t>0,1,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11339" y="2614371"/>
            <a:ext cx="76708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-55" dirty="0">
                <a:latin typeface="Arial"/>
                <a:cs typeface="Arial"/>
              </a:rPr>
              <a:t>affects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4076" y="3043250"/>
            <a:ext cx="4055745" cy="530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3300" i="1" spc="-25" dirty="0">
                <a:latin typeface="Times New Roman"/>
                <a:cs typeface="Times New Roman"/>
              </a:rPr>
              <a:t>x</a:t>
            </a:r>
            <a:r>
              <a:rPr sz="2850" spc="-37" baseline="36549" dirty="0">
                <a:latin typeface="Times New Roman"/>
                <a:cs typeface="Times New Roman"/>
              </a:rPr>
              <a:t>(1)</a:t>
            </a:r>
            <a:r>
              <a:rPr sz="2850" spc="-97" baseline="3654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:</a:t>
            </a:r>
            <a:r>
              <a:rPr sz="3300" spc="-215" dirty="0">
                <a:latin typeface="Times New Roman"/>
                <a:cs typeface="Times New Roman"/>
              </a:rPr>
              <a:t> </a:t>
            </a:r>
            <a:r>
              <a:rPr sz="3300" i="1" spc="30" dirty="0">
                <a:latin typeface="Times New Roman"/>
                <a:cs typeface="Times New Roman"/>
              </a:rPr>
              <a:t>g</a:t>
            </a:r>
            <a:r>
              <a:rPr sz="2850" spc="44" baseline="36549" dirty="0">
                <a:latin typeface="Times New Roman"/>
                <a:cs typeface="Times New Roman"/>
              </a:rPr>
              <a:t>(1)</a:t>
            </a:r>
            <a:r>
              <a:rPr sz="2850" spc="-195" baseline="36549" dirty="0">
                <a:latin typeface="Times New Roman"/>
                <a:cs typeface="Times New Roman"/>
              </a:rPr>
              <a:t> </a:t>
            </a:r>
            <a:r>
              <a:rPr sz="3300" spc="-10" dirty="0">
                <a:latin typeface="Times New Roman"/>
                <a:cs typeface="Times New Roman"/>
              </a:rPr>
              <a:t>(</a:t>
            </a:r>
            <a:r>
              <a:rPr sz="3300" i="1" spc="-10" dirty="0">
                <a:latin typeface="Times New Roman"/>
                <a:cs typeface="Times New Roman"/>
              </a:rPr>
              <a:t>D</a:t>
            </a:r>
            <a:r>
              <a:rPr sz="3300" spc="-10" dirty="0">
                <a:latin typeface="Times New Roman"/>
                <a:cs typeface="Times New Roman"/>
              </a:rPr>
              <a:t>)</a:t>
            </a:r>
            <a:r>
              <a:rPr sz="3300" spc="-140" dirty="0">
                <a:latin typeface="Times New Roman"/>
                <a:cs typeface="Times New Roman"/>
              </a:rPr>
              <a:t> </a:t>
            </a:r>
            <a:r>
              <a:rPr sz="3300" spc="100" dirty="0">
                <a:latin typeface="Symbol"/>
                <a:cs typeface="Symbol"/>
              </a:rPr>
              <a:t></a:t>
            </a:r>
            <a:r>
              <a:rPr sz="3300" spc="100" dirty="0">
                <a:latin typeface="Times New Roman"/>
                <a:cs typeface="Times New Roman"/>
              </a:rPr>
              <a:t>1</a:t>
            </a:r>
            <a:r>
              <a:rPr sz="3300" spc="100" dirty="0">
                <a:latin typeface="Symbol"/>
                <a:cs typeface="Symbol"/>
              </a:rPr>
              <a:t></a:t>
            </a:r>
            <a:r>
              <a:rPr sz="3300" spc="-254" dirty="0">
                <a:latin typeface="Times New Roman"/>
                <a:cs typeface="Times New Roman"/>
              </a:rPr>
              <a:t> </a:t>
            </a:r>
            <a:r>
              <a:rPr sz="3300" spc="135" dirty="0">
                <a:latin typeface="Times New Roman"/>
                <a:cs typeface="Times New Roman"/>
              </a:rPr>
              <a:t>0</a:t>
            </a:r>
            <a:r>
              <a:rPr sz="3300" spc="135" dirty="0">
                <a:latin typeface="Symbol"/>
                <a:cs typeface="Symbol"/>
              </a:rPr>
              <a:t></a:t>
            </a:r>
            <a:r>
              <a:rPr sz="3300" spc="-365" dirty="0">
                <a:latin typeface="Times New Roman"/>
                <a:cs typeface="Times New Roman"/>
              </a:rPr>
              <a:t> </a:t>
            </a:r>
            <a:r>
              <a:rPr sz="3300" i="1" spc="5" dirty="0">
                <a:latin typeface="Times New Roman"/>
                <a:cs typeface="Times New Roman"/>
              </a:rPr>
              <a:t>D</a:t>
            </a:r>
            <a:r>
              <a:rPr sz="3300" i="1" spc="-229" dirty="0">
                <a:latin typeface="Times New Roman"/>
                <a:cs typeface="Times New Roman"/>
              </a:rPr>
              <a:t> </a:t>
            </a:r>
            <a:r>
              <a:rPr sz="3300" spc="155" dirty="0">
                <a:latin typeface="Symbol"/>
                <a:cs typeface="Symbol"/>
              </a:rPr>
              <a:t></a:t>
            </a:r>
            <a:r>
              <a:rPr sz="3300" spc="155" dirty="0">
                <a:latin typeface="Times New Roman"/>
                <a:cs typeface="Times New Roman"/>
              </a:rPr>
              <a:t>1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27733" y="3332479"/>
            <a:ext cx="941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8355" algn="l"/>
              </a:tabLst>
            </a:pPr>
            <a:r>
              <a:rPr sz="1900" i="1" spc="-5" dirty="0">
                <a:latin typeface="Times New Roman"/>
                <a:cs typeface="Times New Roman"/>
              </a:rPr>
              <a:t>l	</a:t>
            </a:r>
            <a:r>
              <a:rPr sz="1900" spc="-5" dirty="0">
                <a:latin typeface="Times New Roman"/>
                <a:cs typeface="Times New Roman"/>
              </a:rPr>
              <a:t>1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9708" y="3762247"/>
            <a:ext cx="171640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40" dirty="0">
                <a:latin typeface="Arial"/>
                <a:cs typeface="Arial"/>
              </a:rPr>
              <a:t>The</a:t>
            </a:r>
            <a:r>
              <a:rPr sz="2100" spc="-310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polynomial</a:t>
            </a:r>
            <a:endParaRPr sz="2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46070" y="3661029"/>
            <a:ext cx="303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latin typeface="Times New Roman"/>
                <a:cs typeface="Times New Roman"/>
              </a:rPr>
              <a:t>(</a:t>
            </a:r>
            <a:r>
              <a:rPr sz="1800" spc="10" dirty="0">
                <a:latin typeface="Times New Roman"/>
                <a:cs typeface="Times New Roman"/>
              </a:rPr>
              <a:t>2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6445" y="3938473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74238" y="3683634"/>
            <a:ext cx="566420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50" spc="80" dirty="0">
                <a:latin typeface="Times New Roman"/>
                <a:cs typeface="Times New Roman"/>
              </a:rPr>
              <a:t>(</a:t>
            </a:r>
            <a:r>
              <a:rPr sz="3050" i="1" spc="-70" dirty="0">
                <a:latin typeface="Times New Roman"/>
                <a:cs typeface="Times New Roman"/>
              </a:rPr>
              <a:t>D</a:t>
            </a:r>
            <a:r>
              <a:rPr sz="3050" spc="-5" dirty="0">
                <a:latin typeface="Times New Roman"/>
                <a:cs typeface="Times New Roman"/>
              </a:rPr>
              <a:t>)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17723" y="3683634"/>
            <a:ext cx="219075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50" i="1" spc="-5" dirty="0">
                <a:latin typeface="Times New Roman"/>
                <a:cs typeface="Times New Roman"/>
              </a:rPr>
              <a:t>g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86251" y="3650996"/>
            <a:ext cx="3435350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598295" algn="l"/>
              </a:tabLst>
            </a:pPr>
            <a:r>
              <a:rPr sz="2100" spc="-60" dirty="0">
                <a:latin typeface="Arial"/>
                <a:cs typeface="Arial"/>
              </a:rPr>
              <a:t>governs</a:t>
            </a:r>
            <a:r>
              <a:rPr sz="2100" spc="-155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how	</a:t>
            </a:r>
            <a:r>
              <a:rPr sz="2950" i="1" spc="5" dirty="0">
                <a:latin typeface="Times New Roman"/>
                <a:cs typeface="Times New Roman"/>
              </a:rPr>
              <a:t>u</a:t>
            </a:r>
            <a:r>
              <a:rPr sz="2550" i="1" spc="7" baseline="-26143" dirty="0">
                <a:latin typeface="Times New Roman"/>
                <a:cs typeface="Times New Roman"/>
              </a:rPr>
              <a:t>l</a:t>
            </a:r>
            <a:r>
              <a:rPr sz="2550" spc="7" baseline="-26143" dirty="0">
                <a:latin typeface="Symbol"/>
                <a:cs typeface="Symbol"/>
              </a:rPr>
              <a:t></a:t>
            </a:r>
            <a:r>
              <a:rPr sz="2550" i="1" spc="7" baseline="-26143" dirty="0">
                <a:latin typeface="Times New Roman"/>
                <a:cs typeface="Times New Roman"/>
              </a:rPr>
              <a:t>m </a:t>
            </a:r>
            <a:r>
              <a:rPr sz="2950" dirty="0">
                <a:latin typeface="Times New Roman"/>
                <a:cs typeface="Times New Roman"/>
              </a:rPr>
              <a:t>, </a:t>
            </a:r>
            <a:r>
              <a:rPr sz="2950" i="1" dirty="0">
                <a:latin typeface="Times New Roman"/>
                <a:cs typeface="Times New Roman"/>
              </a:rPr>
              <a:t>m</a:t>
            </a:r>
            <a:r>
              <a:rPr sz="2950" i="1" spc="-445" dirty="0">
                <a:latin typeface="Times New Roman"/>
                <a:cs typeface="Times New Roman"/>
              </a:rPr>
              <a:t> </a:t>
            </a:r>
            <a:r>
              <a:rPr sz="2950" spc="-90" dirty="0">
                <a:latin typeface="Symbol"/>
                <a:cs typeface="Symbol"/>
              </a:rPr>
              <a:t></a:t>
            </a:r>
            <a:r>
              <a:rPr sz="2950" spc="-90" dirty="0">
                <a:latin typeface="Times New Roman"/>
                <a:cs typeface="Times New Roman"/>
              </a:rPr>
              <a:t>0,1,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14361" y="3719829"/>
            <a:ext cx="76644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-65" dirty="0">
                <a:latin typeface="Arial"/>
                <a:cs typeface="Arial"/>
              </a:rPr>
              <a:t>a</a:t>
            </a:r>
            <a:r>
              <a:rPr sz="2100" spc="-85" dirty="0">
                <a:latin typeface="Arial"/>
                <a:cs typeface="Arial"/>
              </a:rPr>
              <a:t>f</a:t>
            </a:r>
            <a:r>
              <a:rPr sz="2100" spc="-40" dirty="0">
                <a:latin typeface="Arial"/>
                <a:cs typeface="Arial"/>
              </a:rPr>
              <a:t>f</a:t>
            </a:r>
            <a:r>
              <a:rPr sz="2100" spc="-70" dirty="0">
                <a:latin typeface="Arial"/>
                <a:cs typeface="Arial"/>
              </a:rPr>
              <a:t>ec</a:t>
            </a:r>
            <a:r>
              <a:rPr sz="2100" spc="-60" dirty="0">
                <a:latin typeface="Arial"/>
                <a:cs typeface="Arial"/>
              </a:rPr>
              <a:t>t</a:t>
            </a:r>
            <a:r>
              <a:rPr sz="2100" spc="5" dirty="0">
                <a:latin typeface="Arial"/>
                <a:cs typeface="Arial"/>
              </a:rPr>
              <a:t>s</a:t>
            </a:r>
            <a:endParaRPr sz="2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09116" y="4233164"/>
            <a:ext cx="4297680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950" i="1" spc="40" dirty="0">
                <a:latin typeface="Times New Roman"/>
                <a:cs typeface="Times New Roman"/>
              </a:rPr>
              <a:t>x</a:t>
            </a:r>
            <a:r>
              <a:rPr sz="2550" spc="60" baseline="37581" dirty="0">
                <a:latin typeface="Times New Roman"/>
                <a:cs typeface="Times New Roman"/>
              </a:rPr>
              <a:t>(2) </a:t>
            </a:r>
            <a:r>
              <a:rPr sz="2950" dirty="0">
                <a:latin typeface="Times New Roman"/>
                <a:cs typeface="Times New Roman"/>
              </a:rPr>
              <a:t>:</a:t>
            </a:r>
            <a:r>
              <a:rPr sz="2950" spc="-105" dirty="0">
                <a:latin typeface="Times New Roman"/>
                <a:cs typeface="Times New Roman"/>
              </a:rPr>
              <a:t> </a:t>
            </a:r>
            <a:r>
              <a:rPr sz="2950" i="1" dirty="0">
                <a:latin typeface="Times New Roman"/>
                <a:cs typeface="Times New Roman"/>
              </a:rPr>
              <a:t>g</a:t>
            </a:r>
            <a:r>
              <a:rPr sz="2950" i="1" spc="-180" dirty="0">
                <a:latin typeface="Times New Roman"/>
                <a:cs typeface="Times New Roman"/>
              </a:rPr>
              <a:t> </a:t>
            </a:r>
            <a:r>
              <a:rPr sz="2550" spc="30" baseline="37581" dirty="0">
                <a:latin typeface="Times New Roman"/>
                <a:cs typeface="Times New Roman"/>
              </a:rPr>
              <a:t>(2)</a:t>
            </a:r>
            <a:r>
              <a:rPr sz="2550" spc="52" baseline="37581" dirty="0">
                <a:latin typeface="Times New Roman"/>
                <a:cs typeface="Times New Roman"/>
              </a:rPr>
              <a:t> </a:t>
            </a:r>
            <a:r>
              <a:rPr sz="2950" spc="-15" dirty="0">
                <a:latin typeface="Times New Roman"/>
                <a:cs typeface="Times New Roman"/>
              </a:rPr>
              <a:t>(</a:t>
            </a:r>
            <a:r>
              <a:rPr sz="2950" i="1" spc="-15" dirty="0">
                <a:latin typeface="Times New Roman"/>
                <a:cs typeface="Times New Roman"/>
              </a:rPr>
              <a:t>D</a:t>
            </a:r>
            <a:r>
              <a:rPr sz="2950" spc="-15" dirty="0">
                <a:latin typeface="Times New Roman"/>
                <a:cs typeface="Times New Roman"/>
              </a:rPr>
              <a:t>)</a:t>
            </a:r>
            <a:r>
              <a:rPr sz="2950" spc="-2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180" dirty="0">
                <a:latin typeface="Times New Roman"/>
                <a:cs typeface="Times New Roman"/>
              </a:rPr>
              <a:t> </a:t>
            </a:r>
            <a:r>
              <a:rPr sz="2950" spc="90" dirty="0">
                <a:latin typeface="Times New Roman"/>
                <a:cs typeface="Times New Roman"/>
              </a:rPr>
              <a:t>1</a:t>
            </a:r>
            <a:r>
              <a:rPr sz="2950" spc="90" dirty="0">
                <a:latin typeface="Symbol"/>
                <a:cs typeface="Symbol"/>
              </a:rPr>
              <a:t></a:t>
            </a:r>
            <a:r>
              <a:rPr sz="2950" spc="90" dirty="0">
                <a:latin typeface="Times New Roman"/>
                <a:cs typeface="Times New Roman"/>
              </a:rPr>
              <a:t>1</a:t>
            </a:r>
            <a:r>
              <a:rPr sz="2950" spc="90" dirty="0">
                <a:latin typeface="Symbol"/>
                <a:cs typeface="Symbol"/>
              </a:rPr>
              <a:t></a:t>
            </a:r>
            <a:r>
              <a:rPr sz="2950" i="1" spc="90" dirty="0">
                <a:latin typeface="Times New Roman"/>
                <a:cs typeface="Times New Roman"/>
              </a:rPr>
              <a:t>D</a:t>
            </a:r>
            <a:r>
              <a:rPr sz="2950" i="1" spc="-254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204" dirty="0">
                <a:latin typeface="Times New Roman"/>
                <a:cs typeface="Times New Roman"/>
              </a:rPr>
              <a:t> </a:t>
            </a:r>
            <a:r>
              <a:rPr sz="2950" i="1" dirty="0">
                <a:latin typeface="Times New Roman"/>
                <a:cs typeface="Times New Roman"/>
              </a:rPr>
              <a:t>D</a:t>
            </a:r>
            <a:r>
              <a:rPr sz="2950" i="1" spc="-260" dirty="0">
                <a:latin typeface="Times New Roman"/>
                <a:cs typeface="Times New Roman"/>
              </a:rPr>
              <a:t> </a:t>
            </a:r>
            <a:r>
              <a:rPr sz="2950" spc="15" dirty="0">
                <a:latin typeface="Symbol"/>
                <a:cs typeface="Symbol"/>
              </a:rPr>
              <a:t></a:t>
            </a:r>
            <a:r>
              <a:rPr sz="2950" spc="15" dirty="0">
                <a:latin typeface="Times New Roman"/>
                <a:cs typeface="Times New Roman"/>
              </a:rPr>
              <a:t>1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95171" y="4489450"/>
            <a:ext cx="887094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5175" algn="l"/>
              </a:tabLst>
            </a:pPr>
            <a:r>
              <a:rPr sz="1700" i="1" dirty="0">
                <a:latin typeface="Times New Roman"/>
                <a:cs typeface="Times New Roman"/>
              </a:rPr>
              <a:t>l	</a:t>
            </a:r>
            <a:r>
              <a:rPr sz="1700" dirty="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12314" y="4683378"/>
            <a:ext cx="4147820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950" i="1" spc="-18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140" dirty="0">
                <a:latin typeface="Times New Roman"/>
                <a:cs typeface="Times New Roman"/>
              </a:rPr>
              <a:t> </a:t>
            </a:r>
            <a:r>
              <a:rPr sz="2950" spc="-80" dirty="0">
                <a:latin typeface="Times New Roman"/>
                <a:cs typeface="Times New Roman"/>
              </a:rPr>
              <a:t>(1,1,0,</a:t>
            </a:r>
            <a:r>
              <a:rPr sz="2950" spc="-80" dirty="0">
                <a:latin typeface="Arial"/>
                <a:cs typeface="Arial"/>
              </a:rPr>
              <a:t></a:t>
            </a:r>
            <a:r>
              <a:rPr sz="2950" spc="-80" dirty="0">
                <a:latin typeface="Times New Roman"/>
                <a:cs typeface="Times New Roman"/>
              </a:rPr>
              <a:t>)</a:t>
            </a:r>
            <a:r>
              <a:rPr sz="2950" spc="-430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</a:t>
            </a:r>
            <a:r>
              <a:rPr sz="2950" spc="-295" dirty="0">
                <a:latin typeface="Times New Roman"/>
                <a:cs typeface="Times New Roman"/>
              </a:rPr>
              <a:t> </a:t>
            </a:r>
            <a:r>
              <a:rPr sz="2950" i="1" dirty="0">
                <a:latin typeface="Times New Roman"/>
                <a:cs typeface="Times New Roman"/>
              </a:rPr>
              <a:t>u</a:t>
            </a:r>
            <a:r>
              <a:rPr sz="2950" dirty="0">
                <a:latin typeface="Times New Roman"/>
                <a:cs typeface="Times New Roman"/>
              </a:rPr>
              <a:t>(</a:t>
            </a:r>
            <a:r>
              <a:rPr sz="2950" i="1" dirty="0">
                <a:latin typeface="Times New Roman"/>
                <a:cs typeface="Times New Roman"/>
              </a:rPr>
              <a:t>D</a:t>
            </a:r>
            <a:r>
              <a:rPr sz="2950" dirty="0">
                <a:latin typeface="Times New Roman"/>
                <a:cs typeface="Times New Roman"/>
              </a:rPr>
              <a:t>)</a:t>
            </a:r>
            <a:r>
              <a:rPr sz="2950" spc="-55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160" dirty="0">
                <a:latin typeface="Times New Roman"/>
                <a:cs typeface="Times New Roman"/>
              </a:rPr>
              <a:t> </a:t>
            </a:r>
            <a:r>
              <a:rPr sz="2950" spc="50" dirty="0">
                <a:latin typeface="Times New Roman"/>
                <a:cs typeface="Times New Roman"/>
              </a:rPr>
              <a:t>1</a:t>
            </a:r>
            <a:r>
              <a:rPr sz="2950" spc="50" dirty="0">
                <a:latin typeface="Symbol"/>
                <a:cs typeface="Symbol"/>
              </a:rPr>
              <a:t></a:t>
            </a:r>
            <a:r>
              <a:rPr sz="2950" spc="-135" dirty="0">
                <a:latin typeface="Times New Roman"/>
                <a:cs typeface="Times New Roman"/>
              </a:rPr>
              <a:t> </a:t>
            </a:r>
            <a:r>
              <a:rPr sz="2950" i="1" spc="-875" dirty="0">
                <a:latin typeface="Times New Roman"/>
                <a:cs typeface="Times New Roman"/>
              </a:rPr>
              <a:t>D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3023" y="5132273"/>
            <a:ext cx="502602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0140" algn="l"/>
              </a:tabLst>
            </a:pPr>
            <a:r>
              <a:rPr sz="30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050" i="1" spc="-220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</a:t>
            </a:r>
            <a:r>
              <a:rPr sz="3050" spc="-250" dirty="0">
                <a:latin typeface="Times New Roman"/>
                <a:cs typeface="Times New Roman"/>
              </a:rPr>
              <a:t> </a:t>
            </a:r>
            <a:r>
              <a:rPr sz="30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050" i="1" spc="-295" dirty="0">
                <a:latin typeface="Times New Roman"/>
                <a:cs typeface="Times New Roman"/>
              </a:rPr>
              <a:t> </a:t>
            </a:r>
            <a:r>
              <a:rPr sz="3050" dirty="0">
                <a:latin typeface="Symbol"/>
                <a:cs typeface="Symbol"/>
              </a:rPr>
              <a:t></a:t>
            </a:r>
            <a:r>
              <a:rPr sz="3050" spc="-490" dirty="0">
                <a:latin typeface="Times New Roman"/>
                <a:cs typeface="Times New Roman"/>
              </a:rPr>
              <a:t> </a:t>
            </a:r>
            <a:r>
              <a:rPr sz="3050" i="1" u="heavy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050" spc="-65" dirty="0">
                <a:latin typeface="Times New Roman"/>
                <a:cs typeface="Times New Roman"/>
              </a:rPr>
              <a:t>,</a:t>
            </a:r>
            <a:r>
              <a:rPr sz="2100" spc="-65" dirty="0">
                <a:latin typeface="Arial"/>
                <a:cs typeface="Arial"/>
              </a:rPr>
              <a:t>yielding	</a:t>
            </a:r>
            <a:r>
              <a:rPr sz="29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2950" i="1" dirty="0">
                <a:latin typeface="Times New Roman"/>
                <a:cs typeface="Times New Roman"/>
              </a:rPr>
              <a:t> 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-390" dirty="0">
                <a:latin typeface="Times New Roman"/>
                <a:cs typeface="Times New Roman"/>
              </a:rPr>
              <a:t> </a:t>
            </a:r>
            <a:r>
              <a:rPr sz="2950" spc="-204" dirty="0">
                <a:latin typeface="Times New Roman"/>
                <a:cs typeface="Times New Roman"/>
              </a:rPr>
              <a:t>(11,10,01,00,</a:t>
            </a:r>
            <a:r>
              <a:rPr sz="2950" spc="-204" dirty="0">
                <a:latin typeface="Arial"/>
                <a:cs typeface="Arial"/>
              </a:rPr>
              <a:t></a:t>
            </a:r>
            <a:r>
              <a:rPr sz="2950" spc="-204" dirty="0">
                <a:latin typeface="Times New Roman"/>
                <a:cs typeface="Times New Roman"/>
              </a:rPr>
              <a:t>)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53516" y="5649264"/>
            <a:ext cx="3453765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5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050" spc="-25" dirty="0">
                <a:latin typeface="Times New Roman"/>
                <a:cs typeface="Times New Roman"/>
              </a:rPr>
              <a:t>(</a:t>
            </a:r>
            <a:r>
              <a:rPr sz="3050" i="1" spc="-25" dirty="0">
                <a:latin typeface="Times New Roman"/>
                <a:cs typeface="Times New Roman"/>
              </a:rPr>
              <a:t>D</a:t>
            </a:r>
            <a:r>
              <a:rPr sz="3050" spc="-25" dirty="0">
                <a:latin typeface="Times New Roman"/>
                <a:cs typeface="Times New Roman"/>
              </a:rPr>
              <a:t>) </a:t>
            </a:r>
            <a:r>
              <a:rPr sz="3050" spc="-5" dirty="0">
                <a:latin typeface="Symbol"/>
                <a:cs typeface="Symbol"/>
              </a:rPr>
              <a:t></a:t>
            </a:r>
            <a:r>
              <a:rPr sz="3050" spc="-405" dirty="0">
                <a:latin typeface="Times New Roman"/>
                <a:cs typeface="Times New Roman"/>
              </a:rPr>
              <a:t> </a:t>
            </a:r>
            <a:r>
              <a:rPr sz="3050" i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050" spc="-45" dirty="0">
                <a:latin typeface="Times New Roman"/>
                <a:cs typeface="Times New Roman"/>
              </a:rPr>
              <a:t>(</a:t>
            </a:r>
            <a:r>
              <a:rPr sz="3050" i="1" spc="-45" dirty="0">
                <a:latin typeface="Times New Roman"/>
                <a:cs typeface="Times New Roman"/>
              </a:rPr>
              <a:t>D</a:t>
            </a:r>
            <a:r>
              <a:rPr sz="3050" spc="-45" dirty="0">
                <a:latin typeface="Times New Roman"/>
                <a:cs typeface="Times New Roman"/>
              </a:rPr>
              <a:t>)</a:t>
            </a:r>
            <a:r>
              <a:rPr sz="3050" i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3050" spc="-45" dirty="0">
                <a:latin typeface="Times New Roman"/>
                <a:cs typeface="Times New Roman"/>
              </a:rPr>
              <a:t>(</a:t>
            </a:r>
            <a:r>
              <a:rPr sz="3050" i="1" spc="-45" dirty="0">
                <a:latin typeface="Times New Roman"/>
                <a:cs typeface="Times New Roman"/>
              </a:rPr>
              <a:t>D</a:t>
            </a:r>
            <a:r>
              <a:rPr sz="3050" spc="-45" dirty="0">
                <a:latin typeface="Times New Roman"/>
                <a:cs typeface="Times New Roman"/>
              </a:rPr>
              <a:t>)</a:t>
            </a:r>
            <a:r>
              <a:rPr sz="3150" spc="-67" baseline="2645" dirty="0">
                <a:latin typeface="Arial"/>
                <a:cs typeface="Arial"/>
              </a:rPr>
              <a:t>yielding</a:t>
            </a:r>
            <a:endParaRPr sz="3150" baseline="2645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80250" y="5349646"/>
            <a:ext cx="1248410" cy="786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100" spc="15" dirty="0">
                <a:latin typeface="Times New Roman"/>
                <a:cs typeface="Times New Roman"/>
              </a:rPr>
              <a:t>1</a:t>
            </a:r>
            <a:r>
              <a:rPr sz="3100" spc="15" dirty="0">
                <a:latin typeface="Symbol"/>
                <a:cs typeface="Symbol"/>
              </a:rPr>
              <a:t></a:t>
            </a:r>
            <a:r>
              <a:rPr sz="3100" spc="-500" dirty="0">
                <a:latin typeface="Times New Roman"/>
                <a:cs typeface="Times New Roman"/>
              </a:rPr>
              <a:t> </a:t>
            </a:r>
            <a:r>
              <a:rPr sz="3100" i="1" spc="110" dirty="0">
                <a:latin typeface="Times New Roman"/>
                <a:cs typeface="Times New Roman"/>
              </a:rPr>
              <a:t>D</a:t>
            </a:r>
            <a:r>
              <a:rPr sz="2700" spc="165" baseline="41666" dirty="0">
                <a:latin typeface="Times New Roman"/>
                <a:cs typeface="Times New Roman"/>
              </a:rPr>
              <a:t>2 </a:t>
            </a:r>
            <a:r>
              <a:rPr sz="7500" spc="-7" baseline="1666" dirty="0">
                <a:latin typeface="Symbol"/>
                <a:cs typeface="Symbol"/>
              </a:rPr>
              <a:t></a:t>
            </a:r>
            <a:endParaRPr sz="7500" baseline="1666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71720" y="5356352"/>
            <a:ext cx="1861185" cy="786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i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100" spc="-25" dirty="0">
                <a:latin typeface="Times New Roman"/>
                <a:cs typeface="Times New Roman"/>
              </a:rPr>
              <a:t>(</a:t>
            </a:r>
            <a:r>
              <a:rPr sz="3100" i="1" spc="-25" dirty="0">
                <a:latin typeface="Times New Roman"/>
                <a:cs typeface="Times New Roman"/>
              </a:rPr>
              <a:t>D</a:t>
            </a:r>
            <a:r>
              <a:rPr sz="3100" spc="-25" dirty="0">
                <a:latin typeface="Times New Roman"/>
                <a:cs typeface="Times New Roman"/>
              </a:rPr>
              <a:t>) </a:t>
            </a:r>
            <a:r>
              <a:rPr sz="3100" spc="-5" dirty="0">
                <a:latin typeface="Symbol"/>
                <a:cs typeface="Symbol"/>
              </a:rPr>
              <a:t></a:t>
            </a:r>
            <a:r>
              <a:rPr sz="3100" spc="-225" dirty="0">
                <a:latin typeface="Times New Roman"/>
                <a:cs typeface="Times New Roman"/>
              </a:rPr>
              <a:t> </a:t>
            </a:r>
            <a:r>
              <a:rPr sz="5000" spc="-540" dirty="0">
                <a:latin typeface="Symbol"/>
                <a:cs typeface="Symbol"/>
              </a:rPr>
              <a:t></a:t>
            </a:r>
            <a:r>
              <a:rPr sz="3100" spc="-540" dirty="0">
                <a:latin typeface="Times New Roman"/>
                <a:cs typeface="Times New Roman"/>
              </a:rPr>
              <a:t>1</a:t>
            </a:r>
            <a:r>
              <a:rPr sz="3100" spc="-540" dirty="0">
                <a:latin typeface="Symbol"/>
                <a:cs typeface="Symbol"/>
              </a:rPr>
              <a:t></a:t>
            </a:r>
            <a:r>
              <a:rPr sz="3100" spc="-540" dirty="0">
                <a:latin typeface="Times New Roman"/>
                <a:cs typeface="Times New Roman"/>
              </a:rPr>
              <a:t> </a:t>
            </a:r>
            <a:r>
              <a:rPr sz="3100" i="1" spc="-5" dirty="0">
                <a:latin typeface="Times New Roman"/>
                <a:cs typeface="Times New Roman"/>
              </a:rPr>
              <a:t>D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913" y="0"/>
            <a:ext cx="6682740" cy="10064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pc="-210" dirty="0"/>
              <a:t>Decoding </a:t>
            </a:r>
            <a:r>
              <a:rPr spc="-5" dirty="0"/>
              <a:t>of </a:t>
            </a:r>
            <a:r>
              <a:rPr spc="-114" dirty="0"/>
              <a:t>convolutional</a:t>
            </a:r>
            <a:r>
              <a:rPr spc="-655" dirty="0"/>
              <a:t> </a:t>
            </a:r>
            <a:r>
              <a:rPr spc="-260" dirty="0"/>
              <a:t>codes</a:t>
            </a: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800" spc="-130" dirty="0"/>
              <a:t>The </a:t>
            </a:r>
            <a:r>
              <a:rPr sz="1800" spc="-35" dirty="0"/>
              <a:t>Viterbi</a:t>
            </a:r>
            <a:r>
              <a:rPr sz="1800" spc="-120" dirty="0"/>
              <a:t> </a:t>
            </a:r>
            <a:r>
              <a:rPr sz="1800" spc="-40" dirty="0"/>
              <a:t>algorithm</a:t>
            </a:r>
            <a:endParaRPr sz="1800"/>
          </a:p>
        </p:txBody>
      </p:sp>
      <p:grpSp>
        <p:nvGrpSpPr>
          <p:cNvPr id="3" name="object 3"/>
          <p:cNvGrpSpPr/>
          <p:nvPr/>
        </p:nvGrpSpPr>
        <p:grpSpPr>
          <a:xfrm>
            <a:off x="3494151" y="2234349"/>
            <a:ext cx="1033780" cy="1068705"/>
            <a:chOff x="3494151" y="2234349"/>
            <a:chExt cx="1033780" cy="1068705"/>
          </a:xfrm>
        </p:grpSpPr>
        <p:sp>
          <p:nvSpPr>
            <p:cNvPr id="4" name="object 4"/>
            <p:cNvSpPr/>
            <p:nvPr/>
          </p:nvSpPr>
          <p:spPr>
            <a:xfrm>
              <a:off x="3500501" y="2240699"/>
              <a:ext cx="553720" cy="597535"/>
            </a:xfrm>
            <a:custGeom>
              <a:avLst/>
              <a:gdLst/>
              <a:ahLst/>
              <a:cxnLst/>
              <a:rect l="l" t="t" r="r" b="b"/>
              <a:pathLst>
                <a:path w="553720" h="597535">
                  <a:moveTo>
                    <a:pt x="0" y="597242"/>
                  </a:moveTo>
                  <a:lnTo>
                    <a:pt x="553465" y="597242"/>
                  </a:lnTo>
                  <a:lnTo>
                    <a:pt x="553465" y="0"/>
                  </a:lnTo>
                  <a:lnTo>
                    <a:pt x="0" y="0"/>
                  </a:lnTo>
                  <a:lnTo>
                    <a:pt x="0" y="59724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46448" y="3107867"/>
              <a:ext cx="181432" cy="19502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22009" y="1919681"/>
            <a:ext cx="376555" cy="5308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3300" i="1" spc="85" dirty="0">
                <a:latin typeface="Times New Roman"/>
                <a:cs typeface="Times New Roman"/>
              </a:rPr>
              <a:t>u</a:t>
            </a:r>
            <a:r>
              <a:rPr sz="2925" i="1" spc="127" baseline="-18518" dirty="0">
                <a:latin typeface="Times New Roman"/>
                <a:cs typeface="Times New Roman"/>
              </a:rPr>
              <a:t>j</a:t>
            </a:r>
            <a:endParaRPr sz="2925" baseline="-18518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4260" y="1468627"/>
            <a:ext cx="41910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800" i="1" spc="-82" baseline="11284" dirty="0">
                <a:latin typeface="Times New Roman"/>
                <a:cs typeface="Times New Roman"/>
              </a:rPr>
              <a:t>x</a:t>
            </a:r>
            <a:r>
              <a:rPr sz="1850" spc="-55" dirty="0">
                <a:latin typeface="Times New Roman"/>
                <a:cs typeface="Times New Roman"/>
              </a:rPr>
              <a:t>1</a:t>
            </a:r>
            <a:r>
              <a:rPr sz="1850" i="1" spc="-55" dirty="0">
                <a:latin typeface="Times New Roman"/>
                <a:cs typeface="Times New Roman"/>
              </a:rPr>
              <a:t>j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23261" y="1774648"/>
            <a:ext cx="3821429" cy="1533525"/>
            <a:chOff x="2223261" y="1774648"/>
            <a:chExt cx="3821429" cy="1533525"/>
          </a:xfrm>
        </p:grpSpPr>
        <p:sp>
          <p:nvSpPr>
            <p:cNvPr id="9" name="object 9"/>
            <p:cNvSpPr/>
            <p:nvPr/>
          </p:nvSpPr>
          <p:spPr>
            <a:xfrm>
              <a:off x="4127626" y="2240699"/>
              <a:ext cx="1203960" cy="597535"/>
            </a:xfrm>
            <a:custGeom>
              <a:avLst/>
              <a:gdLst/>
              <a:ahLst/>
              <a:cxnLst/>
              <a:rect l="l" t="t" r="r" b="b"/>
              <a:pathLst>
                <a:path w="1203960" h="597535">
                  <a:moveTo>
                    <a:pt x="650113" y="597242"/>
                  </a:moveTo>
                  <a:lnTo>
                    <a:pt x="1203578" y="597242"/>
                  </a:lnTo>
                  <a:lnTo>
                    <a:pt x="1203578" y="0"/>
                  </a:lnTo>
                  <a:lnTo>
                    <a:pt x="650113" y="0"/>
                  </a:lnTo>
                  <a:lnTo>
                    <a:pt x="650113" y="597242"/>
                  </a:lnTo>
                  <a:close/>
                </a:path>
                <a:path w="1203960" h="597535">
                  <a:moveTo>
                    <a:pt x="650113" y="298665"/>
                  </a:moveTo>
                  <a:lnTo>
                    <a:pt x="0" y="29866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4094" y="2486737"/>
              <a:ext cx="97288" cy="10507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88357" y="2860954"/>
              <a:ext cx="97438" cy="2525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37252" y="2539365"/>
              <a:ext cx="0" cy="321945"/>
            </a:xfrm>
            <a:custGeom>
              <a:avLst/>
              <a:gdLst/>
              <a:ahLst/>
              <a:cxnLst/>
              <a:rect l="l" t="t" r="r" b="b"/>
              <a:pathLst>
                <a:path h="321944">
                  <a:moveTo>
                    <a:pt x="0" y="321563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00676" y="2499885"/>
              <a:ext cx="72890" cy="788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45103" y="2539365"/>
              <a:ext cx="255904" cy="499745"/>
            </a:xfrm>
            <a:custGeom>
              <a:avLst/>
              <a:gdLst/>
              <a:ahLst/>
              <a:cxnLst/>
              <a:rect l="l" t="t" r="r" b="b"/>
              <a:pathLst>
                <a:path w="255904" h="499744">
                  <a:moveTo>
                    <a:pt x="255396" y="0"/>
                  </a:moveTo>
                  <a:lnTo>
                    <a:pt x="0" y="0"/>
                  </a:lnTo>
                  <a:lnTo>
                    <a:pt x="0" y="49936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54298" y="3013113"/>
              <a:ext cx="181584" cy="2944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04866" y="2539365"/>
              <a:ext cx="480059" cy="0"/>
            </a:xfrm>
            <a:custGeom>
              <a:avLst/>
              <a:gdLst/>
              <a:ahLst/>
              <a:cxnLst/>
              <a:rect l="l" t="t" r="r" b="b"/>
              <a:pathLst>
                <a:path w="480060">
                  <a:moveTo>
                    <a:pt x="0" y="0"/>
                  </a:moveTo>
                  <a:lnTo>
                    <a:pt x="47980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31205" y="2486737"/>
              <a:ext cx="97288" cy="10507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97048" y="1827275"/>
              <a:ext cx="3741420" cy="712470"/>
            </a:xfrm>
            <a:custGeom>
              <a:avLst/>
              <a:gdLst/>
              <a:ahLst/>
              <a:cxnLst/>
              <a:rect l="l" t="t" r="r" b="b"/>
              <a:pathLst>
                <a:path w="3741420" h="712469">
                  <a:moveTo>
                    <a:pt x="3587623" y="712088"/>
                  </a:moveTo>
                  <a:lnTo>
                    <a:pt x="3740912" y="712088"/>
                  </a:lnTo>
                </a:path>
                <a:path w="3741420" h="712469">
                  <a:moveTo>
                    <a:pt x="3332226" y="712088"/>
                  </a:moveTo>
                  <a:lnTo>
                    <a:pt x="3332226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23261" y="1774648"/>
              <a:ext cx="97438" cy="1050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29275" y="2539365"/>
              <a:ext cx="0" cy="666115"/>
            </a:xfrm>
            <a:custGeom>
              <a:avLst/>
              <a:gdLst/>
              <a:ahLst/>
              <a:cxnLst/>
              <a:rect l="l" t="t" r="r" b="b"/>
              <a:pathLst>
                <a:path h="666114">
                  <a:moveTo>
                    <a:pt x="0" y="0"/>
                  </a:moveTo>
                  <a:lnTo>
                    <a:pt x="0" y="6661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92698" y="2499885"/>
              <a:ext cx="73041" cy="7884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03726" y="3113531"/>
              <a:ext cx="2225675" cy="184150"/>
            </a:xfrm>
            <a:custGeom>
              <a:avLst/>
              <a:gdLst/>
              <a:ahLst/>
              <a:cxnLst/>
              <a:rect l="l" t="t" r="r" b="b"/>
              <a:pathLst>
                <a:path w="2225675" h="184150">
                  <a:moveTo>
                    <a:pt x="2225548" y="91947"/>
                  </a:moveTo>
                  <a:lnTo>
                    <a:pt x="1118489" y="91947"/>
                  </a:lnTo>
                  <a:lnTo>
                    <a:pt x="948309" y="91947"/>
                  </a:lnTo>
                </a:path>
                <a:path w="2225675" h="184150">
                  <a:moveTo>
                    <a:pt x="1033526" y="0"/>
                  </a:moveTo>
                  <a:lnTo>
                    <a:pt x="1033526" y="183768"/>
                  </a:lnTo>
                </a:path>
                <a:path w="2225675" h="184150">
                  <a:moveTo>
                    <a:pt x="948309" y="91947"/>
                  </a:moveTo>
                  <a:lnTo>
                    <a:pt x="0" y="919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60013" y="3118230"/>
              <a:ext cx="267474" cy="18376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97048" y="3205480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4">
                  <a:moveTo>
                    <a:pt x="862964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23261" y="3153013"/>
              <a:ext cx="97438" cy="10491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00500" y="2240661"/>
              <a:ext cx="553720" cy="597535"/>
            </a:xfrm>
            <a:custGeom>
              <a:avLst/>
              <a:gdLst/>
              <a:ahLst/>
              <a:cxnLst/>
              <a:rect l="l" t="t" r="r" b="b"/>
              <a:pathLst>
                <a:path w="553720" h="597535">
                  <a:moveTo>
                    <a:pt x="0" y="597535"/>
                  </a:moveTo>
                  <a:lnTo>
                    <a:pt x="553720" y="597535"/>
                  </a:lnTo>
                  <a:lnTo>
                    <a:pt x="553720" y="0"/>
                  </a:lnTo>
                  <a:lnTo>
                    <a:pt x="0" y="0"/>
                  </a:lnTo>
                  <a:lnTo>
                    <a:pt x="0" y="59753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500501" y="2240680"/>
            <a:ext cx="553720" cy="597535"/>
          </a:xfrm>
          <a:prstGeom prst="rect">
            <a:avLst/>
          </a:prstGeom>
          <a:ln w="12954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162560">
              <a:lnSpc>
                <a:spcPct val="100000"/>
              </a:lnSpc>
              <a:spcBef>
                <a:spcPts val="170"/>
              </a:spcBef>
            </a:pPr>
            <a:r>
              <a:rPr sz="5175" i="1" spc="-15" baseline="11272" dirty="0">
                <a:latin typeface="Times New Roman"/>
                <a:cs typeface="Times New Roman"/>
              </a:rPr>
              <a:t>s</a:t>
            </a:r>
            <a:r>
              <a:rPr sz="2000" spc="-10" dirty="0">
                <a:latin typeface="Times New Roman"/>
                <a:cs typeface="Times New Roman"/>
              </a:rPr>
              <a:t>1</a:t>
            </a:r>
            <a:r>
              <a:rPr sz="2000" i="1" spc="-10" dirty="0">
                <a:latin typeface="Times New Roman"/>
                <a:cs typeface="Times New Roman"/>
              </a:rPr>
              <a:t>j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777740" y="2240660"/>
            <a:ext cx="553720" cy="597535"/>
          </a:xfrm>
          <a:custGeom>
            <a:avLst/>
            <a:gdLst/>
            <a:ahLst/>
            <a:cxnLst/>
            <a:rect l="l" t="t" r="r" b="b"/>
            <a:pathLst>
              <a:path w="553720" h="597535">
                <a:moveTo>
                  <a:pt x="0" y="597535"/>
                </a:moveTo>
                <a:lnTo>
                  <a:pt x="553720" y="597535"/>
                </a:lnTo>
                <a:lnTo>
                  <a:pt x="553720" y="0"/>
                </a:lnTo>
                <a:lnTo>
                  <a:pt x="0" y="0"/>
                </a:lnTo>
                <a:lnTo>
                  <a:pt x="0" y="597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77740" y="2240680"/>
            <a:ext cx="553720" cy="597535"/>
          </a:xfrm>
          <a:prstGeom prst="rect">
            <a:avLst/>
          </a:prstGeom>
          <a:ln w="12954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5"/>
              </a:spcBef>
            </a:pPr>
            <a:r>
              <a:rPr sz="5250" i="1" spc="-37" baseline="11904" dirty="0">
                <a:latin typeface="Times New Roman"/>
                <a:cs typeface="Times New Roman"/>
              </a:rPr>
              <a:t>s</a:t>
            </a:r>
            <a:r>
              <a:rPr sz="2050" spc="-25" dirty="0">
                <a:latin typeface="Times New Roman"/>
                <a:cs typeface="Times New Roman"/>
              </a:rPr>
              <a:t>2</a:t>
            </a:r>
            <a:r>
              <a:rPr sz="2050" spc="-254" dirty="0">
                <a:latin typeface="Times New Roman"/>
                <a:cs typeface="Times New Roman"/>
              </a:rPr>
              <a:t> </a:t>
            </a:r>
            <a:r>
              <a:rPr sz="2050" i="1" spc="-5" dirty="0">
                <a:latin typeface="Times New Roman"/>
                <a:cs typeface="Times New Roman"/>
              </a:rPr>
              <a:t>j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242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9663" y="2578852"/>
            <a:ext cx="7631430" cy="2718435"/>
          </a:xfrm>
          <a:prstGeom prst="rect">
            <a:avLst/>
          </a:prstGeom>
        </p:spPr>
        <p:txBody>
          <a:bodyPr vert="horz" wrap="square" lIns="0" tIns="273050" rIns="0" bIns="0" rtlCol="0">
            <a:spAutoFit/>
          </a:bodyPr>
          <a:lstStyle/>
          <a:p>
            <a:pPr marL="1050290">
              <a:lnSpc>
                <a:spcPct val="100000"/>
              </a:lnSpc>
              <a:spcBef>
                <a:spcPts val="2150"/>
              </a:spcBef>
            </a:pPr>
            <a:r>
              <a:rPr sz="4950" i="1" spc="-75" baseline="11784" dirty="0">
                <a:latin typeface="Times New Roman"/>
                <a:cs typeface="Times New Roman"/>
              </a:rPr>
              <a:t>x</a:t>
            </a:r>
            <a:r>
              <a:rPr sz="1900" spc="-50" dirty="0">
                <a:latin typeface="Times New Roman"/>
                <a:cs typeface="Times New Roman"/>
              </a:rPr>
              <a:t>2</a:t>
            </a:r>
            <a:r>
              <a:rPr sz="1900" spc="-135" dirty="0">
                <a:latin typeface="Times New Roman"/>
                <a:cs typeface="Times New Roman"/>
              </a:rPr>
              <a:t> </a:t>
            </a:r>
            <a:r>
              <a:rPr sz="1900" i="1" spc="-5" dirty="0">
                <a:latin typeface="Times New Roman"/>
                <a:cs typeface="Times New Roman"/>
              </a:rPr>
              <a:t>j</a:t>
            </a:r>
            <a:endParaRPr sz="1900">
              <a:latin typeface="Times New Roman"/>
              <a:cs typeface="Times New Roman"/>
            </a:endParaRPr>
          </a:p>
          <a:p>
            <a:pPr marL="1385570">
              <a:lnSpc>
                <a:spcPct val="100000"/>
              </a:lnSpc>
              <a:spcBef>
                <a:spcPts val="2115"/>
              </a:spcBef>
            </a:pPr>
            <a:r>
              <a:rPr sz="340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3400" i="1" spc="5" dirty="0">
                <a:latin typeface="Times New Roman"/>
                <a:cs typeface="Times New Roman"/>
              </a:rPr>
              <a:t> </a:t>
            </a:r>
            <a:r>
              <a:rPr sz="3400" spc="5" dirty="0">
                <a:latin typeface="Symbol"/>
                <a:cs typeface="Symbol"/>
              </a:rPr>
              <a:t></a:t>
            </a:r>
            <a:r>
              <a:rPr sz="3400" spc="-570" dirty="0">
                <a:latin typeface="Times New Roman"/>
                <a:cs typeface="Times New Roman"/>
              </a:rPr>
              <a:t> </a:t>
            </a:r>
            <a:r>
              <a:rPr sz="3400" spc="-190" dirty="0">
                <a:latin typeface="Times New Roman"/>
                <a:cs typeface="Times New Roman"/>
              </a:rPr>
              <a:t>(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1,</a:t>
            </a:r>
            <a:r>
              <a:rPr sz="3400" spc="-190" dirty="0">
                <a:latin typeface="Symbol"/>
                <a:cs typeface="Symbol"/>
              </a:rPr>
              <a:t></a:t>
            </a:r>
            <a:r>
              <a:rPr sz="3400" spc="-190" dirty="0">
                <a:latin typeface="Times New Roman"/>
                <a:cs typeface="Times New Roman"/>
              </a:rPr>
              <a:t>1)</a:t>
            </a:r>
            <a:endParaRPr sz="3400">
              <a:latin typeface="Times New Roman"/>
              <a:cs typeface="Times New Roman"/>
            </a:endParaRPr>
          </a:p>
          <a:p>
            <a:pPr marL="1263650">
              <a:lnSpc>
                <a:spcPct val="100000"/>
              </a:lnSpc>
              <a:spcBef>
                <a:spcPts val="705"/>
              </a:spcBef>
            </a:pPr>
            <a:r>
              <a:rPr sz="3150" spc="-55" dirty="0">
                <a:latin typeface="Times New Roman"/>
                <a:cs typeface="Times New Roman"/>
              </a:rPr>
              <a:t>(</a:t>
            </a:r>
            <a:r>
              <a:rPr sz="3150" i="1" spc="-55" dirty="0">
                <a:latin typeface="Times New Roman"/>
                <a:cs typeface="Times New Roman"/>
              </a:rPr>
              <a:t>s</a:t>
            </a:r>
            <a:r>
              <a:rPr sz="2775" spc="-82" baseline="-19519" dirty="0">
                <a:latin typeface="Times New Roman"/>
                <a:cs typeface="Times New Roman"/>
              </a:rPr>
              <a:t>10 </a:t>
            </a:r>
            <a:r>
              <a:rPr sz="3150" spc="-5" dirty="0">
                <a:latin typeface="Times New Roman"/>
                <a:cs typeface="Times New Roman"/>
              </a:rPr>
              <a:t>, </a:t>
            </a:r>
            <a:r>
              <a:rPr sz="3150" i="1" spc="-35" dirty="0">
                <a:latin typeface="Times New Roman"/>
                <a:cs typeface="Times New Roman"/>
              </a:rPr>
              <a:t>s</a:t>
            </a:r>
            <a:r>
              <a:rPr sz="2775" spc="-52" baseline="-19519" dirty="0">
                <a:latin typeface="Times New Roman"/>
                <a:cs typeface="Times New Roman"/>
              </a:rPr>
              <a:t>20 </a:t>
            </a:r>
            <a:r>
              <a:rPr sz="3150" spc="-5" dirty="0">
                <a:latin typeface="Times New Roman"/>
                <a:cs typeface="Times New Roman"/>
              </a:rPr>
              <a:t>)</a:t>
            </a:r>
            <a:r>
              <a:rPr sz="3150" spc="-365" dirty="0">
                <a:latin typeface="Times New Roman"/>
                <a:cs typeface="Times New Roman"/>
              </a:rPr>
              <a:t> </a:t>
            </a:r>
            <a:r>
              <a:rPr sz="3150" spc="-110" dirty="0">
                <a:latin typeface="Symbol"/>
                <a:cs typeface="Symbol"/>
              </a:rPr>
              <a:t></a:t>
            </a:r>
            <a:r>
              <a:rPr sz="3150" spc="-110" dirty="0">
                <a:latin typeface="Times New Roman"/>
                <a:cs typeface="Times New Roman"/>
              </a:rPr>
              <a:t>(</a:t>
            </a:r>
            <a:r>
              <a:rPr sz="3150" spc="-110" dirty="0">
                <a:latin typeface="Symbol"/>
                <a:cs typeface="Symbol"/>
              </a:rPr>
              <a:t></a:t>
            </a:r>
            <a:r>
              <a:rPr sz="3150" spc="-110" dirty="0">
                <a:latin typeface="Times New Roman"/>
                <a:cs typeface="Times New Roman"/>
              </a:rPr>
              <a:t>1,</a:t>
            </a:r>
            <a:r>
              <a:rPr sz="3150" spc="-110" dirty="0">
                <a:latin typeface="Symbol"/>
                <a:cs typeface="Symbol"/>
              </a:rPr>
              <a:t></a:t>
            </a:r>
            <a:r>
              <a:rPr sz="3150" spc="-110" dirty="0">
                <a:latin typeface="Times New Roman"/>
                <a:cs typeface="Times New Roman"/>
              </a:rPr>
              <a:t>1)</a:t>
            </a:r>
            <a:endParaRPr sz="31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484"/>
              </a:spcBef>
            </a:pPr>
            <a:r>
              <a:rPr sz="3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r>
              <a:rPr sz="3350" i="1" spc="5" dirty="0">
                <a:latin typeface="Times New Roman"/>
                <a:cs typeface="Times New Roman"/>
              </a:rPr>
              <a:t> </a:t>
            </a:r>
            <a:r>
              <a:rPr sz="3350" spc="5" dirty="0">
                <a:latin typeface="Symbol"/>
                <a:cs typeface="Symbol"/>
              </a:rPr>
              <a:t></a:t>
            </a:r>
            <a:r>
              <a:rPr sz="3350" spc="-525" dirty="0">
                <a:latin typeface="Times New Roman"/>
                <a:cs typeface="Times New Roman"/>
              </a:rPr>
              <a:t> </a:t>
            </a:r>
            <a:r>
              <a:rPr sz="3350" spc="-50" dirty="0">
                <a:latin typeface="Times New Roman"/>
                <a:cs typeface="Times New Roman"/>
              </a:rPr>
              <a:t>(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1,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</a:t>
            </a:r>
            <a:r>
              <a:rPr sz="3350" spc="-50" dirty="0">
                <a:latin typeface="Symbol"/>
                <a:cs typeface="Symbol"/>
              </a:rPr>
              <a:t></a:t>
            </a:r>
            <a:r>
              <a:rPr sz="3350" spc="-50" dirty="0">
                <a:latin typeface="Times New Roman"/>
                <a:cs typeface="Times New Roman"/>
              </a:rPr>
              <a:t>1)</a:t>
            </a:r>
            <a:endParaRPr sz="3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3147" y="699895"/>
            <a:ext cx="83935" cy="908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73273" y="671068"/>
            <a:ext cx="3267075" cy="4881245"/>
            <a:chOff x="2573273" y="671068"/>
            <a:chExt cx="3267075" cy="4881245"/>
          </a:xfrm>
        </p:grpSpPr>
        <p:sp>
          <p:nvSpPr>
            <p:cNvPr id="4" name="object 4"/>
            <p:cNvSpPr/>
            <p:nvPr/>
          </p:nvSpPr>
          <p:spPr>
            <a:xfrm>
              <a:off x="5755766" y="699895"/>
              <a:ext cx="84005" cy="908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15183" y="745236"/>
              <a:ext cx="3182620" cy="1587500"/>
            </a:xfrm>
            <a:custGeom>
              <a:avLst/>
              <a:gdLst/>
              <a:ahLst/>
              <a:cxnLst/>
              <a:rect l="l" t="t" r="r" b="b"/>
              <a:pathLst>
                <a:path w="3182620" h="1587500">
                  <a:moveTo>
                    <a:pt x="0" y="0"/>
                  </a:moveTo>
                  <a:lnTo>
                    <a:pt x="3182620" y="1587246"/>
                  </a:lnTo>
                </a:path>
              </a:pathLst>
            </a:custGeom>
            <a:ln w="13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3273" y="699885"/>
              <a:ext cx="83924" cy="906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55894" y="2287131"/>
              <a:ext cx="83967" cy="9068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15183" y="2332482"/>
              <a:ext cx="3182620" cy="1587500"/>
            </a:xfrm>
            <a:custGeom>
              <a:avLst/>
              <a:gdLst/>
              <a:ahLst/>
              <a:cxnLst/>
              <a:rect l="l" t="t" r="r" b="b"/>
              <a:pathLst>
                <a:path w="3182620" h="1587500">
                  <a:moveTo>
                    <a:pt x="0" y="0"/>
                  </a:moveTo>
                  <a:lnTo>
                    <a:pt x="3182620" y="1587245"/>
                  </a:lnTo>
                </a:path>
              </a:pathLst>
            </a:custGeom>
            <a:ln w="13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73273" y="2287131"/>
              <a:ext cx="83924" cy="9068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55894" y="3874378"/>
              <a:ext cx="83967" cy="906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18993" y="2334387"/>
              <a:ext cx="3178810" cy="3173095"/>
            </a:xfrm>
            <a:custGeom>
              <a:avLst/>
              <a:gdLst/>
              <a:ahLst/>
              <a:cxnLst/>
              <a:rect l="l" t="t" r="r" b="b"/>
              <a:pathLst>
                <a:path w="3178810" h="3173095">
                  <a:moveTo>
                    <a:pt x="0" y="0"/>
                  </a:moveTo>
                  <a:lnTo>
                    <a:pt x="3178810" y="3172587"/>
                  </a:lnTo>
                </a:path>
              </a:pathLst>
            </a:custGeom>
            <a:ln w="12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77083" y="2289013"/>
              <a:ext cx="83882" cy="907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15183" y="745236"/>
              <a:ext cx="3182620" cy="3175000"/>
            </a:xfrm>
            <a:custGeom>
              <a:avLst/>
              <a:gdLst/>
              <a:ahLst/>
              <a:cxnLst/>
              <a:rect l="l" t="t" r="r" b="b"/>
              <a:pathLst>
                <a:path w="3182620" h="3175000">
                  <a:moveTo>
                    <a:pt x="0" y="3174491"/>
                  </a:moveTo>
                  <a:lnTo>
                    <a:pt x="3182620" y="0"/>
                  </a:lnTo>
                </a:path>
              </a:pathLst>
            </a:custGeom>
            <a:ln w="12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73273" y="3874354"/>
              <a:ext cx="83882" cy="907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55894" y="700026"/>
              <a:ext cx="83896" cy="9054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15183" y="2332482"/>
              <a:ext cx="3182620" cy="1587500"/>
            </a:xfrm>
            <a:custGeom>
              <a:avLst/>
              <a:gdLst/>
              <a:ahLst/>
              <a:cxnLst/>
              <a:rect l="l" t="t" r="r" b="b"/>
              <a:pathLst>
                <a:path w="3182620" h="1587500">
                  <a:moveTo>
                    <a:pt x="0" y="1587245"/>
                  </a:moveTo>
                  <a:lnTo>
                    <a:pt x="3182620" y="0"/>
                  </a:lnTo>
                </a:path>
              </a:pathLst>
            </a:custGeom>
            <a:ln w="13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55894" y="5461543"/>
              <a:ext cx="83997" cy="9076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73273" y="3874378"/>
              <a:ext cx="83924" cy="9068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55894" y="2287131"/>
              <a:ext cx="83967" cy="906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73273" y="5461600"/>
              <a:ext cx="83929" cy="9071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15183" y="3919728"/>
              <a:ext cx="3182620" cy="1587500"/>
            </a:xfrm>
            <a:custGeom>
              <a:avLst/>
              <a:gdLst/>
              <a:ahLst/>
              <a:cxnLst/>
              <a:rect l="l" t="t" r="r" b="b"/>
              <a:pathLst>
                <a:path w="3182620" h="1587500">
                  <a:moveTo>
                    <a:pt x="0" y="1587246"/>
                  </a:moveTo>
                  <a:lnTo>
                    <a:pt x="3182620" y="0"/>
                  </a:lnTo>
                </a:path>
              </a:pathLst>
            </a:custGeom>
            <a:ln w="13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73273" y="5461627"/>
              <a:ext cx="83924" cy="9068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55894" y="3874378"/>
              <a:ext cx="83967" cy="9068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15819" y="671080"/>
              <a:ext cx="1033780" cy="4763135"/>
            </a:xfrm>
            <a:custGeom>
              <a:avLst/>
              <a:gdLst/>
              <a:ahLst/>
              <a:cxnLst/>
              <a:rect l="l" t="t" r="r" b="b"/>
              <a:pathLst>
                <a:path w="1033779" h="4763135">
                  <a:moveTo>
                    <a:pt x="1033272" y="4726419"/>
                  </a:moveTo>
                  <a:lnTo>
                    <a:pt x="0" y="4726419"/>
                  </a:lnTo>
                  <a:lnTo>
                    <a:pt x="0" y="4762995"/>
                  </a:lnTo>
                  <a:lnTo>
                    <a:pt x="1033272" y="4762995"/>
                  </a:lnTo>
                  <a:lnTo>
                    <a:pt x="1033272" y="4726419"/>
                  </a:lnTo>
                  <a:close/>
                </a:path>
                <a:path w="1033779" h="4763135">
                  <a:moveTo>
                    <a:pt x="1033272" y="0"/>
                  </a:moveTo>
                  <a:lnTo>
                    <a:pt x="0" y="0"/>
                  </a:lnTo>
                  <a:lnTo>
                    <a:pt x="0" y="36563"/>
                  </a:lnTo>
                  <a:lnTo>
                    <a:pt x="1033272" y="365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100698" y="487756"/>
            <a:ext cx="74295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35" dirty="0">
                <a:latin typeface="Arial"/>
                <a:cs typeface="Arial"/>
              </a:rPr>
              <a:t>+</a:t>
            </a:r>
            <a:r>
              <a:rPr sz="2650" spc="-130" dirty="0">
                <a:latin typeface="Arial"/>
                <a:cs typeface="Arial"/>
              </a:rPr>
              <a:t>1</a:t>
            </a:r>
            <a:r>
              <a:rPr sz="2650" spc="-135" dirty="0">
                <a:latin typeface="Arial"/>
                <a:cs typeface="Arial"/>
              </a:rPr>
              <a:t>+</a:t>
            </a:r>
            <a:r>
              <a:rPr sz="2650" spc="-5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92401" y="5251805"/>
            <a:ext cx="58991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35" dirty="0">
                <a:latin typeface="Arial"/>
                <a:cs typeface="Arial"/>
              </a:rPr>
              <a:t>1</a:t>
            </a: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0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92401" y="3663772"/>
            <a:ext cx="66675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35" dirty="0">
                <a:latin typeface="Arial"/>
                <a:cs typeface="Arial"/>
              </a:rPr>
              <a:t>1+</a:t>
            </a:r>
            <a:r>
              <a:rPr sz="2650" spc="-5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92401" y="2075815"/>
            <a:ext cx="6667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40" dirty="0">
                <a:latin typeface="Arial"/>
                <a:cs typeface="Arial"/>
              </a:rPr>
              <a:t>+</a:t>
            </a:r>
            <a:r>
              <a:rPr sz="2650" spc="-135" dirty="0">
                <a:latin typeface="Arial"/>
                <a:cs typeface="Arial"/>
              </a:rPr>
              <a:t>1</a:t>
            </a: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0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00698" y="2075815"/>
            <a:ext cx="6667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40" dirty="0">
                <a:latin typeface="Arial"/>
                <a:cs typeface="Arial"/>
              </a:rPr>
              <a:t>+</a:t>
            </a:r>
            <a:r>
              <a:rPr sz="2650" spc="-135" dirty="0">
                <a:latin typeface="Arial"/>
                <a:cs typeface="Arial"/>
              </a:rPr>
              <a:t>1</a:t>
            </a: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0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00698" y="3663772"/>
            <a:ext cx="66675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35" dirty="0">
                <a:latin typeface="Arial"/>
                <a:cs typeface="Arial"/>
              </a:rPr>
              <a:t>1+</a:t>
            </a:r>
            <a:r>
              <a:rPr sz="2650" spc="-5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00698" y="5251805"/>
            <a:ext cx="5905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35" dirty="0">
                <a:latin typeface="Arial"/>
                <a:cs typeface="Arial"/>
              </a:rPr>
              <a:t>1</a:t>
            </a:r>
            <a:r>
              <a:rPr sz="2650" spc="-70" dirty="0">
                <a:latin typeface="Arial"/>
                <a:cs typeface="Arial"/>
              </a:rPr>
              <a:t>-</a:t>
            </a:r>
            <a:r>
              <a:rPr sz="2650" spc="-10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87775" y="5566054"/>
            <a:ext cx="116713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325" i="1" spc="-112" baseline="11737" dirty="0">
                <a:latin typeface="Times New Roman"/>
                <a:cs typeface="Times New Roman"/>
              </a:rPr>
              <a:t>x</a:t>
            </a:r>
            <a:r>
              <a:rPr sz="2050" spc="-75" dirty="0">
                <a:latin typeface="Times New Roman"/>
                <a:cs typeface="Times New Roman"/>
              </a:rPr>
              <a:t>1</a:t>
            </a:r>
            <a:r>
              <a:rPr sz="2050" spc="-300" dirty="0">
                <a:latin typeface="Times New Roman"/>
                <a:cs typeface="Times New Roman"/>
              </a:rPr>
              <a:t> </a:t>
            </a:r>
            <a:r>
              <a:rPr sz="2050" i="1" spc="-5" dirty="0">
                <a:latin typeface="Times New Roman"/>
                <a:cs typeface="Times New Roman"/>
              </a:rPr>
              <a:t>j</a:t>
            </a:r>
            <a:r>
              <a:rPr sz="2050" i="1" spc="-95" dirty="0">
                <a:latin typeface="Times New Roman"/>
                <a:cs typeface="Times New Roman"/>
              </a:rPr>
              <a:t> </a:t>
            </a:r>
            <a:r>
              <a:rPr sz="5325" baseline="11737" dirty="0">
                <a:latin typeface="Times New Roman"/>
                <a:cs typeface="Times New Roman"/>
              </a:rPr>
              <a:t>,</a:t>
            </a:r>
            <a:r>
              <a:rPr sz="5325" spc="-750" baseline="11737" dirty="0">
                <a:latin typeface="Times New Roman"/>
                <a:cs typeface="Times New Roman"/>
              </a:rPr>
              <a:t> </a:t>
            </a:r>
            <a:r>
              <a:rPr sz="5325" i="1" spc="-22" baseline="11737" dirty="0">
                <a:latin typeface="Times New Roman"/>
                <a:cs typeface="Times New Roman"/>
              </a:rPr>
              <a:t>x</a:t>
            </a:r>
            <a:r>
              <a:rPr sz="2050" spc="-15" dirty="0">
                <a:latin typeface="Times New Roman"/>
                <a:cs typeface="Times New Roman"/>
              </a:rPr>
              <a:t>2</a:t>
            </a:r>
            <a:r>
              <a:rPr sz="2050" spc="-90" dirty="0">
                <a:latin typeface="Times New Roman"/>
                <a:cs typeface="Times New Roman"/>
              </a:rPr>
              <a:t> </a:t>
            </a:r>
            <a:r>
              <a:rPr sz="2050" i="1" spc="-5" dirty="0">
                <a:latin typeface="Times New Roman"/>
                <a:cs typeface="Times New Roman"/>
              </a:rPr>
              <a:t>j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94635" y="5567578"/>
            <a:ext cx="4735830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086735" algn="l"/>
              </a:tabLst>
            </a:pPr>
            <a:r>
              <a:rPr sz="5475" i="1" spc="-112" baseline="12176" dirty="0">
                <a:latin typeface="Times New Roman"/>
                <a:cs typeface="Times New Roman"/>
              </a:rPr>
              <a:t>s</a:t>
            </a:r>
            <a:r>
              <a:rPr sz="3225" spc="-112" baseline="1291" dirty="0">
                <a:latin typeface="Times New Roman"/>
                <a:cs typeface="Times New Roman"/>
              </a:rPr>
              <a:t>1</a:t>
            </a:r>
            <a:r>
              <a:rPr sz="3225" spc="-412" baseline="1291" dirty="0">
                <a:latin typeface="Times New Roman"/>
                <a:cs typeface="Times New Roman"/>
              </a:rPr>
              <a:t> </a:t>
            </a:r>
            <a:r>
              <a:rPr sz="3225" i="1" baseline="1291" dirty="0">
                <a:latin typeface="Times New Roman"/>
                <a:cs typeface="Times New Roman"/>
              </a:rPr>
              <a:t>j</a:t>
            </a:r>
            <a:r>
              <a:rPr sz="3225" i="1" spc="-165" baseline="1291" dirty="0">
                <a:latin typeface="Times New Roman"/>
                <a:cs typeface="Times New Roman"/>
              </a:rPr>
              <a:t> </a:t>
            </a:r>
            <a:r>
              <a:rPr sz="5475" spc="-7" baseline="12176" dirty="0">
                <a:latin typeface="Times New Roman"/>
                <a:cs typeface="Times New Roman"/>
              </a:rPr>
              <a:t>,</a:t>
            </a:r>
            <a:r>
              <a:rPr sz="5475" spc="-869" baseline="12176" dirty="0">
                <a:latin typeface="Times New Roman"/>
                <a:cs typeface="Times New Roman"/>
              </a:rPr>
              <a:t> </a:t>
            </a:r>
            <a:r>
              <a:rPr sz="5475" i="1" spc="-22" baseline="12176" dirty="0">
                <a:latin typeface="Times New Roman"/>
                <a:cs typeface="Times New Roman"/>
              </a:rPr>
              <a:t>s</a:t>
            </a:r>
            <a:r>
              <a:rPr sz="3225" spc="-22" baseline="1291" dirty="0">
                <a:latin typeface="Times New Roman"/>
                <a:cs typeface="Times New Roman"/>
              </a:rPr>
              <a:t>2</a:t>
            </a:r>
            <a:r>
              <a:rPr sz="3225" spc="-44" baseline="1291" dirty="0">
                <a:latin typeface="Times New Roman"/>
                <a:cs typeface="Times New Roman"/>
              </a:rPr>
              <a:t> </a:t>
            </a:r>
            <a:r>
              <a:rPr sz="3225" i="1" baseline="1291" dirty="0">
                <a:latin typeface="Times New Roman"/>
                <a:cs typeface="Times New Roman"/>
              </a:rPr>
              <a:t>j	</a:t>
            </a:r>
            <a:r>
              <a:rPr sz="5475" i="1" spc="-112" baseline="11415" dirty="0">
                <a:latin typeface="Times New Roman"/>
                <a:cs typeface="Times New Roman"/>
              </a:rPr>
              <a:t>s</a:t>
            </a:r>
            <a:r>
              <a:rPr sz="2150" spc="-75" dirty="0">
                <a:latin typeface="Times New Roman"/>
                <a:cs typeface="Times New Roman"/>
              </a:rPr>
              <a:t>1</a:t>
            </a:r>
            <a:r>
              <a:rPr sz="2150" spc="-360" dirty="0">
                <a:latin typeface="Times New Roman"/>
                <a:cs typeface="Times New Roman"/>
              </a:rPr>
              <a:t> </a:t>
            </a:r>
            <a:r>
              <a:rPr sz="2150" i="1" spc="25" dirty="0">
                <a:latin typeface="Times New Roman"/>
                <a:cs typeface="Times New Roman"/>
              </a:rPr>
              <a:t>j</a:t>
            </a:r>
            <a:r>
              <a:rPr sz="2150" spc="25" dirty="0">
                <a:latin typeface="Symbol"/>
                <a:cs typeface="Symbol"/>
              </a:rPr>
              <a:t></a:t>
            </a:r>
            <a:r>
              <a:rPr sz="2150" spc="25" dirty="0">
                <a:latin typeface="Times New Roman"/>
                <a:cs typeface="Times New Roman"/>
              </a:rPr>
              <a:t>1</a:t>
            </a:r>
            <a:r>
              <a:rPr sz="5475" spc="37" baseline="11415" dirty="0">
                <a:latin typeface="Times New Roman"/>
                <a:cs typeface="Times New Roman"/>
              </a:rPr>
              <a:t>,</a:t>
            </a:r>
            <a:r>
              <a:rPr sz="5475" spc="-855" baseline="11415" dirty="0">
                <a:latin typeface="Times New Roman"/>
                <a:cs typeface="Times New Roman"/>
              </a:rPr>
              <a:t> </a:t>
            </a:r>
            <a:r>
              <a:rPr sz="5475" i="1" spc="-22" baseline="11415" dirty="0">
                <a:latin typeface="Times New Roman"/>
                <a:cs typeface="Times New Roman"/>
              </a:rPr>
              <a:t>s</a:t>
            </a:r>
            <a:r>
              <a:rPr sz="2150" spc="-15" dirty="0">
                <a:latin typeface="Times New Roman"/>
                <a:cs typeface="Times New Roman"/>
              </a:rPr>
              <a:t>2</a:t>
            </a:r>
            <a:r>
              <a:rPr sz="2150" spc="-80" dirty="0">
                <a:latin typeface="Times New Roman"/>
                <a:cs typeface="Times New Roman"/>
              </a:rPr>
              <a:t> </a:t>
            </a:r>
            <a:r>
              <a:rPr sz="2150" i="1" spc="-10" dirty="0">
                <a:latin typeface="Times New Roman"/>
                <a:cs typeface="Times New Roman"/>
              </a:rPr>
              <a:t>j</a:t>
            </a:r>
            <a:r>
              <a:rPr sz="2150" spc="-10" dirty="0">
                <a:latin typeface="Symbol"/>
                <a:cs typeface="Symbol"/>
              </a:rPr>
              <a:t></a:t>
            </a:r>
            <a:r>
              <a:rPr sz="2150" spc="-10" dirty="0">
                <a:latin typeface="Times New Roman"/>
                <a:cs typeface="Times New Roman"/>
              </a:rPr>
              <a:t>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2401" y="487756"/>
            <a:ext cx="74295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35" dirty="0">
                <a:latin typeface="Arial"/>
                <a:cs typeface="Arial"/>
              </a:rPr>
              <a:t>+</a:t>
            </a:r>
            <a:r>
              <a:rPr sz="2650" spc="-130" dirty="0">
                <a:latin typeface="Arial"/>
                <a:cs typeface="Arial"/>
              </a:rPr>
              <a:t>1</a:t>
            </a:r>
            <a:r>
              <a:rPr sz="2650" spc="-135" dirty="0">
                <a:latin typeface="Arial"/>
                <a:cs typeface="Arial"/>
              </a:rPr>
              <a:t>+</a:t>
            </a:r>
            <a:r>
              <a:rPr sz="2650" spc="-5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96614" y="5039690"/>
            <a:ext cx="191452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901189" algn="l"/>
              </a:tabLst>
            </a:pPr>
            <a:r>
              <a:rPr sz="2650" u="heavy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-1/-1-1	</a:t>
            </a:r>
            <a:endParaRPr sz="2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12770" y="1631148"/>
            <a:ext cx="2774950" cy="320230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505"/>
              </a:spcBef>
            </a:pPr>
            <a:r>
              <a:rPr sz="2650" spc="-90" dirty="0">
                <a:latin typeface="Arial"/>
                <a:cs typeface="Arial"/>
              </a:rPr>
              <a:t>+1/+1-1</a:t>
            </a:r>
            <a:endParaRPr sz="2650">
              <a:latin typeface="Arial"/>
              <a:cs typeface="Arial"/>
            </a:endParaRPr>
          </a:p>
          <a:p>
            <a:pPr marL="1041400">
              <a:lnSpc>
                <a:spcPct val="100000"/>
              </a:lnSpc>
              <a:spcBef>
                <a:spcPts val="1405"/>
              </a:spcBef>
            </a:pPr>
            <a:r>
              <a:rPr sz="2650" spc="-90" dirty="0">
                <a:latin typeface="Arial"/>
                <a:cs typeface="Arial"/>
              </a:rPr>
              <a:t>-1/-1+1</a:t>
            </a:r>
            <a:endParaRPr sz="2650">
              <a:latin typeface="Arial"/>
              <a:cs typeface="Arial"/>
            </a:endParaRPr>
          </a:p>
          <a:p>
            <a:pPr marL="1678939">
              <a:lnSpc>
                <a:spcPct val="100000"/>
              </a:lnSpc>
              <a:spcBef>
                <a:spcPts val="2240"/>
              </a:spcBef>
            </a:pPr>
            <a:r>
              <a:rPr sz="2650" spc="-110" dirty="0">
                <a:latin typeface="Arial"/>
                <a:cs typeface="Arial"/>
              </a:rPr>
              <a:t>+1</a:t>
            </a:r>
            <a:r>
              <a:rPr sz="2650" spc="-95" dirty="0">
                <a:latin typeface="Arial"/>
                <a:cs typeface="Arial"/>
              </a:rPr>
              <a:t>/</a:t>
            </a:r>
            <a:r>
              <a:rPr sz="2650" spc="-110" dirty="0">
                <a:latin typeface="Arial"/>
                <a:cs typeface="Arial"/>
              </a:rPr>
              <a:t>+</a:t>
            </a:r>
            <a:r>
              <a:rPr sz="2650" spc="-105" dirty="0">
                <a:latin typeface="Arial"/>
                <a:cs typeface="Arial"/>
              </a:rPr>
              <a:t>1</a:t>
            </a:r>
            <a:r>
              <a:rPr sz="2650" spc="-95" dirty="0">
                <a:latin typeface="Arial"/>
                <a:cs typeface="Arial"/>
              </a:rPr>
              <a:t>-</a:t>
            </a:r>
            <a:r>
              <a:rPr sz="2650" spc="-5" dirty="0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  <a:p>
            <a:pPr marL="1188085">
              <a:lnSpc>
                <a:spcPct val="100000"/>
              </a:lnSpc>
              <a:spcBef>
                <a:spcPts val="1814"/>
              </a:spcBef>
            </a:pPr>
            <a:r>
              <a:rPr sz="2650" spc="-90" dirty="0">
                <a:latin typeface="Arial"/>
                <a:cs typeface="Arial"/>
              </a:rPr>
              <a:t>-1/-1+1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sz="2650" spc="-110" dirty="0">
                <a:latin typeface="Arial"/>
                <a:cs typeface="Arial"/>
              </a:rPr>
              <a:t>+1/+1+1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98570" y="276224"/>
            <a:ext cx="2011680" cy="1114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90"/>
              </a:spcBef>
              <a:tabLst>
                <a:tab pos="1998345" algn="l"/>
              </a:tabLst>
            </a:pPr>
            <a:r>
              <a:rPr sz="2650" u="heavy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+1/+1+1	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20"/>
              </a:spcBef>
            </a:pPr>
            <a:r>
              <a:rPr sz="2650" spc="-85" dirty="0">
                <a:latin typeface="Arial"/>
                <a:cs typeface="Arial"/>
              </a:rPr>
              <a:t>-1/-1-1</a:t>
            </a:r>
            <a:endParaRPr sz="26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773420" y="5948679"/>
            <a:ext cx="49530" cy="0"/>
          </a:xfrm>
          <a:custGeom>
            <a:avLst/>
            <a:gdLst/>
            <a:ahLst/>
            <a:cxnLst/>
            <a:rect l="l" t="t" r="r" b="b"/>
            <a:pathLst>
              <a:path w="49529">
                <a:moveTo>
                  <a:pt x="0" y="0"/>
                </a:moveTo>
                <a:lnTo>
                  <a:pt x="49021" y="0"/>
                </a:lnTo>
                <a:lnTo>
                  <a:pt x="0" y="0"/>
                </a:lnTo>
                <a:close/>
              </a:path>
            </a:pathLst>
          </a:custGeom>
          <a:ln w="134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243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0577" y="199135"/>
            <a:ext cx="179578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5" dirty="0">
                <a:latin typeface="Arial"/>
                <a:cs typeface="Arial"/>
              </a:rPr>
              <a:t>Hard</a:t>
            </a:r>
            <a:r>
              <a:rPr sz="2100" spc="-130" dirty="0">
                <a:latin typeface="Arial"/>
                <a:cs typeface="Arial"/>
              </a:rPr>
              <a:t> </a:t>
            </a:r>
            <a:r>
              <a:rPr sz="2100" spc="5" dirty="0">
                <a:latin typeface="Arial"/>
                <a:cs typeface="Arial"/>
              </a:rPr>
              <a:t>decisions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43100" y="1043686"/>
            <a:ext cx="204470" cy="0"/>
          </a:xfrm>
          <a:custGeom>
            <a:avLst/>
            <a:gdLst/>
            <a:ahLst/>
            <a:cxnLst/>
            <a:rect l="l" t="t" r="r" b="b"/>
            <a:pathLst>
              <a:path w="204469">
                <a:moveTo>
                  <a:pt x="0" y="0"/>
                </a:moveTo>
                <a:lnTo>
                  <a:pt x="203962" y="0"/>
                </a:lnTo>
              </a:path>
            </a:pathLst>
          </a:custGeom>
          <a:ln w="163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84957" y="1424177"/>
            <a:ext cx="8572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dirty="0">
                <a:latin typeface="Times New Roman"/>
                <a:cs typeface="Times New Roman"/>
              </a:rPr>
              <a:t>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8825" y="1424177"/>
            <a:ext cx="10826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4075" algn="l"/>
              </a:tabLst>
            </a:pPr>
            <a:r>
              <a:rPr sz="1700" dirty="0">
                <a:latin typeface="Times New Roman"/>
                <a:cs typeface="Times New Roman"/>
              </a:rPr>
              <a:t>2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j	</a:t>
            </a:r>
            <a:r>
              <a:rPr sz="1700" dirty="0">
                <a:latin typeface="Times New Roman"/>
                <a:cs typeface="Times New Roman"/>
              </a:rPr>
              <a:t>2</a:t>
            </a:r>
            <a:r>
              <a:rPr sz="1700" spc="-13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2784" y="1424177"/>
            <a:ext cx="2228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1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9758" y="1424177"/>
            <a:ext cx="2228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1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87064" y="1132458"/>
            <a:ext cx="36322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(</a:t>
            </a:r>
            <a:r>
              <a:rPr sz="1700" spc="-335" dirty="0">
                <a:latin typeface="Times New Roman"/>
                <a:cs typeface="Times New Roman"/>
              </a:rPr>
              <a:t> </a:t>
            </a:r>
            <a:r>
              <a:rPr sz="1700" i="1" spc="70" dirty="0">
                <a:latin typeface="Times New Roman"/>
                <a:cs typeface="Times New Roman"/>
              </a:rPr>
              <a:t>m</a:t>
            </a:r>
            <a:r>
              <a:rPr sz="1700" spc="70" dirty="0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06370" y="1168095"/>
            <a:ext cx="392112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83615" algn="l"/>
                <a:tab pos="1946910" algn="l"/>
                <a:tab pos="2654300" algn="l"/>
              </a:tabLst>
            </a:pPr>
            <a:r>
              <a:rPr sz="2950" dirty="0">
                <a:latin typeface="Symbol"/>
                <a:cs typeface="Symbol"/>
              </a:rPr>
              <a:t>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dirty="0">
                <a:latin typeface="Symbol"/>
                <a:cs typeface="Symbol"/>
              </a:rPr>
              <a:t></a:t>
            </a:r>
            <a:r>
              <a:rPr sz="2950" spc="40" dirty="0">
                <a:latin typeface="Times New Roman"/>
                <a:cs typeface="Times New Roman"/>
              </a:rPr>
              <a:t> </a:t>
            </a:r>
            <a:r>
              <a:rPr sz="2950" i="1" spc="75" dirty="0">
                <a:latin typeface="Times New Roman"/>
                <a:cs typeface="Times New Roman"/>
              </a:rPr>
              <a:t>x</a:t>
            </a:r>
            <a:r>
              <a:rPr sz="2550" spc="112" baseline="37581" dirty="0">
                <a:latin typeface="Times New Roman"/>
                <a:cs typeface="Times New Roman"/>
              </a:rPr>
              <a:t>(</a:t>
            </a:r>
            <a:r>
              <a:rPr sz="2550" spc="-412" baseline="37581" dirty="0">
                <a:latin typeface="Times New Roman"/>
                <a:cs typeface="Times New Roman"/>
              </a:rPr>
              <a:t> </a:t>
            </a:r>
            <a:r>
              <a:rPr sz="2550" i="1" spc="104" baseline="37581" dirty="0">
                <a:latin typeface="Times New Roman"/>
                <a:cs typeface="Times New Roman"/>
              </a:rPr>
              <a:t>m</a:t>
            </a:r>
            <a:r>
              <a:rPr sz="2550" spc="104" baseline="37581" dirty="0">
                <a:latin typeface="Times New Roman"/>
                <a:cs typeface="Times New Roman"/>
              </a:rPr>
              <a:t>)	</a:t>
            </a:r>
            <a:r>
              <a:rPr sz="2950" dirty="0">
                <a:latin typeface="Symbol"/>
                <a:cs typeface="Symbol"/>
              </a:rPr>
              <a:t></a:t>
            </a:r>
            <a:r>
              <a:rPr sz="2950" spc="-15" dirty="0">
                <a:latin typeface="Times New Roman"/>
                <a:cs typeface="Times New Roman"/>
              </a:rPr>
              <a:t> </a:t>
            </a:r>
            <a:r>
              <a:rPr sz="2950" i="1" dirty="0">
                <a:latin typeface="Times New Roman"/>
                <a:cs typeface="Times New Roman"/>
              </a:rPr>
              <a:t>y	</a:t>
            </a:r>
            <a:r>
              <a:rPr sz="2950" dirty="0">
                <a:latin typeface="Symbol"/>
                <a:cs typeface="Symbol"/>
              </a:rPr>
              <a:t></a:t>
            </a:r>
            <a:r>
              <a:rPr sz="2950" dirty="0">
                <a:latin typeface="Times New Roman"/>
                <a:cs typeface="Times New Roman"/>
              </a:rPr>
              <a:t> </a:t>
            </a:r>
            <a:r>
              <a:rPr sz="2950" i="1" spc="75" dirty="0">
                <a:latin typeface="Times New Roman"/>
                <a:cs typeface="Times New Roman"/>
              </a:rPr>
              <a:t>x</a:t>
            </a:r>
            <a:r>
              <a:rPr sz="2550" spc="112" baseline="37581" dirty="0">
                <a:latin typeface="Times New Roman"/>
                <a:cs typeface="Times New Roman"/>
              </a:rPr>
              <a:t>( </a:t>
            </a:r>
            <a:r>
              <a:rPr sz="2550" i="1" spc="104" baseline="37581" dirty="0">
                <a:latin typeface="Times New Roman"/>
                <a:cs typeface="Times New Roman"/>
              </a:rPr>
              <a:t>m</a:t>
            </a:r>
            <a:r>
              <a:rPr sz="2550" spc="104" baseline="37581" dirty="0">
                <a:latin typeface="Times New Roman"/>
                <a:cs typeface="Times New Roman"/>
              </a:rPr>
              <a:t>) </a:t>
            </a:r>
            <a:r>
              <a:rPr sz="2950" dirty="0">
                <a:latin typeface="Symbol"/>
                <a:cs typeface="Symbol"/>
              </a:rPr>
              <a:t></a:t>
            </a:r>
            <a:r>
              <a:rPr sz="2950" spc="-620" dirty="0">
                <a:latin typeface="Times New Roman"/>
                <a:cs typeface="Times New Roman"/>
              </a:rPr>
              <a:t> </a:t>
            </a:r>
            <a:r>
              <a:rPr sz="2950" i="1" dirty="0">
                <a:latin typeface="Times New Roman"/>
                <a:cs typeface="Times New Roman"/>
              </a:rPr>
              <a:t>y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0644" y="3077324"/>
            <a:ext cx="7548499" cy="2663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28334" y="2399233"/>
            <a:ext cx="50292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244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60009" y="2399233"/>
            <a:ext cx="50292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77410" y="2399233"/>
            <a:ext cx="50228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6791" y="2399233"/>
            <a:ext cx="502284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R="42545" algn="r">
              <a:lnSpc>
                <a:spcPct val="100000"/>
              </a:lnSpc>
              <a:spcBef>
                <a:spcPts val="1405"/>
              </a:spcBef>
            </a:pPr>
            <a:r>
              <a:rPr sz="1650" spc="-1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  <a:p>
            <a:pPr marL="198120">
              <a:lnSpc>
                <a:spcPct val="100000"/>
              </a:lnSpc>
              <a:spcBef>
                <a:spcPts val="128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85010" y="2399233"/>
            <a:ext cx="450850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spc="-1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207645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  <a:p>
            <a:pPr marL="207645">
              <a:lnSpc>
                <a:spcPct val="100000"/>
              </a:lnSpc>
              <a:spcBef>
                <a:spcPts val="128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439" y="2399233"/>
            <a:ext cx="1263650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803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+1+1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5"/>
              </a:spcBef>
              <a:tabLst>
                <a:tab pos="894715" algn="l"/>
              </a:tabLst>
            </a:pPr>
            <a:r>
              <a:rPr sz="1650" spc="-5" dirty="0">
                <a:latin typeface="Arial"/>
                <a:cs typeface="Arial"/>
              </a:rPr>
              <a:t>+1+1	+2</a:t>
            </a:r>
            <a:endParaRPr sz="1650">
              <a:latin typeface="Arial"/>
              <a:cs typeface="Arial"/>
            </a:endParaRPr>
          </a:p>
          <a:p>
            <a:pPr marL="165735">
              <a:lnSpc>
                <a:spcPct val="100000"/>
              </a:lnSpc>
              <a:spcBef>
                <a:spcPts val="1285"/>
              </a:spcBef>
              <a:tabLst>
                <a:tab pos="900430" algn="l"/>
              </a:tabLst>
            </a:pPr>
            <a:r>
              <a:rPr sz="2475" baseline="18518" dirty="0">
                <a:latin typeface="Arial"/>
                <a:cs typeface="Arial"/>
              </a:rPr>
              <a:t>0	</a:t>
            </a: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62020" y="3880230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70227" y="3658980"/>
          <a:ext cx="6985634" cy="1970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"/>
                <a:gridCol w="565785"/>
                <a:gridCol w="374650"/>
                <a:gridCol w="770254"/>
                <a:gridCol w="4048760"/>
                <a:gridCol w="824865"/>
              </a:tblGrid>
              <a:tr h="692090">
                <a:tc>
                  <a:txBody>
                    <a:bodyPr/>
                    <a:lstStyle/>
                    <a:p>
                      <a:pPr marL="31750">
                        <a:lnSpc>
                          <a:spcPts val="1830"/>
                        </a:lnSpc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-2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ts val="1835"/>
                        </a:lnSpc>
                        <a:spcBef>
                          <a:spcPts val="144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-2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 algn="ctr">
                        <a:lnSpc>
                          <a:spcPts val="183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014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5405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1830"/>
                        </a:lnSpc>
                        <a:tabLst>
                          <a:tab pos="1108075" algn="l"/>
                          <a:tab pos="2186940" algn="l"/>
                          <a:tab pos="3255645" algn="l"/>
                        </a:tabLst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	</a:t>
                      </a:r>
                      <a:r>
                        <a:rPr sz="1650" spc="-5" dirty="0">
                          <a:latin typeface="Arial"/>
                          <a:cs typeface="Arial"/>
                        </a:rPr>
                        <a:t>+2	+4	+6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8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2860" marB="0"/>
                </a:tc>
              </a:tr>
              <a:tr h="723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-4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2710" marB="0"/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ts val="1764"/>
                        </a:lnSpc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47625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53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05459" algn="ctr">
                        <a:lnSpc>
                          <a:spcPts val="1889"/>
                        </a:lnSpc>
                        <a:spcBef>
                          <a:spcPts val="500"/>
                        </a:spcBef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39370" algn="ctr">
                        <a:lnSpc>
                          <a:spcPts val="1870"/>
                        </a:lnSpc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-2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350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ts val="190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92658" y="5932119"/>
            <a:ext cx="31051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02322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33998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65675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97351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60702" y="5932119"/>
            <a:ext cx="31051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70266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-5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84197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70291" y="2822575"/>
            <a:ext cx="3790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+12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52233" y="2273325"/>
            <a:ext cx="847090" cy="78168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7505">
              <a:lnSpc>
                <a:spcPct val="100000"/>
              </a:lnSpc>
              <a:spcBef>
                <a:spcPts val="1095"/>
              </a:spcBef>
            </a:pPr>
            <a:r>
              <a:rPr sz="1650" spc="-10" dirty="0">
                <a:latin typeface="Arial"/>
                <a:cs typeface="Arial"/>
              </a:rPr>
              <a:t>+1+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50" spc="-5" dirty="0">
                <a:latin typeface="Arial"/>
                <a:cs typeface="Arial"/>
              </a:rPr>
              <a:t>+10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57494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8502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20846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52522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29026" y="5933033"/>
            <a:ext cx="3092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j=2</a:t>
            </a:r>
            <a:endParaRPr sz="1650">
              <a:latin typeface="Arial"/>
              <a:cs typeface="Arial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3605910" y="4458804"/>
          <a:ext cx="3709035" cy="1130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690"/>
                <a:gridCol w="1050924"/>
                <a:gridCol w="1052195"/>
                <a:gridCol w="784224"/>
              </a:tblGrid>
              <a:tr h="559291">
                <a:tc>
                  <a:txBody>
                    <a:bodyPr/>
                    <a:lstStyle/>
                    <a:p>
                      <a:pPr marL="127000">
                        <a:lnSpc>
                          <a:spcPts val="183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6559">
                        <a:lnSpc>
                          <a:spcPts val="183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5605">
                        <a:lnSpc>
                          <a:spcPts val="183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183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70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ts val="190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R="119380" algn="r">
                        <a:lnSpc>
                          <a:spcPts val="1900"/>
                        </a:lnSpc>
                      </a:pPr>
                      <a:r>
                        <a:rPr sz="1650" spc="-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650" dirty="0">
                          <a:latin typeface="Arial"/>
                          <a:cs typeface="Arial"/>
                        </a:rPr>
                        <a:t>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</a:tr>
            </a:tbl>
          </a:graphicData>
        </a:graphic>
      </p:graphicFrame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961514" y="471042"/>
            <a:ext cx="535876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i="1" spc="-5" dirty="0">
                <a:latin typeface="Times New Roman"/>
                <a:cs typeface="Times New Roman"/>
              </a:rPr>
              <a:t>y</a:t>
            </a:r>
            <a:r>
              <a:rPr sz="3100" i="1" spc="-90" dirty="0">
                <a:latin typeface="Times New Roman"/>
                <a:cs typeface="Times New Roman"/>
              </a:rPr>
              <a:t> </a:t>
            </a:r>
            <a:r>
              <a:rPr sz="3100" spc="5" dirty="0">
                <a:latin typeface="Symbol"/>
                <a:cs typeface="Symbol"/>
              </a:rPr>
              <a:t></a:t>
            </a:r>
            <a:r>
              <a:rPr sz="2100" spc="5" dirty="0"/>
              <a:t>(+1+1,</a:t>
            </a:r>
            <a:r>
              <a:rPr sz="2100" spc="5" dirty="0">
                <a:solidFill>
                  <a:srgbClr val="FF0000"/>
                </a:solidFill>
              </a:rPr>
              <a:t>-1</a:t>
            </a:r>
            <a:r>
              <a:rPr sz="2100" spc="5" dirty="0"/>
              <a:t>+1,+1+1,+1+1,+1+1,+1+1,+1+1)</a:t>
            </a:r>
            <a:endParaRPr sz="21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8136" y="1446193"/>
            <a:ext cx="7819390" cy="2952750"/>
            <a:chOff x="638136" y="1446193"/>
            <a:chExt cx="7819390" cy="2952750"/>
          </a:xfrm>
        </p:grpSpPr>
        <p:sp>
          <p:nvSpPr>
            <p:cNvPr id="3" name="object 3"/>
            <p:cNvSpPr/>
            <p:nvPr/>
          </p:nvSpPr>
          <p:spPr>
            <a:xfrm>
              <a:off x="692683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18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8136" y="1446193"/>
              <a:ext cx="109098" cy="11781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39519" y="1446193"/>
              <a:ext cx="109098" cy="11781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4002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471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39519" y="1446193"/>
              <a:ext cx="109098" cy="11781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40990" y="1446193"/>
              <a:ext cx="109035" cy="1178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95472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40990" y="1446193"/>
              <a:ext cx="109035" cy="1178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42334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6817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42334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43678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8161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43678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45022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99505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45022" y="1446193"/>
              <a:ext cx="109035" cy="1178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46366" y="1446193"/>
              <a:ext cx="109189" cy="1178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00848" y="1505076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46366" y="1446193"/>
              <a:ext cx="109189" cy="1178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47709" y="1446193"/>
              <a:ext cx="109189" cy="11781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2683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18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5154" y="1464647"/>
              <a:ext cx="75065" cy="8094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56537" y="2415665"/>
              <a:ext cx="75072" cy="80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94002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471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56537" y="1464647"/>
              <a:ext cx="75072" cy="8094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57881" y="2415665"/>
              <a:ext cx="75039" cy="80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94002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471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6537" y="2415665"/>
              <a:ext cx="75072" cy="809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57881" y="3366599"/>
              <a:ext cx="75039" cy="8094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94002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471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56791" y="2415772"/>
              <a:ext cx="74602" cy="8053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58134" y="4317875"/>
              <a:ext cx="74611" cy="8051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5472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3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57881" y="1464647"/>
              <a:ext cx="75039" cy="8094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59352" y="2415665"/>
              <a:ext cx="75039" cy="809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95472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3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57881" y="2415665"/>
              <a:ext cx="75039" cy="809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59352" y="3366599"/>
              <a:ext cx="75039" cy="8094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95472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3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58134" y="2415772"/>
              <a:ext cx="74611" cy="8053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59479" y="4317875"/>
              <a:ext cx="74588" cy="8051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96817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59352" y="1464647"/>
              <a:ext cx="75039" cy="8094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60696" y="2415665"/>
              <a:ext cx="75059" cy="8090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96817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959352" y="2415665"/>
              <a:ext cx="75039" cy="809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60696" y="3366599"/>
              <a:ext cx="75059" cy="8094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96817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4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59479" y="2415772"/>
              <a:ext cx="74588" cy="8053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60823" y="4317875"/>
              <a:ext cx="74611" cy="8051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98161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3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60696" y="1464647"/>
              <a:ext cx="75059" cy="8094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62040" y="2415665"/>
              <a:ext cx="75078" cy="809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98161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3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60696" y="2415665"/>
              <a:ext cx="75059" cy="8090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62040" y="3366599"/>
              <a:ext cx="75078" cy="8094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8161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3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60823" y="2415772"/>
              <a:ext cx="74611" cy="80539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62167" y="4317875"/>
              <a:ext cx="74611" cy="8051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99505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62040" y="1464647"/>
              <a:ext cx="75078" cy="8094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263383" y="2415665"/>
              <a:ext cx="75077" cy="809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99505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62040" y="2415665"/>
              <a:ext cx="75078" cy="809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263383" y="3366599"/>
              <a:ext cx="75077" cy="8094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99505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4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62167" y="2415772"/>
              <a:ext cx="74611" cy="8053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263637" y="4317875"/>
              <a:ext cx="74612" cy="8051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300848" y="150507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263383" y="1464647"/>
              <a:ext cx="75077" cy="8094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364728" y="2415665"/>
              <a:ext cx="75077" cy="809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300848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63383" y="2415665"/>
              <a:ext cx="75077" cy="809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364728" y="3366599"/>
              <a:ext cx="75077" cy="8094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300848" y="2456052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4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263637" y="2415772"/>
              <a:ext cx="74612" cy="8053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64982" y="4317875"/>
              <a:ext cx="74612" cy="8051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95472" y="4358131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857627" y="4317370"/>
              <a:ext cx="75575" cy="815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58971" y="4317370"/>
              <a:ext cx="75575" cy="8152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96817" y="4358131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58971" y="4317370"/>
              <a:ext cx="75575" cy="8152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60315" y="4317370"/>
              <a:ext cx="75575" cy="8152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98161" y="4358131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60315" y="4317370"/>
              <a:ext cx="75575" cy="8152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161786" y="4317370"/>
              <a:ext cx="75575" cy="8152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99505" y="4358131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161786" y="4317370"/>
              <a:ext cx="75575" cy="8152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263257" y="4317370"/>
              <a:ext cx="75418" cy="8152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300848" y="4358131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63257" y="4317370"/>
              <a:ext cx="75418" cy="8152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364600" y="4317370"/>
              <a:ext cx="75418" cy="8152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95472" y="1505076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1952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58134" y="3366872"/>
              <a:ext cx="74611" cy="80542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959479" y="1464793"/>
              <a:ext cx="74588" cy="8054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95472" y="2460370"/>
              <a:ext cx="1104265" cy="946785"/>
            </a:xfrm>
            <a:custGeom>
              <a:avLst/>
              <a:gdLst/>
              <a:ahLst/>
              <a:cxnLst/>
              <a:rect l="l" t="t" r="r" b="b"/>
              <a:pathLst>
                <a:path w="1104264" h="946785">
                  <a:moveTo>
                    <a:pt x="0" y="946657"/>
                  </a:moveTo>
                  <a:lnTo>
                    <a:pt x="110375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7881" y="3366537"/>
              <a:ext cx="75078" cy="81004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961765" y="2419920"/>
              <a:ext cx="75078" cy="8096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895472" y="3407028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857881" y="4317618"/>
              <a:ext cx="75039" cy="81025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959352" y="3366599"/>
              <a:ext cx="75039" cy="80942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996817" y="3407028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959352" y="4317618"/>
              <a:ext cx="75039" cy="81025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060696" y="3366599"/>
              <a:ext cx="75059" cy="80942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98161" y="3407028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60696" y="4317618"/>
              <a:ext cx="75059" cy="81025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62040" y="3366599"/>
              <a:ext cx="75078" cy="80942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99505" y="3407028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62040" y="4317618"/>
              <a:ext cx="75078" cy="81025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263383" y="3366599"/>
              <a:ext cx="75077" cy="80942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300848" y="3407028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263383" y="4317618"/>
              <a:ext cx="75077" cy="81025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364728" y="3366599"/>
              <a:ext cx="75077" cy="80942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96817" y="2456052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0976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959352" y="3366599"/>
              <a:ext cx="75039" cy="80942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060696" y="2415665"/>
              <a:ext cx="75059" cy="80900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96817" y="1505076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1952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959479" y="3366872"/>
              <a:ext cx="74588" cy="80542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60823" y="1464793"/>
              <a:ext cx="74611" cy="80542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92699" y="2460878"/>
              <a:ext cx="1109980" cy="951230"/>
            </a:xfrm>
            <a:custGeom>
              <a:avLst/>
              <a:gdLst/>
              <a:ahLst/>
              <a:cxnLst/>
              <a:rect l="l" t="t" r="r" b="b"/>
              <a:pathLst>
                <a:path w="1109979" h="951229">
                  <a:moveTo>
                    <a:pt x="0" y="950849"/>
                  </a:moveTo>
                  <a:lnTo>
                    <a:pt x="110959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055235" y="3371256"/>
              <a:ext cx="75059" cy="80984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64834" y="2420407"/>
              <a:ext cx="75001" cy="80984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88128" y="1505076"/>
              <a:ext cx="1111885" cy="1910714"/>
            </a:xfrm>
            <a:custGeom>
              <a:avLst/>
              <a:gdLst/>
              <a:ahLst/>
              <a:cxnLst/>
              <a:rect l="l" t="t" r="r" b="b"/>
              <a:pathLst>
                <a:path w="1111885" h="1910714">
                  <a:moveTo>
                    <a:pt x="0" y="1910714"/>
                  </a:moveTo>
                  <a:lnTo>
                    <a:pt x="111137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50790" y="3375554"/>
              <a:ext cx="74571" cy="80496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62293" y="1464839"/>
              <a:ext cx="74547" cy="80496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99505" y="1505076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1952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162167" y="3366872"/>
              <a:ext cx="74611" cy="80542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63637" y="1464793"/>
              <a:ext cx="74612" cy="80542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93536" y="2456052"/>
              <a:ext cx="1107440" cy="956310"/>
            </a:xfrm>
            <a:custGeom>
              <a:avLst/>
              <a:gdLst/>
              <a:ahLst/>
              <a:cxnLst/>
              <a:rect l="l" t="t" r="r" b="b"/>
              <a:pathLst>
                <a:path w="1107440" h="956310">
                  <a:moveTo>
                    <a:pt x="0" y="956310"/>
                  </a:moveTo>
                  <a:lnTo>
                    <a:pt x="1107313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156071" y="3371848"/>
              <a:ext cx="75078" cy="80900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263383" y="2415665"/>
              <a:ext cx="75077" cy="80900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3609" y="1505076"/>
              <a:ext cx="1108710" cy="1908810"/>
            </a:xfrm>
            <a:custGeom>
              <a:avLst/>
              <a:gdLst/>
              <a:ahLst/>
              <a:cxnLst/>
              <a:rect l="l" t="t" r="r" b="b"/>
              <a:pathLst>
                <a:path w="1108709" h="1908810">
                  <a:moveTo>
                    <a:pt x="0" y="1908302"/>
                  </a:moveTo>
                  <a:lnTo>
                    <a:pt x="110858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256271" y="3373197"/>
              <a:ext cx="74547" cy="80567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364982" y="1464839"/>
              <a:ext cx="74612" cy="80496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293609" y="2453131"/>
              <a:ext cx="1105535" cy="960755"/>
            </a:xfrm>
            <a:custGeom>
              <a:avLst/>
              <a:gdLst/>
              <a:ahLst/>
              <a:cxnLst/>
              <a:rect l="l" t="t" r="r" b="b"/>
              <a:pathLst>
                <a:path w="1105534" h="960754">
                  <a:moveTo>
                    <a:pt x="0" y="960246"/>
                  </a:moveTo>
                  <a:lnTo>
                    <a:pt x="110540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256018" y="3372950"/>
              <a:ext cx="75077" cy="81067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361425" y="2412577"/>
              <a:ext cx="75135" cy="81067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6480175" y="703910"/>
            <a:ext cx="52832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9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378577" y="703910"/>
            <a:ext cx="52832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364863" y="703910"/>
            <a:ext cx="52832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9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453948" y="1560321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3370326" y="1655444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174873" y="703910"/>
            <a:ext cx="52832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R="50800" algn="r">
              <a:lnSpc>
                <a:spcPct val="100000"/>
              </a:lnSpc>
              <a:spcBef>
                <a:spcPts val="1500"/>
              </a:spcBef>
            </a:pP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2305050" y="1655444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100833" y="703910"/>
            <a:ext cx="476884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4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850" spc="-7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850" spc="-9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216535">
              <a:lnSpc>
                <a:spcPct val="100000"/>
              </a:lnSpc>
              <a:spcBef>
                <a:spcPts val="1500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211072" y="1655444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21360" y="703910"/>
            <a:ext cx="126619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057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  <a:tabLst>
                <a:tab pos="896619" algn="l"/>
              </a:tabLst>
            </a:pPr>
            <a:r>
              <a:rPr sz="1850" spc="-75" dirty="0">
                <a:latin typeface="Arial"/>
                <a:cs typeface="Arial"/>
              </a:rPr>
              <a:t>+1+1	</a:t>
            </a: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318509" y="2178812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626865" y="2369057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285492" y="3130118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268727" y="2607056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64591" y="4676394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3869816" y="4652517"/>
            <a:ext cx="14306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3155" algn="l"/>
              </a:tabLst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3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2767964" y="4676394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666113" y="4676394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0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8276970" y="4652517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690497" y="1132154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2797555" y="2987497"/>
            <a:ext cx="22923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8587485" y="2131313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8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7199121" y="208368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6097651" y="208368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8482965" y="1179652"/>
            <a:ext cx="39433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7226934" y="552772"/>
            <a:ext cx="885190" cy="89154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128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50" spc="-50" dirty="0">
                <a:latin typeface="Arial"/>
                <a:cs typeface="Arial"/>
              </a:rPr>
              <a:t>+10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097651" y="1132154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8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4984750" y="1132154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4984750" y="208368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3935729" y="2083688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2792095" y="208368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3893946" y="1132154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792095" y="1132154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1695704" y="2083688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2808477" y="3768978"/>
            <a:ext cx="816610" cy="560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1750" algn="ctr">
              <a:lnSpc>
                <a:spcPts val="2105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  <a:p>
            <a:pPr algn="ctr">
              <a:lnSpc>
                <a:spcPts val="2105"/>
              </a:lnSpc>
              <a:tabLst>
                <a:tab pos="535940" algn="l"/>
              </a:tabLst>
            </a:pPr>
            <a:r>
              <a:rPr sz="2775" spc="-7" baseline="9009" dirty="0">
                <a:latin typeface="Arial"/>
                <a:cs typeface="Arial"/>
              </a:rPr>
              <a:t>0	</a:t>
            </a:r>
            <a:r>
              <a:rPr sz="1850" spc="-25" dirty="0">
                <a:latin typeface="Arial"/>
                <a:cs typeface="Arial"/>
              </a:rPr>
              <a:t>-2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8587485" y="4034154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8587485" y="3130118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7199121" y="3986529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6097651" y="3986529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5037201" y="3962780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3938142" y="3962780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7199121" y="2987497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6097651" y="2987497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5039614" y="2987497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3513454" y="2936824"/>
            <a:ext cx="685800" cy="6902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495"/>
              </a:spcBef>
              <a:tabLst>
                <a:tab pos="391795" algn="l"/>
              </a:tabLst>
            </a:pPr>
            <a:r>
              <a:rPr sz="2775" spc="-7" baseline="27027" dirty="0">
                <a:latin typeface="Arial"/>
                <a:cs typeface="Arial"/>
              </a:rPr>
              <a:t>0	</a:t>
            </a:r>
            <a:r>
              <a:rPr sz="1850" spc="-5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3787521" y="1576324"/>
            <a:ext cx="4582160" cy="2877185"/>
          </a:xfrm>
          <a:custGeom>
            <a:avLst/>
            <a:gdLst/>
            <a:ahLst/>
            <a:cxnLst/>
            <a:rect l="l" t="t" r="r" b="b"/>
            <a:pathLst>
              <a:path w="4582159" h="2877185">
                <a:moveTo>
                  <a:pt x="0" y="118999"/>
                </a:moveTo>
                <a:lnTo>
                  <a:pt x="176275" y="118999"/>
                </a:lnTo>
              </a:path>
              <a:path w="4582159" h="2877185">
                <a:moveTo>
                  <a:pt x="88137" y="0"/>
                </a:moveTo>
                <a:lnTo>
                  <a:pt x="88137" y="237871"/>
                </a:lnTo>
              </a:path>
              <a:path w="4582159" h="2877185">
                <a:moveTo>
                  <a:pt x="88137" y="879728"/>
                </a:moveTo>
                <a:lnTo>
                  <a:pt x="88137" y="1069848"/>
                </a:lnTo>
              </a:path>
              <a:path w="4582159" h="2877185">
                <a:moveTo>
                  <a:pt x="0" y="974851"/>
                </a:moveTo>
                <a:lnTo>
                  <a:pt x="176275" y="974851"/>
                </a:lnTo>
              </a:path>
              <a:path w="4582159" h="2877185">
                <a:moveTo>
                  <a:pt x="88137" y="2020951"/>
                </a:moveTo>
                <a:lnTo>
                  <a:pt x="88137" y="1830704"/>
                </a:lnTo>
                <a:lnTo>
                  <a:pt x="88137" y="2020951"/>
                </a:lnTo>
                <a:close/>
              </a:path>
              <a:path w="4582159" h="2877185">
                <a:moveTo>
                  <a:pt x="0" y="1925954"/>
                </a:moveTo>
                <a:lnTo>
                  <a:pt x="176275" y="1925954"/>
                </a:lnTo>
                <a:lnTo>
                  <a:pt x="0" y="1925954"/>
                </a:lnTo>
                <a:close/>
              </a:path>
              <a:path w="4582159" h="2877185">
                <a:moveTo>
                  <a:pt x="88137" y="2686685"/>
                </a:moveTo>
                <a:lnTo>
                  <a:pt x="88137" y="2876931"/>
                </a:lnTo>
              </a:path>
              <a:path w="4582159" h="2877185">
                <a:moveTo>
                  <a:pt x="132206" y="2734183"/>
                </a:moveTo>
                <a:lnTo>
                  <a:pt x="0" y="2876931"/>
                </a:lnTo>
              </a:path>
              <a:path w="4582159" h="2877185">
                <a:moveTo>
                  <a:pt x="1189481" y="4825"/>
                </a:moveTo>
                <a:lnTo>
                  <a:pt x="1189481" y="233172"/>
                </a:lnTo>
              </a:path>
              <a:path w="4582159" h="2877185">
                <a:moveTo>
                  <a:pt x="1101343" y="118999"/>
                </a:moveTo>
                <a:lnTo>
                  <a:pt x="1277619" y="118999"/>
                </a:lnTo>
              </a:path>
              <a:path w="4582159" h="2877185">
                <a:moveTo>
                  <a:pt x="1101343" y="974851"/>
                </a:moveTo>
                <a:lnTo>
                  <a:pt x="1277619" y="974851"/>
                </a:lnTo>
              </a:path>
              <a:path w="4582159" h="2877185">
                <a:moveTo>
                  <a:pt x="1189481" y="879728"/>
                </a:moveTo>
                <a:lnTo>
                  <a:pt x="1189481" y="1069848"/>
                </a:lnTo>
              </a:path>
              <a:path w="4582159" h="2877185">
                <a:moveTo>
                  <a:pt x="1189481" y="1640459"/>
                </a:moveTo>
                <a:lnTo>
                  <a:pt x="1189481" y="1830704"/>
                </a:lnTo>
              </a:path>
              <a:path w="4582159" h="2877185">
                <a:moveTo>
                  <a:pt x="1101343" y="1735709"/>
                </a:moveTo>
                <a:lnTo>
                  <a:pt x="1277619" y="1735709"/>
                </a:lnTo>
              </a:path>
              <a:path w="4582159" h="2877185">
                <a:moveTo>
                  <a:pt x="1189481" y="2686685"/>
                </a:moveTo>
                <a:lnTo>
                  <a:pt x="1189481" y="2876931"/>
                </a:lnTo>
              </a:path>
              <a:path w="4582159" h="2877185">
                <a:moveTo>
                  <a:pt x="1101343" y="2876931"/>
                </a:moveTo>
                <a:lnTo>
                  <a:pt x="1233551" y="2734183"/>
                </a:lnTo>
              </a:path>
              <a:path w="4582159" h="2877185">
                <a:moveTo>
                  <a:pt x="2290826" y="23875"/>
                </a:moveTo>
                <a:lnTo>
                  <a:pt x="2290826" y="242570"/>
                </a:lnTo>
              </a:path>
              <a:path w="4582159" h="2877185">
                <a:moveTo>
                  <a:pt x="2202815" y="118999"/>
                </a:moveTo>
                <a:lnTo>
                  <a:pt x="2378964" y="118999"/>
                </a:lnTo>
              </a:path>
              <a:path w="4582159" h="2877185">
                <a:moveTo>
                  <a:pt x="2290826" y="879728"/>
                </a:moveTo>
                <a:lnTo>
                  <a:pt x="2290826" y="1069848"/>
                </a:lnTo>
              </a:path>
              <a:path w="4582159" h="2877185">
                <a:moveTo>
                  <a:pt x="2202815" y="974851"/>
                </a:moveTo>
                <a:lnTo>
                  <a:pt x="2378964" y="974851"/>
                </a:lnTo>
              </a:path>
              <a:path w="4582159" h="2877185">
                <a:moveTo>
                  <a:pt x="2290826" y="1830704"/>
                </a:moveTo>
                <a:lnTo>
                  <a:pt x="2290826" y="2020951"/>
                </a:lnTo>
              </a:path>
              <a:path w="4582159" h="2877185">
                <a:moveTo>
                  <a:pt x="2202815" y="1925954"/>
                </a:moveTo>
                <a:lnTo>
                  <a:pt x="2378964" y="1925954"/>
                </a:lnTo>
              </a:path>
              <a:path w="4582159" h="2877185">
                <a:moveTo>
                  <a:pt x="2290826" y="2686685"/>
                </a:moveTo>
                <a:lnTo>
                  <a:pt x="2290826" y="2876931"/>
                </a:lnTo>
              </a:path>
              <a:path w="4582159" h="2877185">
                <a:moveTo>
                  <a:pt x="2202815" y="2876931"/>
                </a:moveTo>
                <a:lnTo>
                  <a:pt x="2334894" y="2734183"/>
                </a:lnTo>
              </a:path>
              <a:path w="4582159" h="2877185">
                <a:moveTo>
                  <a:pt x="3392297" y="23875"/>
                </a:moveTo>
                <a:lnTo>
                  <a:pt x="3392297" y="213995"/>
                </a:lnTo>
              </a:path>
              <a:path w="4582159" h="2877185">
                <a:moveTo>
                  <a:pt x="3304158" y="118999"/>
                </a:moveTo>
                <a:lnTo>
                  <a:pt x="3480307" y="118999"/>
                </a:lnTo>
              </a:path>
              <a:path w="4582159" h="2877185">
                <a:moveTo>
                  <a:pt x="3392297" y="879728"/>
                </a:moveTo>
                <a:lnTo>
                  <a:pt x="3392297" y="1069848"/>
                </a:lnTo>
              </a:path>
              <a:path w="4582159" h="2877185">
                <a:moveTo>
                  <a:pt x="3304158" y="974851"/>
                </a:moveTo>
                <a:lnTo>
                  <a:pt x="3480307" y="974851"/>
                </a:lnTo>
              </a:path>
              <a:path w="4582159" h="2877185">
                <a:moveTo>
                  <a:pt x="3392297" y="1830704"/>
                </a:moveTo>
                <a:lnTo>
                  <a:pt x="3392297" y="2020951"/>
                </a:lnTo>
              </a:path>
              <a:path w="4582159" h="2877185">
                <a:moveTo>
                  <a:pt x="3304158" y="1925954"/>
                </a:moveTo>
                <a:lnTo>
                  <a:pt x="3480307" y="1925954"/>
                </a:lnTo>
              </a:path>
              <a:path w="4582159" h="2877185">
                <a:moveTo>
                  <a:pt x="3392297" y="2686685"/>
                </a:moveTo>
                <a:lnTo>
                  <a:pt x="3392297" y="2876931"/>
                </a:lnTo>
              </a:path>
              <a:path w="4582159" h="2877185">
                <a:moveTo>
                  <a:pt x="3304158" y="2876931"/>
                </a:moveTo>
                <a:lnTo>
                  <a:pt x="3436365" y="2734183"/>
                </a:lnTo>
              </a:path>
              <a:path w="4582159" h="2877185">
                <a:moveTo>
                  <a:pt x="4493640" y="23875"/>
                </a:moveTo>
                <a:lnTo>
                  <a:pt x="4493640" y="213995"/>
                </a:lnTo>
              </a:path>
              <a:path w="4582159" h="2877185">
                <a:moveTo>
                  <a:pt x="4405503" y="118999"/>
                </a:moveTo>
                <a:lnTo>
                  <a:pt x="4581779" y="118999"/>
                </a:lnTo>
              </a:path>
              <a:path w="4582159" h="2877185">
                <a:moveTo>
                  <a:pt x="4493640" y="879728"/>
                </a:moveTo>
                <a:lnTo>
                  <a:pt x="4493640" y="1069848"/>
                </a:lnTo>
              </a:path>
              <a:path w="4582159" h="2877185">
                <a:moveTo>
                  <a:pt x="4405503" y="974851"/>
                </a:moveTo>
                <a:lnTo>
                  <a:pt x="4581779" y="974851"/>
                </a:lnTo>
              </a:path>
              <a:path w="4582159" h="2877185">
                <a:moveTo>
                  <a:pt x="4493640" y="1830704"/>
                </a:moveTo>
                <a:lnTo>
                  <a:pt x="4493640" y="2020951"/>
                </a:lnTo>
              </a:path>
              <a:path w="4582159" h="2877185">
                <a:moveTo>
                  <a:pt x="4405503" y="1925954"/>
                </a:moveTo>
                <a:lnTo>
                  <a:pt x="4581779" y="1925954"/>
                </a:lnTo>
              </a:path>
              <a:path w="4582159" h="2877185">
                <a:moveTo>
                  <a:pt x="4493640" y="2686685"/>
                </a:moveTo>
                <a:lnTo>
                  <a:pt x="4493640" y="2876931"/>
                </a:lnTo>
              </a:path>
              <a:path w="4582159" h="2877185">
                <a:moveTo>
                  <a:pt x="4405503" y="2876931"/>
                </a:moveTo>
                <a:lnTo>
                  <a:pt x="4537709" y="27341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 txBox="1"/>
          <p:nvPr/>
        </p:nvSpPr>
        <p:spPr>
          <a:xfrm>
            <a:off x="2176272" y="5130495"/>
            <a:ext cx="35166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61975" algn="l"/>
              </a:tabLst>
            </a:pPr>
            <a:r>
              <a:rPr sz="5400" i="1" spc="-412" baseline="-3858" dirty="0">
                <a:latin typeface="Times New Roman"/>
                <a:cs typeface="Times New Roman"/>
              </a:rPr>
              <a:t>u</a:t>
            </a:r>
            <a:r>
              <a:rPr sz="5400" spc="-412" baseline="-2314" dirty="0">
                <a:latin typeface="Times New Roman"/>
                <a:cs typeface="Times New Roman"/>
              </a:rPr>
              <a:t>ˆ</a:t>
            </a:r>
            <a:r>
              <a:rPr sz="3150" i="1" spc="-412" baseline="-26455" dirty="0">
                <a:latin typeface="Times New Roman"/>
                <a:cs typeface="Times New Roman"/>
              </a:rPr>
              <a:t>j	</a:t>
            </a:r>
            <a:r>
              <a:rPr sz="5400" spc="-104" baseline="-3858" dirty="0">
                <a:latin typeface="Symbol"/>
                <a:cs typeface="Symbol"/>
              </a:rPr>
              <a:t></a:t>
            </a:r>
            <a:r>
              <a:rPr sz="2350" spc="-70" dirty="0">
                <a:latin typeface="Arial"/>
                <a:cs typeface="Arial"/>
              </a:rPr>
              <a:t>+1</a:t>
            </a:r>
            <a:r>
              <a:rPr sz="2350" spc="-24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70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4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7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4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20" dirty="0">
                <a:latin typeface="Arial"/>
                <a:cs typeface="Arial"/>
              </a:rPr>
              <a:t> </a:t>
            </a:r>
            <a:r>
              <a:rPr sz="2350" spc="-105" dirty="0">
                <a:latin typeface="Arial"/>
                <a:cs typeface="Arial"/>
              </a:rPr>
              <a:t>+1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245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6073266" y="4652517"/>
            <a:ext cx="1430655" cy="9696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3155" algn="l"/>
              </a:tabLst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0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5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121920">
              <a:lnSpc>
                <a:spcPct val="100000"/>
              </a:lnSpc>
            </a:pPr>
            <a:r>
              <a:rPr sz="2350" dirty="0">
                <a:latin typeface="Arial"/>
                <a:cs typeface="Arial"/>
              </a:rPr>
              <a:t>- </a:t>
            </a:r>
            <a:r>
              <a:rPr sz="2350" spc="-45" dirty="0">
                <a:latin typeface="Arial"/>
                <a:cs typeface="Arial"/>
              </a:rPr>
              <a:t>No</a:t>
            </a:r>
            <a:r>
              <a:rPr sz="2350" spc="-355" dirty="0">
                <a:latin typeface="Arial"/>
                <a:cs typeface="Arial"/>
              </a:rPr>
              <a:t> </a:t>
            </a:r>
            <a:r>
              <a:rPr sz="2350" spc="-50" dirty="0">
                <a:latin typeface="Arial"/>
                <a:cs typeface="Arial"/>
              </a:rPr>
              <a:t>error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37867" y="1076197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390" y="0"/>
                </a:lnTo>
              </a:path>
            </a:pathLst>
          </a:custGeom>
          <a:ln w="160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27070" y="1368043"/>
            <a:ext cx="13703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8715" algn="l"/>
              </a:tabLst>
            </a:pPr>
            <a:r>
              <a:rPr sz="1750" i="1" dirty="0">
                <a:latin typeface="Times New Roman"/>
                <a:cs typeface="Times New Roman"/>
              </a:rPr>
              <a:t>j	</a:t>
            </a:r>
            <a:r>
              <a:rPr sz="1750" dirty="0">
                <a:latin typeface="Times New Roman"/>
                <a:cs typeface="Times New Roman"/>
              </a:rPr>
              <a:t>1</a:t>
            </a:r>
            <a:r>
              <a:rPr sz="1750" spc="-24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8417" y="1368043"/>
            <a:ext cx="114236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2969" algn="l"/>
              </a:tabLst>
            </a:pPr>
            <a:r>
              <a:rPr sz="1750" dirty="0">
                <a:latin typeface="Times New Roman"/>
                <a:cs typeface="Times New Roman"/>
              </a:rPr>
              <a:t>2</a:t>
            </a:r>
            <a:r>
              <a:rPr sz="1750" spc="5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	</a:t>
            </a:r>
            <a:r>
              <a:rPr sz="1750" dirty="0">
                <a:latin typeface="Times New Roman"/>
                <a:cs typeface="Times New Roman"/>
              </a:rPr>
              <a:t>2</a:t>
            </a:r>
            <a:r>
              <a:rPr sz="1750" spc="-10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4497" y="1368043"/>
            <a:ext cx="233679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r>
              <a:rPr sz="1750" spc="-24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4892" y="1069974"/>
            <a:ext cx="3835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(</a:t>
            </a:r>
            <a:r>
              <a:rPr sz="1750" spc="-295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m</a:t>
            </a:r>
            <a:r>
              <a:rPr sz="1750" i="1" spc="-280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Times New Roman"/>
                <a:cs typeface="Times New Roman"/>
              </a:rPr>
              <a:t>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67025" y="1109548"/>
            <a:ext cx="2870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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29558" y="966291"/>
            <a:ext cx="95250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baseline="-21296" dirty="0">
                <a:latin typeface="Symbol"/>
                <a:cs typeface="Symbol"/>
              </a:rPr>
              <a:t></a:t>
            </a:r>
            <a:r>
              <a:rPr sz="4500" spc="-727" baseline="-21296" dirty="0">
                <a:latin typeface="Times New Roman"/>
                <a:cs typeface="Times New Roman"/>
              </a:rPr>
              <a:t> </a:t>
            </a:r>
            <a:r>
              <a:rPr sz="4500" i="1" spc="127" baseline="-21296" dirty="0">
                <a:latin typeface="Times New Roman"/>
                <a:cs typeface="Times New Roman"/>
              </a:rPr>
              <a:t>x</a:t>
            </a:r>
            <a:r>
              <a:rPr sz="1750" spc="85" dirty="0">
                <a:latin typeface="Times New Roman"/>
                <a:cs typeface="Times New Roman"/>
              </a:rPr>
              <a:t>( </a:t>
            </a:r>
            <a:r>
              <a:rPr sz="1750" i="1" dirty="0">
                <a:latin typeface="Times New Roman"/>
                <a:cs typeface="Times New Roman"/>
              </a:rPr>
              <a:t>m </a:t>
            </a:r>
            <a:r>
              <a:rPr sz="1750" dirty="0">
                <a:latin typeface="Times New Roman"/>
                <a:cs typeface="Times New Roman"/>
              </a:rPr>
              <a:t>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6686" y="81541"/>
            <a:ext cx="6942455" cy="906144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100" spc="40" dirty="0"/>
              <a:t>Hard</a:t>
            </a:r>
            <a:r>
              <a:rPr sz="2100" spc="-50" dirty="0"/>
              <a:t> </a:t>
            </a:r>
            <a:r>
              <a:rPr sz="2100" spc="25" dirty="0"/>
              <a:t>decisions</a:t>
            </a:r>
            <a:endParaRPr sz="2100"/>
          </a:p>
          <a:p>
            <a:pPr marL="1552575">
              <a:lnSpc>
                <a:spcPct val="100000"/>
              </a:lnSpc>
              <a:spcBef>
                <a:spcPts val="470"/>
              </a:spcBef>
            </a:pPr>
            <a:r>
              <a:rPr sz="4500" i="1" baseline="-2777" dirty="0">
                <a:latin typeface="Times New Roman"/>
                <a:cs typeface="Times New Roman"/>
              </a:rPr>
              <a:t>y</a:t>
            </a:r>
            <a:r>
              <a:rPr sz="4500" i="1" spc="217" baseline="-2777" dirty="0">
                <a:latin typeface="Times New Roman"/>
                <a:cs typeface="Times New Roman"/>
              </a:rPr>
              <a:t> </a:t>
            </a:r>
            <a:r>
              <a:rPr sz="4500" spc="37" baseline="-2777" dirty="0">
                <a:latin typeface="Symbol"/>
                <a:cs typeface="Symbol"/>
              </a:rPr>
              <a:t></a:t>
            </a:r>
            <a:r>
              <a:rPr sz="2100" spc="25" dirty="0"/>
              <a:t>(+1+1,</a:t>
            </a:r>
            <a:r>
              <a:rPr sz="2100" spc="25" dirty="0">
                <a:solidFill>
                  <a:srgbClr val="FF0000"/>
                </a:solidFill>
              </a:rPr>
              <a:t>-1</a:t>
            </a:r>
            <a:r>
              <a:rPr sz="2100" spc="25" dirty="0"/>
              <a:t>+1,+1</a:t>
            </a:r>
            <a:r>
              <a:rPr sz="2100" spc="25" dirty="0">
                <a:solidFill>
                  <a:srgbClr val="FF0000"/>
                </a:solidFill>
              </a:rPr>
              <a:t>-1</a:t>
            </a:r>
            <a:r>
              <a:rPr sz="2100" spc="25" dirty="0"/>
              <a:t>,+1+1,+1+1,+1+1,+1+1)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53940" y="1109548"/>
            <a:ext cx="21120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78510" algn="l"/>
              </a:tabLst>
            </a:pPr>
            <a:r>
              <a:rPr sz="3000" dirty="0">
                <a:latin typeface="Symbol"/>
                <a:cs typeface="Symbol"/>
              </a:rPr>
              <a:t></a:t>
            </a:r>
            <a:r>
              <a:rPr sz="3000" spc="3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y	</a:t>
            </a:r>
            <a:r>
              <a:rPr sz="3000" dirty="0">
                <a:latin typeface="Symbol"/>
                <a:cs typeface="Symbol"/>
              </a:rPr>
              <a:t>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i="1" spc="90" dirty="0">
                <a:latin typeface="Times New Roman"/>
                <a:cs typeface="Times New Roman"/>
              </a:rPr>
              <a:t>x</a:t>
            </a:r>
            <a:r>
              <a:rPr sz="2625" spc="135" baseline="36507" dirty="0">
                <a:latin typeface="Times New Roman"/>
                <a:cs typeface="Times New Roman"/>
              </a:rPr>
              <a:t>( </a:t>
            </a:r>
            <a:r>
              <a:rPr sz="2625" i="1" baseline="36507" dirty="0">
                <a:latin typeface="Times New Roman"/>
                <a:cs typeface="Times New Roman"/>
              </a:rPr>
              <a:t>m </a:t>
            </a:r>
            <a:r>
              <a:rPr sz="2625" baseline="36507" dirty="0">
                <a:latin typeface="Times New Roman"/>
                <a:cs typeface="Times New Roman"/>
              </a:rPr>
              <a:t>) </a:t>
            </a:r>
            <a:r>
              <a:rPr sz="3000" dirty="0">
                <a:latin typeface="Symbol"/>
                <a:cs typeface="Symbol"/>
              </a:rPr>
              <a:t></a:t>
            </a:r>
            <a:r>
              <a:rPr sz="3000" spc="-57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y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7558" y="3039046"/>
            <a:ext cx="7905496" cy="2695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42964" y="2355596"/>
            <a:ext cx="5207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+1+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246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4347" y="2355596"/>
            <a:ext cx="5207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spc="35" dirty="0">
                <a:latin typeface="Arial"/>
                <a:cs typeface="Arial"/>
              </a:rPr>
              <a:t>1</a:t>
            </a: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441" y="2355596"/>
            <a:ext cx="520700" cy="113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spc="35" dirty="0">
                <a:latin typeface="Arial"/>
                <a:cs typeface="Arial"/>
              </a:rPr>
              <a:t>1</a:t>
            </a: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  <a:spcBef>
                <a:spcPts val="1405"/>
              </a:spcBef>
            </a:pPr>
            <a:r>
              <a:rPr sz="1650" spc="4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  <a:p>
            <a:pPr marL="125095">
              <a:lnSpc>
                <a:spcPct val="100000"/>
              </a:lnSpc>
              <a:spcBef>
                <a:spcPts val="1405"/>
              </a:spcBef>
            </a:pPr>
            <a:r>
              <a:rPr sz="1650" spc="1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14548" y="2355596"/>
            <a:ext cx="465455" cy="113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spc="35" dirty="0">
                <a:latin typeface="Arial"/>
                <a:cs typeface="Arial"/>
              </a:rPr>
              <a:t>1</a:t>
            </a:r>
            <a:r>
              <a:rPr sz="1650" spc="20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  <a:p>
            <a:pPr marL="219710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95932" y="2355596"/>
            <a:ext cx="466090" cy="113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spc="3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219710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  <a:p>
            <a:pPr marL="219710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773" y="2355596"/>
            <a:ext cx="1315085" cy="113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1685">
              <a:lnSpc>
                <a:spcPct val="100000"/>
              </a:lnSpc>
              <a:spcBef>
                <a:spcPts val="105"/>
              </a:spcBef>
            </a:pPr>
            <a:r>
              <a:rPr sz="1650" spc="30" dirty="0">
                <a:latin typeface="Arial"/>
                <a:cs typeface="Arial"/>
              </a:rPr>
              <a:t>+1+1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5"/>
              </a:spcBef>
              <a:tabLst>
                <a:tab pos="934085" algn="l"/>
              </a:tabLst>
            </a:pPr>
            <a:r>
              <a:rPr sz="1650" spc="30" dirty="0">
                <a:latin typeface="Arial"/>
                <a:cs typeface="Arial"/>
              </a:rPr>
              <a:t>+1+1	</a:t>
            </a:r>
            <a:r>
              <a:rPr sz="1650" spc="2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  <a:spcBef>
                <a:spcPts val="1405"/>
              </a:spcBef>
              <a:tabLst>
                <a:tab pos="940435" algn="l"/>
              </a:tabLst>
            </a:pPr>
            <a:r>
              <a:rPr sz="2475" baseline="18518" dirty="0">
                <a:latin typeface="Arial"/>
                <a:cs typeface="Arial"/>
              </a:rPr>
              <a:t>0	</a:t>
            </a:r>
            <a:r>
              <a:rPr sz="1650" spc="1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3160" y="3683000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21811" y="5353050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9602" y="4710810"/>
            <a:ext cx="2159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83383" y="4539488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66366" y="4068267"/>
            <a:ext cx="2159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61833" y="2355596"/>
            <a:ext cx="520700" cy="70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spc="35" dirty="0">
                <a:latin typeface="Arial"/>
                <a:cs typeface="Arial"/>
              </a:rPr>
              <a:t>1</a:t>
            </a: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R="33020" algn="r">
              <a:lnSpc>
                <a:spcPct val="100000"/>
              </a:lnSpc>
              <a:spcBef>
                <a:spcPts val="1405"/>
              </a:spcBef>
            </a:pPr>
            <a:r>
              <a:rPr sz="1650" spc="4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63566" y="4282566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5175" y="4712284"/>
            <a:ext cx="1428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4709" y="3854322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51146" y="3683000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30982" y="5139054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5965" y="5931204"/>
            <a:ext cx="3162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40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48576" y="5909564"/>
            <a:ext cx="316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40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29959" y="5909564"/>
            <a:ext cx="316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35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1090" y="5909564"/>
            <a:ext cx="316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40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73476" y="5931204"/>
            <a:ext cx="31623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40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54607" y="5931204"/>
            <a:ext cx="31686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40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67445" y="5909564"/>
            <a:ext cx="3168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</a:t>
            </a:r>
            <a:r>
              <a:rPr sz="1650" spc="35" dirty="0">
                <a:latin typeface="Arial"/>
                <a:cs typeface="Arial"/>
              </a:rPr>
              <a:t>=</a:t>
            </a:r>
            <a:r>
              <a:rPr sz="1650" dirty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79244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03322" y="4410912"/>
            <a:ext cx="2159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82914" y="3640327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73214" y="359709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54344" y="359709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76615" y="2783840"/>
            <a:ext cx="3981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+10</a:t>
            </a:r>
            <a:endParaRPr sz="1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62876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054344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24425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24425" y="359709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42130" y="359709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697860" y="359709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16858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97860" y="2740863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84705" y="3597097"/>
            <a:ext cx="2159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40279" y="5310377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82914" y="5353050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82914" y="4539488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73214" y="5310377"/>
            <a:ext cx="27051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54344" y="5310377"/>
            <a:ext cx="2711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60746" y="5288737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900804" y="5139054"/>
            <a:ext cx="7270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baseline="-31986" dirty="0">
                <a:latin typeface="Arial"/>
                <a:cs typeface="Arial"/>
              </a:rPr>
              <a:t>0 </a:t>
            </a:r>
            <a:r>
              <a:rPr sz="1650" spc="20" dirty="0">
                <a:latin typeface="Arial"/>
                <a:cs typeface="Arial"/>
              </a:rPr>
              <a:t>+2</a:t>
            </a:r>
            <a:r>
              <a:rPr sz="1650" spc="-210" dirty="0">
                <a:latin typeface="Arial"/>
                <a:cs typeface="Arial"/>
              </a:rPr>
              <a:t> </a:t>
            </a:r>
            <a:r>
              <a:rPr sz="2475" spc="15" baseline="-47138" dirty="0">
                <a:latin typeface="Arial"/>
                <a:cs typeface="Arial"/>
              </a:rPr>
              <a:t>-2</a:t>
            </a:r>
            <a:endParaRPr sz="2475" baseline="-47138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792092" y="5931814"/>
            <a:ext cx="31813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15" dirty="0">
                <a:latin typeface="Arial"/>
                <a:cs typeface="Arial"/>
              </a:rPr>
              <a:t>j=3</a:t>
            </a:r>
            <a:endParaRPr sz="16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173214" y="4410912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54344" y="4410912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980178" y="4410912"/>
            <a:ext cx="2711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4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80815" y="3854322"/>
            <a:ext cx="622935" cy="70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5"/>
              </a:spcBef>
            </a:pPr>
            <a:r>
              <a:rPr sz="1650" spc="1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5"/>
              </a:spcBef>
            </a:pPr>
            <a:r>
              <a:rPr sz="1650" spc="20" dirty="0">
                <a:latin typeface="Arial"/>
                <a:cs typeface="Arial"/>
              </a:rPr>
              <a:t>+2</a:t>
            </a:r>
            <a:r>
              <a:rPr sz="1650" spc="-114" dirty="0">
                <a:latin typeface="Arial"/>
                <a:cs typeface="Arial"/>
              </a:rPr>
              <a:t> </a:t>
            </a:r>
            <a:r>
              <a:rPr sz="2475" spc="60" baseline="-26936" dirty="0">
                <a:latin typeface="Arial"/>
                <a:cs typeface="Arial"/>
              </a:rPr>
              <a:t>+4</a:t>
            </a:r>
            <a:endParaRPr sz="2475" baseline="-2693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8136" y="1316518"/>
            <a:ext cx="7819390" cy="2953385"/>
            <a:chOff x="638136" y="1316518"/>
            <a:chExt cx="7819390" cy="2953385"/>
          </a:xfrm>
        </p:grpSpPr>
        <p:sp>
          <p:nvSpPr>
            <p:cNvPr id="3" name="object 3"/>
            <p:cNvSpPr/>
            <p:nvPr/>
          </p:nvSpPr>
          <p:spPr>
            <a:xfrm>
              <a:off x="692683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18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8136" y="1316518"/>
              <a:ext cx="109098" cy="117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39519" y="1316518"/>
              <a:ext cx="109098" cy="117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4002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471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39519" y="1316518"/>
              <a:ext cx="109098" cy="117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40990" y="1316518"/>
              <a:ext cx="109035" cy="1178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95472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40990" y="1316518"/>
              <a:ext cx="109035" cy="1178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42334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6817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42334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43678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98161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43678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45022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99505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45022" y="1316518"/>
              <a:ext cx="109035" cy="117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46366" y="1316518"/>
              <a:ext cx="109189" cy="1178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00848" y="1375537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363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46366" y="1316518"/>
              <a:ext cx="109189" cy="1178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47709" y="1316518"/>
              <a:ext cx="109189" cy="1178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2683" y="1375537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18" y="9511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5154" y="1335039"/>
              <a:ext cx="75065" cy="8101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56537" y="2286120"/>
              <a:ext cx="75072" cy="8090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94002" y="1375537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471" y="9511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56537" y="1335039"/>
              <a:ext cx="75072" cy="8101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57881" y="2286120"/>
              <a:ext cx="75039" cy="8090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94002" y="2326640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471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6537" y="2286120"/>
              <a:ext cx="75072" cy="8090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57881" y="3237180"/>
              <a:ext cx="75039" cy="809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94002" y="2326640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471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56791" y="2286354"/>
              <a:ext cx="74602" cy="8054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58134" y="4188535"/>
              <a:ext cx="74611" cy="8057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5472" y="1375537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3" y="9511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57881" y="1335039"/>
              <a:ext cx="75039" cy="8101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59352" y="2286120"/>
              <a:ext cx="75039" cy="8090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95472" y="2326640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3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57881" y="2286120"/>
              <a:ext cx="75039" cy="8090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59352" y="3237180"/>
              <a:ext cx="75039" cy="8094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95472" y="2326640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3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58134" y="2286354"/>
              <a:ext cx="74611" cy="8054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59479" y="4188535"/>
              <a:ext cx="74588" cy="8057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96817" y="1375537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4" y="9511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59352" y="1335039"/>
              <a:ext cx="75039" cy="8101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60696" y="2286120"/>
              <a:ext cx="75059" cy="8090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96817" y="2326640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959352" y="2286120"/>
              <a:ext cx="75039" cy="8090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60696" y="3237180"/>
              <a:ext cx="75059" cy="8094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96817" y="2326640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4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59479" y="2286354"/>
              <a:ext cx="74588" cy="8054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60823" y="4188535"/>
              <a:ext cx="74611" cy="8057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300848" y="1375537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30">
                  <a:moveTo>
                    <a:pt x="0" y="0"/>
                  </a:moveTo>
                  <a:lnTo>
                    <a:pt x="1101344" y="9511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263383" y="1335039"/>
              <a:ext cx="75077" cy="8101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64728" y="2286120"/>
              <a:ext cx="75077" cy="809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300848" y="2326640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0"/>
                  </a:moveTo>
                  <a:lnTo>
                    <a:pt x="1101344" y="9509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63383" y="2286120"/>
              <a:ext cx="75077" cy="809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364728" y="3237180"/>
              <a:ext cx="75077" cy="8094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300848" y="2326640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0"/>
                  </a:moveTo>
                  <a:lnTo>
                    <a:pt x="1101344" y="190207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263637" y="2286354"/>
              <a:ext cx="74612" cy="8054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364982" y="4188535"/>
              <a:ext cx="74612" cy="8057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895472" y="4228719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857627" y="4187993"/>
              <a:ext cx="75580" cy="8161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58971" y="4187993"/>
              <a:ext cx="75580" cy="8161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96817" y="4228719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58971" y="4187993"/>
              <a:ext cx="75580" cy="8161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60315" y="4187993"/>
              <a:ext cx="75580" cy="8161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300848" y="4228719"/>
              <a:ext cx="1101725" cy="0"/>
            </a:xfrm>
            <a:custGeom>
              <a:avLst/>
              <a:gdLst/>
              <a:ahLst/>
              <a:cxnLst/>
              <a:rect l="l" t="t" r="r" b="b"/>
              <a:pathLst>
                <a:path w="1101725">
                  <a:moveTo>
                    <a:pt x="0" y="0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263257" y="4187993"/>
              <a:ext cx="75425" cy="81619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364600" y="4187993"/>
              <a:ext cx="75425" cy="81619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895472" y="1375537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2078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858134" y="3237454"/>
              <a:ext cx="74611" cy="8054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59479" y="1335248"/>
              <a:ext cx="74588" cy="8054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895472" y="2330831"/>
              <a:ext cx="1104265" cy="946785"/>
            </a:xfrm>
            <a:custGeom>
              <a:avLst/>
              <a:gdLst/>
              <a:ahLst/>
              <a:cxnLst/>
              <a:rect l="l" t="t" r="r" b="b"/>
              <a:pathLst>
                <a:path w="1104264" h="946785">
                  <a:moveTo>
                    <a:pt x="0" y="946785"/>
                  </a:moveTo>
                  <a:lnTo>
                    <a:pt x="110375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857881" y="3237118"/>
              <a:ext cx="75078" cy="81010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61765" y="2290375"/>
              <a:ext cx="75078" cy="8096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95472" y="327761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57881" y="4188157"/>
              <a:ext cx="75039" cy="81074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59352" y="3237180"/>
              <a:ext cx="75039" cy="8094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96817" y="327761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59352" y="4188157"/>
              <a:ext cx="75039" cy="81074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60696" y="3237180"/>
              <a:ext cx="75059" cy="8094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300848" y="3277616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1103"/>
                  </a:moveTo>
                  <a:lnTo>
                    <a:pt x="1101344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263383" y="4188157"/>
              <a:ext cx="75077" cy="81074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364728" y="3237180"/>
              <a:ext cx="75077" cy="8094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96817" y="2326640"/>
              <a:ext cx="1101725" cy="951230"/>
            </a:xfrm>
            <a:custGeom>
              <a:avLst/>
              <a:gdLst/>
              <a:ahLst/>
              <a:cxnLst/>
              <a:rect l="l" t="t" r="r" b="b"/>
              <a:pathLst>
                <a:path w="1101725" h="951229">
                  <a:moveTo>
                    <a:pt x="0" y="950976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959352" y="3237180"/>
              <a:ext cx="75039" cy="8094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60696" y="2286120"/>
              <a:ext cx="75059" cy="80905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96817" y="1375537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2078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59479" y="3237454"/>
              <a:ext cx="74588" cy="8054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60823" y="1335248"/>
              <a:ext cx="74611" cy="8054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88128" y="1375537"/>
              <a:ext cx="1111885" cy="1910714"/>
            </a:xfrm>
            <a:custGeom>
              <a:avLst/>
              <a:gdLst/>
              <a:ahLst/>
              <a:cxnLst/>
              <a:rect l="l" t="t" r="r" b="b"/>
              <a:pathLst>
                <a:path w="1111885" h="1910714">
                  <a:moveTo>
                    <a:pt x="0" y="1910714"/>
                  </a:moveTo>
                  <a:lnTo>
                    <a:pt x="111137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50790" y="3246135"/>
              <a:ext cx="74571" cy="80502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62293" y="1335293"/>
              <a:ext cx="74547" cy="8050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99505" y="1375537"/>
              <a:ext cx="1101725" cy="1902460"/>
            </a:xfrm>
            <a:custGeom>
              <a:avLst/>
              <a:gdLst/>
              <a:ahLst/>
              <a:cxnLst/>
              <a:rect l="l" t="t" r="r" b="b"/>
              <a:pathLst>
                <a:path w="1101725" h="1902460">
                  <a:moveTo>
                    <a:pt x="0" y="1902078"/>
                  </a:moveTo>
                  <a:lnTo>
                    <a:pt x="110134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162167" y="3237454"/>
              <a:ext cx="74611" cy="8054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263637" y="1335248"/>
              <a:ext cx="74612" cy="80547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293609" y="1375537"/>
              <a:ext cx="1108710" cy="1908810"/>
            </a:xfrm>
            <a:custGeom>
              <a:avLst/>
              <a:gdLst/>
              <a:ahLst/>
              <a:cxnLst/>
              <a:rect l="l" t="t" r="r" b="b"/>
              <a:pathLst>
                <a:path w="1108709" h="1908810">
                  <a:moveTo>
                    <a:pt x="0" y="1908428"/>
                  </a:moveTo>
                  <a:lnTo>
                    <a:pt x="110858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256271" y="3243755"/>
              <a:ext cx="74547" cy="80596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364982" y="1335293"/>
              <a:ext cx="74612" cy="80502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293609" y="2323591"/>
              <a:ext cx="1105535" cy="960755"/>
            </a:xfrm>
            <a:custGeom>
              <a:avLst/>
              <a:gdLst/>
              <a:ahLst/>
              <a:cxnLst/>
              <a:rect l="l" t="t" r="r" b="b"/>
              <a:pathLst>
                <a:path w="1105534" h="960754">
                  <a:moveTo>
                    <a:pt x="0" y="960374"/>
                  </a:moveTo>
                  <a:lnTo>
                    <a:pt x="110540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256018" y="3243531"/>
              <a:ext cx="75077" cy="81074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61425" y="2283221"/>
              <a:ext cx="75135" cy="81010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378577" y="574294"/>
            <a:ext cx="5283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53948" y="1430782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472178" y="1525905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4365497" y="574294"/>
            <a:ext cx="52832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137160">
              <a:lnSpc>
                <a:spcPct val="100000"/>
              </a:lnSpc>
              <a:spcBef>
                <a:spcPts val="1505"/>
              </a:spcBef>
            </a:pP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406521" y="1525905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202304" y="574294"/>
            <a:ext cx="47625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4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85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262255">
              <a:lnSpc>
                <a:spcPct val="100000"/>
              </a:lnSpc>
              <a:spcBef>
                <a:spcPts val="150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2305050" y="1525905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100833" y="574294"/>
            <a:ext cx="47625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850" spc="-7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216535">
              <a:lnSpc>
                <a:spcPct val="100000"/>
              </a:lnSpc>
              <a:spcBef>
                <a:spcPts val="150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211072" y="1525905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21360" y="574294"/>
            <a:ext cx="126619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057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  <a:tabLst>
                <a:tab pos="896619" algn="l"/>
              </a:tabLst>
            </a:pPr>
            <a:r>
              <a:rPr sz="1850" spc="-75" dirty="0">
                <a:latin typeface="Arial"/>
                <a:cs typeface="Arial"/>
              </a:rPr>
              <a:t>+1+1	</a:t>
            </a: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279775" y="2049272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406521" y="3904614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3502533" y="3191001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285492" y="3000578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2268727" y="2477516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480175" y="574294"/>
            <a:ext cx="52832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  <a:p>
            <a:pPr marR="50800" algn="r">
              <a:lnSpc>
                <a:spcPct val="100000"/>
              </a:lnSpc>
              <a:spcBef>
                <a:spcPts val="1505"/>
              </a:spcBef>
            </a:pPr>
            <a:r>
              <a:rPr sz="1850" spc="-105" dirty="0">
                <a:latin typeface="Arial"/>
                <a:cs typeface="Arial"/>
              </a:rPr>
              <a:t>+2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728717" y="2239518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420361" y="2049272"/>
            <a:ext cx="15621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64591" y="4547108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175118" y="4523358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073266" y="4523358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0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5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869816" y="4523358"/>
            <a:ext cx="14306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3155" algn="l"/>
              </a:tabLst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3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276970" y="4523358"/>
            <a:ext cx="33020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690497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2797555" y="2857957"/>
            <a:ext cx="22923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587485" y="2001774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582027" y="574294"/>
            <a:ext cx="1296670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75" dirty="0">
                <a:latin typeface="Arial"/>
                <a:cs typeface="Arial"/>
              </a:rPr>
              <a:t>+1+1</a:t>
            </a:r>
            <a:endParaRPr sz="1850">
              <a:latin typeface="Arial"/>
              <a:cs typeface="Arial"/>
            </a:endParaRPr>
          </a:p>
          <a:p>
            <a:pPr marL="225425">
              <a:lnSpc>
                <a:spcPct val="100000"/>
              </a:lnSpc>
              <a:spcBef>
                <a:spcPts val="1505"/>
              </a:spcBef>
              <a:tabLst>
                <a:tab pos="915035" algn="l"/>
              </a:tabLst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75" dirty="0">
                <a:latin typeface="Arial"/>
                <a:cs typeface="Arial"/>
              </a:rPr>
              <a:t>10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287259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8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6097651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984750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4984750" y="1954149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3918965" y="1954149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792095" y="1954149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893946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792095" y="1002538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695704" y="1954149"/>
            <a:ext cx="2292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45" dirty="0">
                <a:latin typeface="Arial"/>
                <a:cs typeface="Arial"/>
              </a:rPr>
              <a:t>-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840227" y="3666871"/>
            <a:ext cx="43624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100">
              <a:lnSpc>
                <a:spcPts val="1860"/>
              </a:lnSpc>
              <a:spcBef>
                <a:spcPts val="95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860"/>
              </a:lnSpc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666113" y="4558360"/>
            <a:ext cx="33020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95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2767076" y="4558360"/>
            <a:ext cx="33020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35" dirty="0">
                <a:latin typeface="Arial"/>
                <a:cs typeface="Arial"/>
              </a:rPr>
              <a:t>j</a:t>
            </a:r>
            <a:r>
              <a:rPr sz="1850" spc="-100" dirty="0">
                <a:latin typeface="Arial"/>
                <a:cs typeface="Arial"/>
              </a:rPr>
              <a:t>=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8587485" y="3904614"/>
            <a:ext cx="2813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5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587485" y="3000578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4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5020436" y="3833317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3976115" y="3666871"/>
            <a:ext cx="7315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775" spc="-7" baseline="-31531" dirty="0">
                <a:latin typeface="Arial"/>
                <a:cs typeface="Arial"/>
              </a:rPr>
              <a:t>0</a:t>
            </a:r>
            <a:r>
              <a:rPr sz="2775" spc="-352" baseline="-31531" dirty="0">
                <a:latin typeface="Arial"/>
                <a:cs typeface="Arial"/>
              </a:rPr>
              <a:t> </a:t>
            </a:r>
            <a:r>
              <a:rPr sz="1850" spc="-55" dirty="0">
                <a:latin typeface="Arial"/>
                <a:cs typeface="Arial"/>
              </a:rPr>
              <a:t>+2</a:t>
            </a:r>
            <a:r>
              <a:rPr sz="1850" spc="-315" dirty="0">
                <a:latin typeface="Arial"/>
                <a:cs typeface="Arial"/>
              </a:rPr>
              <a:t> </a:t>
            </a:r>
            <a:r>
              <a:rPr sz="2775" spc="-52" baseline="-46546" dirty="0">
                <a:latin typeface="Arial"/>
                <a:cs typeface="Arial"/>
              </a:rPr>
              <a:t>-2</a:t>
            </a:r>
            <a:endParaRPr sz="2775" baseline="-46546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039614" y="2857957"/>
            <a:ext cx="28130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100" dirty="0">
                <a:latin typeface="Arial"/>
                <a:cs typeface="Arial"/>
              </a:rPr>
              <a:t>+</a:t>
            </a:r>
            <a:r>
              <a:rPr sz="1850" spc="-5" dirty="0">
                <a:latin typeface="Arial"/>
                <a:cs typeface="Arial"/>
              </a:rPr>
              <a:t>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3562858" y="2239518"/>
            <a:ext cx="630555" cy="780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5"/>
              </a:spcBef>
            </a:pPr>
            <a:r>
              <a:rPr sz="1850" spc="-35" dirty="0">
                <a:latin typeface="Arial"/>
                <a:cs typeface="Arial"/>
              </a:rPr>
              <a:t>-2</a:t>
            </a:r>
            <a:endParaRPr sz="18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505"/>
              </a:spcBef>
            </a:pPr>
            <a:r>
              <a:rPr sz="1850" spc="-55" dirty="0">
                <a:latin typeface="Arial"/>
                <a:cs typeface="Arial"/>
              </a:rPr>
              <a:t>+2</a:t>
            </a:r>
            <a:r>
              <a:rPr sz="1850" spc="-220" dirty="0">
                <a:latin typeface="Arial"/>
                <a:cs typeface="Arial"/>
              </a:rPr>
              <a:t> </a:t>
            </a:r>
            <a:r>
              <a:rPr sz="2775" spc="-82" baseline="-27027" dirty="0">
                <a:latin typeface="Arial"/>
                <a:cs typeface="Arial"/>
              </a:rPr>
              <a:t>+4</a:t>
            </a:r>
            <a:endParaRPr sz="2775" baseline="-27027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646167" y="2711907"/>
            <a:ext cx="23876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50" spc="-5" dirty="0">
                <a:latin typeface="Arial"/>
                <a:cs typeface="Arial"/>
              </a:rPr>
              <a:t>0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3787521" y="1446783"/>
            <a:ext cx="4582160" cy="2877185"/>
          </a:xfrm>
          <a:custGeom>
            <a:avLst/>
            <a:gdLst/>
            <a:ahLst/>
            <a:cxnLst/>
            <a:rect l="l" t="t" r="r" b="b"/>
            <a:pathLst>
              <a:path w="4582159" h="2877185">
                <a:moveTo>
                  <a:pt x="0" y="118999"/>
                </a:moveTo>
                <a:lnTo>
                  <a:pt x="176275" y="118999"/>
                </a:lnTo>
              </a:path>
              <a:path w="4582159" h="2877185">
                <a:moveTo>
                  <a:pt x="88137" y="0"/>
                </a:moveTo>
                <a:lnTo>
                  <a:pt x="88137" y="237870"/>
                </a:lnTo>
              </a:path>
              <a:path w="4582159" h="2877185">
                <a:moveTo>
                  <a:pt x="88137" y="879855"/>
                </a:moveTo>
                <a:lnTo>
                  <a:pt x="88137" y="1070102"/>
                </a:lnTo>
              </a:path>
              <a:path w="4582159" h="2877185">
                <a:moveTo>
                  <a:pt x="0" y="974851"/>
                </a:moveTo>
                <a:lnTo>
                  <a:pt x="176275" y="974851"/>
                </a:lnTo>
              </a:path>
              <a:path w="4582159" h="2877185">
                <a:moveTo>
                  <a:pt x="88137" y="2021077"/>
                </a:moveTo>
                <a:lnTo>
                  <a:pt x="88137" y="1830831"/>
                </a:lnTo>
                <a:lnTo>
                  <a:pt x="88137" y="2021077"/>
                </a:lnTo>
                <a:close/>
              </a:path>
              <a:path w="4582159" h="2877185">
                <a:moveTo>
                  <a:pt x="0" y="1925954"/>
                </a:moveTo>
                <a:lnTo>
                  <a:pt x="176275" y="1925954"/>
                </a:lnTo>
                <a:lnTo>
                  <a:pt x="0" y="1925954"/>
                </a:lnTo>
                <a:close/>
              </a:path>
              <a:path w="4582159" h="2877185">
                <a:moveTo>
                  <a:pt x="88137" y="2686939"/>
                </a:moveTo>
                <a:lnTo>
                  <a:pt x="88137" y="2877058"/>
                </a:lnTo>
              </a:path>
              <a:path w="4582159" h="2877185">
                <a:moveTo>
                  <a:pt x="132206" y="2734436"/>
                </a:moveTo>
                <a:lnTo>
                  <a:pt x="0" y="2877058"/>
                </a:lnTo>
              </a:path>
              <a:path w="4582159" h="2877185">
                <a:moveTo>
                  <a:pt x="1189481" y="4825"/>
                </a:moveTo>
                <a:lnTo>
                  <a:pt x="1189481" y="233171"/>
                </a:lnTo>
              </a:path>
              <a:path w="4582159" h="2877185">
                <a:moveTo>
                  <a:pt x="1101343" y="118999"/>
                </a:moveTo>
                <a:lnTo>
                  <a:pt x="1277619" y="118999"/>
                </a:lnTo>
              </a:path>
              <a:path w="4582159" h="2877185">
                <a:moveTo>
                  <a:pt x="1189481" y="2686939"/>
                </a:moveTo>
                <a:lnTo>
                  <a:pt x="1189481" y="2877058"/>
                </a:lnTo>
              </a:path>
              <a:path w="4582159" h="2877185">
                <a:moveTo>
                  <a:pt x="1101343" y="2877058"/>
                </a:moveTo>
                <a:lnTo>
                  <a:pt x="1233551" y="2734436"/>
                </a:lnTo>
              </a:path>
              <a:path w="4582159" h="2877185">
                <a:moveTo>
                  <a:pt x="2290826" y="23749"/>
                </a:moveTo>
                <a:lnTo>
                  <a:pt x="2290826" y="242569"/>
                </a:lnTo>
              </a:path>
              <a:path w="4582159" h="2877185">
                <a:moveTo>
                  <a:pt x="2202815" y="118999"/>
                </a:moveTo>
                <a:lnTo>
                  <a:pt x="2378964" y="118999"/>
                </a:lnTo>
              </a:path>
              <a:path w="4582159" h="2877185">
                <a:moveTo>
                  <a:pt x="3392297" y="23749"/>
                </a:moveTo>
                <a:lnTo>
                  <a:pt x="3392297" y="213994"/>
                </a:lnTo>
              </a:path>
              <a:path w="4582159" h="2877185">
                <a:moveTo>
                  <a:pt x="3304158" y="118999"/>
                </a:moveTo>
                <a:lnTo>
                  <a:pt x="3480307" y="118999"/>
                </a:lnTo>
              </a:path>
              <a:path w="4582159" h="2877185">
                <a:moveTo>
                  <a:pt x="4493640" y="23749"/>
                </a:moveTo>
                <a:lnTo>
                  <a:pt x="4493640" y="213994"/>
                </a:lnTo>
              </a:path>
              <a:path w="4582159" h="2877185">
                <a:moveTo>
                  <a:pt x="4405503" y="118999"/>
                </a:moveTo>
                <a:lnTo>
                  <a:pt x="4581779" y="118999"/>
                </a:lnTo>
              </a:path>
              <a:path w="4582159" h="2877185">
                <a:moveTo>
                  <a:pt x="4493640" y="879855"/>
                </a:moveTo>
                <a:lnTo>
                  <a:pt x="4493640" y="1070102"/>
                </a:lnTo>
              </a:path>
              <a:path w="4582159" h="2877185">
                <a:moveTo>
                  <a:pt x="4405503" y="974851"/>
                </a:moveTo>
                <a:lnTo>
                  <a:pt x="4581779" y="974851"/>
                </a:lnTo>
              </a:path>
              <a:path w="4582159" h="2877185">
                <a:moveTo>
                  <a:pt x="4493640" y="1830831"/>
                </a:moveTo>
                <a:lnTo>
                  <a:pt x="4493640" y="2021077"/>
                </a:lnTo>
              </a:path>
              <a:path w="4582159" h="2877185">
                <a:moveTo>
                  <a:pt x="4405503" y="1925954"/>
                </a:moveTo>
                <a:lnTo>
                  <a:pt x="4581779" y="1925954"/>
                </a:lnTo>
              </a:path>
              <a:path w="4582159" h="2877185">
                <a:moveTo>
                  <a:pt x="4493640" y="2686939"/>
                </a:moveTo>
                <a:lnTo>
                  <a:pt x="4493640" y="2877058"/>
                </a:lnTo>
              </a:path>
              <a:path w="4582159" h="2877185">
                <a:moveTo>
                  <a:pt x="4405503" y="2877058"/>
                </a:moveTo>
                <a:lnTo>
                  <a:pt x="4537709" y="2734436"/>
                </a:lnTo>
              </a:path>
              <a:path w="4582159" h="2877185">
                <a:moveTo>
                  <a:pt x="1194942" y="689610"/>
                </a:moveTo>
                <a:lnTo>
                  <a:pt x="1194942" y="879855"/>
                </a:lnTo>
              </a:path>
              <a:path w="4582159" h="2877185">
                <a:moveTo>
                  <a:pt x="1106931" y="784732"/>
                </a:moveTo>
                <a:lnTo>
                  <a:pt x="1283080" y="784732"/>
                </a:lnTo>
              </a:path>
              <a:path w="4582159" h="2877185">
                <a:moveTo>
                  <a:pt x="1194942" y="1830831"/>
                </a:moveTo>
                <a:lnTo>
                  <a:pt x="1194942" y="2021077"/>
                </a:lnTo>
              </a:path>
              <a:path w="4582159" h="2877185">
                <a:moveTo>
                  <a:pt x="1101343" y="1925954"/>
                </a:moveTo>
                <a:lnTo>
                  <a:pt x="1283080" y="19259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1741042" y="5132323"/>
            <a:ext cx="4654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6000" i="1" spc="-457" baseline="-2083" dirty="0">
                <a:latin typeface="Times New Roman"/>
                <a:cs typeface="Times New Roman"/>
              </a:rPr>
              <a:t>u</a:t>
            </a:r>
            <a:r>
              <a:rPr sz="4000" spc="-305" dirty="0">
                <a:latin typeface="Times New Roman"/>
                <a:cs typeface="Times New Roman"/>
              </a:rPr>
              <a:t>ˆ</a:t>
            </a:r>
            <a:r>
              <a:rPr sz="3450" i="1" spc="-457" baseline="-24154" dirty="0">
                <a:latin typeface="Times New Roman"/>
                <a:cs typeface="Times New Roman"/>
              </a:rPr>
              <a:t>j</a:t>
            </a:r>
            <a:endParaRPr sz="3450" baseline="-24154">
              <a:latin typeface="Times New Roman"/>
              <a:cs typeface="Times New Roman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247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348864" y="5129276"/>
            <a:ext cx="29686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0" spc="-120" baseline="-2777" dirty="0">
                <a:latin typeface="Symbol"/>
                <a:cs typeface="Symbol"/>
              </a:rPr>
              <a:t></a:t>
            </a:r>
            <a:r>
              <a:rPr sz="2350" spc="-80" dirty="0">
                <a:latin typeface="Arial"/>
                <a:cs typeface="Arial"/>
              </a:rPr>
              <a:t>+1</a:t>
            </a:r>
            <a:r>
              <a:rPr sz="2350" spc="-24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50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70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50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-175" dirty="0">
                <a:latin typeface="Arial"/>
                <a:cs typeface="Arial"/>
              </a:rPr>
              <a:t> </a:t>
            </a:r>
            <a:r>
              <a:rPr sz="2350" spc="-55" dirty="0">
                <a:latin typeface="Arial"/>
                <a:cs typeface="Arial"/>
              </a:rPr>
              <a:t>+1</a:t>
            </a:r>
            <a:r>
              <a:rPr sz="2350" spc="50" dirty="0">
                <a:latin typeface="Arial"/>
                <a:cs typeface="Arial"/>
              </a:rPr>
              <a:t> </a:t>
            </a:r>
            <a:r>
              <a:rPr sz="2350" spc="-105" dirty="0">
                <a:latin typeface="Arial"/>
                <a:cs typeface="Arial"/>
              </a:rPr>
              <a:t>+1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738240" y="5268595"/>
            <a:ext cx="121666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dirty="0">
                <a:latin typeface="Arial"/>
                <a:cs typeface="Arial"/>
              </a:rPr>
              <a:t>- </a:t>
            </a:r>
            <a:r>
              <a:rPr sz="2350" spc="-45" dirty="0">
                <a:latin typeface="Arial"/>
                <a:cs typeface="Arial"/>
              </a:rPr>
              <a:t>No</a:t>
            </a:r>
            <a:r>
              <a:rPr sz="2350" spc="-440" dirty="0">
                <a:latin typeface="Arial"/>
                <a:cs typeface="Arial"/>
              </a:rPr>
              <a:t> </a:t>
            </a:r>
            <a:r>
              <a:rPr sz="2350" spc="-50" dirty="0">
                <a:latin typeface="Arial"/>
                <a:cs typeface="Arial"/>
              </a:rPr>
              <a:t>error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5603" y="199135"/>
            <a:ext cx="181800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20" dirty="0">
                <a:latin typeface="Arial"/>
                <a:cs typeface="Arial"/>
              </a:rPr>
              <a:t>Hard</a:t>
            </a:r>
            <a:r>
              <a:rPr sz="2100" spc="-110" dirty="0">
                <a:latin typeface="Arial"/>
                <a:cs typeface="Arial"/>
              </a:rPr>
              <a:t> </a:t>
            </a:r>
            <a:r>
              <a:rPr sz="2100" spc="15" dirty="0">
                <a:latin typeface="Arial"/>
                <a:cs typeface="Arial"/>
              </a:rPr>
              <a:t>decisions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4395" y="1068069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821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15105" y="1339342"/>
            <a:ext cx="8763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0790" y="1339342"/>
            <a:ext cx="11055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1855" algn="l"/>
              </a:tabLst>
            </a:pPr>
            <a:r>
              <a:rPr sz="1750" dirty="0">
                <a:latin typeface="Times New Roman"/>
                <a:cs typeface="Times New Roman"/>
              </a:rPr>
              <a:t>2</a:t>
            </a:r>
            <a:r>
              <a:rPr sz="1750" spc="5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	</a:t>
            </a:r>
            <a:r>
              <a:rPr sz="1750" dirty="0">
                <a:latin typeface="Times New Roman"/>
                <a:cs typeface="Times New Roman"/>
              </a:rPr>
              <a:t>2</a:t>
            </a:r>
            <a:r>
              <a:rPr sz="1750" spc="-15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9128" y="1339342"/>
            <a:ext cx="22796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r>
              <a:rPr sz="1750" spc="-28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9846" y="1339342"/>
            <a:ext cx="22796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Times New Roman"/>
                <a:cs typeface="Times New Roman"/>
              </a:rPr>
              <a:t>1</a:t>
            </a:r>
            <a:r>
              <a:rPr sz="1750" spc="-28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j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18991" y="1044321"/>
            <a:ext cx="3708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65" dirty="0">
                <a:latin typeface="Times New Roman"/>
                <a:cs typeface="Times New Roman"/>
              </a:rPr>
              <a:t>(</a:t>
            </a:r>
            <a:r>
              <a:rPr sz="1750" i="1" spc="65" dirty="0">
                <a:latin typeface="Times New Roman"/>
                <a:cs typeface="Times New Roman"/>
              </a:rPr>
              <a:t>m</a:t>
            </a:r>
            <a:r>
              <a:rPr sz="1750" i="1" spc="-345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Times New Roman"/>
                <a:cs typeface="Times New Roman"/>
              </a:rPr>
              <a:t>)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0042" y="1081785"/>
            <a:ext cx="39998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002030" algn="l"/>
                <a:tab pos="1986280" algn="l"/>
                <a:tab pos="2706370" algn="l"/>
              </a:tabLst>
            </a:pPr>
            <a:r>
              <a:rPr sz="3000" dirty="0">
                <a:latin typeface="Symbol"/>
                <a:cs typeface="Symbol"/>
              </a:rPr>
              <a:t></a:t>
            </a:r>
            <a:r>
              <a:rPr sz="3000" dirty="0">
                <a:latin typeface="Times New Roman"/>
                <a:cs typeface="Times New Roman"/>
              </a:rPr>
              <a:t>	</a:t>
            </a:r>
            <a:r>
              <a:rPr sz="3000" dirty="0">
                <a:latin typeface="Symbol"/>
                <a:cs typeface="Symbol"/>
              </a:rPr>
              <a:t></a:t>
            </a:r>
            <a:r>
              <a:rPr sz="3000" spc="50" dirty="0">
                <a:latin typeface="Times New Roman"/>
                <a:cs typeface="Times New Roman"/>
              </a:rPr>
              <a:t> </a:t>
            </a:r>
            <a:r>
              <a:rPr sz="3000" i="1" spc="85" dirty="0">
                <a:latin typeface="Times New Roman"/>
                <a:cs typeface="Times New Roman"/>
              </a:rPr>
              <a:t>x</a:t>
            </a:r>
            <a:r>
              <a:rPr sz="2625" spc="127" baseline="36507" dirty="0">
                <a:latin typeface="Times New Roman"/>
                <a:cs typeface="Times New Roman"/>
              </a:rPr>
              <a:t>(</a:t>
            </a:r>
            <a:r>
              <a:rPr sz="2625" i="1" spc="127" baseline="36507" dirty="0">
                <a:latin typeface="Times New Roman"/>
                <a:cs typeface="Times New Roman"/>
              </a:rPr>
              <a:t>m</a:t>
            </a:r>
            <a:r>
              <a:rPr sz="2625" i="1" spc="-427" baseline="36507" dirty="0">
                <a:latin typeface="Times New Roman"/>
                <a:cs typeface="Times New Roman"/>
              </a:rPr>
              <a:t> </a:t>
            </a:r>
            <a:r>
              <a:rPr sz="2625" baseline="36507" dirty="0">
                <a:latin typeface="Times New Roman"/>
                <a:cs typeface="Times New Roman"/>
              </a:rPr>
              <a:t>)	</a:t>
            </a:r>
            <a:r>
              <a:rPr sz="3000" dirty="0">
                <a:latin typeface="Symbol"/>
                <a:cs typeface="Symbol"/>
              </a:rPr>
              <a:t></a:t>
            </a:r>
            <a:r>
              <a:rPr sz="3000" spc="-15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y	</a:t>
            </a:r>
            <a:r>
              <a:rPr sz="3000" dirty="0">
                <a:latin typeface="Symbol"/>
                <a:cs typeface="Symbol"/>
              </a:rPr>
              <a:t></a:t>
            </a:r>
            <a:r>
              <a:rPr sz="3000" dirty="0">
                <a:latin typeface="Times New Roman"/>
                <a:cs typeface="Times New Roman"/>
              </a:rPr>
              <a:t> </a:t>
            </a:r>
            <a:r>
              <a:rPr sz="3000" i="1" spc="85" dirty="0">
                <a:latin typeface="Times New Roman"/>
                <a:cs typeface="Times New Roman"/>
              </a:rPr>
              <a:t>x</a:t>
            </a:r>
            <a:r>
              <a:rPr sz="2625" spc="127" baseline="36507" dirty="0">
                <a:latin typeface="Times New Roman"/>
                <a:cs typeface="Times New Roman"/>
              </a:rPr>
              <a:t>(</a:t>
            </a:r>
            <a:r>
              <a:rPr sz="2625" i="1" spc="127" baseline="36507" dirty="0">
                <a:latin typeface="Times New Roman"/>
                <a:cs typeface="Times New Roman"/>
              </a:rPr>
              <a:t>m </a:t>
            </a:r>
            <a:r>
              <a:rPr sz="2625" baseline="36507" dirty="0">
                <a:latin typeface="Times New Roman"/>
                <a:cs typeface="Times New Roman"/>
              </a:rPr>
              <a:t>) </a:t>
            </a:r>
            <a:r>
              <a:rPr sz="3000" dirty="0">
                <a:latin typeface="Symbol"/>
                <a:cs typeface="Symbol"/>
              </a:rPr>
              <a:t></a:t>
            </a:r>
            <a:r>
              <a:rPr sz="3000" spc="-520" dirty="0">
                <a:latin typeface="Times New Roman"/>
                <a:cs typeface="Times New Roman"/>
              </a:rPr>
              <a:t> </a:t>
            </a:r>
            <a:r>
              <a:rPr sz="3000" i="1" dirty="0">
                <a:latin typeface="Times New Roman"/>
                <a:cs typeface="Times New Roman"/>
              </a:rPr>
              <a:t>y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4171" y="3023628"/>
            <a:ext cx="7605141" cy="2717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404609" y="2399233"/>
            <a:ext cx="50228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248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8284" y="2399233"/>
            <a:ext cx="50228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spc="-15" dirty="0"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41367" y="2399233"/>
            <a:ext cx="502920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+1+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05"/>
              </a:spcBef>
            </a:pPr>
            <a:r>
              <a:rPr sz="1650" spc="-1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  <a:p>
            <a:pPr marL="119380">
              <a:lnSpc>
                <a:spcPct val="100000"/>
              </a:lnSpc>
              <a:spcBef>
                <a:spcPts val="128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05352" y="2399233"/>
            <a:ext cx="450850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spc="-1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253365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  <a:p>
            <a:pPr marL="210820">
              <a:lnSpc>
                <a:spcPct val="100000"/>
              </a:lnSpc>
              <a:spcBef>
                <a:spcPts val="128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8745" y="2399233"/>
            <a:ext cx="414655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0320" algn="r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spc="-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50" spc="-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5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R="74930" algn="r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28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8808" y="2399233"/>
            <a:ext cx="1270000" cy="1123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+1+1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5"/>
              </a:spcBef>
              <a:tabLst>
                <a:tab pos="900430" algn="l"/>
              </a:tabLst>
            </a:pPr>
            <a:r>
              <a:rPr sz="1650" spc="-5" dirty="0">
                <a:latin typeface="Arial"/>
                <a:cs typeface="Arial"/>
              </a:rPr>
              <a:t>+1+1	+2</a:t>
            </a:r>
            <a:endParaRPr sz="1650">
              <a:latin typeface="Arial"/>
              <a:cs typeface="Arial"/>
            </a:endParaRPr>
          </a:p>
          <a:p>
            <a:pPr marL="165735">
              <a:lnSpc>
                <a:spcPct val="100000"/>
              </a:lnSpc>
              <a:spcBef>
                <a:spcPts val="1285"/>
              </a:spcBef>
              <a:tabLst>
                <a:tab pos="906780" algn="l"/>
              </a:tabLst>
            </a:pPr>
            <a:r>
              <a:rPr sz="2475" baseline="18518" dirty="0">
                <a:latin typeface="Arial"/>
                <a:cs typeface="Arial"/>
              </a:rPr>
              <a:t>0	</a:t>
            </a: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0409" y="3710762"/>
            <a:ext cx="21272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01948" y="5360873"/>
            <a:ext cx="1428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68676" y="4557140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25751" y="4091685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07433" y="4303267"/>
            <a:ext cx="227965" cy="70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93665" y="3880230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92295" y="3710762"/>
            <a:ext cx="1428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5551" y="5932119"/>
            <a:ext cx="31051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83297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07100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30902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77998" y="5932119"/>
            <a:ext cx="31051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01800" y="5932119"/>
            <a:ext cx="31051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59622" y="5911088"/>
            <a:ext cx="31051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</a:t>
            </a:r>
            <a:r>
              <a:rPr sz="1650" dirty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25548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06954" y="4430090"/>
            <a:ext cx="21272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-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63153" y="3668648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06793" y="3626358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5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30595" y="3626358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61044" y="2822575"/>
            <a:ext cx="3790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+12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33970" y="2273325"/>
            <a:ext cx="850265" cy="78168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1095"/>
              </a:spcBef>
            </a:pPr>
            <a:r>
              <a:rPr sz="1650" spc="-10" dirty="0">
                <a:latin typeface="Arial"/>
                <a:cs typeface="Arial"/>
              </a:rPr>
              <a:t>+1+</a:t>
            </a:r>
            <a:r>
              <a:rPr sz="16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50" spc="-5" dirty="0">
                <a:latin typeface="Arial"/>
                <a:cs typeface="Arial"/>
              </a:rPr>
              <a:t>+10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30595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43602" y="2780157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43602" y="3626358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18584" y="3626358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01873" y="3626358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40302" y="2780157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863976" y="2780157"/>
            <a:ext cx="14287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30755" y="3626358"/>
            <a:ext cx="2127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33089" y="5112461"/>
            <a:ext cx="14287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06954" y="5329554"/>
            <a:ext cx="2127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endParaRPr sz="16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63153" y="5360873"/>
            <a:ext cx="2647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61044" y="4557140"/>
            <a:ext cx="3790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+10</a:t>
            </a:r>
            <a:endParaRPr sz="16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106793" y="5318582"/>
            <a:ext cx="26543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54270" y="5297551"/>
            <a:ext cx="26479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95978" y="5149037"/>
            <a:ext cx="77025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475" spc="22" baseline="-31986" dirty="0">
                <a:latin typeface="Arial"/>
                <a:cs typeface="Arial"/>
              </a:rPr>
              <a:t>+6</a:t>
            </a:r>
            <a:r>
              <a:rPr sz="1650" spc="15" dirty="0">
                <a:latin typeface="Arial"/>
                <a:cs typeface="Arial"/>
              </a:rPr>
              <a:t>+2</a:t>
            </a:r>
            <a:r>
              <a:rPr sz="1650" spc="-340" dirty="0">
                <a:latin typeface="Arial"/>
                <a:cs typeface="Arial"/>
              </a:rPr>
              <a:t> </a:t>
            </a:r>
            <a:r>
              <a:rPr sz="2475" baseline="-45454" dirty="0">
                <a:latin typeface="Arial"/>
                <a:cs typeface="Arial"/>
              </a:rPr>
              <a:t>-2</a:t>
            </a:r>
            <a:endParaRPr sz="2475" baseline="-45454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54322" y="5926937"/>
            <a:ext cx="30924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j=3</a:t>
            </a:r>
            <a:endParaRPr sz="16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06793" y="4430090"/>
            <a:ext cx="26543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30595" y="4430090"/>
            <a:ext cx="2647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97322" y="4430090"/>
            <a:ext cx="26479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</a:t>
            </a:r>
            <a:r>
              <a:rPr sz="1650" dirty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465321" y="3880230"/>
            <a:ext cx="686435" cy="1122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  <a:p>
            <a:pPr marL="128905">
              <a:lnSpc>
                <a:spcPct val="100000"/>
              </a:lnSpc>
              <a:spcBef>
                <a:spcPts val="1405"/>
              </a:spcBef>
            </a:pPr>
            <a:r>
              <a:rPr sz="1650" dirty="0">
                <a:latin typeface="Arial"/>
                <a:cs typeface="Arial"/>
              </a:rPr>
              <a:t>-2</a:t>
            </a:r>
            <a:r>
              <a:rPr sz="1650" spc="210" dirty="0">
                <a:latin typeface="Arial"/>
                <a:cs typeface="Arial"/>
              </a:rPr>
              <a:t> </a:t>
            </a:r>
            <a:r>
              <a:rPr sz="2475" spc="-15" baseline="-26936" dirty="0">
                <a:latin typeface="Arial"/>
                <a:cs typeface="Arial"/>
              </a:rPr>
              <a:t>+2</a:t>
            </a:r>
            <a:endParaRPr sz="2475" baseline="-26936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85"/>
              </a:spcBef>
            </a:pPr>
            <a:r>
              <a:rPr sz="1650" spc="-10" dirty="0">
                <a:latin typeface="Arial"/>
                <a:cs typeface="Arial"/>
              </a:rPr>
              <a:t>+2</a:t>
            </a:r>
            <a:endParaRPr sz="1650">
              <a:latin typeface="Arial"/>
              <a:cs typeface="Arial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2165350" y="453390"/>
            <a:ext cx="530034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i="1" spc="5" dirty="0">
                <a:latin typeface="Times New Roman"/>
                <a:cs typeface="Times New Roman"/>
              </a:rPr>
              <a:t>y</a:t>
            </a:r>
            <a:r>
              <a:rPr sz="3300" i="1" spc="40" dirty="0">
                <a:latin typeface="Times New Roman"/>
                <a:cs typeface="Times New Roman"/>
              </a:rPr>
              <a:t> </a:t>
            </a:r>
            <a:r>
              <a:rPr sz="3300" spc="10" dirty="0">
                <a:latin typeface="Symbol"/>
                <a:cs typeface="Symbol"/>
              </a:rPr>
              <a:t></a:t>
            </a:r>
            <a:r>
              <a:rPr sz="3150" spc="15" baseline="2645" dirty="0"/>
              <a:t>(+1+1,</a:t>
            </a:r>
            <a:r>
              <a:rPr sz="3150" spc="15" baseline="2645" dirty="0">
                <a:solidFill>
                  <a:srgbClr val="FF0000"/>
                </a:solidFill>
              </a:rPr>
              <a:t>-1-1</a:t>
            </a:r>
            <a:r>
              <a:rPr sz="3150" spc="15" baseline="2645" dirty="0"/>
              <a:t>,</a:t>
            </a:r>
            <a:r>
              <a:rPr sz="3150" spc="15" baseline="2645" dirty="0">
                <a:solidFill>
                  <a:srgbClr val="FF0000"/>
                </a:solidFill>
              </a:rPr>
              <a:t>-1</a:t>
            </a:r>
            <a:r>
              <a:rPr sz="3150" spc="15" baseline="2645" dirty="0"/>
              <a:t>+1,+1+1,+1+1,+1+1,+1+1)</a:t>
            </a:r>
            <a:endParaRPr sz="3150" baseline="2645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736" y="1045142"/>
            <a:ext cx="7760970" cy="3089910"/>
            <a:chOff x="635736" y="1045142"/>
            <a:chExt cx="7760970" cy="3089910"/>
          </a:xfrm>
        </p:grpSpPr>
        <p:sp>
          <p:nvSpPr>
            <p:cNvPr id="3" name="object 3"/>
            <p:cNvSpPr/>
            <p:nvPr/>
          </p:nvSpPr>
          <p:spPr>
            <a:xfrm>
              <a:off x="689876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203" y="0"/>
                  </a:lnTo>
                </a:path>
              </a:pathLst>
            </a:custGeom>
            <a:ln w="3778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5736" y="1045142"/>
              <a:ext cx="108282" cy="1223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28850" y="1045142"/>
              <a:ext cx="108282" cy="1223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83080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45614" y="1063998"/>
              <a:ext cx="74970" cy="847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38704" y="1063998"/>
              <a:ext cx="75016" cy="847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76169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2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38704" y="1063998"/>
              <a:ext cx="75016" cy="847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31793" y="1063998"/>
              <a:ext cx="75016" cy="847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69385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31793" y="1063998"/>
              <a:ext cx="75016" cy="847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25008" y="1063998"/>
              <a:ext cx="75016" cy="847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62474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5008" y="1063998"/>
              <a:ext cx="75016" cy="847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18098" y="1063998"/>
              <a:ext cx="75016" cy="847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55562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215" y="0"/>
                  </a:lnTo>
                </a:path>
              </a:pathLst>
            </a:custGeom>
            <a:ln w="3778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1461" y="1045142"/>
              <a:ext cx="108221" cy="12236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94677" y="1045142"/>
              <a:ext cx="108374" cy="1223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48778" y="1106297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3778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94677" y="1045142"/>
              <a:ext cx="108374" cy="1223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87765" y="1045142"/>
              <a:ext cx="108374" cy="1223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89876" y="1106297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203" y="9892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2627" y="1064135"/>
              <a:ext cx="74505" cy="843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45741" y="2053338"/>
              <a:ext cx="74512" cy="843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83080" y="1106297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202"/>
                  </a:lnTo>
                </a:path>
              </a:pathLst>
            </a:custGeom>
            <a:ln w="357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29231" y="1045414"/>
              <a:ext cx="107622" cy="12171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22320" y="2034595"/>
              <a:ext cx="107626" cy="12173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83080" y="209550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3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45741" y="2053338"/>
              <a:ext cx="74512" cy="8432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38957" y="3042668"/>
              <a:ext cx="74479" cy="8432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83080" y="2095500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0"/>
                  </a:moveTo>
                  <a:lnTo>
                    <a:pt x="1093089" y="19785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45995" y="2053681"/>
              <a:ext cx="74046" cy="8372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39211" y="4032041"/>
              <a:ext cx="74053" cy="8377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76169" y="1106297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216" y="9892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38957" y="1064135"/>
              <a:ext cx="74479" cy="8432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32174" y="2053338"/>
              <a:ext cx="74479" cy="8432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76169" y="209550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216" y="9893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38957" y="2053338"/>
              <a:ext cx="74479" cy="8432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32174" y="3042668"/>
              <a:ext cx="74479" cy="8432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76169" y="2095500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0"/>
                  </a:moveTo>
                  <a:lnTo>
                    <a:pt x="1093216" y="1978533"/>
                  </a:lnTo>
                </a:path>
              </a:pathLst>
            </a:custGeom>
            <a:ln w="343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22701" y="2035050"/>
              <a:ext cx="107039" cy="12102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15791" y="4013498"/>
              <a:ext cx="107039" cy="12085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69385" y="1106297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2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32174" y="1064135"/>
              <a:ext cx="74479" cy="8432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025262" y="2053338"/>
              <a:ext cx="74498" cy="8432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69385" y="209550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3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932174" y="2053338"/>
              <a:ext cx="74479" cy="8432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25262" y="3042668"/>
              <a:ext cx="74498" cy="8432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69385" y="2095500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0"/>
                  </a:moveTo>
                  <a:lnTo>
                    <a:pt x="1093089" y="19785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32300" y="2053681"/>
              <a:ext cx="74032" cy="8372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25389" y="4032041"/>
              <a:ext cx="74053" cy="8377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48778" y="1106297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2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211567" y="1064135"/>
              <a:ext cx="74515" cy="8432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04656" y="2053338"/>
              <a:ext cx="74515" cy="8432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248778" y="209550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0"/>
                  </a:moveTo>
                  <a:lnTo>
                    <a:pt x="1093089" y="9893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11567" y="2053338"/>
              <a:ext cx="74515" cy="8432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304656" y="3042668"/>
              <a:ext cx="74515" cy="8432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48778" y="2095500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0"/>
                  </a:moveTo>
                  <a:lnTo>
                    <a:pt x="1093089" y="19785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211822" y="2053681"/>
              <a:ext cx="74056" cy="8372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304911" y="4032041"/>
              <a:ext cx="74056" cy="8377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876169" y="4074033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2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838704" y="4031433"/>
              <a:ext cx="75016" cy="8489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31793" y="4031433"/>
              <a:ext cx="75016" cy="8489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69385" y="4074033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31793" y="4031433"/>
              <a:ext cx="75016" cy="8489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25008" y="4031433"/>
              <a:ext cx="75016" cy="8489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248778" y="4074033"/>
              <a:ext cx="1093470" cy="0"/>
            </a:xfrm>
            <a:custGeom>
              <a:avLst/>
              <a:gdLst/>
              <a:ahLst/>
              <a:cxnLst/>
              <a:rect l="l" t="t" r="r" b="b"/>
              <a:pathLst>
                <a:path w="1093470">
                  <a:moveTo>
                    <a:pt x="0" y="0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211440" y="4031433"/>
              <a:ext cx="74862" cy="8489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304529" y="4031433"/>
              <a:ext cx="74862" cy="8489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876169" y="1106297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1978532"/>
                  </a:moveTo>
                  <a:lnTo>
                    <a:pt x="10932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839211" y="3042836"/>
              <a:ext cx="74053" cy="8377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32300" y="1064351"/>
              <a:ext cx="74032" cy="8372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876169" y="2099944"/>
              <a:ext cx="1096010" cy="984885"/>
            </a:xfrm>
            <a:custGeom>
              <a:avLst/>
              <a:gdLst/>
              <a:ahLst/>
              <a:cxnLst/>
              <a:rect l="l" t="t" r="r" b="b"/>
              <a:pathLst>
                <a:path w="1096010" h="984885">
                  <a:moveTo>
                    <a:pt x="0" y="984884"/>
                  </a:moveTo>
                  <a:lnTo>
                    <a:pt x="10956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838957" y="3042607"/>
              <a:ext cx="74517" cy="8425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34587" y="2057849"/>
              <a:ext cx="74517" cy="84259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76169" y="308483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29">
                  <a:moveTo>
                    <a:pt x="0" y="989203"/>
                  </a:moveTo>
                  <a:lnTo>
                    <a:pt x="10932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38957" y="4031919"/>
              <a:ext cx="74479" cy="8415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32174" y="3042668"/>
              <a:ext cx="74479" cy="8432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69385" y="308483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29">
                  <a:moveTo>
                    <a:pt x="0" y="989203"/>
                  </a:moveTo>
                  <a:lnTo>
                    <a:pt x="1093089" y="0"/>
                  </a:lnTo>
                </a:path>
              </a:pathLst>
            </a:custGeom>
            <a:ln w="357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15537" y="4013128"/>
              <a:ext cx="107683" cy="12173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08625" y="3023925"/>
              <a:ext cx="107626" cy="12173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248778" y="308483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29">
                  <a:moveTo>
                    <a:pt x="0" y="989203"/>
                  </a:moveTo>
                  <a:lnTo>
                    <a:pt x="1093089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211567" y="4031919"/>
              <a:ext cx="74515" cy="84150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304656" y="3042668"/>
              <a:ext cx="74515" cy="84325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69385" y="2095500"/>
              <a:ext cx="1093470" cy="989330"/>
            </a:xfrm>
            <a:custGeom>
              <a:avLst/>
              <a:gdLst/>
              <a:ahLst/>
              <a:cxnLst/>
              <a:rect l="l" t="t" r="r" b="b"/>
              <a:pathLst>
                <a:path w="1093470" h="989330">
                  <a:moveTo>
                    <a:pt x="0" y="989329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932174" y="3042668"/>
              <a:ext cx="74479" cy="8432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25262" y="2053338"/>
              <a:ext cx="74498" cy="84325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69385" y="1106297"/>
              <a:ext cx="1093470" cy="1978660"/>
            </a:xfrm>
            <a:custGeom>
              <a:avLst/>
              <a:gdLst/>
              <a:ahLst/>
              <a:cxnLst/>
              <a:rect l="l" t="t" r="r" b="b"/>
              <a:pathLst>
                <a:path w="1093470" h="1978660">
                  <a:moveTo>
                    <a:pt x="0" y="1978532"/>
                  </a:moveTo>
                  <a:lnTo>
                    <a:pt x="109308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32300" y="3042836"/>
              <a:ext cx="74032" cy="83776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25389" y="1064351"/>
              <a:ext cx="74053" cy="8372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52441" y="1106297"/>
              <a:ext cx="1103630" cy="1987550"/>
            </a:xfrm>
            <a:custGeom>
              <a:avLst/>
              <a:gdLst/>
              <a:ahLst/>
              <a:cxnLst/>
              <a:rect l="l" t="t" r="r" b="b"/>
              <a:pathLst>
                <a:path w="1103629" h="1987550">
                  <a:moveTo>
                    <a:pt x="0" y="1987550"/>
                  </a:moveTo>
                  <a:lnTo>
                    <a:pt x="1103122" y="0"/>
                  </a:lnTo>
                </a:path>
              </a:pathLst>
            </a:custGeom>
            <a:ln w="343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998974" y="3033263"/>
              <a:ext cx="106909" cy="120909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02223" y="1045787"/>
              <a:ext cx="106912" cy="120961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241540" y="1106297"/>
              <a:ext cx="1100455" cy="1985645"/>
            </a:xfrm>
            <a:custGeom>
              <a:avLst/>
              <a:gdLst/>
              <a:ahLst/>
              <a:cxnLst/>
              <a:rect l="l" t="t" r="r" b="b"/>
              <a:pathLst>
                <a:path w="1100454" h="1985645">
                  <a:moveTo>
                    <a:pt x="0" y="1985137"/>
                  </a:moveTo>
                  <a:lnTo>
                    <a:pt x="11003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204455" y="3049485"/>
              <a:ext cx="73990" cy="83731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304911" y="1064351"/>
              <a:ext cx="74056" cy="8372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241540" y="2092452"/>
              <a:ext cx="1097280" cy="999490"/>
            </a:xfrm>
            <a:custGeom>
              <a:avLst/>
              <a:gdLst/>
              <a:ahLst/>
              <a:cxnLst/>
              <a:rect l="l" t="t" r="r" b="b"/>
              <a:pathLst>
                <a:path w="1097279" h="999489">
                  <a:moveTo>
                    <a:pt x="0" y="998982"/>
                  </a:moveTo>
                  <a:lnTo>
                    <a:pt x="10971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204202" y="3049211"/>
              <a:ext cx="74515" cy="84259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301354" y="2050291"/>
              <a:ext cx="74574" cy="84324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452729" y="1166875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340477" y="276224"/>
            <a:ext cx="528955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R="54610" algn="r">
              <a:lnSpc>
                <a:spcPct val="100000"/>
              </a:lnSpc>
              <a:spcBef>
                <a:spcPts val="1610"/>
              </a:spcBef>
            </a:pP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441063" y="1265936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338065" y="276224"/>
            <a:ext cx="528320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L="134620">
              <a:lnSpc>
                <a:spcPct val="100000"/>
              </a:lnSpc>
              <a:spcBef>
                <a:spcPts val="1610"/>
              </a:spcBef>
            </a:pP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383407" y="1265936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80714" y="276224"/>
            <a:ext cx="473709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900" spc="-12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R="71755" algn="r">
              <a:lnSpc>
                <a:spcPct val="100000"/>
              </a:lnSpc>
              <a:spcBef>
                <a:spcPts val="1610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270505" y="1265936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117217" y="276224"/>
            <a:ext cx="418465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900" spc="-12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900" spc="-85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900" spc="-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R="59690" algn="r">
              <a:lnSpc>
                <a:spcPct val="100000"/>
              </a:lnSpc>
              <a:spcBef>
                <a:spcPts val="1610"/>
              </a:spcBef>
            </a:pPr>
            <a:r>
              <a:rPr sz="1900" spc="-110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204061" y="1265936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21360" y="276224"/>
            <a:ext cx="1260475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3585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10"/>
              </a:spcBef>
              <a:tabLst>
                <a:tab pos="890269" algn="l"/>
              </a:tabLst>
            </a:pPr>
            <a:r>
              <a:rPr sz="1900" spc="-100" dirty="0">
                <a:latin typeface="Arial"/>
                <a:cs typeface="Arial"/>
              </a:rPr>
              <a:t>+1+1	</a:t>
            </a: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259963" y="1810257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333625" y="279996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290064" y="2255342"/>
            <a:ext cx="160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434073" y="276224"/>
            <a:ext cx="528320" cy="808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R="53975" algn="r">
              <a:lnSpc>
                <a:spcPct val="100000"/>
              </a:lnSpc>
              <a:spcBef>
                <a:spcPts val="1610"/>
              </a:spcBef>
            </a:pP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534405" y="1265936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482844" y="181025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695825" y="2008123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389501" y="181025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62457" y="4408170"/>
            <a:ext cx="330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123938" y="4383404"/>
            <a:ext cx="330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6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030214" y="4383404"/>
            <a:ext cx="330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936616" y="4383404"/>
            <a:ext cx="330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4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843020" y="4383404"/>
            <a:ext cx="330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3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217154" y="4383404"/>
            <a:ext cx="330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0" dirty="0">
                <a:latin typeface="Arial"/>
                <a:cs typeface="Arial"/>
              </a:rPr>
              <a:t>j</a:t>
            </a:r>
            <a:r>
              <a:rPr sz="1900" spc="-130" dirty="0">
                <a:latin typeface="Arial"/>
                <a:cs typeface="Arial"/>
              </a:rPr>
              <a:t>=</a:t>
            </a:r>
            <a:r>
              <a:rPr sz="1900" spc="-5" dirty="0">
                <a:latin typeface="Arial"/>
                <a:cs typeface="Arial"/>
              </a:rPr>
              <a:t>7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680210" y="721613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778632" y="2651201"/>
            <a:ext cx="2305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525636" y="1760677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147686" y="1711198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6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421751" y="770966"/>
            <a:ext cx="390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528941" y="276860"/>
            <a:ext cx="528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175118" y="719073"/>
            <a:ext cx="403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</a:t>
            </a: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6054344" y="721613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949697" y="721613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4949697" y="1711198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3908552" y="171119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773426" y="1711198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4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930141" y="721613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836926" y="721613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685289" y="1711198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latin typeface="Arial"/>
                <a:cs typeface="Arial"/>
              </a:rPr>
              <a:t>-</a:t>
            </a:r>
            <a:r>
              <a:rPr sz="1900" spc="-5" dirty="0">
                <a:latin typeface="Arial"/>
                <a:cs typeface="Arial"/>
              </a:rPr>
              <a:t>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1630679" y="3443681"/>
            <a:ext cx="1950720" cy="128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685" algn="ctr">
              <a:lnSpc>
                <a:spcPts val="2090"/>
              </a:lnSpc>
              <a:spcBef>
                <a:spcPts val="95"/>
              </a:spcBef>
            </a:pP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  <a:p>
            <a:pPr marL="1120775" algn="ctr">
              <a:lnSpc>
                <a:spcPts val="2090"/>
              </a:lnSpc>
              <a:tabLst>
                <a:tab pos="1714500" algn="l"/>
              </a:tabLst>
            </a:pPr>
            <a:r>
              <a:rPr sz="1900" spc="-45" dirty="0">
                <a:latin typeface="Arial"/>
                <a:cs typeface="Arial"/>
              </a:rPr>
              <a:t>-2	</a:t>
            </a:r>
            <a:r>
              <a:rPr sz="2850" spc="-7" baseline="-13157" dirty="0">
                <a:latin typeface="Arial"/>
                <a:cs typeface="Arial"/>
              </a:rPr>
              <a:t>0</a:t>
            </a:r>
            <a:endParaRPr sz="2850" baseline="-13157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tabLst>
                <a:tab pos="1132205" algn="l"/>
              </a:tabLst>
            </a:pPr>
            <a:r>
              <a:rPr sz="1900" spc="-75" dirty="0">
                <a:latin typeface="Arial"/>
                <a:cs typeface="Arial"/>
              </a:rPr>
              <a:t>j=1	j=2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8525636" y="3739972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6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421751" y="2799968"/>
            <a:ext cx="390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125" dirty="0">
                <a:latin typeface="Arial"/>
                <a:cs typeface="Arial"/>
              </a:rPr>
              <a:t>10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122541" y="3443681"/>
            <a:ext cx="854075" cy="555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" algn="ctr">
              <a:lnSpc>
                <a:spcPts val="209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ts val="2090"/>
              </a:lnSpc>
              <a:tabLst>
                <a:tab pos="572770" algn="l"/>
              </a:tabLst>
            </a:pPr>
            <a:r>
              <a:rPr sz="1900" spc="-65" dirty="0">
                <a:latin typeface="Arial"/>
                <a:cs typeface="Arial"/>
              </a:rPr>
              <a:t>+8	</a:t>
            </a:r>
            <a:r>
              <a:rPr sz="2850" spc="-67" baseline="-8771" dirty="0">
                <a:latin typeface="Arial"/>
                <a:cs typeface="Arial"/>
              </a:rPr>
              <a:t>-2</a:t>
            </a:r>
            <a:endParaRPr sz="2850" baseline="-8771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4960746" y="3665982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4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885565" y="3492449"/>
            <a:ext cx="805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50" spc="-75" baseline="-32163" dirty="0">
                <a:latin typeface="Arial"/>
                <a:cs typeface="Arial"/>
              </a:rPr>
              <a:t>+6</a:t>
            </a:r>
            <a:r>
              <a:rPr sz="1900" spc="-50" dirty="0">
                <a:latin typeface="Arial"/>
                <a:cs typeface="Arial"/>
              </a:rPr>
              <a:t>+2</a:t>
            </a:r>
            <a:r>
              <a:rPr sz="2850" spc="-75" baseline="-46783" dirty="0">
                <a:latin typeface="Arial"/>
                <a:cs typeface="Arial"/>
              </a:rPr>
              <a:t>-2</a:t>
            </a:r>
            <a:endParaRPr sz="2850" baseline="-46783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147686" y="2651201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004308" y="2651201"/>
            <a:ext cx="28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</a:t>
            </a:r>
            <a:r>
              <a:rPr sz="1900" spc="-5" dirty="0"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3494913" y="2008123"/>
            <a:ext cx="2717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30" dirty="0">
                <a:latin typeface="Arial"/>
                <a:cs typeface="Arial"/>
              </a:rPr>
              <a:t>+2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435477" y="2502154"/>
            <a:ext cx="1445895" cy="805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95"/>
              </a:spcBef>
              <a:tabLst>
                <a:tab pos="1273175" algn="l"/>
              </a:tabLst>
            </a:pPr>
            <a:r>
              <a:rPr sz="1900" spc="-45" dirty="0">
                <a:latin typeface="Arial"/>
                <a:cs typeface="Arial"/>
              </a:rPr>
              <a:t>-2</a:t>
            </a:r>
            <a:r>
              <a:rPr sz="1900" spc="95" dirty="0">
                <a:latin typeface="Arial"/>
                <a:cs typeface="Arial"/>
              </a:rPr>
              <a:t> </a:t>
            </a:r>
            <a:r>
              <a:rPr sz="2850" spc="-97" baseline="-27777" dirty="0">
                <a:latin typeface="Arial"/>
                <a:cs typeface="Arial"/>
              </a:rPr>
              <a:t>+2	</a:t>
            </a: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585"/>
              </a:spcBef>
              <a:tabLst>
                <a:tab pos="1184910" algn="l"/>
              </a:tabLst>
            </a:pPr>
            <a:r>
              <a:rPr sz="1900" spc="-65" dirty="0">
                <a:latin typeface="Arial"/>
                <a:cs typeface="Arial"/>
              </a:rPr>
              <a:t>+2	</a:t>
            </a:r>
            <a:r>
              <a:rPr sz="1900" spc="-5" dirty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3761613" y="1007236"/>
            <a:ext cx="4547870" cy="3166110"/>
          </a:xfrm>
          <a:custGeom>
            <a:avLst/>
            <a:gdLst/>
            <a:ahLst/>
            <a:cxnLst/>
            <a:rect l="l" t="t" r="r" b="b"/>
            <a:pathLst>
              <a:path w="4547870" h="3166110">
                <a:moveTo>
                  <a:pt x="0" y="296925"/>
                </a:moveTo>
                <a:lnTo>
                  <a:pt x="175006" y="296925"/>
                </a:lnTo>
              </a:path>
              <a:path w="4547870" h="3166110">
                <a:moveTo>
                  <a:pt x="87502" y="173354"/>
                </a:moveTo>
                <a:lnTo>
                  <a:pt x="87502" y="420497"/>
                </a:lnTo>
              </a:path>
              <a:path w="4547870" h="3166110">
                <a:moveTo>
                  <a:pt x="87502" y="1088263"/>
                </a:moveTo>
                <a:lnTo>
                  <a:pt x="87502" y="1286128"/>
                </a:lnTo>
              </a:path>
              <a:path w="4547870" h="3166110">
                <a:moveTo>
                  <a:pt x="0" y="1187196"/>
                </a:moveTo>
                <a:lnTo>
                  <a:pt x="175006" y="1187196"/>
                </a:lnTo>
              </a:path>
              <a:path w="4547870" h="3166110">
                <a:moveTo>
                  <a:pt x="87502" y="2275459"/>
                </a:moveTo>
                <a:lnTo>
                  <a:pt x="87502" y="2077592"/>
                </a:lnTo>
                <a:lnTo>
                  <a:pt x="87502" y="2275459"/>
                </a:lnTo>
                <a:close/>
              </a:path>
              <a:path w="4547870" h="3166110">
                <a:moveTo>
                  <a:pt x="0" y="2176399"/>
                </a:moveTo>
                <a:lnTo>
                  <a:pt x="175006" y="2176399"/>
                </a:lnTo>
                <a:lnTo>
                  <a:pt x="0" y="2176399"/>
                </a:lnTo>
                <a:close/>
              </a:path>
              <a:path w="4547870" h="3166110">
                <a:moveTo>
                  <a:pt x="87502" y="2967736"/>
                </a:moveTo>
                <a:lnTo>
                  <a:pt x="87502" y="3165602"/>
                </a:lnTo>
              </a:path>
              <a:path w="4547870" h="3166110">
                <a:moveTo>
                  <a:pt x="131190" y="3017266"/>
                </a:moveTo>
                <a:lnTo>
                  <a:pt x="0" y="3165602"/>
                </a:lnTo>
              </a:path>
              <a:path w="4547870" h="3166110">
                <a:moveTo>
                  <a:pt x="1180591" y="178180"/>
                </a:moveTo>
                <a:lnTo>
                  <a:pt x="1180591" y="415671"/>
                </a:lnTo>
              </a:path>
              <a:path w="4547870" h="3166110">
                <a:moveTo>
                  <a:pt x="1093215" y="296925"/>
                </a:moveTo>
                <a:lnTo>
                  <a:pt x="1268095" y="296925"/>
                </a:lnTo>
              </a:path>
              <a:path w="4547870" h="3166110">
                <a:moveTo>
                  <a:pt x="1180591" y="1879727"/>
                </a:moveTo>
                <a:lnTo>
                  <a:pt x="1180591" y="2077592"/>
                </a:lnTo>
              </a:path>
              <a:path w="4547870" h="3166110">
                <a:moveTo>
                  <a:pt x="1093215" y="1978533"/>
                </a:moveTo>
                <a:lnTo>
                  <a:pt x="1268095" y="1978533"/>
                </a:lnTo>
              </a:path>
              <a:path w="4547870" h="3166110">
                <a:moveTo>
                  <a:pt x="4459986" y="197865"/>
                </a:moveTo>
                <a:lnTo>
                  <a:pt x="4459986" y="395732"/>
                </a:lnTo>
              </a:path>
              <a:path w="4547870" h="3166110">
                <a:moveTo>
                  <a:pt x="4372610" y="296925"/>
                </a:moveTo>
                <a:lnTo>
                  <a:pt x="4547489" y="296925"/>
                </a:lnTo>
              </a:path>
              <a:path w="4547870" h="3166110">
                <a:moveTo>
                  <a:pt x="4459986" y="1088263"/>
                </a:moveTo>
                <a:lnTo>
                  <a:pt x="4459986" y="1286128"/>
                </a:lnTo>
              </a:path>
              <a:path w="4547870" h="3166110">
                <a:moveTo>
                  <a:pt x="4372610" y="1187196"/>
                </a:moveTo>
                <a:lnTo>
                  <a:pt x="4547489" y="1187196"/>
                </a:lnTo>
              </a:path>
              <a:path w="4547870" h="3166110">
                <a:moveTo>
                  <a:pt x="4459986" y="2967736"/>
                </a:moveTo>
                <a:lnTo>
                  <a:pt x="4459986" y="3165602"/>
                </a:lnTo>
              </a:path>
              <a:path w="4547870" h="3166110">
                <a:moveTo>
                  <a:pt x="4372610" y="3165602"/>
                </a:moveTo>
                <a:lnTo>
                  <a:pt x="4503801" y="3017266"/>
                </a:lnTo>
              </a:path>
              <a:path w="4547870" h="3166110">
                <a:moveTo>
                  <a:pt x="1180591" y="890397"/>
                </a:moveTo>
                <a:lnTo>
                  <a:pt x="1180591" y="1088263"/>
                </a:lnTo>
              </a:path>
              <a:path w="4547870" h="3166110">
                <a:moveTo>
                  <a:pt x="1093215" y="989329"/>
                </a:moveTo>
                <a:lnTo>
                  <a:pt x="1268095" y="989329"/>
                </a:lnTo>
              </a:path>
              <a:path w="4547870" h="3166110">
                <a:moveTo>
                  <a:pt x="1136777" y="2671064"/>
                </a:moveTo>
                <a:lnTo>
                  <a:pt x="1136777" y="2868930"/>
                </a:lnTo>
              </a:path>
              <a:path w="4547870" h="3166110">
                <a:moveTo>
                  <a:pt x="1049527" y="2769870"/>
                </a:moveTo>
                <a:lnTo>
                  <a:pt x="1224279" y="2769870"/>
                </a:lnTo>
              </a:path>
              <a:path w="4547870" h="3166110">
                <a:moveTo>
                  <a:pt x="2230120" y="0"/>
                </a:moveTo>
                <a:lnTo>
                  <a:pt x="2230120" y="197865"/>
                </a:lnTo>
              </a:path>
              <a:path w="4547870" h="3166110">
                <a:moveTo>
                  <a:pt x="2317496" y="0"/>
                </a:moveTo>
                <a:lnTo>
                  <a:pt x="2142616" y="197865"/>
                </a:lnTo>
              </a:path>
              <a:path w="4547870" h="3166110">
                <a:moveTo>
                  <a:pt x="4459986" y="1879727"/>
                </a:moveTo>
                <a:lnTo>
                  <a:pt x="4459986" y="2077592"/>
                </a:lnTo>
              </a:path>
              <a:path w="4547870" h="3166110">
                <a:moveTo>
                  <a:pt x="4372610" y="1978533"/>
                </a:moveTo>
                <a:lnTo>
                  <a:pt x="4547489" y="197853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1336547" y="5125008"/>
            <a:ext cx="3355340" cy="596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58800" algn="l"/>
              </a:tabLst>
            </a:pPr>
            <a:r>
              <a:rPr sz="5625" i="1" spc="-480" baseline="-3703" dirty="0">
                <a:latin typeface="Times New Roman"/>
                <a:cs typeface="Times New Roman"/>
              </a:rPr>
              <a:t>u</a:t>
            </a:r>
            <a:r>
              <a:rPr sz="5625" spc="-480" baseline="-2222" dirty="0">
                <a:latin typeface="Times New Roman"/>
                <a:cs typeface="Times New Roman"/>
              </a:rPr>
              <a:t>ˆ</a:t>
            </a:r>
            <a:r>
              <a:rPr sz="3300" i="1" spc="-480" baseline="-26515" dirty="0">
                <a:latin typeface="Times New Roman"/>
                <a:cs typeface="Times New Roman"/>
              </a:rPr>
              <a:t>j	</a:t>
            </a:r>
            <a:r>
              <a:rPr sz="5625" spc="-165" baseline="-3703" dirty="0">
                <a:latin typeface="Symbol"/>
                <a:cs typeface="Symbol"/>
              </a:rPr>
              <a:t></a:t>
            </a:r>
            <a:r>
              <a:rPr sz="2450" spc="-110" dirty="0">
                <a:latin typeface="Arial"/>
                <a:cs typeface="Arial"/>
              </a:rPr>
              <a:t>+1</a:t>
            </a:r>
            <a:r>
              <a:rPr sz="2450" spc="-445" dirty="0">
                <a:latin typeface="Arial"/>
                <a:cs typeface="Arial"/>
              </a:rPr>
              <a:t> </a:t>
            </a:r>
            <a:r>
              <a:rPr sz="2450" spc="-65" dirty="0">
                <a:latin typeface="Arial"/>
                <a:cs typeface="Arial"/>
              </a:rPr>
              <a:t>-1</a:t>
            </a:r>
            <a:r>
              <a:rPr sz="2450" spc="-254" dirty="0">
                <a:latin typeface="Arial"/>
                <a:cs typeface="Arial"/>
              </a:rPr>
              <a:t> </a:t>
            </a:r>
            <a:r>
              <a:rPr sz="2450" spc="-65" dirty="0">
                <a:latin typeface="Arial"/>
                <a:cs typeface="Arial"/>
              </a:rPr>
              <a:t>-1</a:t>
            </a:r>
            <a:r>
              <a:rPr sz="2450" spc="-250" dirty="0">
                <a:latin typeface="Arial"/>
                <a:cs typeface="Arial"/>
              </a:rPr>
              <a:t> </a:t>
            </a:r>
            <a:r>
              <a:rPr sz="2450" spc="-70" dirty="0">
                <a:latin typeface="Arial"/>
                <a:cs typeface="Arial"/>
              </a:rPr>
              <a:t>+1</a:t>
            </a:r>
            <a:r>
              <a:rPr sz="2450" spc="-350" dirty="0">
                <a:latin typeface="Arial"/>
                <a:cs typeface="Arial"/>
              </a:rPr>
              <a:t> </a:t>
            </a:r>
            <a:r>
              <a:rPr sz="2450" spc="-70" dirty="0">
                <a:latin typeface="Arial"/>
                <a:cs typeface="Arial"/>
              </a:rPr>
              <a:t>+1</a:t>
            </a:r>
            <a:r>
              <a:rPr sz="2450" spc="-345" dirty="0">
                <a:latin typeface="Arial"/>
                <a:cs typeface="Arial"/>
              </a:rPr>
              <a:t> </a:t>
            </a:r>
            <a:r>
              <a:rPr sz="2450" spc="-70" dirty="0">
                <a:latin typeface="Arial"/>
                <a:cs typeface="Arial"/>
              </a:rPr>
              <a:t>+1</a:t>
            </a:r>
            <a:r>
              <a:rPr sz="2450" spc="30" dirty="0">
                <a:latin typeface="Arial"/>
                <a:cs typeface="Arial"/>
              </a:rPr>
              <a:t> </a:t>
            </a:r>
            <a:r>
              <a:rPr sz="2450" spc="-140" dirty="0">
                <a:latin typeface="Arial"/>
                <a:cs typeface="Arial"/>
              </a:rPr>
              <a:t>+1</a:t>
            </a:r>
            <a:endParaRPr sz="24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249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309742" y="5222240"/>
            <a:ext cx="235204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" dirty="0">
                <a:latin typeface="Arial"/>
                <a:cs typeface="Arial"/>
              </a:rPr>
              <a:t>-</a:t>
            </a:r>
            <a:r>
              <a:rPr sz="2450" spc="-250" dirty="0">
                <a:latin typeface="Arial"/>
                <a:cs typeface="Arial"/>
              </a:rPr>
              <a:t> </a:t>
            </a:r>
            <a:r>
              <a:rPr sz="2450" spc="-5" dirty="0">
                <a:latin typeface="Arial"/>
                <a:cs typeface="Arial"/>
              </a:rPr>
              <a:t>2</a:t>
            </a:r>
            <a:r>
              <a:rPr sz="2450" spc="-310" dirty="0">
                <a:latin typeface="Arial"/>
                <a:cs typeface="Arial"/>
              </a:rPr>
              <a:t> </a:t>
            </a:r>
            <a:r>
              <a:rPr sz="2450" spc="-125" dirty="0">
                <a:latin typeface="Arial"/>
                <a:cs typeface="Arial"/>
              </a:rPr>
              <a:t>decoding</a:t>
            </a:r>
            <a:r>
              <a:rPr sz="2450" spc="-200" dirty="0">
                <a:latin typeface="Arial"/>
                <a:cs typeface="Arial"/>
              </a:rPr>
              <a:t> </a:t>
            </a:r>
            <a:r>
              <a:rPr sz="2450" spc="-100" dirty="0">
                <a:latin typeface="Arial"/>
                <a:cs typeface="Arial"/>
              </a:rPr>
              <a:t>errors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401" y="382600"/>
            <a:ext cx="2085339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70" dirty="0">
                <a:latin typeface="Arial"/>
                <a:cs typeface="Arial"/>
              </a:rPr>
              <a:t>Soft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decisions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8063" y="2538730"/>
            <a:ext cx="19494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435" dirty="0">
                <a:latin typeface="Symbol"/>
                <a:cs typeface="Symbol"/>
              </a:rPr>
              <a:t>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8063" y="2064105"/>
            <a:ext cx="207645" cy="114808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900" dirty="0">
                <a:latin typeface="Symbol"/>
                <a:cs typeface="Symbol"/>
              </a:rPr>
              <a:t></a:t>
            </a:r>
            <a:endParaRPr sz="2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2900" dirty="0">
                <a:latin typeface="Symbol"/>
                <a:cs typeface="Symbol"/>
              </a:rPr>
              <a:t>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8063" y="1547825"/>
            <a:ext cx="208279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Symbol"/>
                <a:cs typeface="Symbol"/>
              </a:rPr>
              <a:t>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8063" y="1265682"/>
            <a:ext cx="20764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Symbol"/>
                <a:cs typeface="Symbol"/>
              </a:rPr>
              <a:t></a:t>
            </a:r>
            <a:endParaRPr sz="29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03646" y="2844164"/>
            <a:ext cx="13525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4007" y="2584526"/>
            <a:ext cx="33591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75" dirty="0">
                <a:latin typeface="Times New Roman"/>
                <a:cs typeface="Times New Roman"/>
              </a:rPr>
              <a:t>(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r>
              <a:rPr sz="1700" dirty="0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2671" y="2843911"/>
            <a:ext cx="13525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59348" y="2286457"/>
            <a:ext cx="135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8753" y="2286457"/>
            <a:ext cx="135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9348" y="1729486"/>
            <a:ext cx="13525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7328" y="1470151"/>
            <a:ext cx="3352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80" dirty="0">
                <a:latin typeface="Times New Roman"/>
                <a:cs typeface="Times New Roman"/>
              </a:rPr>
              <a:t>(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r>
              <a:rPr sz="1700" dirty="0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5103" y="1728927"/>
            <a:ext cx="135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30344" y="2028189"/>
            <a:ext cx="3352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80" dirty="0">
                <a:latin typeface="Times New Roman"/>
                <a:cs typeface="Times New Roman"/>
              </a:rPr>
              <a:t>(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r>
              <a:rPr sz="1700" dirty="0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14315" y="1172032"/>
            <a:ext cx="1987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</a:t>
            </a:r>
            <a:r>
              <a:rPr sz="1700" i="1" spc="30" dirty="0">
                <a:latin typeface="Times New Roman"/>
                <a:cs typeface="Times New Roman"/>
              </a:rPr>
              <a:t>j</a:t>
            </a:r>
            <a:r>
              <a:rPr sz="1700" dirty="0">
                <a:latin typeface="Times New Roman"/>
                <a:cs typeface="Times New Roman"/>
              </a:rPr>
              <a:t>,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61233" y="2005025"/>
            <a:ext cx="135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21428" y="2595448"/>
            <a:ext cx="76771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1670" algn="l"/>
              </a:tabLst>
            </a:pPr>
            <a:r>
              <a:rPr sz="2900" dirty="0">
                <a:latin typeface="Symbol"/>
                <a:cs typeface="Symbol"/>
              </a:rPr>
              <a:t></a:t>
            </a:r>
            <a:r>
              <a:rPr sz="2900" spc="125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y	</a:t>
            </a:r>
            <a:r>
              <a:rPr sz="2900" dirty="0">
                <a:latin typeface="Times New Roman"/>
                <a:cs typeface="Times New Roman"/>
              </a:rPr>
              <a:t>,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5977" y="2595448"/>
            <a:ext cx="74168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latin typeface="Symbol"/>
                <a:cs typeface="Symbol"/>
              </a:rPr>
              <a:t></a:t>
            </a:r>
            <a:r>
              <a:rPr sz="2900" spc="-330" dirty="0">
                <a:latin typeface="Times New Roman"/>
                <a:cs typeface="Times New Roman"/>
              </a:rPr>
              <a:t> </a:t>
            </a:r>
            <a:r>
              <a:rPr sz="2900" spc="30" dirty="0">
                <a:latin typeface="Times New Roman"/>
                <a:cs typeface="Times New Roman"/>
              </a:rPr>
              <a:t>2,</a:t>
            </a:r>
            <a:r>
              <a:rPr sz="2900" i="1" spc="30" dirty="0">
                <a:latin typeface="Times New Roman"/>
                <a:cs typeface="Times New Roman"/>
              </a:rPr>
              <a:t>x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77510" y="2049018"/>
            <a:ext cx="277622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1670" algn="l"/>
              </a:tabLst>
            </a:pPr>
            <a:r>
              <a:rPr sz="4350" baseline="1915" dirty="0">
                <a:latin typeface="Symbol"/>
                <a:cs typeface="Symbol"/>
              </a:rPr>
              <a:t></a:t>
            </a:r>
            <a:r>
              <a:rPr sz="4350" spc="187" baseline="1915" dirty="0">
                <a:latin typeface="Times New Roman"/>
                <a:cs typeface="Times New Roman"/>
              </a:rPr>
              <a:t> </a:t>
            </a:r>
            <a:r>
              <a:rPr sz="4350" i="1" baseline="1915" dirty="0">
                <a:latin typeface="Times New Roman"/>
                <a:cs typeface="Times New Roman"/>
              </a:rPr>
              <a:t>y	</a:t>
            </a:r>
            <a:r>
              <a:rPr sz="4350" baseline="1915" dirty="0">
                <a:latin typeface="Times New Roman"/>
                <a:cs typeface="Times New Roman"/>
              </a:rPr>
              <a:t>, </a:t>
            </a:r>
            <a:r>
              <a:rPr sz="2800" spc="-95" dirty="0">
                <a:latin typeface="Arial"/>
                <a:cs typeface="Arial"/>
              </a:rPr>
              <a:t>BAD</a:t>
            </a:r>
            <a:r>
              <a:rPr sz="2800" spc="-509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channel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83607" y="1490852"/>
            <a:ext cx="283591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5955" algn="l"/>
                <a:tab pos="894080" algn="l"/>
              </a:tabLst>
            </a:pPr>
            <a:r>
              <a:rPr sz="4350" baseline="1915" dirty="0">
                <a:latin typeface="Symbol"/>
                <a:cs typeface="Symbol"/>
              </a:rPr>
              <a:t></a:t>
            </a:r>
            <a:r>
              <a:rPr sz="4350" spc="120" baseline="1915" dirty="0">
                <a:latin typeface="Times New Roman"/>
                <a:cs typeface="Times New Roman"/>
              </a:rPr>
              <a:t> </a:t>
            </a:r>
            <a:r>
              <a:rPr sz="4350" i="1" baseline="1915" dirty="0">
                <a:latin typeface="Times New Roman"/>
                <a:cs typeface="Times New Roman"/>
              </a:rPr>
              <a:t>y	</a:t>
            </a:r>
            <a:r>
              <a:rPr sz="4350" baseline="1915" dirty="0">
                <a:latin typeface="Times New Roman"/>
                <a:cs typeface="Times New Roman"/>
              </a:rPr>
              <a:t>,	</a:t>
            </a:r>
            <a:r>
              <a:rPr sz="2800" spc="-95" dirty="0">
                <a:latin typeface="Arial"/>
                <a:cs typeface="Arial"/>
              </a:rPr>
              <a:t>BAD</a:t>
            </a:r>
            <a:r>
              <a:rPr sz="2800" spc="-409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channel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97707" y="1143877"/>
            <a:ext cx="1055370" cy="8045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R="43815" algn="r">
              <a:lnSpc>
                <a:spcPct val="100000"/>
              </a:lnSpc>
              <a:spcBef>
                <a:spcPts val="325"/>
              </a:spcBef>
            </a:pPr>
            <a:r>
              <a:rPr sz="1700" i="1" spc="-45" dirty="0">
                <a:latin typeface="Times New Roman"/>
                <a:cs typeface="Times New Roman"/>
              </a:rPr>
              <a:t>ij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900" spc="45" dirty="0">
                <a:latin typeface="Symbol"/>
                <a:cs typeface="Symbol"/>
              </a:rPr>
              <a:t></a:t>
            </a:r>
            <a:r>
              <a:rPr sz="2900" spc="45" dirty="0">
                <a:latin typeface="Times New Roman"/>
                <a:cs typeface="Times New Roman"/>
              </a:rPr>
              <a:t>1/</a:t>
            </a:r>
            <a:r>
              <a:rPr sz="2900" spc="-360" dirty="0">
                <a:latin typeface="Times New Roman"/>
                <a:cs typeface="Times New Roman"/>
              </a:rPr>
              <a:t> </a:t>
            </a:r>
            <a:r>
              <a:rPr sz="2900" spc="-45" dirty="0">
                <a:latin typeface="Times New Roman"/>
                <a:cs typeface="Times New Roman"/>
              </a:rPr>
              <a:t>2,</a:t>
            </a:r>
            <a:r>
              <a:rPr sz="2900" spc="-450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x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97707" y="2035301"/>
            <a:ext cx="104902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40" dirty="0">
                <a:latin typeface="Symbol"/>
                <a:cs typeface="Symbol"/>
              </a:rPr>
              <a:t></a:t>
            </a:r>
            <a:r>
              <a:rPr sz="2900" spc="40" dirty="0">
                <a:latin typeface="Times New Roman"/>
                <a:cs typeface="Times New Roman"/>
              </a:rPr>
              <a:t>1/2,</a:t>
            </a:r>
            <a:r>
              <a:rPr sz="2900" spc="-275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x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72663" y="923620"/>
            <a:ext cx="2075814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75920" algn="l"/>
                <a:tab pos="1577340" algn="l"/>
              </a:tabLst>
            </a:pPr>
            <a:r>
              <a:rPr sz="4350" baseline="1915" dirty="0">
                <a:latin typeface="Symbol"/>
                <a:cs typeface="Symbol"/>
              </a:rPr>
              <a:t></a:t>
            </a:r>
            <a:r>
              <a:rPr sz="4350" baseline="1915" dirty="0">
                <a:latin typeface="Times New Roman"/>
                <a:cs typeface="Times New Roman"/>
              </a:rPr>
              <a:t>	</a:t>
            </a:r>
            <a:r>
              <a:rPr sz="2900" dirty="0">
                <a:latin typeface="Symbol"/>
                <a:cs typeface="Symbol"/>
              </a:rPr>
              <a:t></a:t>
            </a:r>
            <a:r>
              <a:rPr sz="2900" spc="-280" dirty="0">
                <a:latin typeface="Times New Roman"/>
                <a:cs typeface="Times New Roman"/>
              </a:rPr>
              <a:t> </a:t>
            </a:r>
            <a:r>
              <a:rPr sz="2900" spc="-45" dirty="0">
                <a:latin typeface="Times New Roman"/>
                <a:cs typeface="Times New Roman"/>
              </a:rPr>
              <a:t>2,</a:t>
            </a:r>
            <a:r>
              <a:rPr sz="2900" spc="-370" dirty="0">
                <a:latin typeface="Times New Roman"/>
                <a:cs typeface="Times New Roman"/>
              </a:rPr>
              <a:t> </a:t>
            </a:r>
            <a:r>
              <a:rPr sz="2900" i="1" spc="35" dirty="0">
                <a:latin typeface="Times New Roman"/>
                <a:cs typeface="Times New Roman"/>
              </a:rPr>
              <a:t>x</a:t>
            </a:r>
            <a:r>
              <a:rPr sz="2550" spc="52" baseline="35947" dirty="0">
                <a:latin typeface="Times New Roman"/>
                <a:cs typeface="Times New Roman"/>
              </a:rPr>
              <a:t>(</a:t>
            </a:r>
            <a:r>
              <a:rPr sz="2550" i="1" spc="52" baseline="35947" dirty="0">
                <a:latin typeface="Times New Roman"/>
                <a:cs typeface="Times New Roman"/>
              </a:rPr>
              <a:t>m</a:t>
            </a:r>
            <a:r>
              <a:rPr sz="2550" spc="52" baseline="35947" dirty="0">
                <a:latin typeface="Times New Roman"/>
                <a:cs typeface="Times New Roman"/>
              </a:rPr>
              <a:t>)	</a:t>
            </a:r>
            <a:r>
              <a:rPr sz="2900" dirty="0">
                <a:latin typeface="Symbol"/>
                <a:cs typeface="Symbol"/>
              </a:rPr>
              <a:t></a:t>
            </a:r>
            <a:r>
              <a:rPr sz="2900" spc="-60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y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30170" y="1756613"/>
            <a:ext cx="883919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00685" algn="l"/>
              </a:tabLst>
            </a:pPr>
            <a:r>
              <a:rPr sz="2900" i="1" dirty="0">
                <a:latin typeface="Times New Roman"/>
                <a:cs typeface="Times New Roman"/>
              </a:rPr>
              <a:t>l	</a:t>
            </a:r>
            <a:r>
              <a:rPr sz="2900" dirty="0">
                <a:latin typeface="Symbol"/>
                <a:cs typeface="Symbol"/>
              </a:rPr>
              <a:t></a:t>
            </a:r>
            <a:r>
              <a:rPr sz="2900" spc="-320" dirty="0">
                <a:latin typeface="Times New Roman"/>
                <a:cs typeface="Times New Roman"/>
              </a:rPr>
              <a:t> </a:t>
            </a:r>
            <a:r>
              <a:rPr sz="4350" baseline="-7662" dirty="0">
                <a:latin typeface="Symbol"/>
                <a:cs typeface="Symbol"/>
              </a:rPr>
              <a:t></a:t>
            </a:r>
            <a:endParaRPr sz="4350" baseline="-7662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87948" y="999185"/>
            <a:ext cx="22847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20" dirty="0">
                <a:latin typeface="Arial"/>
                <a:cs typeface="Arial"/>
              </a:rPr>
              <a:t>GOOD</a:t>
            </a:r>
            <a:r>
              <a:rPr sz="2800" spc="-409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channel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87948" y="2625343"/>
            <a:ext cx="22840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125" dirty="0">
                <a:latin typeface="Arial"/>
                <a:cs typeface="Arial"/>
              </a:rPr>
              <a:t>GOOD</a:t>
            </a:r>
            <a:r>
              <a:rPr sz="2800" spc="-40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channel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67707" y="3489782"/>
            <a:ext cx="263969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659765" algn="l"/>
              </a:tabLst>
            </a:pPr>
            <a:r>
              <a:rPr sz="6000" i="1" spc="-112" baseline="11805" dirty="0">
                <a:latin typeface="Times New Roman"/>
                <a:cs typeface="Times New Roman"/>
              </a:rPr>
              <a:t>y</a:t>
            </a:r>
            <a:r>
              <a:rPr sz="2300" spc="-75" dirty="0">
                <a:latin typeface="Times New Roman"/>
                <a:cs typeface="Times New Roman"/>
              </a:rPr>
              <a:t>1</a:t>
            </a:r>
            <a:r>
              <a:rPr sz="2300" spc="-36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	</a:t>
            </a:r>
            <a:r>
              <a:rPr sz="6000" spc="7" baseline="11805" dirty="0">
                <a:latin typeface="Symbol"/>
                <a:cs typeface="Symbol"/>
              </a:rPr>
              <a:t></a:t>
            </a:r>
            <a:r>
              <a:rPr sz="6000" spc="-472" baseline="11805" dirty="0">
                <a:latin typeface="Times New Roman"/>
                <a:cs typeface="Times New Roman"/>
              </a:rPr>
              <a:t> </a:t>
            </a:r>
            <a:r>
              <a:rPr sz="6000" i="1" spc="-37" baseline="11805" dirty="0">
                <a:latin typeface="Times New Roman"/>
                <a:cs typeface="Times New Roman"/>
              </a:rPr>
              <a:t>x</a:t>
            </a:r>
            <a:r>
              <a:rPr sz="2300" spc="-25" dirty="0">
                <a:latin typeface="Times New Roman"/>
                <a:cs typeface="Times New Roman"/>
              </a:rPr>
              <a:t>2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</a:t>
            </a:r>
            <a:r>
              <a:rPr sz="2300" i="1" spc="-75" dirty="0">
                <a:latin typeface="Times New Roman"/>
                <a:cs typeface="Times New Roman"/>
              </a:rPr>
              <a:t> </a:t>
            </a:r>
            <a:r>
              <a:rPr sz="6000" i="1" spc="-7" baseline="11805" dirty="0">
                <a:latin typeface="Times New Roman"/>
                <a:cs typeface="Times New Roman"/>
              </a:rPr>
              <a:t>l</a:t>
            </a:r>
            <a:r>
              <a:rPr sz="2300" spc="-5" dirty="0">
                <a:latin typeface="Times New Roman"/>
                <a:cs typeface="Times New Roman"/>
              </a:rPr>
              <a:t>2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</a:t>
            </a:r>
            <a:r>
              <a:rPr sz="2300" i="1" spc="-100" dirty="0">
                <a:latin typeface="Times New Roman"/>
                <a:cs typeface="Times New Roman"/>
              </a:rPr>
              <a:t> </a:t>
            </a:r>
            <a:r>
              <a:rPr sz="6000" i="1" spc="-22" baseline="11805" dirty="0">
                <a:latin typeface="Times New Roman"/>
                <a:cs typeface="Times New Roman"/>
              </a:rPr>
              <a:t>y</a:t>
            </a:r>
            <a:r>
              <a:rPr sz="2300" spc="-15" dirty="0">
                <a:latin typeface="Times New Roman"/>
                <a:cs typeface="Times New Roman"/>
              </a:rPr>
              <a:t>2</a:t>
            </a:r>
            <a:r>
              <a:rPr sz="2300" spc="-229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59785" y="3255390"/>
            <a:ext cx="42481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25" dirty="0">
                <a:latin typeface="Times New Roman"/>
                <a:cs typeface="Times New Roman"/>
              </a:rPr>
              <a:t>(</a:t>
            </a:r>
            <a:r>
              <a:rPr sz="2300" i="1" spc="-35" dirty="0">
                <a:latin typeface="Times New Roman"/>
                <a:cs typeface="Times New Roman"/>
              </a:rPr>
              <a:t>m</a:t>
            </a:r>
            <a:r>
              <a:rPr sz="2300" dirty="0">
                <a:latin typeface="Times New Roman"/>
                <a:cs typeface="Times New Roman"/>
              </a:rPr>
              <a:t>)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93314" y="3724732"/>
            <a:ext cx="107314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i="1" dirty="0">
                <a:latin typeface="Times New Roman"/>
                <a:cs typeface="Times New Roman"/>
              </a:rPr>
              <a:t>j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73273" y="3181153"/>
            <a:ext cx="2146935" cy="920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4740"/>
              </a:lnSpc>
              <a:spcBef>
                <a:spcPts val="125"/>
              </a:spcBef>
              <a:tabLst>
                <a:tab pos="871855" algn="l"/>
                <a:tab pos="1756410" algn="l"/>
              </a:tabLst>
            </a:pPr>
            <a:r>
              <a:rPr sz="4350" i="1" spc="-110" dirty="0">
                <a:latin typeface="Symbol"/>
                <a:cs typeface="Symbol"/>
              </a:rPr>
              <a:t></a:t>
            </a:r>
            <a:r>
              <a:rPr sz="4350" spc="-110" dirty="0">
                <a:latin typeface="Times New Roman"/>
                <a:cs typeface="Times New Roman"/>
              </a:rPr>
              <a:t>	</a:t>
            </a:r>
            <a:r>
              <a:rPr sz="4000" dirty="0">
                <a:latin typeface="Symbol"/>
                <a:cs typeface="Symbol"/>
              </a:rPr>
              <a:t></a:t>
            </a:r>
            <a:r>
              <a:rPr sz="4000" spc="-105" dirty="0">
                <a:latin typeface="Times New Roman"/>
                <a:cs typeface="Times New Roman"/>
              </a:rPr>
              <a:t> </a:t>
            </a:r>
            <a:r>
              <a:rPr sz="4000" i="1" dirty="0">
                <a:latin typeface="Times New Roman"/>
                <a:cs typeface="Times New Roman"/>
              </a:rPr>
              <a:t>x	l</a:t>
            </a:r>
            <a:endParaRPr sz="4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  <a:tabLst>
                <a:tab pos="417195" algn="l"/>
              </a:tabLst>
            </a:pPr>
            <a:r>
              <a:rPr sz="2300" dirty="0">
                <a:latin typeface="Times New Roman"/>
                <a:cs typeface="Times New Roman"/>
              </a:rPr>
              <a:t>1</a:t>
            </a:r>
            <a:r>
              <a:rPr sz="2300" spc="-29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	</a:t>
            </a:r>
            <a:r>
              <a:rPr sz="2300" dirty="0">
                <a:latin typeface="Times New Roman"/>
                <a:cs typeface="Times New Roman"/>
              </a:rPr>
              <a:t>1</a:t>
            </a:r>
            <a:r>
              <a:rPr sz="2300" spc="-459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j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21383" y="6042317"/>
            <a:ext cx="240029" cy="0"/>
          </a:xfrm>
          <a:custGeom>
            <a:avLst/>
            <a:gdLst/>
            <a:ahLst/>
            <a:cxnLst/>
            <a:rect l="l" t="t" r="r" b="b"/>
            <a:pathLst>
              <a:path w="240030">
                <a:moveTo>
                  <a:pt x="0" y="0"/>
                </a:moveTo>
                <a:lnTo>
                  <a:pt x="239522" y="0"/>
                </a:lnTo>
              </a:path>
            </a:pathLst>
          </a:custGeom>
          <a:ln w="209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91464" y="4363034"/>
            <a:ext cx="8030209" cy="15627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85" dirty="0">
                <a:latin typeface="Arial"/>
                <a:cs typeface="Arial"/>
              </a:rPr>
              <a:t>CSI values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((G,B),(B,B),(G,G),(G,B),(B,B),(G,G),(G,G))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Arial"/>
              <a:cs typeface="Arial"/>
            </a:endParaRPr>
          </a:p>
          <a:p>
            <a:pPr marL="487045" algn="ctr">
              <a:lnSpc>
                <a:spcPct val="100000"/>
              </a:lnSpc>
            </a:pPr>
            <a:r>
              <a:rPr sz="5925" i="1" spc="7" baseline="-2812" dirty="0">
                <a:latin typeface="Times New Roman"/>
                <a:cs typeface="Times New Roman"/>
              </a:rPr>
              <a:t>y</a:t>
            </a:r>
            <a:r>
              <a:rPr sz="5925" i="1" spc="-367" baseline="-2812" dirty="0">
                <a:latin typeface="Times New Roman"/>
                <a:cs typeface="Times New Roman"/>
              </a:rPr>
              <a:t> </a:t>
            </a:r>
            <a:r>
              <a:rPr sz="5925" spc="-150" baseline="-2812" dirty="0">
                <a:latin typeface="Symbol"/>
                <a:cs typeface="Symbol"/>
              </a:rPr>
              <a:t></a:t>
            </a:r>
            <a:r>
              <a:rPr sz="2800" spc="-100" dirty="0">
                <a:latin typeface="Arial"/>
                <a:cs typeface="Arial"/>
              </a:rPr>
              <a:t>(+1+1,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-1-1</a:t>
            </a:r>
            <a:r>
              <a:rPr sz="2800" spc="-100" dirty="0">
                <a:latin typeface="Arial"/>
                <a:cs typeface="Arial"/>
              </a:rPr>
              <a:t>,</a:t>
            </a:r>
            <a:r>
              <a:rPr sz="2800" spc="-100" dirty="0">
                <a:solidFill>
                  <a:srgbClr val="FF0000"/>
                </a:solidFill>
                <a:latin typeface="Arial"/>
                <a:cs typeface="Arial"/>
              </a:rPr>
              <a:t>-1</a:t>
            </a:r>
            <a:r>
              <a:rPr sz="2800" spc="-100" dirty="0">
                <a:latin typeface="Arial"/>
                <a:cs typeface="Arial"/>
              </a:rPr>
              <a:t>+1,+1+1,+1+1,+1+1,+1+1)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250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293" y="2012687"/>
            <a:ext cx="8004175" cy="3418840"/>
            <a:chOff x="466293" y="2012687"/>
            <a:chExt cx="8004175" cy="3418840"/>
          </a:xfrm>
        </p:grpSpPr>
        <p:sp>
          <p:nvSpPr>
            <p:cNvPr id="3" name="object 3"/>
            <p:cNvSpPr/>
            <p:nvPr/>
          </p:nvSpPr>
          <p:spPr>
            <a:xfrm>
              <a:off x="505117" y="206019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293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6293" y="2012687"/>
              <a:ext cx="77640" cy="948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8548" y="2012687"/>
              <a:ext cx="77655" cy="948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37410" y="206019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8548" y="2012687"/>
              <a:ext cx="77655" cy="948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0880" y="2012687"/>
              <a:ext cx="77703" cy="948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69742" y="206019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30880" y="2012687"/>
              <a:ext cx="77703" cy="948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63212" y="2012687"/>
              <a:ext cx="77703" cy="94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02074" y="2060193"/>
              <a:ext cx="1132205" cy="0"/>
            </a:xfrm>
            <a:custGeom>
              <a:avLst/>
              <a:gdLst/>
              <a:ahLst/>
              <a:cxnLst/>
              <a:rect l="l" t="t" r="r" b="b"/>
              <a:pathLst>
                <a:path w="1132204">
                  <a:moveTo>
                    <a:pt x="0" y="0"/>
                  </a:moveTo>
                  <a:lnTo>
                    <a:pt x="1132204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63212" y="2012687"/>
              <a:ext cx="77703" cy="94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95417" y="2012687"/>
              <a:ext cx="77703" cy="94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34279" y="206019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95417" y="2012687"/>
              <a:ext cx="77703" cy="94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27749" y="2012687"/>
              <a:ext cx="77703" cy="948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66611" y="206019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40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27749" y="2012687"/>
              <a:ext cx="77703" cy="948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60208" y="2012687"/>
              <a:ext cx="77544" cy="948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98944" y="2060193"/>
              <a:ext cx="1132205" cy="0"/>
            </a:xfrm>
            <a:custGeom>
              <a:avLst/>
              <a:gdLst/>
              <a:ahLst/>
              <a:cxnLst/>
              <a:rect l="l" t="t" r="r" b="b"/>
              <a:pathLst>
                <a:path w="1132204">
                  <a:moveTo>
                    <a:pt x="0" y="0"/>
                  </a:moveTo>
                  <a:lnTo>
                    <a:pt x="1132204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60208" y="2012687"/>
              <a:ext cx="77544" cy="948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392541" y="2012687"/>
              <a:ext cx="77544" cy="9487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5117" y="2060193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293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6534" y="2012999"/>
              <a:ext cx="77175" cy="944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98803" y="3120820"/>
              <a:ext cx="77180" cy="944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37410" y="2060193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98803" y="2012999"/>
              <a:ext cx="77180" cy="9443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731134" y="3120820"/>
              <a:ext cx="77147" cy="9443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37410" y="3168014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98803" y="3120820"/>
              <a:ext cx="77180" cy="9443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31134" y="4228689"/>
              <a:ext cx="77147" cy="943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37410" y="3168014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39" h="2216150">
                  <a:moveTo>
                    <a:pt x="0" y="0"/>
                  </a:moveTo>
                  <a:lnTo>
                    <a:pt x="1132332" y="22157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99056" y="3121107"/>
              <a:ext cx="76699" cy="9377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31389" y="5336838"/>
              <a:ext cx="76705" cy="9380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69742" y="2060193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31134" y="2012999"/>
              <a:ext cx="77147" cy="9443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63466" y="3120820"/>
              <a:ext cx="77147" cy="9443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69742" y="3168014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31134" y="3120820"/>
              <a:ext cx="77147" cy="9443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63466" y="4228689"/>
              <a:ext cx="77147" cy="9439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69742" y="3168014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39" h="2216150">
                  <a:moveTo>
                    <a:pt x="0" y="0"/>
                  </a:moveTo>
                  <a:lnTo>
                    <a:pt x="1132332" y="22157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31389" y="3121107"/>
              <a:ext cx="76705" cy="9377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63721" y="5336838"/>
              <a:ext cx="76683" cy="9380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02074" y="2060193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0"/>
                  </a:moveTo>
                  <a:lnTo>
                    <a:pt x="1132204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63466" y="2012999"/>
              <a:ext cx="77147" cy="9443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95798" y="3120820"/>
              <a:ext cx="77166" cy="9443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02074" y="3168014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0"/>
                  </a:moveTo>
                  <a:lnTo>
                    <a:pt x="1132204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63466" y="3120820"/>
              <a:ext cx="77147" cy="9443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995798" y="4228689"/>
              <a:ext cx="77166" cy="943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02074" y="3168014"/>
              <a:ext cx="1132205" cy="2216150"/>
            </a:xfrm>
            <a:custGeom>
              <a:avLst/>
              <a:gdLst/>
              <a:ahLst/>
              <a:cxnLst/>
              <a:rect l="l" t="t" r="r" b="b"/>
              <a:pathLst>
                <a:path w="1132204" h="2216150">
                  <a:moveTo>
                    <a:pt x="0" y="0"/>
                  </a:moveTo>
                  <a:lnTo>
                    <a:pt x="1132204" y="22157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63721" y="3121107"/>
              <a:ext cx="76683" cy="9377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95926" y="5336838"/>
              <a:ext cx="76705" cy="938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34279" y="2060193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995798" y="2012999"/>
              <a:ext cx="77166" cy="9443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28130" y="3120820"/>
              <a:ext cx="77186" cy="9443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34279" y="3168014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0"/>
                  </a:moveTo>
                  <a:lnTo>
                    <a:pt x="1132332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95798" y="3120820"/>
              <a:ext cx="77166" cy="9443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28130" y="4228689"/>
              <a:ext cx="77186" cy="9439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34279" y="3168014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39" h="2216150">
                  <a:moveTo>
                    <a:pt x="0" y="0"/>
                  </a:moveTo>
                  <a:lnTo>
                    <a:pt x="1132332" y="221576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95926" y="3121107"/>
              <a:ext cx="76705" cy="9377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28258" y="5336838"/>
              <a:ext cx="76705" cy="9380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66611" y="2060193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40" h="1108075">
                  <a:moveTo>
                    <a:pt x="0" y="0"/>
                  </a:moveTo>
                  <a:lnTo>
                    <a:pt x="1132332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28130" y="2012999"/>
              <a:ext cx="77186" cy="94438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260335" y="3120820"/>
              <a:ext cx="77186" cy="9443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66611" y="3168014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40" h="1108075">
                  <a:moveTo>
                    <a:pt x="0" y="0"/>
                  </a:moveTo>
                  <a:lnTo>
                    <a:pt x="1132332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28130" y="3120820"/>
              <a:ext cx="77186" cy="9443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260335" y="4228689"/>
              <a:ext cx="77186" cy="9439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66611" y="3168014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40" h="2216150">
                  <a:moveTo>
                    <a:pt x="0" y="0"/>
                  </a:moveTo>
                  <a:lnTo>
                    <a:pt x="1132332" y="221576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28258" y="3121107"/>
              <a:ext cx="76705" cy="9377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260590" y="5336838"/>
              <a:ext cx="76707" cy="9380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98944" y="2060193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0"/>
                  </a:moveTo>
                  <a:lnTo>
                    <a:pt x="1132204" y="110782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260335" y="2012999"/>
              <a:ext cx="77186" cy="9443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392668" y="3120820"/>
              <a:ext cx="77186" cy="9443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298944" y="3168014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0"/>
                  </a:moveTo>
                  <a:lnTo>
                    <a:pt x="1132204" y="1107821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260335" y="3120820"/>
              <a:ext cx="77186" cy="9443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392668" y="4228689"/>
              <a:ext cx="77186" cy="943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298944" y="3168014"/>
              <a:ext cx="1132205" cy="2216150"/>
            </a:xfrm>
            <a:custGeom>
              <a:avLst/>
              <a:gdLst/>
              <a:ahLst/>
              <a:cxnLst/>
              <a:rect l="l" t="t" r="r" b="b"/>
              <a:pathLst>
                <a:path w="1132204" h="2216150">
                  <a:moveTo>
                    <a:pt x="0" y="0"/>
                  </a:moveTo>
                  <a:lnTo>
                    <a:pt x="1132204" y="221576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260590" y="3121107"/>
              <a:ext cx="76707" cy="9377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92921" y="5336838"/>
              <a:ext cx="76707" cy="9380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769742" y="538378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730880" y="5336326"/>
              <a:ext cx="77703" cy="94955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63212" y="5336326"/>
              <a:ext cx="77703" cy="94955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02074" y="5383783"/>
              <a:ext cx="1132205" cy="0"/>
            </a:xfrm>
            <a:custGeom>
              <a:avLst/>
              <a:gdLst/>
              <a:ahLst/>
              <a:cxnLst/>
              <a:rect l="l" t="t" r="r" b="b"/>
              <a:pathLst>
                <a:path w="1132204">
                  <a:moveTo>
                    <a:pt x="0" y="0"/>
                  </a:moveTo>
                  <a:lnTo>
                    <a:pt x="1132204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63212" y="5336326"/>
              <a:ext cx="77703" cy="94955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95417" y="5336326"/>
              <a:ext cx="77703" cy="94955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34279" y="538378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39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995417" y="5336326"/>
              <a:ext cx="77703" cy="94955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127749" y="5336326"/>
              <a:ext cx="77703" cy="94955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66611" y="5383783"/>
              <a:ext cx="1132840" cy="0"/>
            </a:xfrm>
            <a:custGeom>
              <a:avLst/>
              <a:gdLst/>
              <a:ahLst/>
              <a:cxnLst/>
              <a:rect l="l" t="t" r="r" b="b"/>
              <a:pathLst>
                <a:path w="1132840">
                  <a:moveTo>
                    <a:pt x="0" y="0"/>
                  </a:moveTo>
                  <a:lnTo>
                    <a:pt x="1132332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127749" y="5336326"/>
              <a:ext cx="77703" cy="94955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260208" y="5336326"/>
              <a:ext cx="77544" cy="94955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298944" y="5383783"/>
              <a:ext cx="1132205" cy="0"/>
            </a:xfrm>
            <a:custGeom>
              <a:avLst/>
              <a:gdLst/>
              <a:ahLst/>
              <a:cxnLst/>
              <a:rect l="l" t="t" r="r" b="b"/>
              <a:pathLst>
                <a:path w="1132204">
                  <a:moveTo>
                    <a:pt x="0" y="0"/>
                  </a:moveTo>
                  <a:lnTo>
                    <a:pt x="1132204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60208" y="5336326"/>
              <a:ext cx="77544" cy="94955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392541" y="5336326"/>
              <a:ext cx="77544" cy="94955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769742" y="2060193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39" h="2216150">
                  <a:moveTo>
                    <a:pt x="0" y="2215641"/>
                  </a:moveTo>
                  <a:lnTo>
                    <a:pt x="113233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731389" y="4229031"/>
              <a:ext cx="76705" cy="93794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63721" y="2013369"/>
              <a:ext cx="76683" cy="9368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769742" y="3172967"/>
              <a:ext cx="1135380" cy="1102995"/>
            </a:xfrm>
            <a:custGeom>
              <a:avLst/>
              <a:gdLst/>
              <a:ahLst/>
              <a:cxnLst/>
              <a:rect l="l" t="t" r="r" b="b"/>
              <a:pathLst>
                <a:path w="1135379" h="1102995">
                  <a:moveTo>
                    <a:pt x="0" y="1102868"/>
                  </a:moveTo>
                  <a:lnTo>
                    <a:pt x="1134871" y="0"/>
                  </a:lnTo>
                </a:path>
              </a:pathLst>
            </a:custGeom>
            <a:ln w="12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731134" y="4228724"/>
              <a:ext cx="77186" cy="9435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866006" y="3125845"/>
              <a:ext cx="77186" cy="94366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769742" y="4275835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1107948"/>
                  </a:moveTo>
                  <a:lnTo>
                    <a:pt x="1132332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731134" y="5336640"/>
              <a:ext cx="77147" cy="9438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863466" y="4228689"/>
              <a:ext cx="77147" cy="94390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902074" y="4275835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1107948"/>
                  </a:moveTo>
                  <a:lnTo>
                    <a:pt x="1132204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63466" y="5336640"/>
              <a:ext cx="77147" cy="9438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95798" y="4228689"/>
              <a:ext cx="77166" cy="9439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34279" y="4275835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39" h="1108075">
                  <a:moveTo>
                    <a:pt x="0" y="1107948"/>
                  </a:moveTo>
                  <a:lnTo>
                    <a:pt x="1132332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95798" y="5336640"/>
              <a:ext cx="77166" cy="9438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28130" y="4228689"/>
              <a:ext cx="77186" cy="94390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66611" y="4275835"/>
              <a:ext cx="1132840" cy="1108075"/>
            </a:xfrm>
            <a:custGeom>
              <a:avLst/>
              <a:gdLst/>
              <a:ahLst/>
              <a:cxnLst/>
              <a:rect l="l" t="t" r="r" b="b"/>
              <a:pathLst>
                <a:path w="1132840" h="1108075">
                  <a:moveTo>
                    <a:pt x="0" y="1107948"/>
                  </a:moveTo>
                  <a:lnTo>
                    <a:pt x="1132332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28130" y="5336640"/>
              <a:ext cx="77186" cy="94387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260335" y="4228689"/>
              <a:ext cx="77186" cy="94390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298944" y="4275835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1107948"/>
                  </a:moveTo>
                  <a:lnTo>
                    <a:pt x="1132204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260335" y="5336640"/>
              <a:ext cx="77186" cy="94387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392668" y="4228689"/>
              <a:ext cx="77186" cy="94390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02074" y="3168014"/>
              <a:ext cx="1132205" cy="1108075"/>
            </a:xfrm>
            <a:custGeom>
              <a:avLst/>
              <a:gdLst/>
              <a:ahLst/>
              <a:cxnLst/>
              <a:rect l="l" t="t" r="r" b="b"/>
              <a:pathLst>
                <a:path w="1132204" h="1108075">
                  <a:moveTo>
                    <a:pt x="0" y="1107821"/>
                  </a:moveTo>
                  <a:lnTo>
                    <a:pt x="1132204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863466" y="4228689"/>
              <a:ext cx="77147" cy="94390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95798" y="3120820"/>
              <a:ext cx="77166" cy="94438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02074" y="2060193"/>
              <a:ext cx="1132205" cy="2216150"/>
            </a:xfrm>
            <a:custGeom>
              <a:avLst/>
              <a:gdLst/>
              <a:ahLst/>
              <a:cxnLst/>
              <a:rect l="l" t="t" r="r" b="b"/>
              <a:pathLst>
                <a:path w="1132204" h="2216150">
                  <a:moveTo>
                    <a:pt x="0" y="2215641"/>
                  </a:moveTo>
                  <a:lnTo>
                    <a:pt x="113220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863721" y="4229031"/>
              <a:ext cx="76683" cy="93794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995926" y="2013369"/>
              <a:ext cx="76705" cy="93687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28691" y="3173729"/>
              <a:ext cx="1141095" cy="1108075"/>
            </a:xfrm>
            <a:custGeom>
              <a:avLst/>
              <a:gdLst/>
              <a:ahLst/>
              <a:cxnLst/>
              <a:rect l="l" t="t" r="r" b="b"/>
              <a:pathLst>
                <a:path w="1141095" h="1108075">
                  <a:moveTo>
                    <a:pt x="0" y="1107567"/>
                  </a:moveTo>
                  <a:lnTo>
                    <a:pt x="1140841" y="0"/>
                  </a:lnTo>
                </a:path>
              </a:pathLst>
            </a:custGeom>
            <a:ln w="128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990210" y="4234068"/>
              <a:ext cx="77166" cy="94345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30924" y="3126480"/>
              <a:ext cx="77106" cy="94366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23992" y="2060193"/>
              <a:ext cx="1143000" cy="2226310"/>
            </a:xfrm>
            <a:custGeom>
              <a:avLst/>
              <a:gdLst/>
              <a:ahLst/>
              <a:cxnLst/>
              <a:rect l="l" t="t" r="r" b="b"/>
              <a:pathLst>
                <a:path w="1143000" h="2226310">
                  <a:moveTo>
                    <a:pt x="0" y="2225801"/>
                  </a:moveTo>
                  <a:lnTo>
                    <a:pt x="114261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985639" y="4239088"/>
              <a:ext cx="76666" cy="93770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28385" y="2013369"/>
              <a:ext cx="76641" cy="93687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166611" y="2060193"/>
              <a:ext cx="1132840" cy="2216150"/>
            </a:xfrm>
            <a:custGeom>
              <a:avLst/>
              <a:gdLst/>
              <a:ahLst/>
              <a:cxnLst/>
              <a:rect l="l" t="t" r="r" b="b"/>
              <a:pathLst>
                <a:path w="1132840" h="2216150">
                  <a:moveTo>
                    <a:pt x="0" y="2215641"/>
                  </a:moveTo>
                  <a:lnTo>
                    <a:pt x="113233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128258" y="4229031"/>
              <a:ext cx="76705" cy="93794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60590" y="2013369"/>
              <a:ext cx="76707" cy="93687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60389" y="3168014"/>
              <a:ext cx="1138555" cy="1114425"/>
            </a:xfrm>
            <a:custGeom>
              <a:avLst/>
              <a:gdLst/>
              <a:ahLst/>
              <a:cxnLst/>
              <a:rect l="l" t="t" r="r" b="b"/>
              <a:pathLst>
                <a:path w="1138554" h="1114425">
                  <a:moveTo>
                    <a:pt x="0" y="1113917"/>
                  </a:moveTo>
                  <a:lnTo>
                    <a:pt x="1138555" y="0"/>
                  </a:lnTo>
                </a:path>
              </a:pathLst>
            </a:custGeom>
            <a:ln w="12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121908" y="4234785"/>
              <a:ext cx="77186" cy="94390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260335" y="3120820"/>
              <a:ext cx="77186" cy="94438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91451" y="2060193"/>
              <a:ext cx="1139825" cy="2223135"/>
            </a:xfrm>
            <a:custGeom>
              <a:avLst/>
              <a:gdLst/>
              <a:ahLst/>
              <a:cxnLst/>
              <a:rect l="l" t="t" r="r" b="b"/>
              <a:pathLst>
                <a:path w="1139825" h="2223135">
                  <a:moveTo>
                    <a:pt x="0" y="2223135"/>
                  </a:moveTo>
                  <a:lnTo>
                    <a:pt x="113969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253096" y="4236420"/>
              <a:ext cx="76641" cy="93771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392921" y="2013369"/>
              <a:ext cx="76707" cy="93687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291451" y="3164712"/>
              <a:ext cx="1136650" cy="1118870"/>
            </a:xfrm>
            <a:custGeom>
              <a:avLst/>
              <a:gdLst/>
              <a:ahLst/>
              <a:cxnLst/>
              <a:rect l="l" t="t" r="r" b="b"/>
              <a:pathLst>
                <a:path w="1136650" h="1118870">
                  <a:moveTo>
                    <a:pt x="0" y="1118616"/>
                  </a:moveTo>
                  <a:lnTo>
                    <a:pt x="1136396" y="0"/>
                  </a:lnTo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252716" y="4236149"/>
              <a:ext cx="77186" cy="94423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389239" y="3117391"/>
              <a:ext cx="77245" cy="94438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123545" y="1681937"/>
            <a:ext cx="56578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-215" dirty="0">
                <a:latin typeface="Arial"/>
                <a:cs typeface="Arial"/>
              </a:rPr>
              <a:t>1</a:t>
            </a: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260095" y="2125471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351401" y="2180970"/>
            <a:ext cx="44005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-215" dirty="0">
                <a:latin typeface="Arial"/>
                <a:cs typeface="Arial"/>
              </a:rPr>
              <a:t>2</a:t>
            </a:r>
            <a:r>
              <a:rPr sz="2150" spc="-125" dirty="0">
                <a:latin typeface="Arial"/>
                <a:cs typeface="Arial"/>
              </a:rPr>
              <a:t>.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2170938" y="2236470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3258439" y="5007051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5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2208402" y="3954272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2162936" y="3344672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7789291" y="2236470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6656578" y="2236470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673722" y="1681937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5523738" y="2236470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7962392" y="3067558"/>
            <a:ext cx="269875" cy="1468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  <a:p>
            <a:pPr marL="103505">
              <a:lnSpc>
                <a:spcPct val="100000"/>
              </a:lnSpc>
              <a:spcBef>
                <a:spcPts val="1815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7735951" y="2846070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602983" y="2846070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470397" y="2846070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4655565" y="3067558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4337684" y="2846070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7789291" y="5007051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5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6656578" y="5007051"/>
            <a:ext cx="2546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5" dirty="0">
                <a:latin typeface="Arial"/>
                <a:cs typeface="Arial"/>
              </a:rPr>
              <a:t>-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5223764" y="4729937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356730" y="4729937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489317" y="4729937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373786" y="5755335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5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7169911" y="5727598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9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6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037326" y="5727598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9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4904613" y="5727598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9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3771646" y="5727598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9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3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2639060" y="5755335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5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2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506474" y="5755335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5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302497" y="5727598"/>
            <a:ext cx="3581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0" dirty="0">
                <a:latin typeface="Arial"/>
                <a:cs typeface="Arial"/>
              </a:rPr>
              <a:t>j</a:t>
            </a:r>
            <a:r>
              <a:rPr sz="2150" spc="-229" dirty="0">
                <a:latin typeface="Arial"/>
                <a:cs typeface="Arial"/>
              </a:rPr>
              <a:t>=</a:t>
            </a:r>
            <a:r>
              <a:rPr sz="2150" spc="5" dirty="0">
                <a:latin typeface="Arial"/>
                <a:cs typeface="Arial"/>
              </a:rPr>
              <a:t>7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851916" y="1626565"/>
            <a:ext cx="113157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225" spc="-209" baseline="-9043" dirty="0">
                <a:latin typeface="Arial"/>
                <a:cs typeface="Arial"/>
              </a:rPr>
              <a:t>+2.5</a:t>
            </a:r>
            <a:r>
              <a:rPr sz="3225" spc="359" baseline="-9043" dirty="0">
                <a:latin typeface="Arial"/>
                <a:cs typeface="Arial"/>
              </a:rPr>
              <a:t> </a:t>
            </a:r>
            <a:r>
              <a:rPr sz="2150" spc="-140" dirty="0">
                <a:latin typeface="Arial"/>
                <a:cs typeface="Arial"/>
              </a:rPr>
              <a:t>+2.5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8539988" y="2790570"/>
            <a:ext cx="4216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0" dirty="0">
                <a:latin typeface="Arial"/>
                <a:cs typeface="Arial"/>
              </a:rPr>
              <a:t>+10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7194550" y="2735071"/>
            <a:ext cx="3098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7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061964" y="2735071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9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7806308" y="1681937"/>
            <a:ext cx="112903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20090" algn="l"/>
              </a:tabLst>
            </a:pPr>
            <a:r>
              <a:rPr sz="2150" spc="-114" dirty="0">
                <a:latin typeface="Arial"/>
                <a:cs typeface="Arial"/>
              </a:rPr>
              <a:t>+4	</a:t>
            </a:r>
            <a:r>
              <a:rPr sz="2150" spc="-220" dirty="0">
                <a:latin typeface="Arial"/>
                <a:cs typeface="Arial"/>
              </a:rPr>
              <a:t>+18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7222997" y="1626565"/>
            <a:ext cx="42227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0" dirty="0">
                <a:latin typeface="Arial"/>
                <a:cs typeface="Arial"/>
              </a:rPr>
              <a:t>+14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5515609" y="1626565"/>
            <a:ext cx="85026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225" spc="-172" baseline="-9043" dirty="0">
                <a:latin typeface="Arial"/>
                <a:cs typeface="Arial"/>
              </a:rPr>
              <a:t>+1</a:t>
            </a:r>
            <a:r>
              <a:rPr sz="3225" spc="390" baseline="-9043" dirty="0">
                <a:latin typeface="Arial"/>
                <a:cs typeface="Arial"/>
              </a:rPr>
              <a:t> </a:t>
            </a:r>
            <a:r>
              <a:rPr sz="2150" spc="-335" dirty="0">
                <a:latin typeface="Arial"/>
                <a:cs typeface="Arial"/>
              </a:rPr>
              <a:t>+11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4912233" y="2762758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3250057" y="1681937"/>
            <a:ext cx="2018664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52120" algn="l"/>
              </a:tabLst>
            </a:pPr>
            <a:r>
              <a:rPr sz="2150" spc="-100" dirty="0">
                <a:latin typeface="Arial"/>
                <a:cs typeface="Arial"/>
              </a:rPr>
              <a:t>+4	</a:t>
            </a:r>
            <a:r>
              <a:rPr sz="3225" spc="-209" baseline="10335" dirty="0">
                <a:latin typeface="Arial"/>
                <a:cs typeface="Arial"/>
              </a:rPr>
              <a:t>+7.5 </a:t>
            </a:r>
            <a:r>
              <a:rPr sz="2150" spc="-140" dirty="0">
                <a:latin typeface="Arial"/>
                <a:cs typeface="Arial"/>
              </a:rPr>
              <a:t>+2.5</a:t>
            </a:r>
            <a:r>
              <a:rPr sz="2150" spc="-185" dirty="0">
                <a:latin typeface="Arial"/>
                <a:cs typeface="Arial"/>
              </a:rPr>
              <a:t> </a:t>
            </a:r>
            <a:r>
              <a:rPr sz="3225" spc="-209" baseline="3875" dirty="0">
                <a:latin typeface="Arial"/>
                <a:cs typeface="Arial"/>
              </a:rPr>
              <a:t>+10</a:t>
            </a:r>
            <a:endParaRPr sz="3225" baseline="3875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097658" y="1626565"/>
            <a:ext cx="979169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70534" algn="l"/>
              </a:tabLst>
            </a:pPr>
            <a:r>
              <a:rPr sz="3225" spc="-172" baseline="-9043" dirty="0">
                <a:latin typeface="Arial"/>
                <a:cs typeface="Arial"/>
              </a:rPr>
              <a:t>+1	</a:t>
            </a:r>
            <a:r>
              <a:rPr sz="2150" spc="-140" dirty="0">
                <a:latin typeface="Arial"/>
                <a:cs typeface="Arial"/>
              </a:rPr>
              <a:t>+3.5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061110" y="2071476"/>
            <a:ext cx="784860" cy="101346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150" spc="-170" dirty="0">
                <a:latin typeface="Arial"/>
                <a:cs typeface="Arial"/>
              </a:rPr>
              <a:t>-2.5</a:t>
            </a:r>
            <a:endParaRPr sz="215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1310"/>
              </a:spcBef>
            </a:pPr>
            <a:r>
              <a:rPr sz="2150" spc="-125" dirty="0">
                <a:latin typeface="Arial"/>
                <a:cs typeface="Arial"/>
              </a:rPr>
              <a:t>-</a:t>
            </a:r>
            <a:r>
              <a:rPr sz="2150" spc="-215" dirty="0">
                <a:latin typeface="Arial"/>
                <a:cs typeface="Arial"/>
              </a:rPr>
              <a:t>2</a:t>
            </a:r>
            <a:r>
              <a:rPr sz="2150" spc="-125" dirty="0">
                <a:latin typeface="Arial"/>
                <a:cs typeface="Arial"/>
              </a:rPr>
              <a:t>.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2539364" y="4729937"/>
            <a:ext cx="705485" cy="5765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08940">
              <a:lnSpc>
                <a:spcPts val="2165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4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ts val="2165"/>
              </a:lnSpc>
            </a:pPr>
            <a:r>
              <a:rPr sz="2150" spc="-114" dirty="0">
                <a:latin typeface="Arial"/>
                <a:cs typeface="Arial"/>
              </a:rPr>
              <a:t>-2.5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8622030" y="5007051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9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7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8514333" y="3954272"/>
            <a:ext cx="42164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0" dirty="0">
                <a:latin typeface="Arial"/>
                <a:cs typeface="Arial"/>
              </a:rPr>
              <a:t>+13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194550" y="4951857"/>
            <a:ext cx="30988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9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6061964" y="4951857"/>
            <a:ext cx="3092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4326001" y="4923866"/>
            <a:ext cx="147764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621030" algn="l"/>
                <a:tab pos="1210310" algn="l"/>
              </a:tabLst>
            </a:pPr>
            <a:r>
              <a:rPr sz="3225" spc="-172" baseline="-11627" dirty="0">
                <a:latin typeface="Arial"/>
                <a:cs typeface="Arial"/>
              </a:rPr>
              <a:t>-2.5	</a:t>
            </a:r>
            <a:r>
              <a:rPr sz="2150" spc="-114" dirty="0">
                <a:latin typeface="Arial"/>
                <a:cs typeface="Arial"/>
              </a:rPr>
              <a:t>-0.5	</a:t>
            </a:r>
            <a:r>
              <a:rPr sz="3225" spc="-89" baseline="-16795" dirty="0">
                <a:latin typeface="Arial"/>
                <a:cs typeface="Arial"/>
              </a:rPr>
              <a:t>-1</a:t>
            </a:r>
            <a:endParaRPr sz="3225" baseline="-16795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3728720" y="4896358"/>
            <a:ext cx="4953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25" dirty="0">
                <a:latin typeface="Arial"/>
                <a:cs typeface="Arial"/>
              </a:rPr>
              <a:t>+</a:t>
            </a:r>
            <a:r>
              <a:rPr sz="2150" spc="-210" dirty="0">
                <a:latin typeface="Arial"/>
                <a:cs typeface="Arial"/>
              </a:rPr>
              <a:t>1</a:t>
            </a:r>
            <a:r>
              <a:rPr sz="2150" spc="-125" dirty="0">
                <a:latin typeface="Arial"/>
                <a:cs typeface="Arial"/>
              </a:rPr>
              <a:t>.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788533" y="3067558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6919976" y="3067558"/>
            <a:ext cx="17843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518410" y="2067052"/>
            <a:ext cx="1619250" cy="1355090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14935" algn="ctr">
              <a:lnSpc>
                <a:spcPct val="100000"/>
              </a:lnSpc>
              <a:spcBef>
                <a:spcPts val="1440"/>
              </a:spcBef>
            </a:pPr>
            <a:r>
              <a:rPr sz="2150" spc="-60" dirty="0">
                <a:latin typeface="Arial"/>
                <a:cs typeface="Arial"/>
              </a:rPr>
              <a:t>-4</a:t>
            </a:r>
            <a:endParaRPr sz="21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350"/>
              </a:spcBef>
              <a:tabLst>
                <a:tab pos="699135" algn="l"/>
                <a:tab pos="1165860" algn="l"/>
              </a:tabLst>
            </a:pPr>
            <a:r>
              <a:rPr sz="2150" spc="-140" dirty="0">
                <a:latin typeface="Arial"/>
                <a:cs typeface="Arial"/>
              </a:rPr>
              <a:t>+1.5	</a:t>
            </a:r>
            <a:r>
              <a:rPr sz="3225" spc="7" baseline="-21963" dirty="0">
                <a:latin typeface="Arial"/>
                <a:cs typeface="Arial"/>
              </a:rPr>
              <a:t>0	</a:t>
            </a:r>
            <a:r>
              <a:rPr sz="2150" spc="-114" dirty="0">
                <a:latin typeface="Arial"/>
                <a:cs typeface="Arial"/>
              </a:rPr>
              <a:t>-0.5</a:t>
            </a:r>
            <a:endParaRPr sz="2150">
              <a:latin typeface="Arial"/>
              <a:cs typeface="Arial"/>
            </a:endParaRPr>
          </a:p>
          <a:p>
            <a:pPr marL="969644">
              <a:lnSpc>
                <a:spcPct val="100000"/>
              </a:lnSpc>
              <a:spcBef>
                <a:spcPts val="35"/>
              </a:spcBef>
            </a:pPr>
            <a:r>
              <a:rPr sz="2150" spc="5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2539364" y="3799459"/>
            <a:ext cx="44005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20" dirty="0">
                <a:latin typeface="Arial"/>
                <a:cs typeface="Arial"/>
              </a:rPr>
              <a:t>-</a:t>
            </a:r>
            <a:r>
              <a:rPr sz="2150" spc="-215" dirty="0">
                <a:latin typeface="Arial"/>
                <a:cs typeface="Arial"/>
              </a:rPr>
              <a:t>2</a:t>
            </a:r>
            <a:r>
              <a:rPr sz="2150" spc="-125" dirty="0">
                <a:latin typeface="Arial"/>
                <a:cs typeface="Arial"/>
              </a:rPr>
              <a:t>.</a:t>
            </a:r>
            <a:r>
              <a:rPr sz="2150" spc="5" dirty="0">
                <a:latin typeface="Arial"/>
                <a:cs typeface="Arial"/>
              </a:rPr>
              <a:t>5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3416046" y="3738306"/>
            <a:ext cx="4150995" cy="11252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590"/>
              </a:spcBef>
              <a:tabLst>
                <a:tab pos="1251585" algn="l"/>
                <a:tab pos="1570990" algn="l"/>
                <a:tab pos="2385060" algn="l"/>
                <a:tab pos="3515995" algn="l"/>
              </a:tabLst>
            </a:pPr>
            <a:r>
              <a:rPr sz="3225" spc="-202" baseline="28423" dirty="0">
                <a:latin typeface="Arial"/>
                <a:cs typeface="Arial"/>
              </a:rPr>
              <a:t>0</a:t>
            </a:r>
            <a:r>
              <a:rPr sz="2150" spc="-135" dirty="0">
                <a:latin typeface="Arial"/>
                <a:cs typeface="Arial"/>
              </a:rPr>
              <a:t>+1.5	</a:t>
            </a:r>
            <a:r>
              <a:rPr sz="3225" spc="7" baseline="34883" dirty="0">
                <a:latin typeface="Arial"/>
                <a:cs typeface="Arial"/>
              </a:rPr>
              <a:t>0	</a:t>
            </a:r>
            <a:r>
              <a:rPr sz="2150" spc="-110" dirty="0">
                <a:latin typeface="Arial"/>
                <a:cs typeface="Arial"/>
              </a:rPr>
              <a:t>+4	</a:t>
            </a:r>
            <a:r>
              <a:rPr sz="3225" spc="7" baseline="28423" dirty="0">
                <a:latin typeface="Arial"/>
                <a:cs typeface="Arial"/>
              </a:rPr>
              <a:t>0</a:t>
            </a:r>
            <a:r>
              <a:rPr sz="3225" spc="540" baseline="28423" dirty="0">
                <a:latin typeface="Arial"/>
                <a:cs typeface="Arial"/>
              </a:rPr>
              <a:t> </a:t>
            </a:r>
            <a:r>
              <a:rPr sz="2150" spc="-110" dirty="0">
                <a:latin typeface="Arial"/>
                <a:cs typeface="Arial"/>
              </a:rPr>
              <a:t>+5	</a:t>
            </a:r>
            <a:r>
              <a:rPr sz="3225" spc="7" baseline="28423" dirty="0">
                <a:latin typeface="Arial"/>
                <a:cs typeface="Arial"/>
              </a:rPr>
              <a:t>0</a:t>
            </a:r>
            <a:r>
              <a:rPr sz="3225" spc="450" baseline="28423" dirty="0">
                <a:latin typeface="Arial"/>
                <a:cs typeface="Arial"/>
              </a:rPr>
              <a:t> </a:t>
            </a:r>
            <a:r>
              <a:rPr sz="2150" spc="-110" dirty="0">
                <a:latin typeface="Arial"/>
                <a:cs typeface="Arial"/>
              </a:rPr>
              <a:t>+9</a:t>
            </a:r>
            <a:endParaRPr sz="2150">
              <a:latin typeface="Arial"/>
              <a:cs typeface="Arial"/>
            </a:endParaRPr>
          </a:p>
          <a:p>
            <a:pPr marL="50800">
              <a:lnSpc>
                <a:spcPts val="2545"/>
              </a:lnSpc>
              <a:spcBef>
                <a:spcPts val="495"/>
              </a:spcBef>
              <a:tabLst>
                <a:tab pos="1160145" algn="l"/>
                <a:tab pos="2293620" algn="l"/>
                <a:tab pos="3427729" algn="l"/>
              </a:tabLst>
            </a:pPr>
            <a:r>
              <a:rPr sz="2150" spc="5" dirty="0">
                <a:latin typeface="Arial"/>
                <a:cs typeface="Arial"/>
              </a:rPr>
              <a:t>0	</a:t>
            </a:r>
            <a:r>
              <a:rPr sz="3225" spc="7" baseline="1291" dirty="0">
                <a:latin typeface="Arial"/>
                <a:cs typeface="Arial"/>
              </a:rPr>
              <a:t>0	</a:t>
            </a:r>
            <a:r>
              <a:rPr sz="2150" spc="5" dirty="0">
                <a:latin typeface="Arial"/>
                <a:cs typeface="Arial"/>
              </a:rPr>
              <a:t>0	0</a:t>
            </a:r>
            <a:endParaRPr sz="2150">
              <a:latin typeface="Arial"/>
              <a:cs typeface="Arial"/>
            </a:endParaRPr>
          </a:p>
          <a:p>
            <a:pPr marL="645160">
              <a:lnSpc>
                <a:spcPts val="2545"/>
              </a:lnSpc>
            </a:pPr>
            <a:r>
              <a:rPr sz="2150" spc="-140" dirty="0">
                <a:latin typeface="Arial"/>
                <a:cs typeface="Arial"/>
              </a:rPr>
              <a:t>+2.5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194" name="object 194"/>
          <p:cNvGrpSpPr/>
          <p:nvPr/>
        </p:nvGrpSpPr>
        <p:grpSpPr>
          <a:xfrm>
            <a:off x="3680586" y="2143379"/>
            <a:ext cx="4716780" cy="3357879"/>
            <a:chOff x="3680586" y="2143379"/>
            <a:chExt cx="4716780" cy="3357879"/>
          </a:xfrm>
        </p:grpSpPr>
        <p:sp>
          <p:nvSpPr>
            <p:cNvPr id="195" name="object 195"/>
            <p:cNvSpPr/>
            <p:nvPr/>
          </p:nvSpPr>
          <p:spPr>
            <a:xfrm>
              <a:off x="3686936" y="228168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228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777487" y="2143379"/>
              <a:ext cx="0" cy="1246505"/>
            </a:xfrm>
            <a:custGeom>
              <a:avLst/>
              <a:gdLst/>
              <a:ahLst/>
              <a:cxnLst/>
              <a:rect l="l" t="t" r="r" b="b"/>
              <a:pathLst>
                <a:path h="1246504">
                  <a:moveTo>
                    <a:pt x="0" y="0"/>
                  </a:moveTo>
                  <a:lnTo>
                    <a:pt x="0" y="276733"/>
                  </a:lnTo>
                </a:path>
                <a:path h="1246504">
                  <a:moveTo>
                    <a:pt x="0" y="1024636"/>
                  </a:moveTo>
                  <a:lnTo>
                    <a:pt x="0" y="124625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686936" y="3278759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228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777487" y="4275836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221614"/>
                  </a:moveTo>
                  <a:lnTo>
                    <a:pt x="0" y="0"/>
                  </a:lnTo>
                  <a:lnTo>
                    <a:pt x="0" y="22161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686936" y="4386707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228" y="0"/>
                  </a:lnTo>
                  <a:lnTo>
                    <a:pt x="0" y="0"/>
                  </a:lnTo>
                  <a:close/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686936" y="2148840"/>
              <a:ext cx="1223010" cy="3345815"/>
            </a:xfrm>
            <a:custGeom>
              <a:avLst/>
              <a:gdLst/>
              <a:ahLst/>
              <a:cxnLst/>
              <a:rect l="l" t="t" r="r" b="b"/>
              <a:pathLst>
                <a:path w="1223010" h="3345815">
                  <a:moveTo>
                    <a:pt x="90550" y="3124073"/>
                  </a:moveTo>
                  <a:lnTo>
                    <a:pt x="90550" y="3345688"/>
                  </a:lnTo>
                </a:path>
                <a:path w="1223010" h="3345815">
                  <a:moveTo>
                    <a:pt x="135762" y="3179572"/>
                  </a:moveTo>
                  <a:lnTo>
                    <a:pt x="0" y="3345688"/>
                  </a:lnTo>
                </a:path>
                <a:path w="1223010" h="3345815">
                  <a:moveTo>
                    <a:pt x="1222883" y="0"/>
                  </a:moveTo>
                  <a:lnTo>
                    <a:pt x="1222883" y="26581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819141" y="228168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229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909819" y="4054348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4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819141" y="416509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229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951473" y="2170811"/>
              <a:ext cx="1223010" cy="3324225"/>
            </a:xfrm>
            <a:custGeom>
              <a:avLst/>
              <a:gdLst/>
              <a:ahLst/>
              <a:cxnLst/>
              <a:rect l="l" t="t" r="r" b="b"/>
              <a:pathLst>
                <a:path w="1223009" h="3324225">
                  <a:moveTo>
                    <a:pt x="90677" y="3102102"/>
                  </a:moveTo>
                  <a:lnTo>
                    <a:pt x="90677" y="3323716"/>
                  </a:lnTo>
                </a:path>
                <a:path w="1223009" h="3324225">
                  <a:moveTo>
                    <a:pt x="0" y="3323716"/>
                  </a:moveTo>
                  <a:lnTo>
                    <a:pt x="135889" y="3157601"/>
                  </a:lnTo>
                </a:path>
                <a:path w="1223009" h="3324225">
                  <a:moveTo>
                    <a:pt x="1222882" y="0"/>
                  </a:moveTo>
                  <a:lnTo>
                    <a:pt x="1222882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083805" y="228168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8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174357" y="3168015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083805" y="3278759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8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7174357" y="4275836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083805" y="4386707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8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083805" y="2170811"/>
              <a:ext cx="1223010" cy="3324225"/>
            </a:xfrm>
            <a:custGeom>
              <a:avLst/>
              <a:gdLst/>
              <a:ahLst/>
              <a:cxnLst/>
              <a:rect l="l" t="t" r="r" b="b"/>
              <a:pathLst>
                <a:path w="1223009" h="3324225">
                  <a:moveTo>
                    <a:pt x="90550" y="3102102"/>
                  </a:moveTo>
                  <a:lnTo>
                    <a:pt x="90550" y="3323716"/>
                  </a:lnTo>
                </a:path>
                <a:path w="1223009" h="3324225">
                  <a:moveTo>
                    <a:pt x="0" y="3323716"/>
                  </a:moveTo>
                  <a:lnTo>
                    <a:pt x="136017" y="3157601"/>
                  </a:lnTo>
                </a:path>
                <a:path w="1223009" h="3324225">
                  <a:moveTo>
                    <a:pt x="1222883" y="0"/>
                  </a:moveTo>
                  <a:lnTo>
                    <a:pt x="1222883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8216010" y="228168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9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8306689" y="3168015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8216010" y="3278759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9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8216010" y="4054348"/>
              <a:ext cx="136525" cy="1440180"/>
            </a:xfrm>
            <a:custGeom>
              <a:avLst/>
              <a:gdLst/>
              <a:ahLst/>
              <a:cxnLst/>
              <a:rect l="l" t="t" r="r" b="b"/>
              <a:pathLst>
                <a:path w="136525" h="1440179">
                  <a:moveTo>
                    <a:pt x="90678" y="1218564"/>
                  </a:moveTo>
                  <a:lnTo>
                    <a:pt x="90678" y="1440180"/>
                  </a:lnTo>
                </a:path>
                <a:path w="136525" h="1440179">
                  <a:moveTo>
                    <a:pt x="0" y="1440180"/>
                  </a:moveTo>
                  <a:lnTo>
                    <a:pt x="136017" y="1274064"/>
                  </a:lnTo>
                </a:path>
                <a:path w="136525" h="1440179">
                  <a:moveTo>
                    <a:pt x="90678" y="0"/>
                  </a:moveTo>
                  <a:lnTo>
                    <a:pt x="90678" y="2214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8216010" y="416509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09">
                  <a:moveTo>
                    <a:pt x="0" y="0"/>
                  </a:moveTo>
                  <a:lnTo>
                    <a:pt x="181229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918455" y="3168015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824983" y="3278759"/>
              <a:ext cx="180975" cy="0"/>
            </a:xfrm>
            <a:custGeom>
              <a:avLst/>
              <a:gdLst/>
              <a:ahLst/>
              <a:cxnLst/>
              <a:rect l="l" t="t" r="r" b="b"/>
              <a:pathLst>
                <a:path w="18097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824983" y="2170811"/>
              <a:ext cx="1223010" cy="3324225"/>
            </a:xfrm>
            <a:custGeom>
              <a:avLst/>
              <a:gdLst/>
              <a:ahLst/>
              <a:cxnLst/>
              <a:rect l="l" t="t" r="r" b="b"/>
              <a:pathLst>
                <a:path w="1223010" h="3324225">
                  <a:moveTo>
                    <a:pt x="90424" y="3102102"/>
                  </a:moveTo>
                  <a:lnTo>
                    <a:pt x="90424" y="3323716"/>
                  </a:lnTo>
                </a:path>
                <a:path w="1223010" h="3324225">
                  <a:moveTo>
                    <a:pt x="0" y="3323716"/>
                  </a:moveTo>
                  <a:lnTo>
                    <a:pt x="135762" y="3157601"/>
                  </a:lnTo>
                </a:path>
                <a:path w="1223010" h="3324225">
                  <a:moveTo>
                    <a:pt x="1222882" y="0"/>
                  </a:moveTo>
                  <a:lnTo>
                    <a:pt x="1222882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957188" y="2281682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101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042151" y="3168015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957188" y="3278759"/>
              <a:ext cx="181610" cy="0"/>
            </a:xfrm>
            <a:custGeom>
              <a:avLst/>
              <a:gdLst/>
              <a:ahLst/>
              <a:cxnLst/>
              <a:rect l="l" t="t" r="r" b="b"/>
              <a:pathLst>
                <a:path w="181610">
                  <a:moveTo>
                    <a:pt x="0" y="0"/>
                  </a:moveTo>
                  <a:lnTo>
                    <a:pt x="181101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047866" y="4275836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h="221614">
                  <a:moveTo>
                    <a:pt x="0" y="0"/>
                  </a:moveTo>
                  <a:lnTo>
                    <a:pt x="0" y="22161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951473" y="4386707"/>
              <a:ext cx="187325" cy="0"/>
            </a:xfrm>
            <a:custGeom>
              <a:avLst/>
              <a:gdLst/>
              <a:ahLst/>
              <a:cxnLst/>
              <a:rect l="l" t="t" r="r" b="b"/>
              <a:pathLst>
                <a:path w="187325">
                  <a:moveTo>
                    <a:pt x="0" y="0"/>
                  </a:moveTo>
                  <a:lnTo>
                    <a:pt x="186816" y="0"/>
                  </a:lnTo>
                </a:path>
              </a:pathLst>
            </a:custGeom>
            <a:ln w="14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4" name="object 224"/>
          <p:cNvGraphicFramePr>
            <a:graphicFrameLocks noGrp="1"/>
          </p:cNvGraphicFramePr>
          <p:nvPr/>
        </p:nvGraphicFramePr>
        <p:xfrm>
          <a:off x="480466" y="172924"/>
          <a:ext cx="7747000" cy="117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7285"/>
                <a:gridCol w="1133475"/>
                <a:gridCol w="1030605"/>
                <a:gridCol w="1130935"/>
                <a:gridCol w="1278255"/>
                <a:gridCol w="1067434"/>
                <a:gridCol w="969009"/>
              </a:tblGrid>
              <a:tr h="372551">
                <a:tc>
                  <a:txBody>
                    <a:bodyPr/>
                    <a:lstStyle/>
                    <a:p>
                      <a:pPr marL="465455">
                        <a:lnSpc>
                          <a:spcPts val="2385"/>
                        </a:lnSpc>
                      </a:pPr>
                      <a:r>
                        <a:rPr sz="2150" spc="-155" dirty="0">
                          <a:latin typeface="Arial"/>
                          <a:cs typeface="Arial"/>
                        </a:rPr>
                        <a:t>+1+1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6084">
                        <a:lnSpc>
                          <a:spcPts val="2385"/>
                        </a:lnSpc>
                      </a:pPr>
                      <a:r>
                        <a:rPr sz="2150" spc="-1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-1-1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1460" algn="r">
                        <a:lnSpc>
                          <a:spcPts val="2385"/>
                        </a:lnSpc>
                      </a:pPr>
                      <a:r>
                        <a:rPr sz="21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215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150" spc="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2385"/>
                        </a:lnSpc>
                      </a:pPr>
                      <a:r>
                        <a:rPr sz="2150" spc="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50" spc="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2385"/>
                        </a:lnSpc>
                      </a:pPr>
                      <a:r>
                        <a:rPr sz="2150" spc="-155" dirty="0">
                          <a:latin typeface="Arial"/>
                          <a:cs typeface="Arial"/>
                        </a:rPr>
                        <a:t>+1+1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7025">
                        <a:lnSpc>
                          <a:spcPts val="2385"/>
                        </a:lnSpc>
                      </a:pPr>
                      <a:r>
                        <a:rPr sz="2150" spc="-155" dirty="0">
                          <a:latin typeface="Arial"/>
                          <a:cs typeface="Arial"/>
                        </a:rPr>
                        <a:t>+1+1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ts val="2385"/>
                        </a:lnSpc>
                      </a:pPr>
                      <a:r>
                        <a:rPr sz="2150" spc="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150" spc="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436340">
                <a:tc>
                  <a:txBody>
                    <a:bodyPr/>
                    <a:lstStyle/>
                    <a:p>
                      <a:pPr marL="4686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75" dirty="0">
                          <a:latin typeface="Arial"/>
                          <a:cs typeface="Arial"/>
                        </a:rPr>
                        <a:t>GB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100" dirty="0">
                          <a:latin typeface="Arial"/>
                          <a:cs typeface="Arial"/>
                        </a:rPr>
                        <a:t>BB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R="23622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7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G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4965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65" dirty="0">
                          <a:latin typeface="Arial"/>
                          <a:cs typeface="Arial"/>
                        </a:rPr>
                        <a:t>GB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100" dirty="0">
                          <a:latin typeface="Arial"/>
                          <a:cs typeface="Arial"/>
                        </a:rPr>
                        <a:t>BB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80" dirty="0">
                          <a:latin typeface="Arial"/>
                          <a:cs typeface="Arial"/>
                        </a:rPr>
                        <a:t>GG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R="15367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150" spc="6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G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</a:tr>
              <a:tr h="370256">
                <a:tc>
                  <a:txBody>
                    <a:bodyPr/>
                    <a:lstStyle/>
                    <a:p>
                      <a:pPr marL="127000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100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2150" spc="-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50" spc="-140" dirty="0">
                          <a:latin typeface="Arial"/>
                          <a:cs typeface="Arial"/>
                        </a:rPr>
                        <a:t>+0.5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150" dirty="0">
                          <a:latin typeface="Arial"/>
                          <a:cs typeface="Arial"/>
                        </a:rPr>
                        <a:t>-0.5-0.5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80" dirty="0">
                          <a:latin typeface="Arial"/>
                          <a:cs typeface="Arial"/>
                        </a:rPr>
                        <a:t>-2</a:t>
                      </a:r>
                      <a:r>
                        <a:rPr sz="2150" spc="-5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50" spc="-204" dirty="0">
                          <a:latin typeface="Arial"/>
                          <a:cs typeface="Arial"/>
                        </a:rPr>
                        <a:t>+2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7314" algn="r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2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spc="114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50" spc="-18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spc="-195" dirty="0">
                          <a:latin typeface="Arial"/>
                          <a:cs typeface="Arial"/>
                        </a:rPr>
                        <a:t>0.</a:t>
                      </a:r>
                      <a:r>
                        <a:rPr sz="2150" dirty="0">
                          <a:latin typeface="Arial"/>
                          <a:cs typeface="Arial"/>
                        </a:rPr>
                        <a:t>5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140" dirty="0">
                          <a:latin typeface="Arial"/>
                          <a:cs typeface="Arial"/>
                        </a:rPr>
                        <a:t>+0.5</a:t>
                      </a:r>
                      <a:r>
                        <a:rPr sz="2150" spc="-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50" spc="-140" dirty="0">
                          <a:latin typeface="Arial"/>
                          <a:cs typeface="Arial"/>
                        </a:rPr>
                        <a:t>+0.5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100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2150" spc="-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50" spc="-204" dirty="0">
                          <a:latin typeface="Arial"/>
                          <a:cs typeface="Arial"/>
                        </a:rPr>
                        <a:t>+2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2510"/>
                        </a:lnSpc>
                        <a:spcBef>
                          <a:spcPts val="305"/>
                        </a:spcBef>
                      </a:pPr>
                      <a:r>
                        <a:rPr sz="2150" spc="-21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2150" spc="114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150" spc="-210" dirty="0">
                          <a:latin typeface="Arial"/>
                          <a:cs typeface="Arial"/>
                        </a:rPr>
                        <a:t>+2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</a:tr>
            </a:tbl>
          </a:graphicData>
        </a:graphic>
      </p:graphicFrame>
      <p:sp>
        <p:nvSpPr>
          <p:cNvPr id="225" name="object 225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251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6481" y="1701292"/>
            <a:ext cx="7975981" cy="2966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21148" y="261251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635" y="6456984"/>
            <a:ext cx="407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 </a:t>
            </a:r>
            <a:fld id="{81D60167-4931-47E6-BA6A-407CBD079E47}" type="slidenum">
              <a:rPr sz="1200" spc="-60" dirty="0">
                <a:solidFill>
                  <a:srgbClr val="878787"/>
                </a:solidFill>
                <a:latin typeface="Arial"/>
                <a:cs typeface="Arial"/>
              </a:rPr>
              <a:t>252</a:t>
            </a:fld>
            <a:r>
              <a:rPr sz="1200" spc="-254" dirty="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1652" y="4884546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15047" y="4861052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225" y="4861052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43325" y="4861052"/>
            <a:ext cx="1454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7285" algn="l"/>
              </a:tabLst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3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5425" y="4884546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8870" y="4861052"/>
            <a:ext cx="32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45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7977" y="4893055"/>
            <a:ext cx="332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j</a:t>
            </a:r>
            <a:r>
              <a:rPr sz="1800" spc="-20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49573" y="261251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05105" y="1428941"/>
          <a:ext cx="8792210" cy="3113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9765"/>
                <a:gridCol w="1249680"/>
                <a:gridCol w="440689"/>
                <a:gridCol w="734060"/>
                <a:gridCol w="2150110"/>
                <a:gridCol w="499745"/>
                <a:gridCol w="605154"/>
                <a:gridCol w="593089"/>
                <a:gridCol w="623570"/>
                <a:gridCol w="579120"/>
                <a:gridCol w="659765"/>
              </a:tblGrid>
              <a:tr h="36206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30" dirty="0">
                          <a:latin typeface="Arial"/>
                          <a:cs typeface="Arial"/>
                        </a:rPr>
                        <a:t>+1+1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ts val="1989"/>
                        </a:lnSpc>
                        <a:tabLst>
                          <a:tab pos="701675" algn="l"/>
                        </a:tabLst>
                      </a:pPr>
                      <a:r>
                        <a:rPr sz="2700" spc="-37" baseline="-7716" dirty="0">
                          <a:latin typeface="Arial"/>
                          <a:cs typeface="Arial"/>
                        </a:rPr>
                        <a:t>+2.5	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+2.5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989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+3.5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989"/>
                        </a:lnSpc>
                        <a:tabLst>
                          <a:tab pos="485775" algn="l"/>
                          <a:tab pos="1068070" algn="l"/>
                        </a:tabLst>
                      </a:pPr>
                      <a:r>
                        <a:rPr sz="2700" spc="-37" baseline="-10802" dirty="0">
                          <a:latin typeface="Arial"/>
                          <a:cs typeface="Arial"/>
                        </a:rPr>
                        <a:t>+4	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+7.5	</a:t>
                      </a:r>
                      <a:r>
                        <a:rPr sz="2700" spc="-30" baseline="-7716" dirty="0">
                          <a:latin typeface="Arial"/>
                          <a:cs typeface="Arial"/>
                        </a:rPr>
                        <a:t>+2.5</a:t>
                      </a:r>
                      <a:r>
                        <a:rPr sz="2700" spc="157" baseline="-7716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700" spc="-22" baseline="-4629" dirty="0">
                          <a:latin typeface="Arial"/>
                          <a:cs typeface="Arial"/>
                        </a:rPr>
                        <a:t>+10</a:t>
                      </a:r>
                      <a:endParaRPr sz="2700" baseline="-4629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989"/>
                        </a:lnSpc>
                      </a:pPr>
                      <a:r>
                        <a:rPr sz="1800" spc="-130" dirty="0">
                          <a:latin typeface="Arial"/>
                          <a:cs typeface="Arial"/>
                        </a:rPr>
                        <a:t>+11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ts val="1989"/>
                        </a:lnSpc>
                      </a:pPr>
                      <a:r>
                        <a:rPr sz="1800" spc="-30" dirty="0">
                          <a:latin typeface="Arial"/>
                          <a:cs typeface="Arial"/>
                        </a:rPr>
                        <a:t>+14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765" marB="0"/>
                </a:tc>
              </a:tr>
              <a:tr h="491787"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-2.5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636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625"/>
                        </a:spcBef>
                        <a:tabLst>
                          <a:tab pos="1144270" algn="l"/>
                        </a:tabLst>
                      </a:pPr>
                      <a:r>
                        <a:rPr sz="2700" spc="-22" baseline="-10802" dirty="0">
                          <a:latin typeface="Arial"/>
                          <a:cs typeface="Arial"/>
                        </a:rPr>
                        <a:t>-4	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-2.5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93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40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32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-2.5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66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45415">
                        <a:lnSpc>
                          <a:spcPts val="1980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+1.5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0960" marB="0"/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480"/>
                        </a:spcBef>
                        <a:tabLst>
                          <a:tab pos="468630" algn="l"/>
                          <a:tab pos="1129030" algn="l"/>
                        </a:tabLst>
                      </a:pPr>
                      <a:r>
                        <a:rPr sz="2700" spc="-7" baseline="-23148" dirty="0">
                          <a:latin typeface="Arial"/>
                          <a:cs typeface="Arial"/>
                        </a:rPr>
                        <a:t>0	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-0.5	</a:t>
                      </a:r>
                      <a:r>
                        <a:rPr sz="2700" spc="-7" baseline="-23148" dirty="0">
                          <a:latin typeface="Arial"/>
                          <a:cs typeface="Arial"/>
                        </a:rPr>
                        <a:t>0</a:t>
                      </a:r>
                      <a:endParaRPr sz="2700" baseline="-23148">
                        <a:latin typeface="Arial"/>
                        <a:cs typeface="Arial"/>
                      </a:endParaRPr>
                    </a:p>
                  </a:txBody>
                  <a:tcPr marL="0" marR="0" marT="609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07950" marB="0"/>
                </a:tc>
              </a:tr>
              <a:tr h="7310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0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-2.5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320040">
                        <a:lnSpc>
                          <a:spcPct val="100000"/>
                        </a:lnSpc>
                        <a:spcBef>
                          <a:spcPts val="925"/>
                        </a:spcBef>
                        <a:tabLst>
                          <a:tab pos="1445895" algn="l"/>
                        </a:tabLst>
                      </a:pPr>
                      <a:r>
                        <a:rPr sz="2700" baseline="27777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+1.5	</a:t>
                      </a:r>
                      <a:r>
                        <a:rPr sz="2700" spc="-7" baseline="37037" dirty="0">
                          <a:latin typeface="Arial"/>
                          <a:cs typeface="Arial"/>
                        </a:rPr>
                        <a:t>0</a:t>
                      </a:r>
                      <a:endParaRPr sz="2700" baseline="37037">
                        <a:latin typeface="Arial"/>
                        <a:cs typeface="Arial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  <a:spcBef>
                          <a:spcPts val="409"/>
                        </a:spcBef>
                        <a:tabLst>
                          <a:tab pos="135445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0	</a:t>
                      </a:r>
                      <a:r>
                        <a:rPr sz="2700" spc="-7" baseline="3086" dirty="0">
                          <a:latin typeface="Arial"/>
                          <a:cs typeface="Arial"/>
                        </a:rPr>
                        <a:t>0</a:t>
                      </a:r>
                      <a:endParaRPr sz="2700" baseline="3086">
                        <a:latin typeface="Arial"/>
                        <a:cs typeface="Arial"/>
                      </a:endParaRPr>
                    </a:p>
                  </a:txBody>
                  <a:tcPr marL="0" marR="0" marT="1174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48895" algn="r">
                        <a:lnSpc>
                          <a:spcPct val="100000"/>
                        </a:lnSpc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13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</a:tr>
              <a:tr h="687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1805">
                        <a:lnSpc>
                          <a:spcPts val="1980"/>
                        </a:lnSpc>
                        <a:spcBef>
                          <a:spcPts val="1025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+4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8740">
                        <a:lnSpc>
                          <a:spcPts val="1980"/>
                        </a:lnSpc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-2.5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30175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ts val="2070"/>
                        </a:lnSpc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+2.5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  <a:spcBef>
                          <a:spcPts val="1019"/>
                        </a:spcBef>
                        <a:tabLst>
                          <a:tab pos="525145" algn="l"/>
                          <a:tab pos="1143000" algn="l"/>
                        </a:tabLst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-4	</a:t>
                      </a:r>
                      <a:r>
                        <a:rPr sz="2700" spc="-37" baseline="18518" dirty="0">
                          <a:latin typeface="Arial"/>
                          <a:cs typeface="Arial"/>
                        </a:rPr>
                        <a:t>+1.5	</a:t>
                      </a:r>
                      <a:r>
                        <a:rPr sz="2700" spc="-30" baseline="1543" dirty="0">
                          <a:latin typeface="Arial"/>
                          <a:cs typeface="Arial"/>
                        </a:rPr>
                        <a:t>-2.5</a:t>
                      </a:r>
                      <a:endParaRPr sz="2700" baseline="1543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R="65405" algn="r">
                        <a:lnSpc>
                          <a:spcPts val="2080"/>
                        </a:lnSpc>
                        <a:spcBef>
                          <a:spcPts val="5"/>
                        </a:spcBef>
                      </a:pPr>
                      <a:r>
                        <a:rPr sz="1800" spc="-45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35" marB="0"/>
                </a:tc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76808" y="162116"/>
          <a:ext cx="7687309" cy="997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3790"/>
                <a:gridCol w="1151890"/>
                <a:gridCol w="1002030"/>
                <a:gridCol w="1118235"/>
                <a:gridCol w="1267460"/>
                <a:gridCol w="1102360"/>
                <a:gridCol w="932179"/>
              </a:tblGrid>
              <a:tr h="315908">
                <a:tc>
                  <a:txBody>
                    <a:bodyPr/>
                    <a:lstStyle/>
                    <a:p>
                      <a:pPr marL="462280">
                        <a:lnSpc>
                          <a:spcPts val="1989"/>
                        </a:lnSpc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+1+1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ts val="1989"/>
                        </a:lnSpc>
                      </a:pPr>
                      <a:r>
                        <a:rPr sz="18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-1-1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ts val="1989"/>
                        </a:lnSpc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1989"/>
                        </a:lnSpc>
                      </a:pPr>
                      <a:r>
                        <a:rPr sz="1800" spc="5" dirty="0">
                          <a:latin typeface="Arial"/>
                          <a:cs typeface="Arial"/>
                        </a:rPr>
                        <a:t>+1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1989"/>
                        </a:lnSpc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+1+1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7820">
                        <a:lnSpc>
                          <a:spcPts val="1989"/>
                        </a:lnSpc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+1+1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 algn="ctr">
                        <a:lnSpc>
                          <a:spcPts val="1989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+1+1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370839">
                <a:tc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8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5029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B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1536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8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</a:tr>
              <a:tr h="310320">
                <a:tc>
                  <a:txBody>
                    <a:bodyPr/>
                    <a:lstStyle/>
                    <a:p>
                      <a:pPr marL="127000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+0.5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-0.5-0.5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R="250825" algn="r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-2</a:t>
                      </a:r>
                      <a:r>
                        <a:rPr sz="18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+2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R="117475" algn="r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1800" spc="-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+0.5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20" dirty="0">
                          <a:latin typeface="Arial"/>
                          <a:cs typeface="Arial"/>
                        </a:rPr>
                        <a:t>+0.5</a:t>
                      </a:r>
                      <a:r>
                        <a:rPr sz="1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+0.5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1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+2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L="122555" algn="ctr">
                        <a:lnSpc>
                          <a:spcPts val="2080"/>
                        </a:lnSpc>
                        <a:spcBef>
                          <a:spcPts val="260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+2</a:t>
                      </a:r>
                      <a:r>
                        <a:rPr sz="1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+2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020" marB="0"/>
                </a:tc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341374" y="5472785"/>
            <a:ext cx="419734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500" i="1" spc="-265" dirty="0">
                <a:latin typeface="Times New Roman"/>
                <a:cs typeface="Times New Roman"/>
              </a:rPr>
              <a:t>u</a:t>
            </a:r>
            <a:r>
              <a:rPr sz="3500" spc="-265" dirty="0">
                <a:latin typeface="Times New Roman"/>
                <a:cs typeface="Times New Roman"/>
              </a:rPr>
              <a:t>ˆ</a:t>
            </a:r>
            <a:r>
              <a:rPr sz="3075" i="1" spc="-397" baseline="-20325" dirty="0">
                <a:latin typeface="Times New Roman"/>
                <a:cs typeface="Times New Roman"/>
              </a:rPr>
              <a:t>j</a:t>
            </a:r>
            <a:endParaRPr sz="3075" baseline="-2032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96872" y="5515152"/>
            <a:ext cx="300291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250" spc="-67" baseline="1587" dirty="0">
                <a:latin typeface="Symbol"/>
                <a:cs typeface="Symbol"/>
              </a:rPr>
              <a:t></a:t>
            </a:r>
            <a:r>
              <a:rPr sz="2350" spc="-45" dirty="0">
                <a:latin typeface="Arial"/>
                <a:cs typeface="Arial"/>
              </a:rPr>
              <a:t>+1 </a:t>
            </a:r>
            <a:r>
              <a:rPr sz="2350" spc="-40" dirty="0">
                <a:latin typeface="Arial"/>
                <a:cs typeface="Arial"/>
              </a:rPr>
              <a:t>+1 +1 +1 +1 +1</a:t>
            </a:r>
            <a:r>
              <a:rPr sz="2350" spc="-390" dirty="0">
                <a:latin typeface="Arial"/>
                <a:cs typeface="Arial"/>
              </a:rPr>
              <a:t> </a:t>
            </a:r>
            <a:r>
              <a:rPr sz="2350" spc="-80" dirty="0">
                <a:latin typeface="Arial"/>
                <a:cs typeface="Arial"/>
              </a:rPr>
              <a:t>+1</a:t>
            </a:r>
            <a:endParaRPr sz="2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24678" y="5588000"/>
            <a:ext cx="124079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dirty="0">
                <a:latin typeface="Arial"/>
                <a:cs typeface="Arial"/>
              </a:rPr>
              <a:t>- </a:t>
            </a:r>
            <a:r>
              <a:rPr sz="2350" spc="-35" dirty="0">
                <a:latin typeface="Arial"/>
                <a:cs typeface="Arial"/>
              </a:rPr>
              <a:t>No</a:t>
            </a:r>
            <a:r>
              <a:rPr sz="2350" spc="-355" dirty="0">
                <a:latin typeface="Arial"/>
                <a:cs typeface="Arial"/>
              </a:rPr>
              <a:t> </a:t>
            </a:r>
            <a:r>
              <a:rPr sz="2350" spc="-35" dirty="0">
                <a:latin typeface="Arial"/>
                <a:cs typeface="Arial"/>
              </a:rPr>
              <a:t>error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1627" y="2449525"/>
            <a:ext cx="39020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5" dirty="0"/>
              <a:t>Spread</a:t>
            </a:r>
            <a:r>
              <a:rPr sz="4400" spc="-395" dirty="0"/>
              <a:t> </a:t>
            </a:r>
            <a:r>
              <a:rPr sz="4400" spc="-210" dirty="0"/>
              <a:t>Spectrum</a:t>
            </a:r>
            <a:endParaRPr sz="440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4605" y="429209"/>
            <a:ext cx="74599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0" dirty="0"/>
              <a:t>Introduction </a:t>
            </a:r>
            <a:r>
              <a:rPr sz="4400" spc="40" dirty="0"/>
              <a:t>to </a:t>
            </a:r>
            <a:r>
              <a:rPr sz="4400" spc="-295" dirty="0"/>
              <a:t>Spread</a:t>
            </a:r>
            <a:r>
              <a:rPr sz="4400" spc="-850" dirty="0"/>
              <a:t> </a:t>
            </a:r>
            <a:r>
              <a:rPr sz="4400" spc="-210" dirty="0"/>
              <a:t>Spectrum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644" y="1852117"/>
            <a:ext cx="7759700" cy="292100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3695" marR="5080" indent="-341630">
              <a:lnSpc>
                <a:spcPts val="3000"/>
              </a:lnSpc>
              <a:spcBef>
                <a:spcPts val="509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165" dirty="0">
                <a:latin typeface="Arial"/>
                <a:cs typeface="Arial"/>
              </a:rPr>
              <a:t>Problems </a:t>
            </a:r>
            <a:r>
              <a:rPr sz="2800" spc="-180" dirty="0">
                <a:latin typeface="Arial"/>
                <a:cs typeface="Arial"/>
              </a:rPr>
              <a:t>such </a:t>
            </a:r>
            <a:r>
              <a:rPr sz="2800" spc="-260" dirty="0">
                <a:latin typeface="Arial"/>
                <a:cs typeface="Arial"/>
              </a:rPr>
              <a:t>as </a:t>
            </a:r>
            <a:r>
              <a:rPr sz="2800" spc="-120" dirty="0">
                <a:latin typeface="Arial"/>
                <a:cs typeface="Arial"/>
              </a:rPr>
              <a:t>capacity </a:t>
            </a:r>
            <a:r>
              <a:rPr sz="2800" spc="-35" dirty="0">
                <a:latin typeface="Arial"/>
                <a:cs typeface="Arial"/>
              </a:rPr>
              <a:t>limits, </a:t>
            </a:r>
            <a:r>
              <a:rPr sz="2800" spc="-114" dirty="0">
                <a:latin typeface="Arial"/>
                <a:cs typeface="Arial"/>
              </a:rPr>
              <a:t>propagation  effects, </a:t>
            </a:r>
            <a:r>
              <a:rPr sz="2800" spc="-130" dirty="0">
                <a:latin typeface="Arial"/>
                <a:cs typeface="Arial"/>
              </a:rPr>
              <a:t>synchronization </a:t>
            </a:r>
            <a:r>
              <a:rPr sz="2800" spc="-120" dirty="0">
                <a:latin typeface="Arial"/>
                <a:cs typeface="Arial"/>
              </a:rPr>
              <a:t>occur </a:t>
            </a:r>
            <a:r>
              <a:rPr sz="2800" spc="20" dirty="0">
                <a:latin typeface="Arial"/>
                <a:cs typeface="Arial"/>
              </a:rPr>
              <a:t>with </a:t>
            </a:r>
            <a:r>
              <a:rPr sz="2800" spc="-114" dirty="0">
                <a:latin typeface="Arial"/>
                <a:cs typeface="Arial"/>
              </a:rPr>
              <a:t>wireless</a:t>
            </a:r>
            <a:r>
              <a:rPr sz="2800" spc="-475" dirty="0">
                <a:latin typeface="Arial"/>
                <a:cs typeface="Arial"/>
              </a:rPr>
              <a:t> </a:t>
            </a:r>
            <a:r>
              <a:rPr sz="2800" spc="-204" dirty="0">
                <a:latin typeface="Arial"/>
                <a:cs typeface="Arial"/>
              </a:rPr>
              <a:t>systems</a:t>
            </a:r>
            <a:endParaRPr sz="2800">
              <a:latin typeface="Arial"/>
              <a:cs typeface="Arial"/>
            </a:endParaRPr>
          </a:p>
          <a:p>
            <a:pPr marL="353695" marR="324485" indent="-341630">
              <a:lnSpc>
                <a:spcPts val="3000"/>
              </a:lnSpc>
              <a:spcBef>
                <a:spcPts val="695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210" dirty="0">
                <a:latin typeface="Arial"/>
                <a:cs typeface="Arial"/>
              </a:rPr>
              <a:t>Spread </a:t>
            </a:r>
            <a:r>
              <a:rPr sz="2800" spc="-100" dirty="0">
                <a:latin typeface="Arial"/>
                <a:cs typeface="Arial"/>
              </a:rPr>
              <a:t>spectrum </a:t>
            </a:r>
            <a:r>
              <a:rPr sz="2800" spc="-60" dirty="0">
                <a:latin typeface="Arial"/>
                <a:cs typeface="Arial"/>
              </a:rPr>
              <a:t>modulation </a:t>
            </a:r>
            <a:r>
              <a:rPr sz="2800" spc="-190" dirty="0">
                <a:latin typeface="Arial"/>
                <a:cs typeface="Arial"/>
              </a:rPr>
              <a:t>spreads </a:t>
            </a:r>
            <a:r>
              <a:rPr sz="2800" spc="-5" dirty="0">
                <a:latin typeface="Arial"/>
                <a:cs typeface="Arial"/>
              </a:rPr>
              <a:t>out </a:t>
            </a:r>
            <a:r>
              <a:rPr sz="2800" spc="-35" dirty="0">
                <a:latin typeface="Arial"/>
                <a:cs typeface="Arial"/>
              </a:rPr>
              <a:t>the  </a:t>
            </a:r>
            <a:r>
              <a:rPr sz="2800" spc="-80" dirty="0">
                <a:latin typeface="Arial"/>
                <a:cs typeface="Arial"/>
              </a:rPr>
              <a:t>modulated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60" dirty="0">
                <a:latin typeface="Arial"/>
                <a:cs typeface="Arial"/>
              </a:rPr>
              <a:t>bandwidth </a:t>
            </a:r>
            <a:r>
              <a:rPr sz="2800" spc="-195" dirty="0">
                <a:latin typeface="Arial"/>
                <a:cs typeface="Arial"/>
              </a:rPr>
              <a:t>so </a:t>
            </a:r>
            <a:r>
              <a:rPr sz="2800" spc="90" dirty="0">
                <a:latin typeface="Arial"/>
                <a:cs typeface="Arial"/>
              </a:rPr>
              <a:t>it</a:t>
            </a:r>
            <a:r>
              <a:rPr sz="2800" spc="-54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30" dirty="0">
                <a:latin typeface="Arial"/>
                <a:cs typeface="Arial"/>
              </a:rPr>
              <a:t>much </a:t>
            </a:r>
            <a:r>
              <a:rPr sz="2800" spc="-114" dirty="0">
                <a:latin typeface="Arial"/>
                <a:cs typeface="Arial"/>
              </a:rPr>
              <a:t>greater  </a:t>
            </a:r>
            <a:r>
              <a:rPr sz="2800" spc="-60" dirty="0">
                <a:latin typeface="Arial"/>
                <a:cs typeface="Arial"/>
              </a:rPr>
              <a:t>than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215" dirty="0">
                <a:latin typeface="Arial"/>
                <a:cs typeface="Arial"/>
              </a:rPr>
              <a:t>message</a:t>
            </a:r>
            <a:r>
              <a:rPr sz="2800" spc="-47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bandwidth</a:t>
            </a:r>
            <a:endParaRPr sz="2800">
              <a:latin typeface="Arial"/>
              <a:cs typeface="Arial"/>
            </a:endParaRPr>
          </a:p>
          <a:p>
            <a:pPr marL="353695" marR="32384" indent="-341630">
              <a:lnSpc>
                <a:spcPts val="3000"/>
              </a:lnSpc>
              <a:spcBef>
                <a:spcPts val="725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spc="-95" dirty="0">
                <a:latin typeface="Arial"/>
                <a:cs typeface="Arial"/>
              </a:rPr>
              <a:t>Independent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code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spreads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signal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at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transmitter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and  </a:t>
            </a:r>
            <a:r>
              <a:rPr sz="2800" spc="-160" dirty="0">
                <a:latin typeface="Arial"/>
                <a:cs typeface="Arial"/>
              </a:rPr>
              <a:t>despreads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55" dirty="0">
                <a:latin typeface="Arial"/>
                <a:cs typeface="Arial"/>
              </a:rPr>
              <a:t>at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receiver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7661" y="1591270"/>
            <a:ext cx="3963670" cy="20440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385"/>
              </a:spcBef>
              <a:buChar char="•"/>
              <a:tabLst>
                <a:tab pos="382270" algn="l"/>
                <a:tab pos="382905" algn="l"/>
              </a:tabLst>
            </a:pPr>
            <a:r>
              <a:rPr sz="2400" spc="-45" dirty="0">
                <a:latin typeface="Arial"/>
                <a:cs typeface="Arial"/>
              </a:rPr>
              <a:t>Multiplexing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4 </a:t>
            </a:r>
            <a:r>
              <a:rPr sz="2400" spc="-100" dirty="0">
                <a:latin typeface="Arial"/>
                <a:cs typeface="Arial"/>
              </a:rPr>
              <a:t>dimensions</a:t>
            </a:r>
            <a:endParaRPr sz="2400">
              <a:latin typeface="Arial"/>
              <a:cs typeface="Arial"/>
            </a:endParaRPr>
          </a:p>
          <a:p>
            <a:pPr marL="857885" lvl="1" indent="-287020">
              <a:lnSpc>
                <a:spcPct val="100000"/>
              </a:lnSpc>
              <a:spcBef>
                <a:spcPts val="290"/>
              </a:spcBef>
              <a:buChar char="–"/>
              <a:tabLst>
                <a:tab pos="858519" algn="l"/>
              </a:tabLst>
            </a:pPr>
            <a:r>
              <a:rPr sz="2400" spc="-170" dirty="0">
                <a:latin typeface="Arial"/>
                <a:cs typeface="Arial"/>
              </a:rPr>
              <a:t>space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(s</a:t>
            </a:r>
            <a:r>
              <a:rPr sz="2400" spc="-157" baseline="-17361" dirty="0">
                <a:latin typeface="Arial"/>
                <a:cs typeface="Arial"/>
              </a:rPr>
              <a:t>i</a:t>
            </a:r>
            <a:r>
              <a:rPr sz="2400" spc="-10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857885" lvl="1" indent="-287020">
              <a:lnSpc>
                <a:spcPct val="100000"/>
              </a:lnSpc>
              <a:spcBef>
                <a:spcPts val="315"/>
              </a:spcBef>
              <a:buChar char="–"/>
              <a:tabLst>
                <a:tab pos="858519" algn="l"/>
              </a:tabLst>
            </a:pPr>
            <a:r>
              <a:rPr sz="2400" spc="-20" dirty="0">
                <a:latin typeface="Arial"/>
                <a:cs typeface="Arial"/>
              </a:rPr>
              <a:t>time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(t)</a:t>
            </a:r>
            <a:endParaRPr sz="2400">
              <a:latin typeface="Arial"/>
              <a:cs typeface="Arial"/>
            </a:endParaRPr>
          </a:p>
          <a:p>
            <a:pPr marL="857885" lvl="1" indent="-287020">
              <a:lnSpc>
                <a:spcPct val="100000"/>
              </a:lnSpc>
              <a:spcBef>
                <a:spcPts val="290"/>
              </a:spcBef>
              <a:buChar char="–"/>
              <a:tabLst>
                <a:tab pos="858519" algn="l"/>
              </a:tabLst>
            </a:pPr>
            <a:r>
              <a:rPr sz="2400" spc="-85" dirty="0">
                <a:latin typeface="Arial"/>
                <a:cs typeface="Arial"/>
              </a:rPr>
              <a:t>frequency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(f)</a:t>
            </a:r>
            <a:endParaRPr sz="2400">
              <a:latin typeface="Arial"/>
              <a:cs typeface="Arial"/>
            </a:endParaRPr>
          </a:p>
          <a:p>
            <a:pPr marL="857885" lvl="1" indent="-287020">
              <a:lnSpc>
                <a:spcPct val="100000"/>
              </a:lnSpc>
              <a:spcBef>
                <a:spcPts val="310"/>
              </a:spcBef>
              <a:buChar char="–"/>
              <a:tabLst>
                <a:tab pos="858519" algn="l"/>
              </a:tabLst>
            </a:pPr>
            <a:r>
              <a:rPr sz="2400" spc="-125" dirty="0">
                <a:latin typeface="Arial"/>
                <a:cs typeface="Arial"/>
              </a:rPr>
              <a:t>code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(c)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3061" y="4048505"/>
            <a:ext cx="282448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6870" marR="5080" indent="-344805">
              <a:lnSpc>
                <a:spcPts val="2590"/>
              </a:lnSpc>
              <a:spcBef>
                <a:spcPts val="42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25" dirty="0">
                <a:latin typeface="Arial"/>
                <a:cs typeface="Arial"/>
              </a:rPr>
              <a:t>Goal: </a:t>
            </a:r>
            <a:r>
              <a:rPr sz="2400" spc="-20" dirty="0">
                <a:latin typeface="Arial"/>
                <a:cs typeface="Arial"/>
              </a:rPr>
              <a:t>multiple </a:t>
            </a:r>
            <a:r>
              <a:rPr sz="2400" spc="-165" dirty="0">
                <a:latin typeface="Arial"/>
                <a:cs typeface="Arial"/>
              </a:rPr>
              <a:t>use 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85" dirty="0">
                <a:latin typeface="Arial"/>
                <a:cs typeface="Arial"/>
              </a:rPr>
              <a:t>a </a:t>
            </a:r>
            <a:r>
              <a:rPr sz="2400" spc="-125" dirty="0">
                <a:latin typeface="Arial"/>
                <a:cs typeface="Arial"/>
              </a:rPr>
              <a:t>shared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medium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3061" y="5178297"/>
            <a:ext cx="4450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40" dirty="0">
                <a:latin typeface="Arial"/>
                <a:cs typeface="Arial"/>
              </a:rPr>
              <a:t>Important: </a:t>
            </a:r>
            <a:r>
              <a:rPr sz="2400" spc="-105" dirty="0">
                <a:latin typeface="Arial"/>
                <a:cs typeface="Arial"/>
              </a:rPr>
              <a:t>guard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spaces </a:t>
            </a:r>
            <a:r>
              <a:rPr sz="2400" spc="-75" dirty="0">
                <a:latin typeface="Arial"/>
                <a:cs typeface="Arial"/>
              </a:rPr>
              <a:t>needed!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92797" y="3605529"/>
            <a:ext cx="1384300" cy="1384300"/>
            <a:chOff x="6892797" y="3605529"/>
            <a:chExt cx="1384300" cy="1384300"/>
          </a:xfrm>
        </p:grpSpPr>
        <p:sp>
          <p:nvSpPr>
            <p:cNvPr id="6" name="object 6"/>
            <p:cNvSpPr/>
            <p:nvPr/>
          </p:nvSpPr>
          <p:spPr>
            <a:xfrm>
              <a:off x="6899147" y="36118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777" y="1778"/>
                  </a:lnTo>
                  <a:lnTo>
                    <a:pt x="588772" y="6858"/>
                  </a:lnTo>
                  <a:lnTo>
                    <a:pt x="541781" y="15113"/>
                  </a:lnTo>
                  <a:lnTo>
                    <a:pt x="495934" y="26670"/>
                  </a:lnTo>
                  <a:lnTo>
                    <a:pt x="451357" y="41148"/>
                  </a:lnTo>
                  <a:lnTo>
                    <a:pt x="408177" y="58547"/>
                  </a:lnTo>
                  <a:lnTo>
                    <a:pt x="366522" y="78740"/>
                  </a:lnTo>
                  <a:lnTo>
                    <a:pt x="326517" y="101600"/>
                  </a:lnTo>
                  <a:lnTo>
                    <a:pt x="288290" y="127000"/>
                  </a:lnTo>
                  <a:lnTo>
                    <a:pt x="251841" y="154813"/>
                  </a:lnTo>
                  <a:lnTo>
                    <a:pt x="217297" y="184912"/>
                  </a:lnTo>
                  <a:lnTo>
                    <a:pt x="184911" y="217297"/>
                  </a:lnTo>
                  <a:lnTo>
                    <a:pt x="154812" y="251841"/>
                  </a:lnTo>
                  <a:lnTo>
                    <a:pt x="127000" y="288290"/>
                  </a:lnTo>
                  <a:lnTo>
                    <a:pt x="101600" y="326517"/>
                  </a:lnTo>
                  <a:lnTo>
                    <a:pt x="78740" y="366522"/>
                  </a:lnTo>
                  <a:lnTo>
                    <a:pt x="58547" y="408178"/>
                  </a:lnTo>
                  <a:lnTo>
                    <a:pt x="41148" y="451358"/>
                  </a:lnTo>
                  <a:lnTo>
                    <a:pt x="26670" y="495935"/>
                  </a:lnTo>
                  <a:lnTo>
                    <a:pt x="15112" y="541782"/>
                  </a:lnTo>
                  <a:lnTo>
                    <a:pt x="6857" y="588772"/>
                  </a:lnTo>
                  <a:lnTo>
                    <a:pt x="1777" y="636778"/>
                  </a:lnTo>
                  <a:lnTo>
                    <a:pt x="0" y="685800"/>
                  </a:lnTo>
                  <a:lnTo>
                    <a:pt x="1777" y="734822"/>
                  </a:lnTo>
                  <a:lnTo>
                    <a:pt x="6857" y="782828"/>
                  </a:lnTo>
                  <a:lnTo>
                    <a:pt x="15112" y="829818"/>
                  </a:lnTo>
                  <a:lnTo>
                    <a:pt x="26670" y="875665"/>
                  </a:lnTo>
                  <a:lnTo>
                    <a:pt x="41148" y="920242"/>
                  </a:lnTo>
                  <a:lnTo>
                    <a:pt x="58547" y="963422"/>
                  </a:lnTo>
                  <a:lnTo>
                    <a:pt x="78740" y="1005078"/>
                  </a:lnTo>
                  <a:lnTo>
                    <a:pt x="101600" y="1045083"/>
                  </a:lnTo>
                  <a:lnTo>
                    <a:pt x="127000" y="1083310"/>
                  </a:lnTo>
                  <a:lnTo>
                    <a:pt x="154812" y="1119759"/>
                  </a:lnTo>
                  <a:lnTo>
                    <a:pt x="184911" y="1154303"/>
                  </a:lnTo>
                  <a:lnTo>
                    <a:pt x="217297" y="1186688"/>
                  </a:lnTo>
                  <a:lnTo>
                    <a:pt x="251841" y="1216787"/>
                  </a:lnTo>
                  <a:lnTo>
                    <a:pt x="288290" y="1244600"/>
                  </a:lnTo>
                  <a:lnTo>
                    <a:pt x="326517" y="1270000"/>
                  </a:lnTo>
                  <a:lnTo>
                    <a:pt x="366522" y="1292860"/>
                  </a:lnTo>
                  <a:lnTo>
                    <a:pt x="408177" y="1313053"/>
                  </a:lnTo>
                  <a:lnTo>
                    <a:pt x="451357" y="1330452"/>
                  </a:lnTo>
                  <a:lnTo>
                    <a:pt x="495934" y="1344930"/>
                  </a:lnTo>
                  <a:lnTo>
                    <a:pt x="541781" y="1356487"/>
                  </a:lnTo>
                  <a:lnTo>
                    <a:pt x="588772" y="1364742"/>
                  </a:lnTo>
                  <a:lnTo>
                    <a:pt x="636777" y="1369822"/>
                  </a:lnTo>
                  <a:lnTo>
                    <a:pt x="685800" y="1371600"/>
                  </a:lnTo>
                  <a:lnTo>
                    <a:pt x="734822" y="1369822"/>
                  </a:lnTo>
                  <a:lnTo>
                    <a:pt x="782827" y="1364742"/>
                  </a:lnTo>
                  <a:lnTo>
                    <a:pt x="829818" y="1356487"/>
                  </a:lnTo>
                  <a:lnTo>
                    <a:pt x="875665" y="1344930"/>
                  </a:lnTo>
                  <a:lnTo>
                    <a:pt x="920242" y="1330452"/>
                  </a:lnTo>
                  <a:lnTo>
                    <a:pt x="963422" y="1313053"/>
                  </a:lnTo>
                  <a:lnTo>
                    <a:pt x="1005077" y="1292860"/>
                  </a:lnTo>
                  <a:lnTo>
                    <a:pt x="1045082" y="1270000"/>
                  </a:lnTo>
                  <a:lnTo>
                    <a:pt x="1083309" y="1244600"/>
                  </a:lnTo>
                  <a:lnTo>
                    <a:pt x="1119758" y="1216787"/>
                  </a:lnTo>
                  <a:lnTo>
                    <a:pt x="1154302" y="1186688"/>
                  </a:lnTo>
                  <a:lnTo>
                    <a:pt x="1186687" y="1154303"/>
                  </a:lnTo>
                  <a:lnTo>
                    <a:pt x="1216786" y="1119759"/>
                  </a:lnTo>
                  <a:lnTo>
                    <a:pt x="1244600" y="1083310"/>
                  </a:lnTo>
                  <a:lnTo>
                    <a:pt x="1270000" y="1045083"/>
                  </a:lnTo>
                  <a:lnTo>
                    <a:pt x="1292859" y="1005078"/>
                  </a:lnTo>
                  <a:lnTo>
                    <a:pt x="1313052" y="963422"/>
                  </a:lnTo>
                  <a:lnTo>
                    <a:pt x="1330452" y="920242"/>
                  </a:lnTo>
                  <a:lnTo>
                    <a:pt x="1344929" y="875665"/>
                  </a:lnTo>
                  <a:lnTo>
                    <a:pt x="1356486" y="829818"/>
                  </a:lnTo>
                  <a:lnTo>
                    <a:pt x="1364742" y="782828"/>
                  </a:lnTo>
                  <a:lnTo>
                    <a:pt x="1369822" y="734822"/>
                  </a:lnTo>
                  <a:lnTo>
                    <a:pt x="1371600" y="685800"/>
                  </a:lnTo>
                  <a:lnTo>
                    <a:pt x="1369822" y="636778"/>
                  </a:lnTo>
                  <a:lnTo>
                    <a:pt x="1364742" y="588772"/>
                  </a:lnTo>
                  <a:lnTo>
                    <a:pt x="1356486" y="541782"/>
                  </a:lnTo>
                  <a:lnTo>
                    <a:pt x="1344929" y="495935"/>
                  </a:lnTo>
                  <a:lnTo>
                    <a:pt x="1330452" y="451358"/>
                  </a:lnTo>
                  <a:lnTo>
                    <a:pt x="1313052" y="408178"/>
                  </a:lnTo>
                  <a:lnTo>
                    <a:pt x="1292859" y="366522"/>
                  </a:lnTo>
                  <a:lnTo>
                    <a:pt x="1270000" y="326517"/>
                  </a:lnTo>
                  <a:lnTo>
                    <a:pt x="1244600" y="288290"/>
                  </a:lnTo>
                  <a:lnTo>
                    <a:pt x="1216786" y="251841"/>
                  </a:lnTo>
                  <a:lnTo>
                    <a:pt x="1186687" y="217297"/>
                  </a:lnTo>
                  <a:lnTo>
                    <a:pt x="1154302" y="184912"/>
                  </a:lnTo>
                  <a:lnTo>
                    <a:pt x="1119758" y="154813"/>
                  </a:lnTo>
                  <a:lnTo>
                    <a:pt x="1083309" y="127000"/>
                  </a:lnTo>
                  <a:lnTo>
                    <a:pt x="1045082" y="101600"/>
                  </a:lnTo>
                  <a:lnTo>
                    <a:pt x="1005077" y="78740"/>
                  </a:lnTo>
                  <a:lnTo>
                    <a:pt x="963422" y="58547"/>
                  </a:lnTo>
                  <a:lnTo>
                    <a:pt x="920242" y="41148"/>
                  </a:lnTo>
                  <a:lnTo>
                    <a:pt x="875665" y="26670"/>
                  </a:lnTo>
                  <a:lnTo>
                    <a:pt x="829818" y="15113"/>
                  </a:lnTo>
                  <a:lnTo>
                    <a:pt x="782827" y="6858"/>
                  </a:lnTo>
                  <a:lnTo>
                    <a:pt x="734822" y="1778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99147" y="36118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77" y="636778"/>
                  </a:lnTo>
                  <a:lnTo>
                    <a:pt x="6857" y="588772"/>
                  </a:lnTo>
                  <a:lnTo>
                    <a:pt x="15112" y="541782"/>
                  </a:lnTo>
                  <a:lnTo>
                    <a:pt x="26670" y="495935"/>
                  </a:lnTo>
                  <a:lnTo>
                    <a:pt x="41148" y="451358"/>
                  </a:lnTo>
                  <a:lnTo>
                    <a:pt x="58547" y="408178"/>
                  </a:lnTo>
                  <a:lnTo>
                    <a:pt x="78740" y="366522"/>
                  </a:lnTo>
                  <a:lnTo>
                    <a:pt x="101600" y="326517"/>
                  </a:lnTo>
                  <a:lnTo>
                    <a:pt x="127000" y="288290"/>
                  </a:lnTo>
                  <a:lnTo>
                    <a:pt x="154812" y="251841"/>
                  </a:lnTo>
                  <a:lnTo>
                    <a:pt x="184911" y="217297"/>
                  </a:lnTo>
                  <a:lnTo>
                    <a:pt x="217297" y="184912"/>
                  </a:lnTo>
                  <a:lnTo>
                    <a:pt x="251841" y="154813"/>
                  </a:lnTo>
                  <a:lnTo>
                    <a:pt x="288290" y="127000"/>
                  </a:lnTo>
                  <a:lnTo>
                    <a:pt x="326517" y="101600"/>
                  </a:lnTo>
                  <a:lnTo>
                    <a:pt x="366522" y="78740"/>
                  </a:lnTo>
                  <a:lnTo>
                    <a:pt x="408177" y="58547"/>
                  </a:lnTo>
                  <a:lnTo>
                    <a:pt x="451357" y="41148"/>
                  </a:lnTo>
                  <a:lnTo>
                    <a:pt x="495934" y="26670"/>
                  </a:lnTo>
                  <a:lnTo>
                    <a:pt x="541781" y="15113"/>
                  </a:lnTo>
                  <a:lnTo>
                    <a:pt x="588772" y="6858"/>
                  </a:lnTo>
                  <a:lnTo>
                    <a:pt x="636777" y="1778"/>
                  </a:lnTo>
                  <a:lnTo>
                    <a:pt x="685800" y="0"/>
                  </a:lnTo>
                  <a:lnTo>
                    <a:pt x="734822" y="1778"/>
                  </a:lnTo>
                  <a:lnTo>
                    <a:pt x="782827" y="6858"/>
                  </a:lnTo>
                  <a:lnTo>
                    <a:pt x="829818" y="15113"/>
                  </a:lnTo>
                  <a:lnTo>
                    <a:pt x="875665" y="26670"/>
                  </a:lnTo>
                  <a:lnTo>
                    <a:pt x="920242" y="41148"/>
                  </a:lnTo>
                  <a:lnTo>
                    <a:pt x="963422" y="58547"/>
                  </a:lnTo>
                  <a:lnTo>
                    <a:pt x="1005077" y="78740"/>
                  </a:lnTo>
                  <a:lnTo>
                    <a:pt x="1045082" y="101600"/>
                  </a:lnTo>
                  <a:lnTo>
                    <a:pt x="1083309" y="127000"/>
                  </a:lnTo>
                  <a:lnTo>
                    <a:pt x="1119758" y="154813"/>
                  </a:lnTo>
                  <a:lnTo>
                    <a:pt x="1154302" y="184912"/>
                  </a:lnTo>
                  <a:lnTo>
                    <a:pt x="1186687" y="217297"/>
                  </a:lnTo>
                  <a:lnTo>
                    <a:pt x="1216786" y="251841"/>
                  </a:lnTo>
                  <a:lnTo>
                    <a:pt x="1244600" y="288290"/>
                  </a:lnTo>
                  <a:lnTo>
                    <a:pt x="1270000" y="326517"/>
                  </a:lnTo>
                  <a:lnTo>
                    <a:pt x="1292859" y="366522"/>
                  </a:lnTo>
                  <a:lnTo>
                    <a:pt x="1313052" y="408178"/>
                  </a:lnTo>
                  <a:lnTo>
                    <a:pt x="1330452" y="451358"/>
                  </a:lnTo>
                  <a:lnTo>
                    <a:pt x="1344929" y="495935"/>
                  </a:lnTo>
                  <a:lnTo>
                    <a:pt x="1356486" y="541782"/>
                  </a:lnTo>
                  <a:lnTo>
                    <a:pt x="1364742" y="588772"/>
                  </a:lnTo>
                  <a:lnTo>
                    <a:pt x="1369822" y="636778"/>
                  </a:lnTo>
                  <a:lnTo>
                    <a:pt x="1371600" y="685800"/>
                  </a:lnTo>
                  <a:lnTo>
                    <a:pt x="1369822" y="734822"/>
                  </a:lnTo>
                  <a:lnTo>
                    <a:pt x="1364742" y="782828"/>
                  </a:lnTo>
                  <a:lnTo>
                    <a:pt x="1356486" y="829818"/>
                  </a:lnTo>
                  <a:lnTo>
                    <a:pt x="1344929" y="875665"/>
                  </a:lnTo>
                  <a:lnTo>
                    <a:pt x="1330452" y="920242"/>
                  </a:lnTo>
                  <a:lnTo>
                    <a:pt x="1313052" y="963422"/>
                  </a:lnTo>
                  <a:lnTo>
                    <a:pt x="1292859" y="1005078"/>
                  </a:lnTo>
                  <a:lnTo>
                    <a:pt x="1270000" y="1045083"/>
                  </a:lnTo>
                  <a:lnTo>
                    <a:pt x="1244600" y="1083310"/>
                  </a:lnTo>
                  <a:lnTo>
                    <a:pt x="1216786" y="1119759"/>
                  </a:lnTo>
                  <a:lnTo>
                    <a:pt x="1186687" y="1154303"/>
                  </a:lnTo>
                  <a:lnTo>
                    <a:pt x="1154302" y="1186688"/>
                  </a:lnTo>
                  <a:lnTo>
                    <a:pt x="1119758" y="1216787"/>
                  </a:lnTo>
                  <a:lnTo>
                    <a:pt x="1083309" y="1244600"/>
                  </a:lnTo>
                  <a:lnTo>
                    <a:pt x="1045082" y="1270000"/>
                  </a:lnTo>
                  <a:lnTo>
                    <a:pt x="1005077" y="1292860"/>
                  </a:lnTo>
                  <a:lnTo>
                    <a:pt x="963422" y="1313053"/>
                  </a:lnTo>
                  <a:lnTo>
                    <a:pt x="920242" y="1330452"/>
                  </a:lnTo>
                  <a:lnTo>
                    <a:pt x="875665" y="1344930"/>
                  </a:lnTo>
                  <a:lnTo>
                    <a:pt x="829818" y="1356487"/>
                  </a:lnTo>
                  <a:lnTo>
                    <a:pt x="782827" y="1364742"/>
                  </a:lnTo>
                  <a:lnTo>
                    <a:pt x="734822" y="1369822"/>
                  </a:lnTo>
                  <a:lnTo>
                    <a:pt x="685800" y="1371600"/>
                  </a:lnTo>
                  <a:lnTo>
                    <a:pt x="636777" y="1369822"/>
                  </a:lnTo>
                  <a:lnTo>
                    <a:pt x="588772" y="1364742"/>
                  </a:lnTo>
                  <a:lnTo>
                    <a:pt x="541781" y="1356487"/>
                  </a:lnTo>
                  <a:lnTo>
                    <a:pt x="495934" y="1344930"/>
                  </a:lnTo>
                  <a:lnTo>
                    <a:pt x="451357" y="1330452"/>
                  </a:lnTo>
                  <a:lnTo>
                    <a:pt x="408177" y="1313053"/>
                  </a:lnTo>
                  <a:lnTo>
                    <a:pt x="366522" y="1292860"/>
                  </a:lnTo>
                  <a:lnTo>
                    <a:pt x="326517" y="1270000"/>
                  </a:lnTo>
                  <a:lnTo>
                    <a:pt x="288290" y="1244600"/>
                  </a:lnTo>
                  <a:lnTo>
                    <a:pt x="251841" y="1216787"/>
                  </a:lnTo>
                  <a:lnTo>
                    <a:pt x="217297" y="1186688"/>
                  </a:lnTo>
                  <a:lnTo>
                    <a:pt x="184911" y="1154303"/>
                  </a:lnTo>
                  <a:lnTo>
                    <a:pt x="154812" y="1119759"/>
                  </a:lnTo>
                  <a:lnTo>
                    <a:pt x="127000" y="1083310"/>
                  </a:lnTo>
                  <a:lnTo>
                    <a:pt x="101600" y="1045083"/>
                  </a:lnTo>
                  <a:lnTo>
                    <a:pt x="78740" y="1005078"/>
                  </a:lnTo>
                  <a:lnTo>
                    <a:pt x="58547" y="963422"/>
                  </a:lnTo>
                  <a:lnTo>
                    <a:pt x="41148" y="920242"/>
                  </a:lnTo>
                  <a:lnTo>
                    <a:pt x="26670" y="875665"/>
                  </a:lnTo>
                  <a:lnTo>
                    <a:pt x="15112" y="829818"/>
                  </a:lnTo>
                  <a:lnTo>
                    <a:pt x="6857" y="782828"/>
                  </a:lnTo>
                  <a:lnTo>
                    <a:pt x="1777" y="734822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56450" y="4121353"/>
            <a:ext cx="2965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s</a:t>
            </a:r>
            <a:r>
              <a:rPr sz="1950" baseline="-17094" dirty="0">
                <a:latin typeface="Arial"/>
                <a:cs typeface="Arial"/>
              </a:rPr>
              <a:t>2</a:t>
            </a:r>
            <a:endParaRPr sz="1950" baseline="-17094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902197" y="5205729"/>
            <a:ext cx="1384300" cy="1384300"/>
            <a:chOff x="5902197" y="5205729"/>
            <a:chExt cx="1384300" cy="1384300"/>
          </a:xfrm>
        </p:grpSpPr>
        <p:sp>
          <p:nvSpPr>
            <p:cNvPr id="10" name="object 10"/>
            <p:cNvSpPr/>
            <p:nvPr/>
          </p:nvSpPr>
          <p:spPr>
            <a:xfrm>
              <a:off x="5908547" y="52120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777" y="1778"/>
                  </a:lnTo>
                  <a:lnTo>
                    <a:pt x="588772" y="6858"/>
                  </a:lnTo>
                  <a:lnTo>
                    <a:pt x="541781" y="15113"/>
                  </a:lnTo>
                  <a:lnTo>
                    <a:pt x="495935" y="26670"/>
                  </a:lnTo>
                  <a:lnTo>
                    <a:pt x="451357" y="41148"/>
                  </a:lnTo>
                  <a:lnTo>
                    <a:pt x="408177" y="58547"/>
                  </a:lnTo>
                  <a:lnTo>
                    <a:pt x="366522" y="78740"/>
                  </a:lnTo>
                  <a:lnTo>
                    <a:pt x="326516" y="101600"/>
                  </a:lnTo>
                  <a:lnTo>
                    <a:pt x="288289" y="127000"/>
                  </a:lnTo>
                  <a:lnTo>
                    <a:pt x="251840" y="154813"/>
                  </a:lnTo>
                  <a:lnTo>
                    <a:pt x="217297" y="184912"/>
                  </a:lnTo>
                  <a:lnTo>
                    <a:pt x="184912" y="217297"/>
                  </a:lnTo>
                  <a:lnTo>
                    <a:pt x="154812" y="251841"/>
                  </a:lnTo>
                  <a:lnTo>
                    <a:pt x="127000" y="288290"/>
                  </a:lnTo>
                  <a:lnTo>
                    <a:pt x="101600" y="326517"/>
                  </a:lnTo>
                  <a:lnTo>
                    <a:pt x="78739" y="366522"/>
                  </a:lnTo>
                  <a:lnTo>
                    <a:pt x="58547" y="408216"/>
                  </a:lnTo>
                  <a:lnTo>
                    <a:pt x="41148" y="451383"/>
                  </a:lnTo>
                  <a:lnTo>
                    <a:pt x="26669" y="495947"/>
                  </a:lnTo>
                  <a:lnTo>
                    <a:pt x="15112" y="541782"/>
                  </a:lnTo>
                  <a:lnTo>
                    <a:pt x="6857" y="588784"/>
                  </a:lnTo>
                  <a:lnTo>
                    <a:pt x="1777" y="636828"/>
                  </a:lnTo>
                  <a:lnTo>
                    <a:pt x="0" y="685800"/>
                  </a:lnTo>
                  <a:lnTo>
                    <a:pt x="1777" y="734771"/>
                  </a:lnTo>
                  <a:lnTo>
                    <a:pt x="6857" y="782815"/>
                  </a:lnTo>
                  <a:lnTo>
                    <a:pt x="15112" y="829818"/>
                  </a:lnTo>
                  <a:lnTo>
                    <a:pt x="26669" y="875665"/>
                  </a:lnTo>
                  <a:lnTo>
                    <a:pt x="41148" y="920229"/>
                  </a:lnTo>
                  <a:lnTo>
                    <a:pt x="58547" y="963396"/>
                  </a:lnTo>
                  <a:lnTo>
                    <a:pt x="78739" y="1005052"/>
                  </a:lnTo>
                  <a:lnTo>
                    <a:pt x="101600" y="1045095"/>
                  </a:lnTo>
                  <a:lnTo>
                    <a:pt x="127000" y="1083386"/>
                  </a:lnTo>
                  <a:lnTo>
                    <a:pt x="154812" y="1119809"/>
                  </a:lnTo>
                  <a:lnTo>
                    <a:pt x="184912" y="1154277"/>
                  </a:lnTo>
                  <a:lnTo>
                    <a:pt x="217297" y="1186649"/>
                  </a:lnTo>
                  <a:lnTo>
                    <a:pt x="251840" y="1216812"/>
                  </a:lnTo>
                  <a:lnTo>
                    <a:pt x="288289" y="1244650"/>
                  </a:lnTo>
                  <a:lnTo>
                    <a:pt x="326516" y="1270063"/>
                  </a:lnTo>
                  <a:lnTo>
                    <a:pt x="366522" y="1292910"/>
                  </a:lnTo>
                  <a:lnTo>
                    <a:pt x="408177" y="1313091"/>
                  </a:lnTo>
                  <a:lnTo>
                    <a:pt x="451357" y="1330477"/>
                  </a:lnTo>
                  <a:lnTo>
                    <a:pt x="495935" y="1344980"/>
                  </a:lnTo>
                  <a:lnTo>
                    <a:pt x="541781" y="1356448"/>
                  </a:lnTo>
                  <a:lnTo>
                    <a:pt x="588772" y="1364792"/>
                  </a:lnTo>
                  <a:lnTo>
                    <a:pt x="636777" y="1369872"/>
                  </a:lnTo>
                  <a:lnTo>
                    <a:pt x="685800" y="1371600"/>
                  </a:lnTo>
                  <a:lnTo>
                    <a:pt x="734822" y="1369872"/>
                  </a:lnTo>
                  <a:lnTo>
                    <a:pt x="782827" y="1364792"/>
                  </a:lnTo>
                  <a:lnTo>
                    <a:pt x="829818" y="1356448"/>
                  </a:lnTo>
                  <a:lnTo>
                    <a:pt x="875665" y="1344980"/>
                  </a:lnTo>
                  <a:lnTo>
                    <a:pt x="920242" y="1330477"/>
                  </a:lnTo>
                  <a:lnTo>
                    <a:pt x="963422" y="1313091"/>
                  </a:lnTo>
                  <a:lnTo>
                    <a:pt x="1005077" y="1292910"/>
                  </a:lnTo>
                  <a:lnTo>
                    <a:pt x="1045082" y="1270063"/>
                  </a:lnTo>
                  <a:lnTo>
                    <a:pt x="1083309" y="1244650"/>
                  </a:lnTo>
                  <a:lnTo>
                    <a:pt x="1119758" y="1216812"/>
                  </a:lnTo>
                  <a:lnTo>
                    <a:pt x="1154302" y="1186649"/>
                  </a:lnTo>
                  <a:lnTo>
                    <a:pt x="1186687" y="1154277"/>
                  </a:lnTo>
                  <a:lnTo>
                    <a:pt x="1216786" y="1119809"/>
                  </a:lnTo>
                  <a:lnTo>
                    <a:pt x="1244600" y="1083386"/>
                  </a:lnTo>
                  <a:lnTo>
                    <a:pt x="1270000" y="1045095"/>
                  </a:lnTo>
                  <a:lnTo>
                    <a:pt x="1292859" y="1005052"/>
                  </a:lnTo>
                  <a:lnTo>
                    <a:pt x="1313052" y="963396"/>
                  </a:lnTo>
                  <a:lnTo>
                    <a:pt x="1330452" y="920229"/>
                  </a:lnTo>
                  <a:lnTo>
                    <a:pt x="1344929" y="875665"/>
                  </a:lnTo>
                  <a:lnTo>
                    <a:pt x="1356486" y="829818"/>
                  </a:lnTo>
                  <a:lnTo>
                    <a:pt x="1364742" y="782815"/>
                  </a:lnTo>
                  <a:lnTo>
                    <a:pt x="1369822" y="734771"/>
                  </a:lnTo>
                  <a:lnTo>
                    <a:pt x="1371600" y="685800"/>
                  </a:lnTo>
                  <a:lnTo>
                    <a:pt x="1369822" y="636828"/>
                  </a:lnTo>
                  <a:lnTo>
                    <a:pt x="1364742" y="588784"/>
                  </a:lnTo>
                  <a:lnTo>
                    <a:pt x="1356486" y="541782"/>
                  </a:lnTo>
                  <a:lnTo>
                    <a:pt x="1344929" y="495947"/>
                  </a:lnTo>
                  <a:lnTo>
                    <a:pt x="1330452" y="451383"/>
                  </a:lnTo>
                  <a:lnTo>
                    <a:pt x="1313052" y="408216"/>
                  </a:lnTo>
                  <a:lnTo>
                    <a:pt x="1292859" y="366522"/>
                  </a:lnTo>
                  <a:lnTo>
                    <a:pt x="1270000" y="326517"/>
                  </a:lnTo>
                  <a:lnTo>
                    <a:pt x="1244600" y="288290"/>
                  </a:lnTo>
                  <a:lnTo>
                    <a:pt x="1216786" y="251841"/>
                  </a:lnTo>
                  <a:lnTo>
                    <a:pt x="1186687" y="217297"/>
                  </a:lnTo>
                  <a:lnTo>
                    <a:pt x="1154302" y="184912"/>
                  </a:lnTo>
                  <a:lnTo>
                    <a:pt x="1119758" y="154813"/>
                  </a:lnTo>
                  <a:lnTo>
                    <a:pt x="1083309" y="127000"/>
                  </a:lnTo>
                  <a:lnTo>
                    <a:pt x="1045082" y="101600"/>
                  </a:lnTo>
                  <a:lnTo>
                    <a:pt x="1005077" y="78740"/>
                  </a:lnTo>
                  <a:lnTo>
                    <a:pt x="963422" y="58547"/>
                  </a:lnTo>
                  <a:lnTo>
                    <a:pt x="920242" y="41148"/>
                  </a:lnTo>
                  <a:lnTo>
                    <a:pt x="875665" y="26670"/>
                  </a:lnTo>
                  <a:lnTo>
                    <a:pt x="829818" y="15113"/>
                  </a:lnTo>
                  <a:lnTo>
                    <a:pt x="782827" y="6858"/>
                  </a:lnTo>
                  <a:lnTo>
                    <a:pt x="734822" y="1778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08547" y="52120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77" y="636828"/>
                  </a:lnTo>
                  <a:lnTo>
                    <a:pt x="6857" y="588784"/>
                  </a:lnTo>
                  <a:lnTo>
                    <a:pt x="15112" y="541782"/>
                  </a:lnTo>
                  <a:lnTo>
                    <a:pt x="26669" y="495947"/>
                  </a:lnTo>
                  <a:lnTo>
                    <a:pt x="41148" y="451383"/>
                  </a:lnTo>
                  <a:lnTo>
                    <a:pt x="58547" y="408216"/>
                  </a:lnTo>
                  <a:lnTo>
                    <a:pt x="78739" y="366522"/>
                  </a:lnTo>
                  <a:lnTo>
                    <a:pt x="101600" y="326517"/>
                  </a:lnTo>
                  <a:lnTo>
                    <a:pt x="127000" y="288290"/>
                  </a:lnTo>
                  <a:lnTo>
                    <a:pt x="154812" y="251841"/>
                  </a:lnTo>
                  <a:lnTo>
                    <a:pt x="184912" y="217297"/>
                  </a:lnTo>
                  <a:lnTo>
                    <a:pt x="217297" y="184912"/>
                  </a:lnTo>
                  <a:lnTo>
                    <a:pt x="251840" y="154813"/>
                  </a:lnTo>
                  <a:lnTo>
                    <a:pt x="288289" y="127000"/>
                  </a:lnTo>
                  <a:lnTo>
                    <a:pt x="326516" y="101600"/>
                  </a:lnTo>
                  <a:lnTo>
                    <a:pt x="366522" y="78740"/>
                  </a:lnTo>
                  <a:lnTo>
                    <a:pt x="408177" y="58547"/>
                  </a:lnTo>
                  <a:lnTo>
                    <a:pt x="451357" y="41148"/>
                  </a:lnTo>
                  <a:lnTo>
                    <a:pt x="495935" y="26670"/>
                  </a:lnTo>
                  <a:lnTo>
                    <a:pt x="541781" y="15113"/>
                  </a:lnTo>
                  <a:lnTo>
                    <a:pt x="588772" y="6858"/>
                  </a:lnTo>
                  <a:lnTo>
                    <a:pt x="636777" y="1778"/>
                  </a:lnTo>
                  <a:lnTo>
                    <a:pt x="685800" y="0"/>
                  </a:lnTo>
                  <a:lnTo>
                    <a:pt x="734822" y="1778"/>
                  </a:lnTo>
                  <a:lnTo>
                    <a:pt x="782827" y="6858"/>
                  </a:lnTo>
                  <a:lnTo>
                    <a:pt x="829818" y="15113"/>
                  </a:lnTo>
                  <a:lnTo>
                    <a:pt x="875665" y="26670"/>
                  </a:lnTo>
                  <a:lnTo>
                    <a:pt x="920242" y="41148"/>
                  </a:lnTo>
                  <a:lnTo>
                    <a:pt x="963422" y="58547"/>
                  </a:lnTo>
                  <a:lnTo>
                    <a:pt x="1005077" y="78740"/>
                  </a:lnTo>
                  <a:lnTo>
                    <a:pt x="1045082" y="101600"/>
                  </a:lnTo>
                  <a:lnTo>
                    <a:pt x="1083309" y="127000"/>
                  </a:lnTo>
                  <a:lnTo>
                    <a:pt x="1119758" y="154813"/>
                  </a:lnTo>
                  <a:lnTo>
                    <a:pt x="1154302" y="184912"/>
                  </a:lnTo>
                  <a:lnTo>
                    <a:pt x="1186687" y="217297"/>
                  </a:lnTo>
                  <a:lnTo>
                    <a:pt x="1216786" y="251841"/>
                  </a:lnTo>
                  <a:lnTo>
                    <a:pt x="1244600" y="288290"/>
                  </a:lnTo>
                  <a:lnTo>
                    <a:pt x="1270000" y="326517"/>
                  </a:lnTo>
                  <a:lnTo>
                    <a:pt x="1292859" y="366522"/>
                  </a:lnTo>
                  <a:lnTo>
                    <a:pt x="1313052" y="408216"/>
                  </a:lnTo>
                  <a:lnTo>
                    <a:pt x="1330452" y="451383"/>
                  </a:lnTo>
                  <a:lnTo>
                    <a:pt x="1344929" y="495947"/>
                  </a:lnTo>
                  <a:lnTo>
                    <a:pt x="1356486" y="541782"/>
                  </a:lnTo>
                  <a:lnTo>
                    <a:pt x="1364742" y="588784"/>
                  </a:lnTo>
                  <a:lnTo>
                    <a:pt x="1369822" y="636828"/>
                  </a:lnTo>
                  <a:lnTo>
                    <a:pt x="1371600" y="685800"/>
                  </a:lnTo>
                  <a:lnTo>
                    <a:pt x="1369822" y="734771"/>
                  </a:lnTo>
                  <a:lnTo>
                    <a:pt x="1364742" y="782815"/>
                  </a:lnTo>
                  <a:lnTo>
                    <a:pt x="1356486" y="829818"/>
                  </a:lnTo>
                  <a:lnTo>
                    <a:pt x="1344929" y="875665"/>
                  </a:lnTo>
                  <a:lnTo>
                    <a:pt x="1330452" y="920229"/>
                  </a:lnTo>
                  <a:lnTo>
                    <a:pt x="1313052" y="963396"/>
                  </a:lnTo>
                  <a:lnTo>
                    <a:pt x="1292859" y="1005052"/>
                  </a:lnTo>
                  <a:lnTo>
                    <a:pt x="1270000" y="1045095"/>
                  </a:lnTo>
                  <a:lnTo>
                    <a:pt x="1244600" y="1083386"/>
                  </a:lnTo>
                  <a:lnTo>
                    <a:pt x="1216786" y="1119809"/>
                  </a:lnTo>
                  <a:lnTo>
                    <a:pt x="1186687" y="1154277"/>
                  </a:lnTo>
                  <a:lnTo>
                    <a:pt x="1154302" y="1186649"/>
                  </a:lnTo>
                  <a:lnTo>
                    <a:pt x="1119758" y="1216812"/>
                  </a:lnTo>
                  <a:lnTo>
                    <a:pt x="1083309" y="1244650"/>
                  </a:lnTo>
                  <a:lnTo>
                    <a:pt x="1045082" y="1270063"/>
                  </a:lnTo>
                  <a:lnTo>
                    <a:pt x="1005077" y="1292910"/>
                  </a:lnTo>
                  <a:lnTo>
                    <a:pt x="963422" y="1313091"/>
                  </a:lnTo>
                  <a:lnTo>
                    <a:pt x="920242" y="1330477"/>
                  </a:lnTo>
                  <a:lnTo>
                    <a:pt x="875665" y="1344980"/>
                  </a:lnTo>
                  <a:lnTo>
                    <a:pt x="829818" y="1356448"/>
                  </a:lnTo>
                  <a:lnTo>
                    <a:pt x="782827" y="1364792"/>
                  </a:lnTo>
                  <a:lnTo>
                    <a:pt x="734822" y="1369872"/>
                  </a:lnTo>
                  <a:lnTo>
                    <a:pt x="685800" y="1371600"/>
                  </a:lnTo>
                  <a:lnTo>
                    <a:pt x="636777" y="1369872"/>
                  </a:lnTo>
                  <a:lnTo>
                    <a:pt x="588772" y="1364792"/>
                  </a:lnTo>
                  <a:lnTo>
                    <a:pt x="541781" y="1356448"/>
                  </a:lnTo>
                  <a:lnTo>
                    <a:pt x="495935" y="1344980"/>
                  </a:lnTo>
                  <a:lnTo>
                    <a:pt x="451357" y="1330477"/>
                  </a:lnTo>
                  <a:lnTo>
                    <a:pt x="408177" y="1313091"/>
                  </a:lnTo>
                  <a:lnTo>
                    <a:pt x="366522" y="1292910"/>
                  </a:lnTo>
                  <a:lnTo>
                    <a:pt x="326516" y="1270063"/>
                  </a:lnTo>
                  <a:lnTo>
                    <a:pt x="288289" y="1244650"/>
                  </a:lnTo>
                  <a:lnTo>
                    <a:pt x="251840" y="1216812"/>
                  </a:lnTo>
                  <a:lnTo>
                    <a:pt x="217297" y="1186649"/>
                  </a:lnTo>
                  <a:lnTo>
                    <a:pt x="184912" y="1154277"/>
                  </a:lnTo>
                  <a:lnTo>
                    <a:pt x="154812" y="1119809"/>
                  </a:lnTo>
                  <a:lnTo>
                    <a:pt x="127000" y="1083386"/>
                  </a:lnTo>
                  <a:lnTo>
                    <a:pt x="101600" y="1045095"/>
                  </a:lnTo>
                  <a:lnTo>
                    <a:pt x="78739" y="1005052"/>
                  </a:lnTo>
                  <a:lnTo>
                    <a:pt x="58547" y="963396"/>
                  </a:lnTo>
                  <a:lnTo>
                    <a:pt x="41148" y="920229"/>
                  </a:lnTo>
                  <a:lnTo>
                    <a:pt x="26669" y="875665"/>
                  </a:lnTo>
                  <a:lnTo>
                    <a:pt x="15112" y="829818"/>
                  </a:lnTo>
                  <a:lnTo>
                    <a:pt x="6857" y="782815"/>
                  </a:lnTo>
                  <a:lnTo>
                    <a:pt x="1777" y="734771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65469" y="5723331"/>
            <a:ext cx="2959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Arial"/>
                <a:cs typeface="Arial"/>
              </a:rPr>
              <a:t>s</a:t>
            </a:r>
            <a:r>
              <a:rPr sz="1950" baseline="-17094" dirty="0">
                <a:latin typeface="Arial"/>
                <a:cs typeface="Arial"/>
              </a:rPr>
              <a:t>3</a:t>
            </a:r>
            <a:endParaRPr sz="1950" baseline="-17094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59197" y="3224529"/>
            <a:ext cx="1384300" cy="1384300"/>
            <a:chOff x="4759197" y="3224529"/>
            <a:chExt cx="1384300" cy="1384300"/>
          </a:xfrm>
        </p:grpSpPr>
        <p:sp>
          <p:nvSpPr>
            <p:cNvPr id="14" name="object 14"/>
            <p:cNvSpPr/>
            <p:nvPr/>
          </p:nvSpPr>
          <p:spPr>
            <a:xfrm>
              <a:off x="4765547" y="32308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777" y="1778"/>
                  </a:lnTo>
                  <a:lnTo>
                    <a:pt x="588772" y="6858"/>
                  </a:lnTo>
                  <a:lnTo>
                    <a:pt x="541781" y="15112"/>
                  </a:lnTo>
                  <a:lnTo>
                    <a:pt x="495935" y="26670"/>
                  </a:lnTo>
                  <a:lnTo>
                    <a:pt x="451357" y="41148"/>
                  </a:lnTo>
                  <a:lnTo>
                    <a:pt x="408177" y="58547"/>
                  </a:lnTo>
                  <a:lnTo>
                    <a:pt x="366522" y="78740"/>
                  </a:lnTo>
                  <a:lnTo>
                    <a:pt x="326516" y="101600"/>
                  </a:lnTo>
                  <a:lnTo>
                    <a:pt x="288289" y="127000"/>
                  </a:lnTo>
                  <a:lnTo>
                    <a:pt x="251840" y="154812"/>
                  </a:lnTo>
                  <a:lnTo>
                    <a:pt x="217297" y="184912"/>
                  </a:lnTo>
                  <a:lnTo>
                    <a:pt x="184912" y="217297"/>
                  </a:lnTo>
                  <a:lnTo>
                    <a:pt x="154812" y="251841"/>
                  </a:lnTo>
                  <a:lnTo>
                    <a:pt x="127000" y="288290"/>
                  </a:lnTo>
                  <a:lnTo>
                    <a:pt x="101600" y="326517"/>
                  </a:lnTo>
                  <a:lnTo>
                    <a:pt x="78739" y="366522"/>
                  </a:lnTo>
                  <a:lnTo>
                    <a:pt x="58547" y="408178"/>
                  </a:lnTo>
                  <a:lnTo>
                    <a:pt x="41148" y="451358"/>
                  </a:lnTo>
                  <a:lnTo>
                    <a:pt x="26669" y="495935"/>
                  </a:lnTo>
                  <a:lnTo>
                    <a:pt x="15112" y="541782"/>
                  </a:lnTo>
                  <a:lnTo>
                    <a:pt x="6857" y="588772"/>
                  </a:lnTo>
                  <a:lnTo>
                    <a:pt x="1777" y="636778"/>
                  </a:lnTo>
                  <a:lnTo>
                    <a:pt x="0" y="685800"/>
                  </a:lnTo>
                  <a:lnTo>
                    <a:pt x="1777" y="734822"/>
                  </a:lnTo>
                  <a:lnTo>
                    <a:pt x="6857" y="782828"/>
                  </a:lnTo>
                  <a:lnTo>
                    <a:pt x="15112" y="829818"/>
                  </a:lnTo>
                  <a:lnTo>
                    <a:pt x="26669" y="875665"/>
                  </a:lnTo>
                  <a:lnTo>
                    <a:pt x="41148" y="920242"/>
                  </a:lnTo>
                  <a:lnTo>
                    <a:pt x="58547" y="963422"/>
                  </a:lnTo>
                  <a:lnTo>
                    <a:pt x="78739" y="1005078"/>
                  </a:lnTo>
                  <a:lnTo>
                    <a:pt x="101600" y="1045083"/>
                  </a:lnTo>
                  <a:lnTo>
                    <a:pt x="127000" y="1083310"/>
                  </a:lnTo>
                  <a:lnTo>
                    <a:pt x="154812" y="1119759"/>
                  </a:lnTo>
                  <a:lnTo>
                    <a:pt x="184912" y="1154303"/>
                  </a:lnTo>
                  <a:lnTo>
                    <a:pt x="217297" y="1186688"/>
                  </a:lnTo>
                  <a:lnTo>
                    <a:pt x="251840" y="1216787"/>
                  </a:lnTo>
                  <a:lnTo>
                    <a:pt x="288289" y="1244600"/>
                  </a:lnTo>
                  <a:lnTo>
                    <a:pt x="326516" y="1270000"/>
                  </a:lnTo>
                  <a:lnTo>
                    <a:pt x="366522" y="1292860"/>
                  </a:lnTo>
                  <a:lnTo>
                    <a:pt x="408177" y="1313053"/>
                  </a:lnTo>
                  <a:lnTo>
                    <a:pt x="451357" y="1330452"/>
                  </a:lnTo>
                  <a:lnTo>
                    <a:pt x="495935" y="1344930"/>
                  </a:lnTo>
                  <a:lnTo>
                    <a:pt x="541781" y="1356487"/>
                  </a:lnTo>
                  <a:lnTo>
                    <a:pt x="588772" y="1364742"/>
                  </a:lnTo>
                  <a:lnTo>
                    <a:pt x="636777" y="1369822"/>
                  </a:lnTo>
                  <a:lnTo>
                    <a:pt x="685800" y="1371600"/>
                  </a:lnTo>
                  <a:lnTo>
                    <a:pt x="734822" y="1369822"/>
                  </a:lnTo>
                  <a:lnTo>
                    <a:pt x="782827" y="1364742"/>
                  </a:lnTo>
                  <a:lnTo>
                    <a:pt x="829817" y="1356487"/>
                  </a:lnTo>
                  <a:lnTo>
                    <a:pt x="875664" y="1344930"/>
                  </a:lnTo>
                  <a:lnTo>
                    <a:pt x="920241" y="1330452"/>
                  </a:lnTo>
                  <a:lnTo>
                    <a:pt x="963422" y="1313053"/>
                  </a:lnTo>
                  <a:lnTo>
                    <a:pt x="1005077" y="1292860"/>
                  </a:lnTo>
                  <a:lnTo>
                    <a:pt x="1045082" y="1270000"/>
                  </a:lnTo>
                  <a:lnTo>
                    <a:pt x="1083310" y="1244600"/>
                  </a:lnTo>
                  <a:lnTo>
                    <a:pt x="1119759" y="1216787"/>
                  </a:lnTo>
                  <a:lnTo>
                    <a:pt x="1154302" y="1186688"/>
                  </a:lnTo>
                  <a:lnTo>
                    <a:pt x="1186688" y="1154303"/>
                  </a:lnTo>
                  <a:lnTo>
                    <a:pt x="1216787" y="1119759"/>
                  </a:lnTo>
                  <a:lnTo>
                    <a:pt x="1244600" y="1083310"/>
                  </a:lnTo>
                  <a:lnTo>
                    <a:pt x="1270000" y="1045083"/>
                  </a:lnTo>
                  <a:lnTo>
                    <a:pt x="1292860" y="1005078"/>
                  </a:lnTo>
                  <a:lnTo>
                    <a:pt x="1313052" y="963422"/>
                  </a:lnTo>
                  <a:lnTo>
                    <a:pt x="1330452" y="920242"/>
                  </a:lnTo>
                  <a:lnTo>
                    <a:pt x="1344929" y="875665"/>
                  </a:lnTo>
                  <a:lnTo>
                    <a:pt x="1356487" y="829818"/>
                  </a:lnTo>
                  <a:lnTo>
                    <a:pt x="1364741" y="782828"/>
                  </a:lnTo>
                  <a:lnTo>
                    <a:pt x="1369822" y="734822"/>
                  </a:lnTo>
                  <a:lnTo>
                    <a:pt x="1371600" y="685800"/>
                  </a:lnTo>
                  <a:lnTo>
                    <a:pt x="1369822" y="636778"/>
                  </a:lnTo>
                  <a:lnTo>
                    <a:pt x="1364741" y="588772"/>
                  </a:lnTo>
                  <a:lnTo>
                    <a:pt x="1356487" y="541782"/>
                  </a:lnTo>
                  <a:lnTo>
                    <a:pt x="1344929" y="495935"/>
                  </a:lnTo>
                  <a:lnTo>
                    <a:pt x="1330452" y="451358"/>
                  </a:lnTo>
                  <a:lnTo>
                    <a:pt x="1313052" y="408178"/>
                  </a:lnTo>
                  <a:lnTo>
                    <a:pt x="1292860" y="366522"/>
                  </a:lnTo>
                  <a:lnTo>
                    <a:pt x="1270000" y="326517"/>
                  </a:lnTo>
                  <a:lnTo>
                    <a:pt x="1244600" y="288290"/>
                  </a:lnTo>
                  <a:lnTo>
                    <a:pt x="1216787" y="251841"/>
                  </a:lnTo>
                  <a:lnTo>
                    <a:pt x="1186688" y="217297"/>
                  </a:lnTo>
                  <a:lnTo>
                    <a:pt x="1154302" y="184912"/>
                  </a:lnTo>
                  <a:lnTo>
                    <a:pt x="1119759" y="154812"/>
                  </a:lnTo>
                  <a:lnTo>
                    <a:pt x="1083310" y="127000"/>
                  </a:lnTo>
                  <a:lnTo>
                    <a:pt x="1045082" y="101600"/>
                  </a:lnTo>
                  <a:lnTo>
                    <a:pt x="1005077" y="78740"/>
                  </a:lnTo>
                  <a:lnTo>
                    <a:pt x="963422" y="58547"/>
                  </a:lnTo>
                  <a:lnTo>
                    <a:pt x="920241" y="41148"/>
                  </a:lnTo>
                  <a:lnTo>
                    <a:pt x="875664" y="26670"/>
                  </a:lnTo>
                  <a:lnTo>
                    <a:pt x="829817" y="15112"/>
                  </a:lnTo>
                  <a:lnTo>
                    <a:pt x="782827" y="6858"/>
                  </a:lnTo>
                  <a:lnTo>
                    <a:pt x="734822" y="1778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65547" y="3230879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77" y="636778"/>
                  </a:lnTo>
                  <a:lnTo>
                    <a:pt x="6857" y="588772"/>
                  </a:lnTo>
                  <a:lnTo>
                    <a:pt x="15112" y="541782"/>
                  </a:lnTo>
                  <a:lnTo>
                    <a:pt x="26669" y="495935"/>
                  </a:lnTo>
                  <a:lnTo>
                    <a:pt x="41148" y="451358"/>
                  </a:lnTo>
                  <a:lnTo>
                    <a:pt x="58547" y="408178"/>
                  </a:lnTo>
                  <a:lnTo>
                    <a:pt x="78739" y="366522"/>
                  </a:lnTo>
                  <a:lnTo>
                    <a:pt x="101600" y="326517"/>
                  </a:lnTo>
                  <a:lnTo>
                    <a:pt x="127000" y="288290"/>
                  </a:lnTo>
                  <a:lnTo>
                    <a:pt x="154812" y="251841"/>
                  </a:lnTo>
                  <a:lnTo>
                    <a:pt x="184912" y="217297"/>
                  </a:lnTo>
                  <a:lnTo>
                    <a:pt x="217297" y="184912"/>
                  </a:lnTo>
                  <a:lnTo>
                    <a:pt x="251840" y="154812"/>
                  </a:lnTo>
                  <a:lnTo>
                    <a:pt x="288289" y="127000"/>
                  </a:lnTo>
                  <a:lnTo>
                    <a:pt x="326516" y="101600"/>
                  </a:lnTo>
                  <a:lnTo>
                    <a:pt x="366522" y="78740"/>
                  </a:lnTo>
                  <a:lnTo>
                    <a:pt x="408177" y="58547"/>
                  </a:lnTo>
                  <a:lnTo>
                    <a:pt x="451357" y="41148"/>
                  </a:lnTo>
                  <a:lnTo>
                    <a:pt x="495935" y="26670"/>
                  </a:lnTo>
                  <a:lnTo>
                    <a:pt x="541781" y="15112"/>
                  </a:lnTo>
                  <a:lnTo>
                    <a:pt x="588772" y="6858"/>
                  </a:lnTo>
                  <a:lnTo>
                    <a:pt x="636777" y="1778"/>
                  </a:lnTo>
                  <a:lnTo>
                    <a:pt x="685800" y="0"/>
                  </a:lnTo>
                  <a:lnTo>
                    <a:pt x="734822" y="1778"/>
                  </a:lnTo>
                  <a:lnTo>
                    <a:pt x="782827" y="6858"/>
                  </a:lnTo>
                  <a:lnTo>
                    <a:pt x="829817" y="15112"/>
                  </a:lnTo>
                  <a:lnTo>
                    <a:pt x="875664" y="26670"/>
                  </a:lnTo>
                  <a:lnTo>
                    <a:pt x="920241" y="41148"/>
                  </a:lnTo>
                  <a:lnTo>
                    <a:pt x="963422" y="58547"/>
                  </a:lnTo>
                  <a:lnTo>
                    <a:pt x="1005077" y="78740"/>
                  </a:lnTo>
                  <a:lnTo>
                    <a:pt x="1045082" y="101600"/>
                  </a:lnTo>
                  <a:lnTo>
                    <a:pt x="1083310" y="127000"/>
                  </a:lnTo>
                  <a:lnTo>
                    <a:pt x="1119759" y="154812"/>
                  </a:lnTo>
                  <a:lnTo>
                    <a:pt x="1154302" y="184912"/>
                  </a:lnTo>
                  <a:lnTo>
                    <a:pt x="1186688" y="217297"/>
                  </a:lnTo>
                  <a:lnTo>
                    <a:pt x="1216787" y="251841"/>
                  </a:lnTo>
                  <a:lnTo>
                    <a:pt x="1244600" y="288290"/>
                  </a:lnTo>
                  <a:lnTo>
                    <a:pt x="1270000" y="326517"/>
                  </a:lnTo>
                  <a:lnTo>
                    <a:pt x="1292860" y="366522"/>
                  </a:lnTo>
                  <a:lnTo>
                    <a:pt x="1313052" y="408178"/>
                  </a:lnTo>
                  <a:lnTo>
                    <a:pt x="1330452" y="451358"/>
                  </a:lnTo>
                  <a:lnTo>
                    <a:pt x="1344929" y="495935"/>
                  </a:lnTo>
                  <a:lnTo>
                    <a:pt x="1356487" y="541782"/>
                  </a:lnTo>
                  <a:lnTo>
                    <a:pt x="1364741" y="588772"/>
                  </a:lnTo>
                  <a:lnTo>
                    <a:pt x="1369822" y="636778"/>
                  </a:lnTo>
                  <a:lnTo>
                    <a:pt x="1371600" y="685800"/>
                  </a:lnTo>
                  <a:lnTo>
                    <a:pt x="1369822" y="734822"/>
                  </a:lnTo>
                  <a:lnTo>
                    <a:pt x="1364741" y="782828"/>
                  </a:lnTo>
                  <a:lnTo>
                    <a:pt x="1356487" y="829818"/>
                  </a:lnTo>
                  <a:lnTo>
                    <a:pt x="1344929" y="875665"/>
                  </a:lnTo>
                  <a:lnTo>
                    <a:pt x="1330452" y="920242"/>
                  </a:lnTo>
                  <a:lnTo>
                    <a:pt x="1313052" y="963422"/>
                  </a:lnTo>
                  <a:lnTo>
                    <a:pt x="1292860" y="1005078"/>
                  </a:lnTo>
                  <a:lnTo>
                    <a:pt x="1270000" y="1045083"/>
                  </a:lnTo>
                  <a:lnTo>
                    <a:pt x="1244600" y="1083310"/>
                  </a:lnTo>
                  <a:lnTo>
                    <a:pt x="1216787" y="1119759"/>
                  </a:lnTo>
                  <a:lnTo>
                    <a:pt x="1186688" y="1154303"/>
                  </a:lnTo>
                  <a:lnTo>
                    <a:pt x="1154302" y="1186688"/>
                  </a:lnTo>
                  <a:lnTo>
                    <a:pt x="1119759" y="1216787"/>
                  </a:lnTo>
                  <a:lnTo>
                    <a:pt x="1083310" y="1244600"/>
                  </a:lnTo>
                  <a:lnTo>
                    <a:pt x="1045082" y="1270000"/>
                  </a:lnTo>
                  <a:lnTo>
                    <a:pt x="1005077" y="1292860"/>
                  </a:lnTo>
                  <a:lnTo>
                    <a:pt x="963422" y="1313053"/>
                  </a:lnTo>
                  <a:lnTo>
                    <a:pt x="920241" y="1330452"/>
                  </a:lnTo>
                  <a:lnTo>
                    <a:pt x="875664" y="1344930"/>
                  </a:lnTo>
                  <a:lnTo>
                    <a:pt x="829817" y="1356487"/>
                  </a:lnTo>
                  <a:lnTo>
                    <a:pt x="782827" y="1364742"/>
                  </a:lnTo>
                  <a:lnTo>
                    <a:pt x="734822" y="1369822"/>
                  </a:lnTo>
                  <a:lnTo>
                    <a:pt x="685800" y="1371600"/>
                  </a:lnTo>
                  <a:lnTo>
                    <a:pt x="636777" y="1369822"/>
                  </a:lnTo>
                  <a:lnTo>
                    <a:pt x="588772" y="1364742"/>
                  </a:lnTo>
                  <a:lnTo>
                    <a:pt x="541781" y="1356487"/>
                  </a:lnTo>
                  <a:lnTo>
                    <a:pt x="495935" y="1344930"/>
                  </a:lnTo>
                  <a:lnTo>
                    <a:pt x="451357" y="1330452"/>
                  </a:lnTo>
                  <a:lnTo>
                    <a:pt x="408177" y="1313053"/>
                  </a:lnTo>
                  <a:lnTo>
                    <a:pt x="366522" y="1292860"/>
                  </a:lnTo>
                  <a:lnTo>
                    <a:pt x="326516" y="1270000"/>
                  </a:lnTo>
                  <a:lnTo>
                    <a:pt x="288289" y="1244600"/>
                  </a:lnTo>
                  <a:lnTo>
                    <a:pt x="251840" y="1216787"/>
                  </a:lnTo>
                  <a:lnTo>
                    <a:pt x="217297" y="1186688"/>
                  </a:lnTo>
                  <a:lnTo>
                    <a:pt x="184912" y="1154303"/>
                  </a:lnTo>
                  <a:lnTo>
                    <a:pt x="154812" y="1119759"/>
                  </a:lnTo>
                  <a:lnTo>
                    <a:pt x="127000" y="1083310"/>
                  </a:lnTo>
                  <a:lnTo>
                    <a:pt x="101600" y="1045083"/>
                  </a:lnTo>
                  <a:lnTo>
                    <a:pt x="78739" y="1005078"/>
                  </a:lnTo>
                  <a:lnTo>
                    <a:pt x="58547" y="963422"/>
                  </a:lnTo>
                  <a:lnTo>
                    <a:pt x="41148" y="920242"/>
                  </a:lnTo>
                  <a:lnTo>
                    <a:pt x="26669" y="875665"/>
                  </a:lnTo>
                  <a:lnTo>
                    <a:pt x="15112" y="829818"/>
                  </a:lnTo>
                  <a:lnTo>
                    <a:pt x="6857" y="782828"/>
                  </a:lnTo>
                  <a:lnTo>
                    <a:pt x="1777" y="734822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021834" y="3740276"/>
            <a:ext cx="2959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Arial"/>
                <a:cs typeface="Arial"/>
              </a:rPr>
              <a:t>s</a:t>
            </a:r>
            <a:r>
              <a:rPr sz="1950" baseline="-17094" dirty="0">
                <a:latin typeface="Arial"/>
                <a:cs typeface="Arial"/>
              </a:rPr>
              <a:t>1</a:t>
            </a:r>
            <a:endParaRPr sz="1950" baseline="-17094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142233" y="429209"/>
            <a:ext cx="28594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30" dirty="0"/>
              <a:t>M</a:t>
            </a:r>
            <a:r>
              <a:rPr sz="4400" spc="-35" dirty="0"/>
              <a:t>u</a:t>
            </a:r>
            <a:r>
              <a:rPr sz="4400" spc="105" dirty="0"/>
              <a:t>lt</a:t>
            </a:r>
            <a:r>
              <a:rPr sz="4400" spc="80" dirty="0"/>
              <a:t>i</a:t>
            </a:r>
            <a:r>
              <a:rPr sz="4400" spc="-170" dirty="0"/>
              <a:t>ple</a:t>
            </a:r>
            <a:r>
              <a:rPr sz="4400" spc="-204" dirty="0"/>
              <a:t>x</a:t>
            </a:r>
            <a:r>
              <a:rPr sz="4400" spc="-165" dirty="0"/>
              <a:t>ing</a:t>
            </a:r>
            <a:endParaRPr sz="4400"/>
          </a:p>
        </p:txBody>
      </p:sp>
      <p:grpSp>
        <p:nvGrpSpPr>
          <p:cNvPr id="18" name="object 18"/>
          <p:cNvGrpSpPr/>
          <p:nvPr/>
        </p:nvGrpSpPr>
        <p:grpSpPr>
          <a:xfrm>
            <a:off x="5408676" y="2789682"/>
            <a:ext cx="1334770" cy="1171575"/>
            <a:chOff x="5408676" y="2789682"/>
            <a:chExt cx="1334770" cy="1171575"/>
          </a:xfrm>
        </p:grpSpPr>
        <p:sp>
          <p:nvSpPr>
            <p:cNvPr id="19" name="object 19"/>
            <p:cNvSpPr/>
            <p:nvPr/>
          </p:nvSpPr>
          <p:spPr>
            <a:xfrm>
              <a:off x="5443982" y="3331083"/>
              <a:ext cx="860425" cy="598805"/>
            </a:xfrm>
            <a:custGeom>
              <a:avLst/>
              <a:gdLst/>
              <a:ahLst/>
              <a:cxnLst/>
              <a:rect l="l" t="t" r="r" b="b"/>
              <a:pathLst>
                <a:path w="860425" h="598804">
                  <a:moveTo>
                    <a:pt x="844041" y="0"/>
                  </a:moveTo>
                  <a:lnTo>
                    <a:pt x="0" y="574420"/>
                  </a:lnTo>
                  <a:lnTo>
                    <a:pt x="16255" y="598296"/>
                  </a:lnTo>
                  <a:lnTo>
                    <a:pt x="860425" y="23875"/>
                  </a:lnTo>
                  <a:lnTo>
                    <a:pt x="844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71768" y="3294126"/>
              <a:ext cx="96266" cy="848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08676" y="2789681"/>
              <a:ext cx="1334770" cy="1171575"/>
            </a:xfrm>
            <a:custGeom>
              <a:avLst/>
              <a:gdLst/>
              <a:ahLst/>
              <a:cxnLst/>
              <a:rect l="l" t="t" r="r" b="b"/>
              <a:pathLst>
                <a:path w="1334770" h="1171575">
                  <a:moveTo>
                    <a:pt x="1334262" y="1127760"/>
                  </a:moveTo>
                  <a:lnTo>
                    <a:pt x="1305306" y="1113282"/>
                  </a:lnTo>
                  <a:lnTo>
                    <a:pt x="1247394" y="1084326"/>
                  </a:lnTo>
                  <a:lnTo>
                    <a:pt x="1247394" y="1113282"/>
                  </a:lnTo>
                  <a:lnTo>
                    <a:pt x="57912" y="1113282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lnTo>
                    <a:pt x="43434" y="0"/>
                  </a:lnTo>
                  <a:lnTo>
                    <a:pt x="0" y="86868"/>
                  </a:lnTo>
                  <a:lnTo>
                    <a:pt x="28956" y="86868"/>
                  </a:lnTo>
                  <a:lnTo>
                    <a:pt x="28956" y="1127760"/>
                  </a:lnTo>
                  <a:lnTo>
                    <a:pt x="43434" y="1127760"/>
                  </a:lnTo>
                  <a:lnTo>
                    <a:pt x="43434" y="1142238"/>
                  </a:lnTo>
                  <a:lnTo>
                    <a:pt x="1247394" y="1142238"/>
                  </a:lnTo>
                  <a:lnTo>
                    <a:pt x="1247394" y="1171194"/>
                  </a:lnTo>
                  <a:lnTo>
                    <a:pt x="1305306" y="1142238"/>
                  </a:lnTo>
                  <a:lnTo>
                    <a:pt x="1334262" y="11277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699884" y="3889375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85408" y="2983433"/>
            <a:ext cx="958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70372" y="2602483"/>
            <a:ext cx="1524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673597" y="1929129"/>
            <a:ext cx="469900" cy="502284"/>
            <a:chOff x="5673597" y="1929129"/>
            <a:chExt cx="469900" cy="502284"/>
          </a:xfrm>
        </p:grpSpPr>
        <p:sp>
          <p:nvSpPr>
            <p:cNvPr id="26" name="object 26"/>
            <p:cNvSpPr/>
            <p:nvPr/>
          </p:nvSpPr>
          <p:spPr>
            <a:xfrm>
              <a:off x="60228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799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6799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238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799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283197" y="1929129"/>
            <a:ext cx="469900" cy="502284"/>
            <a:chOff x="6283197" y="1929129"/>
            <a:chExt cx="469900" cy="502284"/>
          </a:xfrm>
        </p:grpSpPr>
        <p:sp>
          <p:nvSpPr>
            <p:cNvPr id="32" name="object 32"/>
            <p:cNvSpPr/>
            <p:nvPr/>
          </p:nvSpPr>
          <p:spPr>
            <a:xfrm>
              <a:off x="66324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895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895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6334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895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6892797" y="1929129"/>
            <a:ext cx="469900" cy="502284"/>
            <a:chOff x="6892797" y="1929129"/>
            <a:chExt cx="469900" cy="502284"/>
          </a:xfrm>
        </p:grpSpPr>
        <p:sp>
          <p:nvSpPr>
            <p:cNvPr id="38" name="object 38"/>
            <p:cNvSpPr/>
            <p:nvPr/>
          </p:nvSpPr>
          <p:spPr>
            <a:xfrm>
              <a:off x="72420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991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991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2430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8991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502397" y="1929129"/>
            <a:ext cx="469900" cy="502284"/>
            <a:chOff x="7502397" y="1929129"/>
            <a:chExt cx="469900" cy="502284"/>
          </a:xfrm>
        </p:grpSpPr>
        <p:sp>
          <p:nvSpPr>
            <p:cNvPr id="44" name="object 44"/>
            <p:cNvSpPr/>
            <p:nvPr/>
          </p:nvSpPr>
          <p:spPr>
            <a:xfrm>
              <a:off x="78516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5087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5087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8526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5087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8111997" y="1929129"/>
            <a:ext cx="469900" cy="502284"/>
            <a:chOff x="8111997" y="1929129"/>
            <a:chExt cx="469900" cy="502284"/>
          </a:xfrm>
        </p:grpSpPr>
        <p:sp>
          <p:nvSpPr>
            <p:cNvPr id="50" name="object 50"/>
            <p:cNvSpPr/>
            <p:nvPr/>
          </p:nvSpPr>
          <p:spPr>
            <a:xfrm>
              <a:off x="84612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1183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1183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4622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1183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5063997" y="1929129"/>
            <a:ext cx="469900" cy="502284"/>
            <a:chOff x="5063997" y="1929129"/>
            <a:chExt cx="469900" cy="502284"/>
          </a:xfrm>
        </p:grpSpPr>
        <p:sp>
          <p:nvSpPr>
            <p:cNvPr id="56" name="object 56"/>
            <p:cNvSpPr/>
            <p:nvPr/>
          </p:nvSpPr>
          <p:spPr>
            <a:xfrm>
              <a:off x="5413247" y="1935479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70347" y="1935479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70347" y="1935479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14200" y="20497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70347" y="2049779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032247" y="2092198"/>
            <a:ext cx="3513454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105"/>
              </a:spcBef>
              <a:tabLst>
                <a:tab pos="734695" algn="l"/>
                <a:tab pos="1344295" algn="l"/>
                <a:tab pos="1954530" algn="l"/>
                <a:tab pos="2564130" algn="l"/>
                <a:tab pos="3173730" algn="l"/>
              </a:tabLst>
            </a:pP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1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2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3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4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5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6</a:t>
            </a:r>
            <a:endParaRPr sz="1575" baseline="-15873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7542276" y="3170682"/>
            <a:ext cx="1334770" cy="1171575"/>
            <a:chOff x="7542276" y="3170682"/>
            <a:chExt cx="1334770" cy="1171575"/>
          </a:xfrm>
        </p:grpSpPr>
        <p:sp>
          <p:nvSpPr>
            <p:cNvPr id="63" name="object 63"/>
            <p:cNvSpPr/>
            <p:nvPr/>
          </p:nvSpPr>
          <p:spPr>
            <a:xfrm>
              <a:off x="7577582" y="3711956"/>
              <a:ext cx="860425" cy="598805"/>
            </a:xfrm>
            <a:custGeom>
              <a:avLst/>
              <a:gdLst/>
              <a:ahLst/>
              <a:cxnLst/>
              <a:rect l="l" t="t" r="r" b="b"/>
              <a:pathLst>
                <a:path w="860425" h="598804">
                  <a:moveTo>
                    <a:pt x="844042" y="0"/>
                  </a:moveTo>
                  <a:lnTo>
                    <a:pt x="0" y="574548"/>
                  </a:lnTo>
                  <a:lnTo>
                    <a:pt x="16256" y="598424"/>
                  </a:lnTo>
                  <a:lnTo>
                    <a:pt x="860425" y="24003"/>
                  </a:lnTo>
                  <a:lnTo>
                    <a:pt x="84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405368" y="3675126"/>
              <a:ext cx="96265" cy="848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542276" y="3170681"/>
              <a:ext cx="1334770" cy="1171575"/>
            </a:xfrm>
            <a:custGeom>
              <a:avLst/>
              <a:gdLst/>
              <a:ahLst/>
              <a:cxnLst/>
              <a:rect l="l" t="t" r="r" b="b"/>
              <a:pathLst>
                <a:path w="1334770" h="1171575">
                  <a:moveTo>
                    <a:pt x="1247381" y="1113282"/>
                  </a:moveTo>
                  <a:lnTo>
                    <a:pt x="57912" y="1113282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lnTo>
                    <a:pt x="43434" y="0"/>
                  </a:lnTo>
                  <a:lnTo>
                    <a:pt x="0" y="86868"/>
                  </a:lnTo>
                  <a:lnTo>
                    <a:pt x="28956" y="86868"/>
                  </a:lnTo>
                  <a:lnTo>
                    <a:pt x="28956" y="1127760"/>
                  </a:lnTo>
                  <a:lnTo>
                    <a:pt x="43434" y="1127760"/>
                  </a:lnTo>
                  <a:lnTo>
                    <a:pt x="43434" y="1142238"/>
                  </a:lnTo>
                  <a:lnTo>
                    <a:pt x="1247381" y="1142238"/>
                  </a:lnTo>
                  <a:lnTo>
                    <a:pt x="1247381" y="1113282"/>
                  </a:lnTo>
                  <a:close/>
                </a:path>
                <a:path w="1334770" h="1171575">
                  <a:moveTo>
                    <a:pt x="1334262" y="1127760"/>
                  </a:moveTo>
                  <a:lnTo>
                    <a:pt x="1305306" y="1113282"/>
                  </a:lnTo>
                  <a:lnTo>
                    <a:pt x="1247394" y="1084326"/>
                  </a:lnTo>
                  <a:lnTo>
                    <a:pt x="1247394" y="1171194"/>
                  </a:lnTo>
                  <a:lnTo>
                    <a:pt x="1305306" y="1142238"/>
                  </a:lnTo>
                  <a:lnTo>
                    <a:pt x="1334262" y="11277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8834373" y="4270324"/>
            <a:ext cx="958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320278" y="3364738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05243" y="2983433"/>
            <a:ext cx="1524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6551676" y="4770882"/>
            <a:ext cx="1334770" cy="1171575"/>
            <a:chOff x="6551676" y="4770882"/>
            <a:chExt cx="1334770" cy="1171575"/>
          </a:xfrm>
        </p:grpSpPr>
        <p:sp>
          <p:nvSpPr>
            <p:cNvPr id="70" name="object 70"/>
            <p:cNvSpPr/>
            <p:nvPr/>
          </p:nvSpPr>
          <p:spPr>
            <a:xfrm>
              <a:off x="6586982" y="5312156"/>
              <a:ext cx="860425" cy="598805"/>
            </a:xfrm>
            <a:custGeom>
              <a:avLst/>
              <a:gdLst/>
              <a:ahLst/>
              <a:cxnLst/>
              <a:rect l="l" t="t" r="r" b="b"/>
              <a:pathLst>
                <a:path w="860425" h="598804">
                  <a:moveTo>
                    <a:pt x="844042" y="0"/>
                  </a:moveTo>
                  <a:lnTo>
                    <a:pt x="0" y="574522"/>
                  </a:lnTo>
                  <a:lnTo>
                    <a:pt x="16256" y="598449"/>
                  </a:lnTo>
                  <a:lnTo>
                    <a:pt x="860425" y="24003"/>
                  </a:lnTo>
                  <a:lnTo>
                    <a:pt x="84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414768" y="5275326"/>
              <a:ext cx="96265" cy="848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551676" y="4770881"/>
              <a:ext cx="1334770" cy="1171575"/>
            </a:xfrm>
            <a:custGeom>
              <a:avLst/>
              <a:gdLst/>
              <a:ahLst/>
              <a:cxnLst/>
              <a:rect l="l" t="t" r="r" b="b"/>
              <a:pathLst>
                <a:path w="1334770" h="1171575">
                  <a:moveTo>
                    <a:pt x="1247381" y="1113282"/>
                  </a:moveTo>
                  <a:lnTo>
                    <a:pt x="57912" y="1113282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lnTo>
                    <a:pt x="43421" y="0"/>
                  </a:lnTo>
                  <a:lnTo>
                    <a:pt x="0" y="86868"/>
                  </a:lnTo>
                  <a:lnTo>
                    <a:pt x="28943" y="86868"/>
                  </a:lnTo>
                  <a:lnTo>
                    <a:pt x="28943" y="1127760"/>
                  </a:lnTo>
                  <a:lnTo>
                    <a:pt x="43421" y="1127760"/>
                  </a:lnTo>
                  <a:lnTo>
                    <a:pt x="43421" y="1142238"/>
                  </a:lnTo>
                  <a:lnTo>
                    <a:pt x="1247381" y="1142238"/>
                  </a:lnTo>
                  <a:lnTo>
                    <a:pt x="1247381" y="1113282"/>
                  </a:lnTo>
                  <a:close/>
                </a:path>
                <a:path w="1334770" h="1171575">
                  <a:moveTo>
                    <a:pt x="1334262" y="1127760"/>
                  </a:moveTo>
                  <a:lnTo>
                    <a:pt x="1305306" y="1113282"/>
                  </a:lnTo>
                  <a:lnTo>
                    <a:pt x="1247394" y="1084326"/>
                  </a:lnTo>
                  <a:lnTo>
                    <a:pt x="1247394" y="1171194"/>
                  </a:lnTo>
                  <a:lnTo>
                    <a:pt x="1305306" y="1142238"/>
                  </a:lnTo>
                  <a:lnTo>
                    <a:pt x="1334262" y="11277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7843519" y="5871768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329043" y="4966461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414261" y="4584953"/>
            <a:ext cx="1524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912864" y="1349756"/>
            <a:ext cx="131762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channels</a:t>
            </a:r>
            <a:r>
              <a:rPr sz="2000" spc="-1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000099"/>
                </a:solidFill>
                <a:latin typeface="Arial"/>
                <a:cs typeface="Arial"/>
              </a:rPr>
              <a:t>k</a:t>
            </a:r>
            <a:r>
              <a:rPr sz="1950" spc="15" baseline="-17094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endParaRPr sz="1950" baseline="-17094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912" y="1692909"/>
            <a:ext cx="7031990" cy="39306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7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14" dirty="0">
                <a:solidFill>
                  <a:srgbClr val="000099"/>
                </a:solidFill>
                <a:latin typeface="Arial"/>
                <a:cs typeface="Arial"/>
              </a:rPr>
              <a:t>Separation</a:t>
            </a:r>
            <a:r>
              <a:rPr sz="2400" spc="-25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400" spc="-13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000099"/>
                </a:solidFill>
                <a:latin typeface="Arial"/>
                <a:cs typeface="Arial"/>
              </a:rPr>
              <a:t>spectrum</a:t>
            </a:r>
            <a:r>
              <a:rPr sz="2400" spc="-2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Arial"/>
                <a:cs typeface="Arial"/>
              </a:rPr>
              <a:t>into</a:t>
            </a:r>
            <a:r>
              <a:rPr sz="2400" spc="-1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90" dirty="0">
                <a:solidFill>
                  <a:srgbClr val="000099"/>
                </a:solidFill>
                <a:latin typeface="Arial"/>
                <a:cs typeface="Arial"/>
              </a:rPr>
              <a:t>smaller</a:t>
            </a:r>
            <a:r>
              <a:rPr sz="2400" spc="-1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000099"/>
                </a:solidFill>
                <a:latin typeface="Arial"/>
                <a:cs typeface="Arial"/>
              </a:rPr>
              <a:t>frequency</a:t>
            </a:r>
            <a:r>
              <a:rPr sz="2400" spc="-2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000099"/>
                </a:solidFill>
                <a:latin typeface="Arial"/>
                <a:cs typeface="Arial"/>
              </a:rPr>
              <a:t>bands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40" dirty="0">
                <a:solidFill>
                  <a:srgbClr val="000099"/>
                </a:solidFill>
                <a:latin typeface="Arial"/>
                <a:cs typeface="Arial"/>
              </a:rPr>
              <a:t>Channel</a:t>
            </a:r>
            <a:r>
              <a:rPr sz="2400" spc="-2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000099"/>
                </a:solidFill>
                <a:latin typeface="Arial"/>
                <a:cs typeface="Arial"/>
              </a:rPr>
              <a:t>gets</a:t>
            </a:r>
            <a:r>
              <a:rPr sz="2400" spc="-1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000099"/>
                </a:solidFill>
                <a:latin typeface="Arial"/>
                <a:cs typeface="Arial"/>
              </a:rPr>
              <a:t>band</a:t>
            </a:r>
            <a:r>
              <a:rPr sz="2400" spc="-1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400" spc="-1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400" spc="-15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000099"/>
                </a:solidFill>
                <a:latin typeface="Arial"/>
                <a:cs typeface="Arial"/>
              </a:rPr>
              <a:t>spectrum</a:t>
            </a:r>
            <a:r>
              <a:rPr sz="2400" spc="-2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Arial"/>
                <a:cs typeface="Arial"/>
              </a:rPr>
              <a:t>for</a:t>
            </a:r>
            <a:r>
              <a:rPr sz="2400" spc="-1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Arial"/>
                <a:cs typeface="Arial"/>
              </a:rPr>
              <a:t>the</a:t>
            </a:r>
            <a:r>
              <a:rPr sz="2400" spc="-1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000099"/>
                </a:solidFill>
                <a:latin typeface="Arial"/>
                <a:cs typeface="Arial"/>
              </a:rPr>
              <a:t>whole</a:t>
            </a:r>
            <a:r>
              <a:rPr sz="2400" spc="-20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00099"/>
                </a:solidFill>
                <a:latin typeface="Arial"/>
                <a:cs typeface="Arial"/>
              </a:rPr>
              <a:t>time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50" dirty="0">
                <a:solidFill>
                  <a:srgbClr val="000099"/>
                </a:solidFill>
                <a:latin typeface="Arial"/>
                <a:cs typeface="Arial"/>
              </a:rPr>
              <a:t>Advantages: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2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65" dirty="0">
                <a:solidFill>
                  <a:srgbClr val="000099"/>
                </a:solidFill>
                <a:latin typeface="Arial"/>
                <a:cs typeface="Arial"/>
              </a:rPr>
              <a:t>no </a:t>
            </a:r>
            <a:r>
              <a:rPr sz="2000" spc="-85" dirty="0">
                <a:solidFill>
                  <a:srgbClr val="000099"/>
                </a:solidFill>
                <a:latin typeface="Arial"/>
                <a:cs typeface="Arial"/>
              </a:rPr>
              <a:t>dynamic </a:t>
            </a:r>
            <a:r>
              <a:rPr sz="2000" spc="-50" dirty="0">
                <a:solidFill>
                  <a:srgbClr val="000099"/>
                </a:solidFill>
                <a:latin typeface="Arial"/>
                <a:cs typeface="Arial"/>
              </a:rPr>
              <a:t>coordination</a:t>
            </a:r>
            <a:r>
              <a:rPr sz="2000" spc="-31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95" dirty="0">
                <a:solidFill>
                  <a:srgbClr val="000099"/>
                </a:solidFill>
                <a:latin typeface="Arial"/>
                <a:cs typeface="Arial"/>
              </a:rPr>
              <a:t>needed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05" dirty="0">
                <a:solidFill>
                  <a:srgbClr val="000099"/>
                </a:solidFill>
                <a:latin typeface="Arial"/>
                <a:cs typeface="Arial"/>
              </a:rPr>
              <a:t>works </a:t>
            </a:r>
            <a:r>
              <a:rPr sz="2000" spc="-110" dirty="0">
                <a:solidFill>
                  <a:srgbClr val="000099"/>
                </a:solidFill>
                <a:latin typeface="Arial"/>
                <a:cs typeface="Arial"/>
              </a:rPr>
              <a:t>also </a:t>
            </a:r>
            <a:r>
              <a:rPr sz="2000" spc="-30" dirty="0">
                <a:solidFill>
                  <a:srgbClr val="000099"/>
                </a:solidFill>
                <a:latin typeface="Arial"/>
                <a:cs typeface="Arial"/>
              </a:rPr>
              <a:t>for </a:t>
            </a:r>
            <a:r>
              <a:rPr sz="2000" spc="-100" dirty="0">
                <a:solidFill>
                  <a:srgbClr val="000099"/>
                </a:solidFill>
                <a:latin typeface="Arial"/>
                <a:cs typeface="Arial"/>
              </a:rPr>
              <a:t>analog</a:t>
            </a:r>
            <a:r>
              <a:rPr sz="2000" spc="-1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120" dirty="0">
                <a:solidFill>
                  <a:srgbClr val="000099"/>
                </a:solidFill>
                <a:latin typeface="Arial"/>
                <a:cs typeface="Arial"/>
              </a:rPr>
              <a:t>signals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46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60" dirty="0">
                <a:solidFill>
                  <a:srgbClr val="000099"/>
                </a:solidFill>
                <a:latin typeface="Arial"/>
                <a:cs typeface="Arial"/>
              </a:rPr>
              <a:t>Disadvantages: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2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solidFill>
                  <a:srgbClr val="000099"/>
                </a:solidFill>
                <a:latin typeface="Arial"/>
                <a:cs typeface="Arial"/>
              </a:rPr>
              <a:t>waste </a:t>
            </a: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of</a:t>
            </a:r>
            <a:r>
              <a:rPr sz="2000" spc="-1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000099"/>
                </a:solidFill>
                <a:latin typeface="Arial"/>
                <a:cs typeface="Arial"/>
              </a:rPr>
              <a:t>bandwidth</a:t>
            </a:r>
            <a:endParaRPr sz="20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000" spc="30" dirty="0">
                <a:solidFill>
                  <a:srgbClr val="000099"/>
                </a:solidFill>
                <a:latin typeface="Arial"/>
                <a:cs typeface="Arial"/>
              </a:rPr>
              <a:t>if </a:t>
            </a:r>
            <a:r>
              <a:rPr sz="2000" spc="-45" dirty="0">
                <a:solidFill>
                  <a:srgbClr val="000099"/>
                </a:solidFill>
                <a:latin typeface="Arial"/>
                <a:cs typeface="Arial"/>
              </a:rPr>
              <a:t>traffic </a:t>
            </a:r>
            <a:r>
              <a:rPr sz="2000" spc="-35" dirty="0">
                <a:solidFill>
                  <a:srgbClr val="000099"/>
                </a:solidFill>
                <a:latin typeface="Arial"/>
                <a:cs typeface="Arial"/>
              </a:rPr>
              <a:t>distributed</a:t>
            </a:r>
            <a:r>
              <a:rPr sz="2000" spc="-3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000099"/>
                </a:solidFill>
                <a:latin typeface="Arial"/>
                <a:cs typeface="Arial"/>
              </a:rPr>
              <a:t>unevenly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9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45" dirty="0">
                <a:solidFill>
                  <a:srgbClr val="000099"/>
                </a:solidFill>
                <a:latin typeface="Arial"/>
                <a:cs typeface="Arial"/>
              </a:rPr>
              <a:t>inflexible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90" dirty="0">
                <a:solidFill>
                  <a:srgbClr val="000099"/>
                </a:solidFill>
                <a:latin typeface="Arial"/>
                <a:cs typeface="Arial"/>
              </a:rPr>
              <a:t>guard</a:t>
            </a:r>
            <a:r>
              <a:rPr sz="2000" spc="-1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160" dirty="0">
                <a:solidFill>
                  <a:srgbClr val="000099"/>
                </a:solidFill>
                <a:latin typeface="Arial"/>
                <a:cs typeface="Arial"/>
              </a:rPr>
              <a:t>spaces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42282" y="3527297"/>
            <a:ext cx="4514215" cy="2676525"/>
            <a:chOff x="4542282" y="3527297"/>
            <a:chExt cx="4514215" cy="2676525"/>
          </a:xfrm>
        </p:grpSpPr>
        <p:sp>
          <p:nvSpPr>
            <p:cNvPr id="4" name="object 4"/>
            <p:cNvSpPr/>
            <p:nvPr/>
          </p:nvSpPr>
          <p:spPr>
            <a:xfrm>
              <a:off x="4542282" y="6111874"/>
              <a:ext cx="92709" cy="915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94733" y="3527297"/>
              <a:ext cx="4462145" cy="2626360"/>
            </a:xfrm>
            <a:custGeom>
              <a:avLst/>
              <a:gdLst/>
              <a:ahLst/>
              <a:cxnLst/>
              <a:rect l="l" t="t" r="r" b="b"/>
              <a:pathLst>
                <a:path w="4462145" h="2626360">
                  <a:moveTo>
                    <a:pt x="2091182" y="629158"/>
                  </a:moveTo>
                  <a:lnTo>
                    <a:pt x="2071116" y="608330"/>
                  </a:lnTo>
                  <a:lnTo>
                    <a:pt x="0" y="2605405"/>
                  </a:lnTo>
                  <a:lnTo>
                    <a:pt x="20066" y="2626233"/>
                  </a:lnTo>
                  <a:lnTo>
                    <a:pt x="2091182" y="629158"/>
                  </a:lnTo>
                  <a:close/>
                </a:path>
                <a:path w="4462145" h="2626360">
                  <a:moveTo>
                    <a:pt x="4461637" y="577596"/>
                  </a:moveTo>
                  <a:lnTo>
                    <a:pt x="4432681" y="563118"/>
                  </a:lnTo>
                  <a:lnTo>
                    <a:pt x="4374769" y="534162"/>
                  </a:lnTo>
                  <a:lnTo>
                    <a:pt x="4374769" y="563118"/>
                  </a:lnTo>
                  <a:lnTo>
                    <a:pt x="2055990" y="563118"/>
                  </a:lnTo>
                  <a:lnTo>
                    <a:pt x="2055990" y="86868"/>
                  </a:lnTo>
                  <a:lnTo>
                    <a:pt x="2084959" y="86868"/>
                  </a:lnTo>
                  <a:lnTo>
                    <a:pt x="2077720" y="72390"/>
                  </a:lnTo>
                  <a:lnTo>
                    <a:pt x="2041512" y="0"/>
                  </a:lnTo>
                  <a:lnTo>
                    <a:pt x="1998091" y="86868"/>
                  </a:lnTo>
                  <a:lnTo>
                    <a:pt x="2027047" y="86868"/>
                  </a:lnTo>
                  <a:lnTo>
                    <a:pt x="2027047" y="563118"/>
                  </a:lnTo>
                  <a:lnTo>
                    <a:pt x="1814449" y="563118"/>
                  </a:lnTo>
                  <a:lnTo>
                    <a:pt x="1814449" y="592074"/>
                  </a:lnTo>
                  <a:lnTo>
                    <a:pt x="2027047" y="592074"/>
                  </a:lnTo>
                  <a:lnTo>
                    <a:pt x="2027047" y="609600"/>
                  </a:lnTo>
                  <a:lnTo>
                    <a:pt x="2055990" y="609600"/>
                  </a:lnTo>
                  <a:lnTo>
                    <a:pt x="2055990" y="592074"/>
                  </a:lnTo>
                  <a:lnTo>
                    <a:pt x="4374769" y="592074"/>
                  </a:lnTo>
                  <a:lnTo>
                    <a:pt x="4374769" y="621030"/>
                  </a:lnTo>
                  <a:lnTo>
                    <a:pt x="4432681" y="592074"/>
                  </a:lnTo>
                  <a:lnTo>
                    <a:pt x="4461637" y="57759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51710" y="429209"/>
            <a:ext cx="463232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0" dirty="0"/>
              <a:t>Frequency</a:t>
            </a:r>
            <a:r>
              <a:rPr sz="4400" spc="-395" dirty="0"/>
              <a:t> </a:t>
            </a:r>
            <a:r>
              <a:rPr sz="4400" spc="-75" dirty="0"/>
              <a:t>multiplex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6687057" y="2802382"/>
            <a:ext cx="469900" cy="502284"/>
            <a:chOff x="6687057" y="2802382"/>
            <a:chExt cx="469900" cy="502284"/>
          </a:xfrm>
        </p:grpSpPr>
        <p:sp>
          <p:nvSpPr>
            <p:cNvPr id="8" name="object 8"/>
            <p:cNvSpPr/>
            <p:nvPr/>
          </p:nvSpPr>
          <p:spPr>
            <a:xfrm>
              <a:off x="7036307" y="2808732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93407" y="2808732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93407" y="2808732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37260" y="2923032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93407" y="2923032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296657" y="2802382"/>
            <a:ext cx="469900" cy="502284"/>
            <a:chOff x="7296657" y="2802382"/>
            <a:chExt cx="469900" cy="502284"/>
          </a:xfrm>
        </p:grpSpPr>
        <p:sp>
          <p:nvSpPr>
            <p:cNvPr id="14" name="object 14"/>
            <p:cNvSpPr/>
            <p:nvPr/>
          </p:nvSpPr>
          <p:spPr>
            <a:xfrm>
              <a:off x="7645907" y="2808732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03007" y="2808732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03007" y="2808732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46860" y="2923032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03007" y="2923032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906257" y="2802382"/>
            <a:ext cx="469900" cy="502284"/>
            <a:chOff x="7906257" y="2802382"/>
            <a:chExt cx="469900" cy="502284"/>
          </a:xfrm>
        </p:grpSpPr>
        <p:sp>
          <p:nvSpPr>
            <p:cNvPr id="20" name="object 20"/>
            <p:cNvSpPr/>
            <p:nvPr/>
          </p:nvSpPr>
          <p:spPr>
            <a:xfrm>
              <a:off x="8255507" y="2808732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12607" y="2808732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12607" y="2808732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56460" y="2923032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912607" y="2923032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515857" y="2802382"/>
            <a:ext cx="469900" cy="502284"/>
            <a:chOff x="8515857" y="2802382"/>
            <a:chExt cx="469900" cy="502284"/>
          </a:xfrm>
        </p:grpSpPr>
        <p:sp>
          <p:nvSpPr>
            <p:cNvPr id="26" name="object 26"/>
            <p:cNvSpPr/>
            <p:nvPr/>
          </p:nvSpPr>
          <p:spPr>
            <a:xfrm>
              <a:off x="8865107" y="2808732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522207" y="2808732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22207" y="2808732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866060" y="2923032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522207" y="2923032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655307" y="2965780"/>
            <a:ext cx="2268855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110"/>
              </a:spcBef>
              <a:tabLst>
                <a:tab pos="732155" algn="l"/>
                <a:tab pos="1344930" algn="l"/>
                <a:tab pos="1955164" algn="l"/>
              </a:tabLst>
            </a:pP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3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4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5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6</a:t>
            </a:r>
            <a:endParaRPr sz="1575" baseline="-15873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85250" y="3746703"/>
            <a:ext cx="825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87848" y="6113475"/>
            <a:ext cx="825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77153" y="3521405"/>
            <a:ext cx="12827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5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82058" y="3771646"/>
            <a:ext cx="4127500" cy="2210435"/>
            <a:chOff x="4782058" y="3771646"/>
            <a:chExt cx="4127500" cy="2210435"/>
          </a:xfrm>
        </p:grpSpPr>
        <p:sp>
          <p:nvSpPr>
            <p:cNvPr id="36" name="object 36"/>
            <p:cNvSpPr/>
            <p:nvPr/>
          </p:nvSpPr>
          <p:spPr>
            <a:xfrm>
              <a:off x="4788408" y="567391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10556" y="3810000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915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88408" y="3810000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5999" y="0"/>
                  </a:moveTo>
                  <a:lnTo>
                    <a:pt x="1863851" y="0"/>
                  </a:lnTo>
                  <a:lnTo>
                    <a:pt x="0" y="1863915"/>
                  </a:lnTo>
                  <a:lnTo>
                    <a:pt x="422147" y="1863915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88408" y="3810000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915"/>
                  </a:moveTo>
                  <a:lnTo>
                    <a:pt x="1863851" y="0"/>
                  </a:lnTo>
                  <a:lnTo>
                    <a:pt x="2285999" y="0"/>
                  </a:lnTo>
                  <a:lnTo>
                    <a:pt x="2285999" y="301751"/>
                  </a:lnTo>
                  <a:lnTo>
                    <a:pt x="422147" y="2165604"/>
                  </a:lnTo>
                  <a:lnTo>
                    <a:pt x="0" y="2165604"/>
                  </a:lnTo>
                  <a:lnTo>
                    <a:pt x="0" y="1863915"/>
                  </a:lnTo>
                  <a:close/>
                </a:path>
                <a:path w="2286000" h="2165985">
                  <a:moveTo>
                    <a:pt x="0" y="1863915"/>
                  </a:moveTo>
                  <a:lnTo>
                    <a:pt x="422147" y="1863915"/>
                  </a:lnTo>
                  <a:lnTo>
                    <a:pt x="2285999" y="0"/>
                  </a:lnTo>
                </a:path>
                <a:path w="2286000" h="2165985">
                  <a:moveTo>
                    <a:pt x="422147" y="1863915"/>
                  </a:moveTo>
                  <a:lnTo>
                    <a:pt x="422147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98008" y="5641911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20156" y="3777996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915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98008" y="3777996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5999" y="0"/>
                  </a:moveTo>
                  <a:lnTo>
                    <a:pt x="1863851" y="0"/>
                  </a:lnTo>
                  <a:lnTo>
                    <a:pt x="0" y="1863915"/>
                  </a:lnTo>
                  <a:lnTo>
                    <a:pt x="422147" y="1863915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98008" y="3777996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915"/>
                  </a:moveTo>
                  <a:lnTo>
                    <a:pt x="1863851" y="0"/>
                  </a:lnTo>
                  <a:lnTo>
                    <a:pt x="2285999" y="0"/>
                  </a:lnTo>
                  <a:lnTo>
                    <a:pt x="2285999" y="301751"/>
                  </a:lnTo>
                  <a:lnTo>
                    <a:pt x="422147" y="2165604"/>
                  </a:lnTo>
                  <a:lnTo>
                    <a:pt x="0" y="2165604"/>
                  </a:lnTo>
                  <a:lnTo>
                    <a:pt x="0" y="1863915"/>
                  </a:lnTo>
                  <a:close/>
                </a:path>
                <a:path w="2286000" h="2165985">
                  <a:moveTo>
                    <a:pt x="0" y="1863915"/>
                  </a:moveTo>
                  <a:lnTo>
                    <a:pt x="422147" y="1863915"/>
                  </a:lnTo>
                  <a:lnTo>
                    <a:pt x="2285999" y="0"/>
                  </a:lnTo>
                </a:path>
                <a:path w="2286000" h="2165985">
                  <a:moveTo>
                    <a:pt x="422147" y="1863915"/>
                  </a:moveTo>
                  <a:lnTo>
                    <a:pt x="422147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07608" y="5663247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29756" y="3799332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915"/>
                  </a:lnTo>
                  <a:lnTo>
                    <a:pt x="0" y="2165604"/>
                  </a:lnTo>
                  <a:lnTo>
                    <a:pt x="1863852" y="301752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007608" y="3799332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5999" y="0"/>
                  </a:moveTo>
                  <a:lnTo>
                    <a:pt x="1863851" y="0"/>
                  </a:lnTo>
                  <a:lnTo>
                    <a:pt x="0" y="1863915"/>
                  </a:lnTo>
                  <a:lnTo>
                    <a:pt x="422147" y="1863915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7608" y="3799332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915"/>
                  </a:moveTo>
                  <a:lnTo>
                    <a:pt x="1863851" y="0"/>
                  </a:lnTo>
                  <a:lnTo>
                    <a:pt x="2285999" y="0"/>
                  </a:lnTo>
                  <a:lnTo>
                    <a:pt x="2285999" y="301752"/>
                  </a:lnTo>
                  <a:lnTo>
                    <a:pt x="422147" y="2165604"/>
                  </a:lnTo>
                  <a:lnTo>
                    <a:pt x="0" y="2165604"/>
                  </a:lnTo>
                  <a:lnTo>
                    <a:pt x="0" y="1863915"/>
                  </a:lnTo>
                  <a:close/>
                </a:path>
                <a:path w="2286000" h="2165985">
                  <a:moveTo>
                    <a:pt x="0" y="1863915"/>
                  </a:moveTo>
                  <a:lnTo>
                    <a:pt x="422147" y="1863915"/>
                  </a:lnTo>
                  <a:lnTo>
                    <a:pt x="2285999" y="0"/>
                  </a:lnTo>
                </a:path>
                <a:path w="2286000" h="2165985">
                  <a:moveTo>
                    <a:pt x="422147" y="1863915"/>
                  </a:moveTo>
                  <a:lnTo>
                    <a:pt x="422147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17208" y="5663247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039356" y="3799332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915"/>
                  </a:lnTo>
                  <a:lnTo>
                    <a:pt x="0" y="2165604"/>
                  </a:lnTo>
                  <a:lnTo>
                    <a:pt x="1863852" y="301752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617208" y="3799332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915"/>
                  </a:lnTo>
                  <a:lnTo>
                    <a:pt x="422148" y="1863915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617208" y="3799332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915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2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915"/>
                  </a:lnTo>
                  <a:close/>
                </a:path>
                <a:path w="2286000" h="2165985">
                  <a:moveTo>
                    <a:pt x="0" y="1863915"/>
                  </a:moveTo>
                  <a:lnTo>
                    <a:pt x="422148" y="1863915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915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7207" y="3785615"/>
            <a:ext cx="2858135" cy="2082164"/>
            <a:chOff x="2807207" y="3785615"/>
            <a:chExt cx="2858135" cy="2082164"/>
          </a:xfrm>
        </p:grpSpPr>
        <p:sp>
          <p:nvSpPr>
            <p:cNvPr id="3" name="object 3"/>
            <p:cNvSpPr/>
            <p:nvPr/>
          </p:nvSpPr>
          <p:spPr>
            <a:xfrm>
              <a:off x="2807207" y="5796648"/>
              <a:ext cx="85090" cy="707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70327" y="3861815"/>
              <a:ext cx="2764155" cy="1973580"/>
            </a:xfrm>
            <a:custGeom>
              <a:avLst/>
              <a:gdLst/>
              <a:ahLst/>
              <a:cxnLst/>
              <a:rect l="l" t="t" r="r" b="b"/>
              <a:pathLst>
                <a:path w="2764154" h="1973579">
                  <a:moveTo>
                    <a:pt x="2764155" y="0"/>
                  </a:moveTo>
                  <a:lnTo>
                    <a:pt x="2750058" y="0"/>
                  </a:lnTo>
                  <a:lnTo>
                    <a:pt x="2750058" y="401662"/>
                  </a:lnTo>
                  <a:lnTo>
                    <a:pt x="0" y="1962429"/>
                  </a:lnTo>
                  <a:lnTo>
                    <a:pt x="6350" y="1973503"/>
                  </a:lnTo>
                  <a:lnTo>
                    <a:pt x="2750058" y="416191"/>
                  </a:lnTo>
                  <a:lnTo>
                    <a:pt x="2750058" y="419100"/>
                  </a:lnTo>
                  <a:lnTo>
                    <a:pt x="2764155" y="419100"/>
                  </a:lnTo>
                  <a:lnTo>
                    <a:pt x="2764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8634" y="3785615"/>
              <a:ext cx="76200" cy="763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029457" y="4160265"/>
            <a:ext cx="6102350" cy="1612900"/>
            <a:chOff x="3029457" y="4160265"/>
            <a:chExt cx="6102350" cy="1612900"/>
          </a:xfrm>
        </p:grpSpPr>
        <p:sp>
          <p:nvSpPr>
            <p:cNvPr id="7" name="object 7"/>
            <p:cNvSpPr/>
            <p:nvPr/>
          </p:nvSpPr>
          <p:spPr>
            <a:xfrm>
              <a:off x="9055607" y="4358639"/>
              <a:ext cx="76200" cy="76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12707" y="4388865"/>
              <a:ext cx="342900" cy="14604"/>
            </a:xfrm>
            <a:custGeom>
              <a:avLst/>
              <a:gdLst/>
              <a:ahLst/>
              <a:cxnLst/>
              <a:rect l="l" t="t" r="r" b="b"/>
              <a:pathLst>
                <a:path w="342900" h="14604">
                  <a:moveTo>
                    <a:pt x="0" y="14223"/>
                  </a:moveTo>
                  <a:lnTo>
                    <a:pt x="342900" y="14223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14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40808" y="42809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2286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12707" y="41666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299"/>
                  </a:lnTo>
                  <a:lnTo>
                    <a:pt x="0" y="457199"/>
                  </a:lnTo>
                  <a:lnTo>
                    <a:pt x="114300" y="3428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40807" y="41666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199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771899" y="114299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40807" y="41666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299"/>
                  </a:moveTo>
                  <a:lnTo>
                    <a:pt x="114300" y="0"/>
                  </a:lnTo>
                  <a:lnTo>
                    <a:pt x="3886199" y="0"/>
                  </a:lnTo>
                  <a:lnTo>
                    <a:pt x="3886199" y="342899"/>
                  </a:lnTo>
                  <a:lnTo>
                    <a:pt x="3771899" y="457199"/>
                  </a:lnTo>
                  <a:lnTo>
                    <a:pt x="0" y="457199"/>
                  </a:lnTo>
                  <a:lnTo>
                    <a:pt x="0" y="114299"/>
                  </a:lnTo>
                  <a:close/>
                </a:path>
                <a:path w="3886200" h="457200">
                  <a:moveTo>
                    <a:pt x="0" y="114299"/>
                  </a:moveTo>
                  <a:lnTo>
                    <a:pt x="3771899" y="114299"/>
                  </a:lnTo>
                  <a:lnTo>
                    <a:pt x="3886199" y="0"/>
                  </a:lnTo>
                </a:path>
                <a:path w="3886200" h="457200">
                  <a:moveTo>
                    <a:pt x="3771899" y="114299"/>
                  </a:moveTo>
                  <a:lnTo>
                    <a:pt x="3771899" y="457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59808" y="45095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2286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31707" y="43952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299"/>
                  </a:lnTo>
                  <a:lnTo>
                    <a:pt x="0" y="457199"/>
                  </a:lnTo>
                  <a:lnTo>
                    <a:pt x="114300" y="3428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59807" y="43952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199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771899" y="114299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59807" y="43952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299"/>
                  </a:moveTo>
                  <a:lnTo>
                    <a:pt x="114300" y="0"/>
                  </a:lnTo>
                  <a:lnTo>
                    <a:pt x="3886199" y="0"/>
                  </a:lnTo>
                  <a:lnTo>
                    <a:pt x="3886199" y="342899"/>
                  </a:lnTo>
                  <a:lnTo>
                    <a:pt x="3771899" y="457199"/>
                  </a:lnTo>
                  <a:lnTo>
                    <a:pt x="0" y="457199"/>
                  </a:lnTo>
                  <a:lnTo>
                    <a:pt x="0" y="114299"/>
                  </a:lnTo>
                  <a:close/>
                </a:path>
                <a:path w="3886200" h="457200">
                  <a:moveTo>
                    <a:pt x="0" y="114299"/>
                  </a:moveTo>
                  <a:lnTo>
                    <a:pt x="3771899" y="114299"/>
                  </a:lnTo>
                  <a:lnTo>
                    <a:pt x="3886199" y="0"/>
                  </a:lnTo>
                </a:path>
                <a:path w="3886200" h="457200">
                  <a:moveTo>
                    <a:pt x="3771899" y="114299"/>
                  </a:moveTo>
                  <a:lnTo>
                    <a:pt x="3771899" y="457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78808" y="47381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2286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50707" y="46238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299"/>
                  </a:lnTo>
                  <a:lnTo>
                    <a:pt x="0" y="457199"/>
                  </a:lnTo>
                  <a:lnTo>
                    <a:pt x="114300" y="3428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78807" y="46238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199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771899" y="114299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78807" y="46238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299"/>
                  </a:moveTo>
                  <a:lnTo>
                    <a:pt x="114300" y="0"/>
                  </a:lnTo>
                  <a:lnTo>
                    <a:pt x="3886199" y="0"/>
                  </a:lnTo>
                  <a:lnTo>
                    <a:pt x="3886199" y="342899"/>
                  </a:lnTo>
                  <a:lnTo>
                    <a:pt x="3771899" y="457199"/>
                  </a:lnTo>
                  <a:lnTo>
                    <a:pt x="0" y="457199"/>
                  </a:lnTo>
                  <a:lnTo>
                    <a:pt x="0" y="114299"/>
                  </a:lnTo>
                  <a:close/>
                </a:path>
                <a:path w="3886200" h="457200">
                  <a:moveTo>
                    <a:pt x="0" y="114299"/>
                  </a:moveTo>
                  <a:lnTo>
                    <a:pt x="3771899" y="114299"/>
                  </a:lnTo>
                  <a:lnTo>
                    <a:pt x="3886199" y="0"/>
                  </a:lnTo>
                </a:path>
                <a:path w="3886200" h="457200">
                  <a:moveTo>
                    <a:pt x="3771899" y="114299"/>
                  </a:moveTo>
                  <a:lnTo>
                    <a:pt x="3771899" y="457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97808" y="49667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2286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69707" y="48524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299"/>
                  </a:lnTo>
                  <a:lnTo>
                    <a:pt x="0" y="457199"/>
                  </a:lnTo>
                  <a:lnTo>
                    <a:pt x="114300" y="3428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97807" y="48524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199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771899" y="114299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97807" y="48524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299"/>
                  </a:moveTo>
                  <a:lnTo>
                    <a:pt x="114300" y="0"/>
                  </a:lnTo>
                  <a:lnTo>
                    <a:pt x="3886199" y="0"/>
                  </a:lnTo>
                  <a:lnTo>
                    <a:pt x="3886199" y="342899"/>
                  </a:lnTo>
                  <a:lnTo>
                    <a:pt x="3771899" y="457199"/>
                  </a:lnTo>
                  <a:lnTo>
                    <a:pt x="0" y="457199"/>
                  </a:lnTo>
                  <a:lnTo>
                    <a:pt x="0" y="114299"/>
                  </a:lnTo>
                  <a:close/>
                </a:path>
                <a:path w="3886200" h="457200">
                  <a:moveTo>
                    <a:pt x="0" y="114299"/>
                  </a:moveTo>
                  <a:lnTo>
                    <a:pt x="3771899" y="114299"/>
                  </a:lnTo>
                  <a:lnTo>
                    <a:pt x="3886199" y="0"/>
                  </a:lnTo>
                </a:path>
                <a:path w="3886200" h="457200">
                  <a:moveTo>
                    <a:pt x="3771899" y="114299"/>
                  </a:moveTo>
                  <a:lnTo>
                    <a:pt x="3771899" y="457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16808" y="51953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2286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88707" y="50810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299"/>
                  </a:lnTo>
                  <a:lnTo>
                    <a:pt x="0" y="457199"/>
                  </a:lnTo>
                  <a:lnTo>
                    <a:pt x="114300" y="34289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16807" y="50810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199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771899" y="114299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16807" y="50810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299"/>
                  </a:moveTo>
                  <a:lnTo>
                    <a:pt x="114300" y="0"/>
                  </a:lnTo>
                  <a:lnTo>
                    <a:pt x="3886199" y="0"/>
                  </a:lnTo>
                  <a:lnTo>
                    <a:pt x="3886199" y="342899"/>
                  </a:lnTo>
                  <a:lnTo>
                    <a:pt x="3771899" y="457199"/>
                  </a:lnTo>
                  <a:lnTo>
                    <a:pt x="0" y="457199"/>
                  </a:lnTo>
                  <a:lnTo>
                    <a:pt x="0" y="114299"/>
                  </a:lnTo>
                  <a:close/>
                </a:path>
                <a:path w="3886200" h="457200">
                  <a:moveTo>
                    <a:pt x="0" y="114299"/>
                  </a:moveTo>
                  <a:lnTo>
                    <a:pt x="3771899" y="114299"/>
                  </a:lnTo>
                  <a:lnTo>
                    <a:pt x="3886199" y="0"/>
                  </a:lnTo>
                </a:path>
                <a:path w="3886200" h="457200">
                  <a:moveTo>
                    <a:pt x="3771899" y="114299"/>
                  </a:moveTo>
                  <a:lnTo>
                    <a:pt x="3771899" y="4571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35807" y="5423915"/>
              <a:ext cx="3771900" cy="342900"/>
            </a:xfrm>
            <a:custGeom>
              <a:avLst/>
              <a:gdLst/>
              <a:ahLst/>
              <a:cxnLst/>
              <a:rect l="l" t="t" r="r" b="b"/>
              <a:pathLst>
                <a:path w="3771900" h="342900">
                  <a:moveTo>
                    <a:pt x="37719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3771900" y="342900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07707" y="5309615"/>
              <a:ext cx="114300" cy="457200"/>
            </a:xfrm>
            <a:custGeom>
              <a:avLst/>
              <a:gdLst/>
              <a:ahLst/>
              <a:cxnLst/>
              <a:rect l="l" t="t" r="r" b="b"/>
              <a:pathLst>
                <a:path w="114300" h="457200">
                  <a:moveTo>
                    <a:pt x="114300" y="0"/>
                  </a:moveTo>
                  <a:lnTo>
                    <a:pt x="0" y="114300"/>
                  </a:lnTo>
                  <a:lnTo>
                    <a:pt x="0" y="457200"/>
                  </a:lnTo>
                  <a:lnTo>
                    <a:pt x="114300" y="3429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35807" y="5309615"/>
              <a:ext cx="3886200" cy="114300"/>
            </a:xfrm>
            <a:custGeom>
              <a:avLst/>
              <a:gdLst/>
              <a:ahLst/>
              <a:cxnLst/>
              <a:rect l="l" t="t" r="r" b="b"/>
              <a:pathLst>
                <a:path w="3886200" h="114300">
                  <a:moveTo>
                    <a:pt x="3886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771900" y="11430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35807" y="5309615"/>
              <a:ext cx="3886200" cy="457200"/>
            </a:xfrm>
            <a:custGeom>
              <a:avLst/>
              <a:gdLst/>
              <a:ahLst/>
              <a:cxnLst/>
              <a:rect l="l" t="t" r="r" b="b"/>
              <a:pathLst>
                <a:path w="3886200" h="457200">
                  <a:moveTo>
                    <a:pt x="0" y="114300"/>
                  </a:moveTo>
                  <a:lnTo>
                    <a:pt x="114300" y="0"/>
                  </a:lnTo>
                  <a:lnTo>
                    <a:pt x="3886200" y="0"/>
                  </a:lnTo>
                  <a:lnTo>
                    <a:pt x="3886200" y="342900"/>
                  </a:lnTo>
                  <a:lnTo>
                    <a:pt x="3771900" y="457200"/>
                  </a:lnTo>
                  <a:lnTo>
                    <a:pt x="0" y="457200"/>
                  </a:lnTo>
                  <a:lnTo>
                    <a:pt x="0" y="114300"/>
                  </a:lnTo>
                  <a:close/>
                </a:path>
                <a:path w="3886200" h="457200">
                  <a:moveTo>
                    <a:pt x="0" y="114300"/>
                  </a:moveTo>
                  <a:lnTo>
                    <a:pt x="3771900" y="114300"/>
                  </a:lnTo>
                  <a:lnTo>
                    <a:pt x="3886200" y="0"/>
                  </a:lnTo>
                </a:path>
                <a:path w="3886200" h="457200">
                  <a:moveTo>
                    <a:pt x="3771900" y="114300"/>
                  </a:moveTo>
                  <a:lnTo>
                    <a:pt x="3771900" y="4572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985250" y="4039361"/>
            <a:ext cx="825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33898" y="3605606"/>
            <a:ext cx="12827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5" dirty="0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066790" y="3302253"/>
            <a:ext cx="469900" cy="502284"/>
            <a:chOff x="6066790" y="3302253"/>
            <a:chExt cx="469900" cy="502284"/>
          </a:xfrm>
        </p:grpSpPr>
        <p:sp>
          <p:nvSpPr>
            <p:cNvPr id="36" name="object 36"/>
            <p:cNvSpPr/>
            <p:nvPr/>
          </p:nvSpPr>
          <p:spPr>
            <a:xfrm>
              <a:off x="64160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731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731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4169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0731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6676390" y="3302253"/>
            <a:ext cx="469900" cy="502284"/>
            <a:chOff x="6676390" y="3302253"/>
            <a:chExt cx="469900" cy="502284"/>
          </a:xfrm>
        </p:grpSpPr>
        <p:sp>
          <p:nvSpPr>
            <p:cNvPr id="42" name="object 42"/>
            <p:cNvSpPr/>
            <p:nvPr/>
          </p:nvSpPr>
          <p:spPr>
            <a:xfrm>
              <a:off x="70256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827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827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0265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6827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7285990" y="3302253"/>
            <a:ext cx="469900" cy="502284"/>
            <a:chOff x="7285990" y="3302253"/>
            <a:chExt cx="469900" cy="502284"/>
          </a:xfrm>
        </p:grpSpPr>
        <p:sp>
          <p:nvSpPr>
            <p:cNvPr id="48" name="object 48"/>
            <p:cNvSpPr/>
            <p:nvPr/>
          </p:nvSpPr>
          <p:spPr>
            <a:xfrm>
              <a:off x="76352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923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923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6361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2923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7895590" y="3302253"/>
            <a:ext cx="469900" cy="502284"/>
            <a:chOff x="7895590" y="3302253"/>
            <a:chExt cx="469900" cy="502284"/>
          </a:xfrm>
        </p:grpSpPr>
        <p:sp>
          <p:nvSpPr>
            <p:cNvPr id="54" name="object 54"/>
            <p:cNvSpPr/>
            <p:nvPr/>
          </p:nvSpPr>
          <p:spPr>
            <a:xfrm>
              <a:off x="82448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019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9019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2457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9019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8505190" y="3302253"/>
            <a:ext cx="469900" cy="502284"/>
            <a:chOff x="8505190" y="3302253"/>
            <a:chExt cx="469900" cy="502284"/>
          </a:xfrm>
        </p:grpSpPr>
        <p:sp>
          <p:nvSpPr>
            <p:cNvPr id="60" name="object 60"/>
            <p:cNvSpPr/>
            <p:nvPr/>
          </p:nvSpPr>
          <p:spPr>
            <a:xfrm>
              <a:off x="88544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5115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5115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8553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5115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5457190" y="3302253"/>
            <a:ext cx="469900" cy="502284"/>
            <a:chOff x="5457190" y="3302253"/>
            <a:chExt cx="469900" cy="502284"/>
          </a:xfrm>
        </p:grpSpPr>
        <p:sp>
          <p:nvSpPr>
            <p:cNvPr id="66" name="object 66"/>
            <p:cNvSpPr/>
            <p:nvPr/>
          </p:nvSpPr>
          <p:spPr>
            <a:xfrm>
              <a:off x="5806440" y="3308603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4"/>
                  </a:lnTo>
                  <a:lnTo>
                    <a:pt x="114300" y="37490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63540" y="3308603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463540" y="3308603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4"/>
                  </a:lnTo>
                  <a:lnTo>
                    <a:pt x="342900" y="489204"/>
                  </a:lnTo>
                  <a:lnTo>
                    <a:pt x="0" y="489204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07392" y="3422903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4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463540" y="3422903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387340" y="3465957"/>
            <a:ext cx="3513454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5"/>
              </a:spcBef>
              <a:tabLst>
                <a:tab pos="772795" algn="l"/>
                <a:tab pos="1383030" algn="l"/>
                <a:tab pos="1992630" algn="l"/>
                <a:tab pos="2602230" algn="l"/>
                <a:tab pos="3212465" algn="l"/>
              </a:tabLst>
            </a:pP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1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2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3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4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5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6</a:t>
            </a:r>
            <a:endParaRPr sz="1575" baseline="-15873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xfrm>
            <a:off x="2874010" y="429209"/>
            <a:ext cx="33851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0" dirty="0"/>
              <a:t>Time</a:t>
            </a:r>
            <a:r>
              <a:rPr sz="4400" spc="-390" dirty="0"/>
              <a:t> </a:t>
            </a:r>
            <a:r>
              <a:rPr sz="4400" spc="-75" dirty="0"/>
              <a:t>multiplex</a:t>
            </a:r>
            <a:endParaRPr sz="4400"/>
          </a:p>
        </p:txBody>
      </p:sp>
      <p:sp>
        <p:nvSpPr>
          <p:cNvPr id="73" name="object 73"/>
          <p:cNvSpPr txBox="1"/>
          <p:nvPr/>
        </p:nvSpPr>
        <p:spPr>
          <a:xfrm>
            <a:off x="649935" y="1650237"/>
            <a:ext cx="6987540" cy="159194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5080" indent="-344805">
              <a:lnSpc>
                <a:spcPts val="300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70" dirty="0">
                <a:latin typeface="Arial"/>
                <a:cs typeface="Arial"/>
              </a:rPr>
              <a:t>Channel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gets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whole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spectrum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for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215" dirty="0">
                <a:latin typeface="Arial"/>
                <a:cs typeface="Arial"/>
              </a:rPr>
              <a:t>a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certain  </a:t>
            </a:r>
            <a:r>
              <a:rPr sz="2800" spc="-95" dirty="0">
                <a:latin typeface="Arial"/>
                <a:cs typeface="Arial"/>
              </a:rPr>
              <a:t>amount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time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55" dirty="0">
                <a:latin typeface="Arial"/>
                <a:cs typeface="Arial"/>
              </a:rPr>
              <a:t>Advantages: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50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55" dirty="0">
                <a:latin typeface="Arial"/>
                <a:cs typeface="Arial"/>
              </a:rPr>
              <a:t>only </a:t>
            </a:r>
            <a:r>
              <a:rPr sz="2000" spc="-85" dirty="0">
                <a:latin typeface="Arial"/>
                <a:cs typeface="Arial"/>
              </a:rPr>
              <a:t>one </a:t>
            </a:r>
            <a:r>
              <a:rPr sz="2000" spc="-55" dirty="0">
                <a:latin typeface="Arial"/>
                <a:cs typeface="Arial"/>
              </a:rPr>
              <a:t>carrier </a:t>
            </a:r>
            <a:r>
              <a:rPr sz="2000" spc="-30" dirty="0">
                <a:latin typeface="Arial"/>
                <a:cs typeface="Arial"/>
              </a:rPr>
              <a:t>in</a:t>
            </a:r>
            <a:r>
              <a:rPr sz="2000" spc="-3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07744" y="3165977"/>
            <a:ext cx="2515235" cy="66611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220"/>
              </a:spcBef>
            </a:pPr>
            <a:r>
              <a:rPr sz="2000" spc="-70" dirty="0">
                <a:latin typeface="Arial"/>
                <a:cs typeface="Arial"/>
              </a:rPr>
              <a:t>medium </a:t>
            </a:r>
            <a:r>
              <a:rPr sz="2000" spc="-50" dirty="0">
                <a:latin typeface="Arial"/>
                <a:cs typeface="Arial"/>
              </a:rPr>
              <a:t>at </a:t>
            </a:r>
            <a:r>
              <a:rPr sz="2000" spc="-120" dirty="0">
                <a:latin typeface="Arial"/>
                <a:cs typeface="Arial"/>
              </a:rPr>
              <a:t>any</a:t>
            </a:r>
            <a:r>
              <a:rPr sz="2000" spc="-30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time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990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30" dirty="0">
                <a:latin typeface="Arial"/>
                <a:cs typeface="Arial"/>
              </a:rPr>
              <a:t>throughput </a:t>
            </a:r>
            <a:r>
              <a:rPr sz="2000" spc="-75" dirty="0">
                <a:latin typeface="Arial"/>
                <a:cs typeface="Arial"/>
              </a:rPr>
              <a:t>high</a:t>
            </a:r>
            <a:r>
              <a:rPr sz="2000" spc="-45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even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49935" y="3766479"/>
            <a:ext cx="2368550" cy="20770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R="117475" algn="r">
              <a:lnSpc>
                <a:spcPct val="100000"/>
              </a:lnSpc>
              <a:spcBef>
                <a:spcPts val="295"/>
              </a:spcBef>
            </a:pP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114" dirty="0">
                <a:latin typeface="Arial"/>
                <a:cs typeface="Arial"/>
              </a:rPr>
              <a:t>many</a:t>
            </a:r>
            <a:r>
              <a:rPr sz="2000" spc="-320" dirty="0">
                <a:latin typeface="Arial"/>
                <a:cs typeface="Arial"/>
              </a:rPr>
              <a:t> </a:t>
            </a:r>
            <a:r>
              <a:rPr sz="2000" spc="-150" dirty="0">
                <a:latin typeface="Arial"/>
                <a:cs typeface="Arial"/>
              </a:rPr>
              <a:t>users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4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60" dirty="0">
                <a:latin typeface="Arial"/>
                <a:cs typeface="Arial"/>
              </a:rPr>
              <a:t>Disadvantages:</a:t>
            </a:r>
            <a:endParaRPr sz="2400">
              <a:latin typeface="Arial"/>
              <a:cs typeface="Arial"/>
            </a:endParaRPr>
          </a:p>
          <a:p>
            <a:pPr marL="756285" marR="5080" indent="-287020">
              <a:lnSpc>
                <a:spcPct val="91500"/>
              </a:lnSpc>
              <a:spcBef>
                <a:spcPts val="535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00" dirty="0">
                <a:latin typeface="Arial"/>
                <a:cs typeface="Arial"/>
              </a:rPr>
              <a:t>precise  </a:t>
            </a:r>
            <a:r>
              <a:rPr sz="2000" spc="-335" dirty="0">
                <a:latin typeface="Arial"/>
                <a:cs typeface="Arial"/>
              </a:rPr>
              <a:t>s</a:t>
            </a:r>
            <a:r>
              <a:rPr sz="2000" spc="-90" dirty="0">
                <a:latin typeface="Arial"/>
                <a:cs typeface="Arial"/>
              </a:rPr>
              <a:t>y</a:t>
            </a:r>
            <a:r>
              <a:rPr sz="2000" spc="-65" dirty="0">
                <a:latin typeface="Arial"/>
                <a:cs typeface="Arial"/>
              </a:rPr>
              <a:t>n</a:t>
            </a:r>
            <a:r>
              <a:rPr sz="2000" spc="-165" dirty="0">
                <a:latin typeface="Arial"/>
                <a:cs typeface="Arial"/>
              </a:rPr>
              <a:t>c</a:t>
            </a:r>
            <a:r>
              <a:rPr sz="2000" spc="-60" dirty="0">
                <a:latin typeface="Arial"/>
                <a:cs typeface="Arial"/>
              </a:rPr>
              <a:t>h</a:t>
            </a:r>
            <a:r>
              <a:rPr sz="2000" spc="-50" dirty="0">
                <a:latin typeface="Arial"/>
                <a:cs typeface="Arial"/>
              </a:rPr>
              <a:t>r</a:t>
            </a:r>
            <a:r>
              <a:rPr sz="2000" spc="-65" dirty="0">
                <a:latin typeface="Arial"/>
                <a:cs typeface="Arial"/>
              </a:rPr>
              <a:t>on</a:t>
            </a:r>
            <a:r>
              <a:rPr sz="2000" spc="10" dirty="0">
                <a:latin typeface="Arial"/>
                <a:cs typeface="Arial"/>
              </a:rPr>
              <a:t>i</a:t>
            </a:r>
            <a:r>
              <a:rPr sz="2000" spc="-285" dirty="0">
                <a:latin typeface="Arial"/>
                <a:cs typeface="Arial"/>
              </a:rPr>
              <a:t>z</a:t>
            </a:r>
            <a:r>
              <a:rPr sz="2000" spc="-204" dirty="0">
                <a:latin typeface="Arial"/>
                <a:cs typeface="Arial"/>
              </a:rPr>
              <a:t>a</a:t>
            </a:r>
            <a:r>
              <a:rPr sz="2000" spc="10" dirty="0">
                <a:latin typeface="Arial"/>
                <a:cs typeface="Arial"/>
              </a:rPr>
              <a:t>ti</a:t>
            </a:r>
            <a:r>
              <a:rPr sz="2000" spc="35" dirty="0">
                <a:latin typeface="Arial"/>
                <a:cs typeface="Arial"/>
              </a:rPr>
              <a:t>o</a:t>
            </a:r>
            <a:r>
              <a:rPr sz="2000" spc="-45" dirty="0">
                <a:latin typeface="Arial"/>
                <a:cs typeface="Arial"/>
              </a:rPr>
              <a:t>n  </a:t>
            </a:r>
            <a:r>
              <a:rPr sz="2000" spc="-135" dirty="0">
                <a:latin typeface="Arial"/>
                <a:cs typeface="Arial"/>
              </a:rPr>
              <a:t>necessary</a:t>
            </a:r>
            <a:endParaRPr sz="2000">
              <a:latin typeface="Arial"/>
              <a:cs typeface="Arial"/>
            </a:endParaRPr>
          </a:p>
          <a:p>
            <a:pPr marR="125730" algn="r">
              <a:lnSpc>
                <a:spcPct val="100000"/>
              </a:lnSpc>
              <a:spcBef>
                <a:spcPts val="1385"/>
              </a:spcBef>
            </a:pPr>
            <a:r>
              <a:rPr sz="1600" dirty="0"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0794" y="4668011"/>
            <a:ext cx="3553460" cy="86995"/>
          </a:xfrm>
          <a:custGeom>
            <a:avLst/>
            <a:gdLst/>
            <a:ahLst/>
            <a:cxnLst/>
            <a:rect l="l" t="t" r="r" b="b"/>
            <a:pathLst>
              <a:path w="3553459" h="86995">
                <a:moveTo>
                  <a:pt x="3553206" y="29337"/>
                </a:moveTo>
                <a:lnTo>
                  <a:pt x="3552444" y="28956"/>
                </a:lnTo>
                <a:lnTo>
                  <a:pt x="3494532" y="0"/>
                </a:lnTo>
                <a:lnTo>
                  <a:pt x="34945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3494532" y="57912"/>
                </a:lnTo>
                <a:lnTo>
                  <a:pt x="3494532" y="86868"/>
                </a:lnTo>
                <a:lnTo>
                  <a:pt x="3552444" y="57912"/>
                </a:lnTo>
                <a:lnTo>
                  <a:pt x="3553206" y="57531"/>
                </a:lnTo>
                <a:lnTo>
                  <a:pt x="3553206" y="2933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80994" y="4101846"/>
            <a:ext cx="5566410" cy="2286000"/>
            <a:chOff x="3380994" y="4101846"/>
            <a:chExt cx="5566410" cy="2286000"/>
          </a:xfrm>
        </p:grpSpPr>
        <p:sp>
          <p:nvSpPr>
            <p:cNvPr id="4" name="object 4"/>
            <p:cNvSpPr/>
            <p:nvPr/>
          </p:nvSpPr>
          <p:spPr>
            <a:xfrm>
              <a:off x="3380994" y="6300736"/>
              <a:ext cx="95503" cy="871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41446" y="4699889"/>
              <a:ext cx="2158365" cy="1647189"/>
            </a:xfrm>
            <a:custGeom>
              <a:avLst/>
              <a:gdLst/>
              <a:ahLst/>
              <a:cxnLst/>
              <a:rect l="l" t="t" r="r" b="b"/>
              <a:pathLst>
                <a:path w="2158365" h="1647189">
                  <a:moveTo>
                    <a:pt x="2140584" y="0"/>
                  </a:moveTo>
                  <a:lnTo>
                    <a:pt x="0" y="1623910"/>
                  </a:lnTo>
                  <a:lnTo>
                    <a:pt x="17525" y="1646974"/>
                  </a:lnTo>
                  <a:lnTo>
                    <a:pt x="2158111" y="23113"/>
                  </a:lnTo>
                  <a:lnTo>
                    <a:pt x="214058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04260" y="4101846"/>
              <a:ext cx="5343144" cy="20916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985250" y="4307535"/>
            <a:ext cx="82550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76934" y="429209"/>
            <a:ext cx="677608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0" dirty="0"/>
              <a:t>Time </a:t>
            </a:r>
            <a:r>
              <a:rPr sz="4400" spc="-210" dirty="0"/>
              <a:t>and </a:t>
            </a:r>
            <a:r>
              <a:rPr sz="4400" spc="-155" dirty="0"/>
              <a:t>frequency</a:t>
            </a:r>
            <a:r>
              <a:rPr sz="4400" spc="-365" dirty="0"/>
              <a:t> </a:t>
            </a:r>
            <a:r>
              <a:rPr sz="4400" spc="-75" dirty="0"/>
              <a:t>multiplex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840435" y="1610944"/>
            <a:ext cx="6857365" cy="181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ts val="2795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05" dirty="0">
                <a:latin typeface="Arial"/>
                <a:cs typeface="Arial"/>
              </a:rPr>
              <a:t>channel </a:t>
            </a:r>
            <a:r>
              <a:rPr sz="2400" spc="-130" dirty="0">
                <a:latin typeface="Arial"/>
                <a:cs typeface="Arial"/>
              </a:rPr>
              <a:t>gets </a:t>
            </a:r>
            <a:r>
              <a:rPr sz="2400" spc="-185" dirty="0">
                <a:latin typeface="Arial"/>
                <a:cs typeface="Arial"/>
              </a:rPr>
              <a:t>a </a:t>
            </a:r>
            <a:r>
              <a:rPr sz="2400" spc="-60" dirty="0">
                <a:latin typeface="Arial"/>
                <a:cs typeface="Arial"/>
              </a:rPr>
              <a:t>certain </a:t>
            </a:r>
            <a:r>
              <a:rPr sz="2400" spc="-80" dirty="0">
                <a:latin typeface="Arial"/>
                <a:cs typeface="Arial"/>
              </a:rPr>
              <a:t>frequency </a:t>
            </a:r>
            <a:r>
              <a:rPr sz="2400" spc="-100" dirty="0">
                <a:latin typeface="Arial"/>
                <a:cs typeface="Arial"/>
              </a:rPr>
              <a:t>band </a:t>
            </a:r>
            <a:r>
              <a:rPr sz="2400" spc="-20" dirty="0">
                <a:latin typeface="Arial"/>
                <a:cs typeface="Arial"/>
              </a:rPr>
              <a:t>for</a:t>
            </a:r>
            <a:r>
              <a:rPr sz="2400" spc="-50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a </a:t>
            </a:r>
            <a:r>
              <a:rPr sz="2400" spc="-60" dirty="0">
                <a:latin typeface="Arial"/>
                <a:cs typeface="Arial"/>
              </a:rPr>
              <a:t>certain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ts val="2795"/>
              </a:lnSpc>
            </a:pPr>
            <a:r>
              <a:rPr sz="2400" spc="-60" dirty="0">
                <a:latin typeface="Arial"/>
                <a:cs typeface="Arial"/>
              </a:rPr>
              <a:t>amount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time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(e.g.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215" dirty="0">
                <a:latin typeface="Arial"/>
                <a:cs typeface="Arial"/>
              </a:rPr>
              <a:t>GSM)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55" dirty="0">
                <a:latin typeface="Arial"/>
                <a:cs typeface="Arial"/>
              </a:rPr>
              <a:t>Advantages: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3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Arial"/>
                <a:cs typeface="Arial"/>
              </a:rPr>
              <a:t>better </a:t>
            </a:r>
            <a:r>
              <a:rPr sz="2000" spc="-35" dirty="0">
                <a:latin typeface="Arial"/>
                <a:cs typeface="Arial"/>
              </a:rPr>
              <a:t>protection </a:t>
            </a:r>
            <a:r>
              <a:rPr sz="2000" spc="-105" dirty="0">
                <a:latin typeface="Arial"/>
                <a:cs typeface="Arial"/>
              </a:rPr>
              <a:t>against</a:t>
            </a:r>
            <a:r>
              <a:rPr sz="2000" spc="-409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tapping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9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35" dirty="0">
                <a:latin typeface="Arial"/>
                <a:cs typeface="Arial"/>
              </a:rPr>
              <a:t>protection </a:t>
            </a:r>
            <a:r>
              <a:rPr sz="2000" spc="-105" dirty="0">
                <a:latin typeface="Arial"/>
                <a:cs typeface="Arial"/>
              </a:rPr>
              <a:t>against</a:t>
            </a:r>
            <a:r>
              <a:rPr sz="2000" spc="-31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frequency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0435" y="3340150"/>
            <a:ext cx="3845560" cy="1701164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415"/>
              </a:spcBef>
            </a:pPr>
            <a:r>
              <a:rPr sz="2000" spc="-90" dirty="0">
                <a:latin typeface="Arial"/>
                <a:cs typeface="Arial"/>
              </a:rPr>
              <a:t>selective </a:t>
            </a:r>
            <a:r>
              <a:rPr sz="2000" spc="-60" dirty="0"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  <a:p>
            <a:pPr marL="756285" marR="5080" indent="-287020">
              <a:lnSpc>
                <a:spcPts val="2180"/>
              </a:lnSpc>
              <a:spcBef>
                <a:spcPts val="570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65" dirty="0">
                <a:latin typeface="Arial"/>
                <a:cs typeface="Arial"/>
              </a:rPr>
              <a:t>higher </a:t>
            </a:r>
            <a:r>
              <a:rPr sz="2000" spc="-95" dirty="0">
                <a:latin typeface="Arial"/>
                <a:cs typeface="Arial"/>
              </a:rPr>
              <a:t>data </a:t>
            </a:r>
            <a:r>
              <a:rPr sz="2000" spc="-114" dirty="0">
                <a:latin typeface="Arial"/>
                <a:cs typeface="Arial"/>
              </a:rPr>
              <a:t>rates </a:t>
            </a:r>
            <a:r>
              <a:rPr sz="2000" spc="-95" dirty="0">
                <a:latin typeface="Arial"/>
                <a:cs typeface="Arial"/>
              </a:rPr>
              <a:t>compared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  </a:t>
            </a:r>
            <a:r>
              <a:rPr sz="2000" spc="-110" dirty="0">
                <a:latin typeface="Arial"/>
                <a:cs typeface="Arial"/>
              </a:rPr>
              <a:t>code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multiplex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765"/>
              </a:lnSpc>
              <a:buChar char="•"/>
              <a:tabLst>
                <a:tab pos="356870" algn="l"/>
                <a:tab pos="357505" algn="l"/>
              </a:tabLst>
            </a:pPr>
            <a:r>
              <a:rPr sz="2400" spc="-155" dirty="0">
                <a:latin typeface="Arial"/>
                <a:cs typeface="Arial"/>
              </a:rPr>
              <a:t>Precise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coordination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ts val="2785"/>
              </a:lnSpc>
            </a:pPr>
            <a:r>
              <a:rPr sz="2400" spc="-60" dirty="0">
                <a:latin typeface="Arial"/>
                <a:cs typeface="Arial"/>
              </a:rPr>
              <a:t>required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3407" y="5954674"/>
            <a:ext cx="825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0098" y="4048760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18605" y="3546094"/>
            <a:ext cx="469900" cy="502284"/>
            <a:chOff x="6118605" y="3546094"/>
            <a:chExt cx="469900" cy="502284"/>
          </a:xfrm>
        </p:grpSpPr>
        <p:sp>
          <p:nvSpPr>
            <p:cNvPr id="14" name="object 14"/>
            <p:cNvSpPr/>
            <p:nvPr/>
          </p:nvSpPr>
          <p:spPr>
            <a:xfrm>
              <a:off x="6467855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24955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24955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688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24955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728206" y="3546094"/>
            <a:ext cx="469900" cy="502284"/>
            <a:chOff x="6728206" y="3546094"/>
            <a:chExt cx="469900" cy="502284"/>
          </a:xfrm>
        </p:grpSpPr>
        <p:sp>
          <p:nvSpPr>
            <p:cNvPr id="20" name="object 20"/>
            <p:cNvSpPr/>
            <p:nvPr/>
          </p:nvSpPr>
          <p:spPr>
            <a:xfrm>
              <a:off x="7077456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34556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34556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784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34556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337806" y="3546094"/>
            <a:ext cx="469900" cy="502284"/>
            <a:chOff x="7337806" y="3546094"/>
            <a:chExt cx="469900" cy="502284"/>
          </a:xfrm>
        </p:grpSpPr>
        <p:sp>
          <p:nvSpPr>
            <p:cNvPr id="26" name="object 26"/>
            <p:cNvSpPr/>
            <p:nvPr/>
          </p:nvSpPr>
          <p:spPr>
            <a:xfrm>
              <a:off x="7687056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344156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44156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880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44156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7947406" y="3546094"/>
            <a:ext cx="469900" cy="502284"/>
            <a:chOff x="7947406" y="3546094"/>
            <a:chExt cx="469900" cy="502284"/>
          </a:xfrm>
        </p:grpSpPr>
        <p:sp>
          <p:nvSpPr>
            <p:cNvPr id="32" name="object 32"/>
            <p:cNvSpPr/>
            <p:nvPr/>
          </p:nvSpPr>
          <p:spPr>
            <a:xfrm>
              <a:off x="8296656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953756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953756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2976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53756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557006" y="3546094"/>
            <a:ext cx="469900" cy="502284"/>
            <a:chOff x="8557006" y="3546094"/>
            <a:chExt cx="469900" cy="502284"/>
          </a:xfrm>
        </p:grpSpPr>
        <p:sp>
          <p:nvSpPr>
            <p:cNvPr id="38" name="object 38"/>
            <p:cNvSpPr/>
            <p:nvPr/>
          </p:nvSpPr>
          <p:spPr>
            <a:xfrm>
              <a:off x="8906256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563356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563356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9072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563356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5509005" y="3546094"/>
            <a:ext cx="469900" cy="502284"/>
            <a:chOff x="5509005" y="3546094"/>
            <a:chExt cx="469900" cy="502284"/>
          </a:xfrm>
        </p:grpSpPr>
        <p:sp>
          <p:nvSpPr>
            <p:cNvPr id="44" name="object 44"/>
            <p:cNvSpPr/>
            <p:nvPr/>
          </p:nvSpPr>
          <p:spPr>
            <a:xfrm>
              <a:off x="5858255" y="3552444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299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15355" y="3552444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299"/>
                  </a:lnTo>
                  <a:lnTo>
                    <a:pt x="342900" y="1142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515355" y="3552444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299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299"/>
                  </a:lnTo>
                  <a:close/>
                </a:path>
                <a:path w="457200" h="489585">
                  <a:moveTo>
                    <a:pt x="0" y="114299"/>
                  </a:moveTo>
                  <a:lnTo>
                    <a:pt x="342900" y="114299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59208" y="3666744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15355" y="3666744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4"/>
                  </a:lnTo>
                  <a:lnTo>
                    <a:pt x="338454" y="375284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439155" y="3711321"/>
            <a:ext cx="3513454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105"/>
              </a:spcBef>
              <a:tabLst>
                <a:tab pos="769620" algn="l"/>
                <a:tab pos="1379855" algn="l"/>
                <a:tab pos="1992630" algn="l"/>
                <a:tab pos="2602230" algn="l"/>
                <a:tab pos="3212465" algn="l"/>
              </a:tabLst>
            </a:pP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1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2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3	</a:t>
            </a:r>
            <a:r>
              <a:rPr sz="1600" spc="10" dirty="0">
                <a:latin typeface="Arial"/>
                <a:cs typeface="Arial"/>
              </a:rPr>
              <a:t>k</a:t>
            </a:r>
            <a:r>
              <a:rPr sz="1575" spc="15" baseline="-15873" dirty="0">
                <a:latin typeface="Arial"/>
                <a:cs typeface="Arial"/>
              </a:rPr>
              <a:t>4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5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6</a:t>
            </a:r>
            <a:endParaRPr sz="1575" baseline="-1587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761" y="2141982"/>
            <a:ext cx="1708150" cy="3505200"/>
            <a:chOff x="6096761" y="2141982"/>
            <a:chExt cx="1708150" cy="3505200"/>
          </a:xfrm>
        </p:grpSpPr>
        <p:sp>
          <p:nvSpPr>
            <p:cNvPr id="3" name="object 3"/>
            <p:cNvSpPr/>
            <p:nvPr/>
          </p:nvSpPr>
          <p:spPr>
            <a:xfrm>
              <a:off x="6096761" y="5555107"/>
              <a:ext cx="92075" cy="920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7816" y="2141981"/>
              <a:ext cx="1656714" cy="3454400"/>
            </a:xfrm>
            <a:custGeom>
              <a:avLst/>
              <a:gdLst/>
              <a:ahLst/>
              <a:cxnLst/>
              <a:rect l="l" t="t" r="r" b="b"/>
              <a:pathLst>
                <a:path w="1656715" h="3454400">
                  <a:moveTo>
                    <a:pt x="1559433" y="1915287"/>
                  </a:moveTo>
                  <a:lnTo>
                    <a:pt x="1538859" y="1894713"/>
                  </a:lnTo>
                  <a:lnTo>
                    <a:pt x="0" y="3433572"/>
                  </a:lnTo>
                  <a:lnTo>
                    <a:pt x="20574" y="3454069"/>
                  </a:lnTo>
                  <a:lnTo>
                    <a:pt x="1559433" y="1915287"/>
                  </a:lnTo>
                  <a:close/>
                </a:path>
                <a:path w="1656715" h="3454400">
                  <a:moveTo>
                    <a:pt x="1656588" y="86868"/>
                  </a:moveTo>
                  <a:lnTo>
                    <a:pt x="1649349" y="72390"/>
                  </a:lnTo>
                  <a:lnTo>
                    <a:pt x="1613154" y="0"/>
                  </a:lnTo>
                  <a:lnTo>
                    <a:pt x="1569720" y="86868"/>
                  </a:lnTo>
                  <a:lnTo>
                    <a:pt x="1598676" y="86868"/>
                  </a:lnTo>
                  <a:lnTo>
                    <a:pt x="1598676" y="1905000"/>
                  </a:lnTo>
                  <a:lnTo>
                    <a:pt x="1627632" y="1905000"/>
                  </a:lnTo>
                  <a:lnTo>
                    <a:pt x="1627632" y="86868"/>
                  </a:lnTo>
                  <a:lnTo>
                    <a:pt x="1656588" y="8686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242050" y="1212850"/>
            <a:ext cx="2827020" cy="4624705"/>
            <a:chOff x="6242050" y="1212850"/>
            <a:chExt cx="2827020" cy="4624705"/>
          </a:xfrm>
        </p:grpSpPr>
        <p:sp>
          <p:nvSpPr>
            <p:cNvPr id="6" name="object 6"/>
            <p:cNvSpPr/>
            <p:nvPr/>
          </p:nvSpPr>
          <p:spPr>
            <a:xfrm>
              <a:off x="7696962" y="4003547"/>
              <a:ext cx="1371600" cy="86995"/>
            </a:xfrm>
            <a:custGeom>
              <a:avLst/>
              <a:gdLst/>
              <a:ahLst/>
              <a:cxnLst/>
              <a:rect l="l" t="t" r="r" b="b"/>
              <a:pathLst>
                <a:path w="1371600" h="86995">
                  <a:moveTo>
                    <a:pt x="1284719" y="28956"/>
                  </a:moveTo>
                  <a:lnTo>
                    <a:pt x="0" y="28956"/>
                  </a:lnTo>
                  <a:lnTo>
                    <a:pt x="0" y="57912"/>
                  </a:lnTo>
                  <a:lnTo>
                    <a:pt x="1284719" y="57912"/>
                  </a:lnTo>
                  <a:lnTo>
                    <a:pt x="1284719" y="28956"/>
                  </a:lnTo>
                  <a:close/>
                </a:path>
                <a:path w="1371600" h="86995">
                  <a:moveTo>
                    <a:pt x="1371600" y="43434"/>
                  </a:moveTo>
                  <a:lnTo>
                    <a:pt x="1342644" y="28956"/>
                  </a:lnTo>
                  <a:lnTo>
                    <a:pt x="1284732" y="0"/>
                  </a:lnTo>
                  <a:lnTo>
                    <a:pt x="1284732" y="86868"/>
                  </a:lnTo>
                  <a:lnTo>
                    <a:pt x="1342644" y="57912"/>
                  </a:lnTo>
                  <a:lnTo>
                    <a:pt x="1371600" y="4343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41008" y="5529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63155" y="3665220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41008" y="3665220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41008" y="3665220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41008" y="5148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63155" y="3284220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41008" y="3284220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41008" y="3284220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41008" y="4767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63155" y="2903220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41008" y="2903220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41008" y="2903220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41008" y="4386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63155" y="2522219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41008" y="2522219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41008" y="2522219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41008" y="4005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63155" y="2141219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41008" y="2141219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41008" y="2141219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41008" y="3624135"/>
              <a:ext cx="422275" cy="302260"/>
            </a:xfrm>
            <a:custGeom>
              <a:avLst/>
              <a:gdLst/>
              <a:ahLst/>
              <a:cxnLst/>
              <a:rect l="l" t="t" r="r" b="b"/>
              <a:pathLst>
                <a:path w="422275" h="302260">
                  <a:moveTo>
                    <a:pt x="422084" y="0"/>
                  </a:moveTo>
                  <a:lnTo>
                    <a:pt x="0" y="0"/>
                  </a:lnTo>
                  <a:lnTo>
                    <a:pt x="0" y="301688"/>
                  </a:lnTo>
                  <a:lnTo>
                    <a:pt x="422084" y="301688"/>
                  </a:lnTo>
                  <a:lnTo>
                    <a:pt x="42208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63155" y="1760219"/>
              <a:ext cx="1864360" cy="2165985"/>
            </a:xfrm>
            <a:custGeom>
              <a:avLst/>
              <a:gdLst/>
              <a:ahLst/>
              <a:cxnLst/>
              <a:rect l="l" t="t" r="r" b="b"/>
              <a:pathLst>
                <a:path w="1864359" h="2165985">
                  <a:moveTo>
                    <a:pt x="1863852" y="0"/>
                  </a:moveTo>
                  <a:lnTo>
                    <a:pt x="0" y="1863852"/>
                  </a:lnTo>
                  <a:lnTo>
                    <a:pt x="0" y="2165604"/>
                  </a:lnTo>
                  <a:lnTo>
                    <a:pt x="1863852" y="301751"/>
                  </a:lnTo>
                  <a:lnTo>
                    <a:pt x="1863852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41008" y="1760219"/>
              <a:ext cx="2286000" cy="1864360"/>
            </a:xfrm>
            <a:custGeom>
              <a:avLst/>
              <a:gdLst/>
              <a:ahLst/>
              <a:cxnLst/>
              <a:rect l="l" t="t" r="r" b="b"/>
              <a:pathLst>
                <a:path w="2286000" h="1864360">
                  <a:moveTo>
                    <a:pt x="2286000" y="0"/>
                  </a:moveTo>
                  <a:lnTo>
                    <a:pt x="1863852" y="0"/>
                  </a:lnTo>
                  <a:lnTo>
                    <a:pt x="0" y="1863852"/>
                  </a:lnTo>
                  <a:lnTo>
                    <a:pt x="422148" y="1863852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41008" y="1760219"/>
              <a:ext cx="2286000" cy="2165985"/>
            </a:xfrm>
            <a:custGeom>
              <a:avLst/>
              <a:gdLst/>
              <a:ahLst/>
              <a:cxnLst/>
              <a:rect l="l" t="t" r="r" b="b"/>
              <a:pathLst>
                <a:path w="2286000" h="2165985">
                  <a:moveTo>
                    <a:pt x="0" y="1863852"/>
                  </a:moveTo>
                  <a:lnTo>
                    <a:pt x="1863852" y="0"/>
                  </a:lnTo>
                  <a:lnTo>
                    <a:pt x="2286000" y="0"/>
                  </a:lnTo>
                  <a:lnTo>
                    <a:pt x="2286000" y="301751"/>
                  </a:lnTo>
                  <a:lnTo>
                    <a:pt x="422148" y="2165604"/>
                  </a:lnTo>
                  <a:lnTo>
                    <a:pt x="0" y="2165604"/>
                  </a:lnTo>
                  <a:lnTo>
                    <a:pt x="0" y="1863852"/>
                  </a:lnTo>
                  <a:close/>
                </a:path>
                <a:path w="2286000" h="2165985">
                  <a:moveTo>
                    <a:pt x="0" y="1863852"/>
                  </a:moveTo>
                  <a:lnTo>
                    <a:pt x="422148" y="1863852"/>
                  </a:lnTo>
                  <a:lnTo>
                    <a:pt x="2286000" y="0"/>
                  </a:lnTo>
                </a:path>
                <a:path w="2286000" h="2165985">
                  <a:moveTo>
                    <a:pt x="422148" y="1863852"/>
                  </a:moveTo>
                  <a:lnTo>
                    <a:pt x="422148" y="21656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913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5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484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84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484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922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484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009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580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580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2018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580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105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9A4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4676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C7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4676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8114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676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4201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CD00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772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3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772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4210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772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2854198" y="429209"/>
            <a:ext cx="34251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340" dirty="0"/>
              <a:t>Code</a:t>
            </a:r>
            <a:r>
              <a:rPr sz="4400" spc="-420" dirty="0"/>
              <a:t> </a:t>
            </a:r>
            <a:r>
              <a:rPr sz="4400" spc="-75" dirty="0"/>
              <a:t>multiplex</a:t>
            </a:r>
            <a:endParaRPr sz="4400"/>
          </a:p>
        </p:txBody>
      </p:sp>
      <p:sp>
        <p:nvSpPr>
          <p:cNvPr id="52" name="object 52"/>
          <p:cNvSpPr txBox="1"/>
          <p:nvPr/>
        </p:nvSpPr>
        <p:spPr>
          <a:xfrm>
            <a:off x="1188516" y="2790785"/>
            <a:ext cx="3678554" cy="92836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15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40" dirty="0">
                <a:latin typeface="Arial"/>
                <a:cs typeface="Arial"/>
              </a:rPr>
              <a:t>bandwidth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efficient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20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60" dirty="0">
                <a:latin typeface="Arial"/>
                <a:cs typeface="Arial"/>
              </a:rPr>
              <a:t>no </a:t>
            </a:r>
            <a:r>
              <a:rPr sz="1800" spc="-50" dirty="0">
                <a:latin typeface="Arial"/>
                <a:cs typeface="Arial"/>
              </a:rPr>
              <a:t>coordination </a:t>
            </a:r>
            <a:r>
              <a:rPr sz="1800" spc="-90" dirty="0">
                <a:latin typeface="Arial"/>
                <a:cs typeface="Arial"/>
              </a:rPr>
              <a:t>and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synchronization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90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85" dirty="0">
                <a:latin typeface="Arial"/>
                <a:cs typeface="Arial"/>
              </a:rPr>
              <a:t>good </a:t>
            </a:r>
            <a:r>
              <a:rPr sz="1800" spc="-30" dirty="0">
                <a:latin typeface="Arial"/>
                <a:cs typeface="Arial"/>
              </a:rPr>
              <a:t>protection </a:t>
            </a:r>
            <a:r>
              <a:rPr sz="1800" spc="-95" dirty="0">
                <a:latin typeface="Arial"/>
                <a:cs typeface="Arial"/>
              </a:rPr>
              <a:t>against</a:t>
            </a:r>
            <a:r>
              <a:rPr sz="1800" spc="-32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interference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31012" y="3725926"/>
            <a:ext cx="191008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25" dirty="0">
                <a:latin typeface="Arial"/>
                <a:cs typeface="Arial"/>
              </a:rPr>
              <a:t>Disadvantages: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632450" y="1212850"/>
            <a:ext cx="469900" cy="502284"/>
            <a:chOff x="5632450" y="1212850"/>
            <a:chExt cx="469900" cy="502284"/>
          </a:xfrm>
        </p:grpSpPr>
        <p:sp>
          <p:nvSpPr>
            <p:cNvPr id="55" name="object 55"/>
            <p:cNvSpPr/>
            <p:nvPr/>
          </p:nvSpPr>
          <p:spPr>
            <a:xfrm>
              <a:off x="59817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06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6388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709A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388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9826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388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210300" y="1375663"/>
            <a:ext cx="226885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5095">
              <a:lnSpc>
                <a:spcPct val="100000"/>
              </a:lnSpc>
              <a:spcBef>
                <a:spcPts val="105"/>
              </a:spcBef>
              <a:tabLst>
                <a:tab pos="735330" algn="l"/>
                <a:tab pos="1344930" algn="l"/>
                <a:tab pos="1954530" algn="l"/>
              </a:tabLst>
            </a:pP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3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4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5	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575" spc="7" baseline="-15873" dirty="0">
                <a:latin typeface="Arial"/>
                <a:cs typeface="Arial"/>
              </a:rPr>
              <a:t>6</a:t>
            </a:r>
            <a:endParaRPr sz="1575" baseline="-15873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022850" y="1212850"/>
            <a:ext cx="469900" cy="502284"/>
            <a:chOff x="5022850" y="1212850"/>
            <a:chExt cx="469900" cy="502284"/>
          </a:xfrm>
        </p:grpSpPr>
        <p:sp>
          <p:nvSpPr>
            <p:cNvPr id="62" name="object 62"/>
            <p:cNvSpPr/>
            <p:nvPr/>
          </p:nvSpPr>
          <p:spPr>
            <a:xfrm>
              <a:off x="5372100" y="1219200"/>
              <a:ext cx="114300" cy="489584"/>
            </a:xfrm>
            <a:custGeom>
              <a:avLst/>
              <a:gdLst/>
              <a:ahLst/>
              <a:cxnLst/>
              <a:rect l="l" t="t" r="r" b="b"/>
              <a:pathLst>
                <a:path w="114300" h="489585">
                  <a:moveTo>
                    <a:pt x="114300" y="0"/>
                  </a:moveTo>
                  <a:lnTo>
                    <a:pt x="0" y="114300"/>
                  </a:lnTo>
                  <a:lnTo>
                    <a:pt x="0" y="489203"/>
                  </a:lnTo>
                  <a:lnTo>
                    <a:pt x="114300" y="3749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DA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29200" y="1219200"/>
              <a:ext cx="457200" cy="114300"/>
            </a:xfrm>
            <a:custGeom>
              <a:avLst/>
              <a:gdLst/>
              <a:ahLst/>
              <a:cxnLst/>
              <a:rect l="l" t="t" r="r" b="b"/>
              <a:pathLst>
                <a:path w="457200" h="114300">
                  <a:moveTo>
                    <a:pt x="457200" y="0"/>
                  </a:moveTo>
                  <a:lnTo>
                    <a:pt x="114300" y="0"/>
                  </a:lnTo>
                  <a:lnTo>
                    <a:pt x="0" y="114300"/>
                  </a:lnTo>
                  <a:lnTo>
                    <a:pt x="342900" y="1143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FD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29200" y="1219200"/>
              <a:ext cx="457200" cy="489584"/>
            </a:xfrm>
            <a:custGeom>
              <a:avLst/>
              <a:gdLst/>
              <a:ahLst/>
              <a:cxnLst/>
              <a:rect l="l" t="t" r="r" b="b"/>
              <a:pathLst>
                <a:path w="457200" h="489585">
                  <a:moveTo>
                    <a:pt x="0" y="114300"/>
                  </a:moveTo>
                  <a:lnTo>
                    <a:pt x="114300" y="0"/>
                  </a:lnTo>
                  <a:lnTo>
                    <a:pt x="457200" y="0"/>
                  </a:lnTo>
                  <a:lnTo>
                    <a:pt x="457200" y="374903"/>
                  </a:lnTo>
                  <a:lnTo>
                    <a:pt x="342900" y="489203"/>
                  </a:lnTo>
                  <a:lnTo>
                    <a:pt x="0" y="489203"/>
                  </a:lnTo>
                  <a:lnTo>
                    <a:pt x="0" y="114300"/>
                  </a:lnTo>
                  <a:close/>
                </a:path>
                <a:path w="457200" h="489585">
                  <a:moveTo>
                    <a:pt x="0" y="114300"/>
                  </a:moveTo>
                  <a:lnTo>
                    <a:pt x="342900" y="114300"/>
                  </a:lnTo>
                  <a:lnTo>
                    <a:pt x="457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73052" y="1333500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0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29200" y="1333500"/>
              <a:ext cx="338455" cy="375285"/>
            </a:xfrm>
            <a:custGeom>
              <a:avLst/>
              <a:gdLst/>
              <a:ahLst/>
              <a:cxnLst/>
              <a:rect l="l" t="t" r="r" b="b"/>
              <a:pathLst>
                <a:path w="338454" h="375285">
                  <a:moveTo>
                    <a:pt x="338454" y="0"/>
                  </a:moveTo>
                  <a:lnTo>
                    <a:pt x="0" y="0"/>
                  </a:lnTo>
                  <a:lnTo>
                    <a:pt x="0" y="375285"/>
                  </a:lnTo>
                  <a:lnTo>
                    <a:pt x="338454" y="375285"/>
                  </a:lnTo>
                  <a:lnTo>
                    <a:pt x="338454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718312" y="1375663"/>
            <a:ext cx="5212080" cy="1428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7780" algn="r">
              <a:lnSpc>
                <a:spcPct val="100000"/>
              </a:lnSpc>
              <a:spcBef>
                <a:spcPts val="105"/>
              </a:spcBef>
              <a:tabLst>
                <a:tab pos="608965" algn="l"/>
              </a:tabLst>
            </a:pPr>
            <a:r>
              <a:rPr sz="1600" spc="10" dirty="0">
                <a:latin typeface="Arial"/>
                <a:cs typeface="Arial"/>
              </a:rPr>
              <a:t>k</a:t>
            </a:r>
            <a:r>
              <a:rPr sz="1575" baseline="-15873" dirty="0">
                <a:latin typeface="Arial"/>
                <a:cs typeface="Arial"/>
              </a:rPr>
              <a:t>1	</a:t>
            </a:r>
            <a:r>
              <a:rPr sz="1600" spc="15" dirty="0">
                <a:latin typeface="Arial"/>
                <a:cs typeface="Arial"/>
              </a:rPr>
              <a:t>k</a:t>
            </a:r>
            <a:r>
              <a:rPr sz="1575" baseline="-15873" dirty="0">
                <a:latin typeface="Arial"/>
                <a:cs typeface="Arial"/>
              </a:rPr>
              <a:t>2</a:t>
            </a:r>
            <a:endParaRPr sz="1575" baseline="-15873">
              <a:latin typeface="Arial"/>
              <a:cs typeface="Arial"/>
            </a:endParaRPr>
          </a:p>
          <a:p>
            <a:pPr marL="369570" indent="-344805">
              <a:lnSpc>
                <a:spcPct val="100000"/>
              </a:lnSpc>
              <a:spcBef>
                <a:spcPts val="1515"/>
              </a:spcBef>
              <a:buChar char="•"/>
              <a:tabLst>
                <a:tab pos="369570" algn="l"/>
                <a:tab pos="370205" algn="l"/>
              </a:tabLst>
            </a:pPr>
            <a:r>
              <a:rPr sz="2000" spc="-190" dirty="0">
                <a:latin typeface="Arial"/>
                <a:cs typeface="Arial"/>
              </a:rPr>
              <a:t>Each </a:t>
            </a:r>
            <a:r>
              <a:rPr sz="2000" spc="-90" dirty="0">
                <a:latin typeface="Arial"/>
                <a:cs typeface="Arial"/>
              </a:rPr>
              <a:t>channel </a:t>
            </a:r>
            <a:r>
              <a:rPr sz="2000" spc="-150" dirty="0">
                <a:latin typeface="Arial"/>
                <a:cs typeface="Arial"/>
              </a:rPr>
              <a:t>has </a:t>
            </a:r>
            <a:r>
              <a:rPr sz="2000" spc="-60" dirty="0">
                <a:latin typeface="Arial"/>
                <a:cs typeface="Arial"/>
              </a:rPr>
              <a:t>unique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code</a:t>
            </a:r>
            <a:endParaRPr sz="2000">
              <a:latin typeface="Arial"/>
              <a:cs typeface="Arial"/>
            </a:endParaRPr>
          </a:p>
          <a:p>
            <a:pPr marL="369570" indent="-344805">
              <a:lnSpc>
                <a:spcPct val="100000"/>
              </a:lnSpc>
              <a:spcBef>
                <a:spcPts val="195"/>
              </a:spcBef>
              <a:buChar char="•"/>
              <a:tabLst>
                <a:tab pos="369570" algn="l"/>
                <a:tab pos="370205" algn="l"/>
              </a:tabLst>
            </a:pPr>
            <a:r>
              <a:rPr sz="2000" spc="-55" dirty="0">
                <a:latin typeface="Arial"/>
                <a:cs typeface="Arial"/>
              </a:rPr>
              <a:t>All </a:t>
            </a:r>
            <a:r>
              <a:rPr sz="2000" spc="-105" dirty="0">
                <a:latin typeface="Arial"/>
                <a:cs typeface="Arial"/>
              </a:rPr>
              <a:t>channels </a:t>
            </a:r>
            <a:r>
              <a:rPr sz="2000" spc="-140" dirty="0">
                <a:latin typeface="Arial"/>
                <a:cs typeface="Arial"/>
              </a:rPr>
              <a:t>use </a:t>
            </a:r>
            <a:r>
              <a:rPr sz="2000" spc="-145" dirty="0">
                <a:latin typeface="Arial"/>
                <a:cs typeface="Arial"/>
              </a:rPr>
              <a:t>same </a:t>
            </a:r>
            <a:r>
              <a:rPr sz="2000" spc="-75" dirty="0">
                <a:latin typeface="Arial"/>
                <a:cs typeface="Arial"/>
              </a:rPr>
              <a:t>spectrum </a:t>
            </a:r>
            <a:r>
              <a:rPr sz="2000" spc="-45" dirty="0">
                <a:latin typeface="Arial"/>
                <a:cs typeface="Arial"/>
              </a:rPr>
              <a:t>at </a:t>
            </a:r>
            <a:r>
              <a:rPr sz="2000" spc="-150" dirty="0">
                <a:latin typeface="Arial"/>
                <a:cs typeface="Arial"/>
              </a:rPr>
              <a:t>same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time</a:t>
            </a:r>
            <a:endParaRPr sz="2000">
              <a:latin typeface="Arial"/>
              <a:cs typeface="Arial"/>
            </a:endParaRPr>
          </a:p>
          <a:p>
            <a:pPr marL="369570" indent="-344805">
              <a:lnSpc>
                <a:spcPct val="100000"/>
              </a:lnSpc>
              <a:spcBef>
                <a:spcPts val="215"/>
              </a:spcBef>
              <a:buChar char="•"/>
              <a:tabLst>
                <a:tab pos="369570" algn="l"/>
                <a:tab pos="370205" algn="l"/>
              </a:tabLst>
            </a:pPr>
            <a:r>
              <a:rPr sz="2000" spc="-120" dirty="0">
                <a:latin typeface="Arial"/>
                <a:cs typeface="Arial"/>
              </a:rPr>
              <a:t>Advantages: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985250" y="3689985"/>
            <a:ext cx="8255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16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31012" y="4032250"/>
            <a:ext cx="5445760" cy="145415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56285" indent="-287020">
              <a:lnSpc>
                <a:spcPct val="100000"/>
              </a:lnSpc>
              <a:spcBef>
                <a:spcPts val="315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35" dirty="0">
                <a:latin typeface="Arial"/>
                <a:cs typeface="Arial"/>
              </a:rPr>
              <a:t>lower </a:t>
            </a:r>
            <a:r>
              <a:rPr sz="1800" spc="-90" dirty="0">
                <a:latin typeface="Arial"/>
                <a:cs typeface="Arial"/>
              </a:rPr>
              <a:t>user </a:t>
            </a:r>
            <a:r>
              <a:rPr sz="1800" spc="-95" dirty="0">
                <a:latin typeface="Arial"/>
                <a:cs typeface="Arial"/>
              </a:rPr>
              <a:t>data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rates</a:t>
            </a:r>
            <a:endParaRPr sz="18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215"/>
              </a:spcBef>
              <a:buChar char="–"/>
              <a:tabLst>
                <a:tab pos="756285" algn="l"/>
                <a:tab pos="756920" algn="l"/>
              </a:tabLst>
            </a:pPr>
            <a:r>
              <a:rPr sz="1800" spc="-55" dirty="0">
                <a:latin typeface="Arial"/>
                <a:cs typeface="Arial"/>
              </a:rPr>
              <a:t>more </a:t>
            </a:r>
            <a:r>
              <a:rPr sz="1800" spc="-85" dirty="0">
                <a:latin typeface="Arial"/>
                <a:cs typeface="Arial"/>
              </a:rPr>
              <a:t>complex </a:t>
            </a:r>
            <a:r>
              <a:rPr sz="1800" spc="-95" dirty="0">
                <a:latin typeface="Arial"/>
                <a:cs typeface="Arial"/>
              </a:rPr>
              <a:t>signal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regeneration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18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65" dirty="0">
                <a:latin typeface="Arial"/>
                <a:cs typeface="Arial"/>
              </a:rPr>
              <a:t>Implemented </a:t>
            </a:r>
            <a:r>
              <a:rPr sz="2000" spc="-105" dirty="0">
                <a:latin typeface="Arial"/>
                <a:cs typeface="Arial"/>
              </a:rPr>
              <a:t>using </a:t>
            </a:r>
            <a:r>
              <a:rPr sz="2000" spc="-110" dirty="0">
                <a:latin typeface="Arial"/>
                <a:cs typeface="Arial"/>
              </a:rPr>
              <a:t>spread </a:t>
            </a:r>
            <a:r>
              <a:rPr sz="2000" spc="-75" dirty="0">
                <a:latin typeface="Arial"/>
                <a:cs typeface="Arial"/>
              </a:rPr>
              <a:t>spectrum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technology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990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473442" y="2080641"/>
            <a:ext cx="12763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000099"/>
                </a:solidFill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8349" y="429209"/>
            <a:ext cx="65849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5" dirty="0"/>
              <a:t>Spread </a:t>
            </a:r>
            <a:r>
              <a:rPr sz="4400" spc="-210" dirty="0"/>
              <a:t>Spectrum</a:t>
            </a:r>
            <a:r>
              <a:rPr sz="4400" spc="-254" dirty="0"/>
              <a:t> </a:t>
            </a:r>
            <a:r>
              <a:rPr sz="4400" spc="-270" dirty="0"/>
              <a:t>Technology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22070" y="1740534"/>
            <a:ext cx="7143115" cy="1784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3695" marR="5080" indent="-341630">
              <a:lnSpc>
                <a:spcPts val="2590"/>
              </a:lnSpc>
              <a:spcBef>
                <a:spcPts val="425"/>
              </a:spcBef>
              <a:buChar char="•"/>
              <a:tabLst>
                <a:tab pos="353695" algn="l"/>
                <a:tab pos="354330" algn="l"/>
              </a:tabLst>
            </a:pPr>
            <a:r>
              <a:rPr sz="2400" spc="-105" dirty="0">
                <a:latin typeface="Arial"/>
                <a:cs typeface="Arial"/>
              </a:rPr>
              <a:t>Problem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5" dirty="0">
                <a:latin typeface="Arial"/>
                <a:cs typeface="Arial"/>
              </a:rPr>
              <a:t>radio </a:t>
            </a:r>
            <a:r>
              <a:rPr sz="2400" spc="-90" dirty="0">
                <a:latin typeface="Arial"/>
                <a:cs typeface="Arial"/>
              </a:rPr>
              <a:t>transmission: </a:t>
            </a:r>
            <a:r>
              <a:rPr sz="2400" spc="-80" dirty="0">
                <a:latin typeface="Arial"/>
                <a:cs typeface="Arial"/>
              </a:rPr>
              <a:t>frequency </a:t>
            </a:r>
            <a:r>
              <a:rPr sz="2400" spc="-75" dirty="0">
                <a:latin typeface="Arial"/>
                <a:cs typeface="Arial"/>
              </a:rPr>
              <a:t>dependent  </a:t>
            </a:r>
            <a:r>
              <a:rPr sz="2400" spc="-100" dirty="0">
                <a:latin typeface="Arial"/>
                <a:cs typeface="Arial"/>
              </a:rPr>
              <a:t>fading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can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wipe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out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narrow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band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signals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for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duration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  </a:t>
            </a:r>
            <a:r>
              <a:rPr sz="2400" spc="-20" dirty="0">
                <a:latin typeface="Arial"/>
                <a:cs typeface="Arial"/>
              </a:rPr>
              <a:t>the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interference</a:t>
            </a:r>
            <a:endParaRPr sz="2400">
              <a:latin typeface="Arial"/>
              <a:cs typeface="Arial"/>
            </a:endParaRPr>
          </a:p>
          <a:p>
            <a:pPr marL="353695" marR="346075" indent="-341630">
              <a:lnSpc>
                <a:spcPts val="2600"/>
              </a:lnSpc>
              <a:spcBef>
                <a:spcPts val="600"/>
              </a:spcBef>
              <a:buChar char="•"/>
              <a:tabLst>
                <a:tab pos="353695" algn="l"/>
                <a:tab pos="354330" algn="l"/>
              </a:tabLst>
            </a:pPr>
            <a:r>
              <a:rPr sz="2400" spc="-75" dirty="0">
                <a:latin typeface="Arial"/>
                <a:cs typeface="Arial"/>
              </a:rPr>
              <a:t>Solution: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spread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narrow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band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signal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broad  band </a:t>
            </a:r>
            <a:r>
              <a:rPr sz="2400" spc="-120" dirty="0">
                <a:latin typeface="Arial"/>
                <a:cs typeface="Arial"/>
              </a:rPr>
              <a:t>signal using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special</a:t>
            </a:r>
            <a:r>
              <a:rPr sz="2400" spc="-35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code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84375" y="4693158"/>
            <a:ext cx="2634615" cy="1186815"/>
            <a:chOff x="1484375" y="4693158"/>
            <a:chExt cx="2634615" cy="1186815"/>
          </a:xfrm>
        </p:grpSpPr>
        <p:sp>
          <p:nvSpPr>
            <p:cNvPr id="5" name="object 5"/>
            <p:cNvSpPr/>
            <p:nvPr/>
          </p:nvSpPr>
          <p:spPr>
            <a:xfrm>
              <a:off x="1484376" y="4693158"/>
              <a:ext cx="2634615" cy="1186815"/>
            </a:xfrm>
            <a:custGeom>
              <a:avLst/>
              <a:gdLst/>
              <a:ahLst/>
              <a:cxnLst/>
              <a:rect l="l" t="t" r="r" b="b"/>
              <a:pathLst>
                <a:path w="2634615" h="1186814">
                  <a:moveTo>
                    <a:pt x="2634234" y="1143000"/>
                  </a:moveTo>
                  <a:lnTo>
                    <a:pt x="2605278" y="1128522"/>
                  </a:lnTo>
                  <a:lnTo>
                    <a:pt x="2547366" y="1099566"/>
                  </a:lnTo>
                  <a:lnTo>
                    <a:pt x="2547366" y="1128522"/>
                  </a:lnTo>
                  <a:lnTo>
                    <a:pt x="57912" y="1128522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lnTo>
                    <a:pt x="43434" y="0"/>
                  </a:lnTo>
                  <a:lnTo>
                    <a:pt x="0" y="86868"/>
                  </a:lnTo>
                  <a:lnTo>
                    <a:pt x="28956" y="86868"/>
                  </a:lnTo>
                  <a:lnTo>
                    <a:pt x="28956" y="1143000"/>
                  </a:lnTo>
                  <a:lnTo>
                    <a:pt x="43434" y="1143000"/>
                  </a:lnTo>
                  <a:lnTo>
                    <a:pt x="43434" y="1157478"/>
                  </a:lnTo>
                  <a:lnTo>
                    <a:pt x="2547366" y="1157478"/>
                  </a:lnTo>
                  <a:lnTo>
                    <a:pt x="2547366" y="1186434"/>
                  </a:lnTo>
                  <a:lnTo>
                    <a:pt x="2605278" y="1157478"/>
                  </a:lnTo>
                  <a:lnTo>
                    <a:pt x="2634234" y="114300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04010" y="5140833"/>
              <a:ext cx="2286000" cy="695325"/>
            </a:xfrm>
            <a:custGeom>
              <a:avLst/>
              <a:gdLst/>
              <a:ahLst/>
              <a:cxnLst/>
              <a:rect l="l" t="t" r="r" b="b"/>
              <a:pathLst>
                <a:path w="2286000" h="695325">
                  <a:moveTo>
                    <a:pt x="2286000" y="695325"/>
                  </a:moveTo>
                  <a:lnTo>
                    <a:pt x="2275840" y="650341"/>
                  </a:lnTo>
                  <a:lnTo>
                    <a:pt x="2263140" y="588937"/>
                  </a:lnTo>
                  <a:lnTo>
                    <a:pt x="2254377" y="549046"/>
                  </a:lnTo>
                  <a:lnTo>
                    <a:pt x="2253996" y="547458"/>
                  </a:lnTo>
                  <a:lnTo>
                    <a:pt x="2163953" y="547458"/>
                  </a:lnTo>
                  <a:lnTo>
                    <a:pt x="2143125" y="543115"/>
                  </a:lnTo>
                  <a:lnTo>
                    <a:pt x="2130679" y="520776"/>
                  </a:lnTo>
                  <a:lnTo>
                    <a:pt x="2119249" y="486410"/>
                  </a:lnTo>
                  <a:lnTo>
                    <a:pt x="2107819" y="443103"/>
                  </a:lnTo>
                  <a:lnTo>
                    <a:pt x="2095246" y="393700"/>
                  </a:lnTo>
                  <a:lnTo>
                    <a:pt x="2080641" y="341376"/>
                  </a:lnTo>
                  <a:lnTo>
                    <a:pt x="2062988" y="289052"/>
                  </a:lnTo>
                  <a:lnTo>
                    <a:pt x="2041144" y="239776"/>
                  </a:lnTo>
                  <a:lnTo>
                    <a:pt x="2014220" y="196596"/>
                  </a:lnTo>
                  <a:lnTo>
                    <a:pt x="1981200" y="162560"/>
                  </a:lnTo>
                  <a:lnTo>
                    <a:pt x="1944751" y="138684"/>
                  </a:lnTo>
                  <a:lnTo>
                    <a:pt x="1902206" y="118237"/>
                  </a:lnTo>
                  <a:lnTo>
                    <a:pt x="1854708" y="100838"/>
                  </a:lnTo>
                  <a:lnTo>
                    <a:pt x="1803400" y="85979"/>
                  </a:lnTo>
                  <a:lnTo>
                    <a:pt x="1749552" y="73406"/>
                  </a:lnTo>
                  <a:lnTo>
                    <a:pt x="1694561" y="62611"/>
                  </a:lnTo>
                  <a:lnTo>
                    <a:pt x="1639316" y="53213"/>
                  </a:lnTo>
                  <a:lnTo>
                    <a:pt x="1485900" y="29464"/>
                  </a:lnTo>
                  <a:lnTo>
                    <a:pt x="1384427" y="12700"/>
                  </a:lnTo>
                  <a:lnTo>
                    <a:pt x="1339469" y="6350"/>
                  </a:lnTo>
                  <a:lnTo>
                    <a:pt x="1294765" y="2032"/>
                  </a:lnTo>
                  <a:lnTo>
                    <a:pt x="1247775" y="0"/>
                  </a:lnTo>
                  <a:lnTo>
                    <a:pt x="1195832" y="381"/>
                  </a:lnTo>
                  <a:lnTo>
                    <a:pt x="1136396" y="3810"/>
                  </a:lnTo>
                  <a:lnTo>
                    <a:pt x="1066800" y="10414"/>
                  </a:lnTo>
                  <a:lnTo>
                    <a:pt x="879602" y="31115"/>
                  </a:lnTo>
                  <a:lnTo>
                    <a:pt x="768223" y="44958"/>
                  </a:lnTo>
                  <a:lnTo>
                    <a:pt x="710692" y="52832"/>
                  </a:lnTo>
                  <a:lnTo>
                    <a:pt x="653034" y="61468"/>
                  </a:lnTo>
                  <a:lnTo>
                    <a:pt x="595884" y="70993"/>
                  </a:lnTo>
                  <a:lnTo>
                    <a:pt x="540131" y="81280"/>
                  </a:lnTo>
                  <a:lnTo>
                    <a:pt x="486537" y="92456"/>
                  </a:lnTo>
                  <a:lnTo>
                    <a:pt x="435737" y="104521"/>
                  </a:lnTo>
                  <a:lnTo>
                    <a:pt x="388493" y="117475"/>
                  </a:lnTo>
                  <a:lnTo>
                    <a:pt x="345694" y="131445"/>
                  </a:lnTo>
                  <a:lnTo>
                    <a:pt x="307975" y="146431"/>
                  </a:lnTo>
                  <a:lnTo>
                    <a:pt x="236728" y="193548"/>
                  </a:lnTo>
                  <a:lnTo>
                    <a:pt x="208534" y="231648"/>
                  </a:lnTo>
                  <a:lnTo>
                    <a:pt x="189484" y="274955"/>
                  </a:lnTo>
                  <a:lnTo>
                    <a:pt x="177800" y="321183"/>
                  </a:lnTo>
                  <a:lnTo>
                    <a:pt x="171450" y="368300"/>
                  </a:lnTo>
                  <a:lnTo>
                    <a:pt x="168529" y="414147"/>
                  </a:lnTo>
                  <a:lnTo>
                    <a:pt x="167132" y="456717"/>
                  </a:lnTo>
                  <a:lnTo>
                    <a:pt x="165227" y="493788"/>
                  </a:lnTo>
                  <a:lnTo>
                    <a:pt x="161036" y="523303"/>
                  </a:lnTo>
                  <a:lnTo>
                    <a:pt x="152400" y="543115"/>
                  </a:lnTo>
                  <a:lnTo>
                    <a:pt x="129286" y="549046"/>
                  </a:lnTo>
                  <a:lnTo>
                    <a:pt x="106426" y="522884"/>
                  </a:lnTo>
                  <a:lnTo>
                    <a:pt x="84455" y="484225"/>
                  </a:lnTo>
                  <a:lnTo>
                    <a:pt x="64643" y="452716"/>
                  </a:lnTo>
                  <a:lnTo>
                    <a:pt x="33642" y="479488"/>
                  </a:lnTo>
                  <a:lnTo>
                    <a:pt x="22085" y="534136"/>
                  </a:lnTo>
                  <a:lnTo>
                    <a:pt x="12827" y="597763"/>
                  </a:lnTo>
                  <a:lnTo>
                    <a:pt x="5588" y="656209"/>
                  </a:lnTo>
                  <a:lnTo>
                    <a:pt x="0" y="695325"/>
                  </a:lnTo>
                  <a:lnTo>
                    <a:pt x="2286000" y="69532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67962" y="5579364"/>
              <a:ext cx="90042" cy="1089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04009" y="5140833"/>
              <a:ext cx="2286000" cy="695325"/>
            </a:xfrm>
            <a:custGeom>
              <a:avLst/>
              <a:gdLst/>
              <a:ahLst/>
              <a:cxnLst/>
              <a:rect l="l" t="t" r="r" b="b"/>
              <a:pathLst>
                <a:path w="2286000" h="695325">
                  <a:moveTo>
                    <a:pt x="0" y="695325"/>
                  </a:moveTo>
                  <a:lnTo>
                    <a:pt x="5587" y="656209"/>
                  </a:lnTo>
                  <a:lnTo>
                    <a:pt x="12827" y="597763"/>
                  </a:lnTo>
                  <a:lnTo>
                    <a:pt x="22097" y="534136"/>
                  </a:lnTo>
                  <a:lnTo>
                    <a:pt x="33654" y="479488"/>
                  </a:lnTo>
                  <a:lnTo>
                    <a:pt x="47625" y="447979"/>
                  </a:lnTo>
                  <a:lnTo>
                    <a:pt x="64642" y="452716"/>
                  </a:lnTo>
                  <a:lnTo>
                    <a:pt x="84454" y="484225"/>
                  </a:lnTo>
                  <a:lnTo>
                    <a:pt x="106426" y="522884"/>
                  </a:lnTo>
                  <a:lnTo>
                    <a:pt x="129285" y="549046"/>
                  </a:lnTo>
                  <a:lnTo>
                    <a:pt x="161035" y="523303"/>
                  </a:lnTo>
                  <a:lnTo>
                    <a:pt x="167132" y="456717"/>
                  </a:lnTo>
                  <a:lnTo>
                    <a:pt x="168528" y="414147"/>
                  </a:lnTo>
                  <a:lnTo>
                    <a:pt x="171450" y="368300"/>
                  </a:lnTo>
                  <a:lnTo>
                    <a:pt x="177800" y="321183"/>
                  </a:lnTo>
                  <a:lnTo>
                    <a:pt x="189484" y="274955"/>
                  </a:lnTo>
                  <a:lnTo>
                    <a:pt x="208534" y="231648"/>
                  </a:lnTo>
                  <a:lnTo>
                    <a:pt x="236728" y="193548"/>
                  </a:lnTo>
                  <a:lnTo>
                    <a:pt x="276225" y="162560"/>
                  </a:lnTo>
                  <a:lnTo>
                    <a:pt x="345694" y="131445"/>
                  </a:lnTo>
                  <a:lnTo>
                    <a:pt x="388492" y="117475"/>
                  </a:lnTo>
                  <a:lnTo>
                    <a:pt x="435737" y="104521"/>
                  </a:lnTo>
                  <a:lnTo>
                    <a:pt x="486537" y="92456"/>
                  </a:lnTo>
                  <a:lnTo>
                    <a:pt x="540131" y="81280"/>
                  </a:lnTo>
                  <a:lnTo>
                    <a:pt x="595884" y="70993"/>
                  </a:lnTo>
                  <a:lnTo>
                    <a:pt x="653034" y="61468"/>
                  </a:lnTo>
                  <a:lnTo>
                    <a:pt x="710691" y="52832"/>
                  </a:lnTo>
                  <a:lnTo>
                    <a:pt x="768222" y="44958"/>
                  </a:lnTo>
                  <a:lnTo>
                    <a:pt x="824738" y="37719"/>
                  </a:lnTo>
                  <a:lnTo>
                    <a:pt x="879602" y="31115"/>
                  </a:lnTo>
                  <a:lnTo>
                    <a:pt x="932053" y="25146"/>
                  </a:lnTo>
                  <a:lnTo>
                    <a:pt x="981202" y="19685"/>
                  </a:lnTo>
                  <a:lnTo>
                    <a:pt x="1026414" y="14859"/>
                  </a:lnTo>
                  <a:lnTo>
                    <a:pt x="1066800" y="10414"/>
                  </a:lnTo>
                  <a:lnTo>
                    <a:pt x="1136396" y="3810"/>
                  </a:lnTo>
                  <a:lnTo>
                    <a:pt x="1195832" y="381"/>
                  </a:lnTo>
                  <a:lnTo>
                    <a:pt x="1247775" y="0"/>
                  </a:lnTo>
                  <a:lnTo>
                    <a:pt x="1294765" y="2032"/>
                  </a:lnTo>
                  <a:lnTo>
                    <a:pt x="1339469" y="6350"/>
                  </a:lnTo>
                  <a:lnTo>
                    <a:pt x="1384427" y="12700"/>
                  </a:lnTo>
                  <a:lnTo>
                    <a:pt x="1432433" y="20447"/>
                  </a:lnTo>
                  <a:lnTo>
                    <a:pt x="1485900" y="29464"/>
                  </a:lnTo>
                  <a:lnTo>
                    <a:pt x="1533779" y="36957"/>
                  </a:lnTo>
                  <a:lnTo>
                    <a:pt x="1585467" y="44831"/>
                  </a:lnTo>
                  <a:lnTo>
                    <a:pt x="1639315" y="53213"/>
                  </a:lnTo>
                  <a:lnTo>
                    <a:pt x="1694561" y="62611"/>
                  </a:lnTo>
                  <a:lnTo>
                    <a:pt x="1749552" y="73406"/>
                  </a:lnTo>
                  <a:lnTo>
                    <a:pt x="1803400" y="85979"/>
                  </a:lnTo>
                  <a:lnTo>
                    <a:pt x="1854707" y="100838"/>
                  </a:lnTo>
                  <a:lnTo>
                    <a:pt x="1902205" y="118237"/>
                  </a:lnTo>
                  <a:lnTo>
                    <a:pt x="1944751" y="138684"/>
                  </a:lnTo>
                  <a:lnTo>
                    <a:pt x="1981200" y="162560"/>
                  </a:lnTo>
                  <a:lnTo>
                    <a:pt x="2014219" y="196596"/>
                  </a:lnTo>
                  <a:lnTo>
                    <a:pt x="2041143" y="239776"/>
                  </a:lnTo>
                  <a:lnTo>
                    <a:pt x="2062988" y="289052"/>
                  </a:lnTo>
                  <a:lnTo>
                    <a:pt x="2080640" y="341376"/>
                  </a:lnTo>
                  <a:lnTo>
                    <a:pt x="2095245" y="393700"/>
                  </a:lnTo>
                  <a:lnTo>
                    <a:pt x="2107818" y="443103"/>
                  </a:lnTo>
                  <a:lnTo>
                    <a:pt x="2119249" y="486410"/>
                  </a:lnTo>
                  <a:lnTo>
                    <a:pt x="2130679" y="520776"/>
                  </a:lnTo>
                  <a:lnTo>
                    <a:pt x="2143125" y="543115"/>
                  </a:lnTo>
                  <a:lnTo>
                    <a:pt x="2163953" y="547458"/>
                  </a:lnTo>
                  <a:lnTo>
                    <a:pt x="2180209" y="518845"/>
                  </a:lnTo>
                  <a:lnTo>
                    <a:pt x="2193543" y="477608"/>
                  </a:lnTo>
                  <a:lnTo>
                    <a:pt x="2205990" y="444119"/>
                  </a:lnTo>
                  <a:lnTo>
                    <a:pt x="2248916" y="524332"/>
                  </a:lnTo>
                  <a:lnTo>
                    <a:pt x="2263140" y="588937"/>
                  </a:lnTo>
                  <a:lnTo>
                    <a:pt x="2275840" y="650341"/>
                  </a:lnTo>
                  <a:lnTo>
                    <a:pt x="2286000" y="695325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70809" y="4769358"/>
              <a:ext cx="228600" cy="1066800"/>
            </a:xfrm>
            <a:custGeom>
              <a:avLst/>
              <a:gdLst/>
              <a:ahLst/>
              <a:cxnLst/>
              <a:rect l="l" t="t" r="r" b="b"/>
              <a:pathLst>
                <a:path w="228600" h="1066800">
                  <a:moveTo>
                    <a:pt x="76200" y="0"/>
                  </a:moveTo>
                  <a:lnTo>
                    <a:pt x="57150" y="49657"/>
                  </a:lnTo>
                  <a:lnTo>
                    <a:pt x="48894" y="108204"/>
                  </a:lnTo>
                  <a:lnTo>
                    <a:pt x="41275" y="185928"/>
                  </a:lnTo>
                  <a:lnTo>
                    <a:pt x="37718" y="231267"/>
                  </a:lnTo>
                  <a:lnTo>
                    <a:pt x="34289" y="280543"/>
                  </a:lnTo>
                  <a:lnTo>
                    <a:pt x="30987" y="333375"/>
                  </a:lnTo>
                  <a:lnTo>
                    <a:pt x="24637" y="448691"/>
                  </a:lnTo>
                  <a:lnTo>
                    <a:pt x="18795" y="574802"/>
                  </a:lnTo>
                  <a:lnTo>
                    <a:pt x="13207" y="709422"/>
                  </a:lnTo>
                  <a:lnTo>
                    <a:pt x="5206" y="921727"/>
                  </a:lnTo>
                  <a:lnTo>
                    <a:pt x="0" y="1066800"/>
                  </a:lnTo>
                  <a:lnTo>
                    <a:pt x="228600" y="1066800"/>
                  </a:lnTo>
                  <a:lnTo>
                    <a:pt x="189864" y="709422"/>
                  </a:lnTo>
                  <a:lnTo>
                    <a:pt x="174625" y="574802"/>
                  </a:lnTo>
                  <a:lnTo>
                    <a:pt x="159765" y="448691"/>
                  </a:lnTo>
                  <a:lnTo>
                    <a:pt x="145287" y="333375"/>
                  </a:lnTo>
                  <a:lnTo>
                    <a:pt x="138175" y="280543"/>
                  </a:lnTo>
                  <a:lnTo>
                    <a:pt x="131190" y="231267"/>
                  </a:lnTo>
                  <a:lnTo>
                    <a:pt x="124459" y="185928"/>
                  </a:lnTo>
                  <a:lnTo>
                    <a:pt x="117728" y="144780"/>
                  </a:lnTo>
                  <a:lnTo>
                    <a:pt x="104901" y="76454"/>
                  </a:lnTo>
                  <a:lnTo>
                    <a:pt x="92837" y="28448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70809" y="4769358"/>
              <a:ext cx="228600" cy="1066800"/>
            </a:xfrm>
            <a:custGeom>
              <a:avLst/>
              <a:gdLst/>
              <a:ahLst/>
              <a:cxnLst/>
              <a:rect l="l" t="t" r="r" b="b"/>
              <a:pathLst>
                <a:path w="228600" h="1066800">
                  <a:moveTo>
                    <a:pt x="0" y="1066800"/>
                  </a:moveTo>
                  <a:lnTo>
                    <a:pt x="2539" y="994117"/>
                  </a:lnTo>
                  <a:lnTo>
                    <a:pt x="5206" y="921727"/>
                  </a:lnTo>
                  <a:lnTo>
                    <a:pt x="7873" y="849947"/>
                  </a:lnTo>
                  <a:lnTo>
                    <a:pt x="10540" y="779018"/>
                  </a:lnTo>
                  <a:lnTo>
                    <a:pt x="13207" y="709422"/>
                  </a:lnTo>
                  <a:lnTo>
                    <a:pt x="16001" y="641223"/>
                  </a:lnTo>
                  <a:lnTo>
                    <a:pt x="18795" y="574802"/>
                  </a:lnTo>
                  <a:lnTo>
                    <a:pt x="21716" y="510540"/>
                  </a:lnTo>
                  <a:lnTo>
                    <a:pt x="24637" y="448691"/>
                  </a:lnTo>
                  <a:lnTo>
                    <a:pt x="27812" y="389509"/>
                  </a:lnTo>
                  <a:lnTo>
                    <a:pt x="30987" y="333375"/>
                  </a:lnTo>
                  <a:lnTo>
                    <a:pt x="34289" y="280543"/>
                  </a:lnTo>
                  <a:lnTo>
                    <a:pt x="37718" y="231267"/>
                  </a:lnTo>
                  <a:lnTo>
                    <a:pt x="41275" y="185928"/>
                  </a:lnTo>
                  <a:lnTo>
                    <a:pt x="44957" y="144780"/>
                  </a:lnTo>
                  <a:lnTo>
                    <a:pt x="52958" y="76454"/>
                  </a:lnTo>
                  <a:lnTo>
                    <a:pt x="61594" y="28448"/>
                  </a:lnTo>
                  <a:lnTo>
                    <a:pt x="76200" y="0"/>
                  </a:lnTo>
                  <a:lnTo>
                    <a:pt x="81533" y="3302"/>
                  </a:lnTo>
                  <a:lnTo>
                    <a:pt x="98806" y="49657"/>
                  </a:lnTo>
                  <a:lnTo>
                    <a:pt x="111251" y="108204"/>
                  </a:lnTo>
                  <a:lnTo>
                    <a:pt x="124459" y="185928"/>
                  </a:lnTo>
                  <a:lnTo>
                    <a:pt x="131190" y="231267"/>
                  </a:lnTo>
                  <a:lnTo>
                    <a:pt x="138175" y="280543"/>
                  </a:lnTo>
                  <a:lnTo>
                    <a:pt x="145287" y="333375"/>
                  </a:lnTo>
                  <a:lnTo>
                    <a:pt x="152400" y="389509"/>
                  </a:lnTo>
                  <a:lnTo>
                    <a:pt x="159765" y="448691"/>
                  </a:lnTo>
                  <a:lnTo>
                    <a:pt x="167131" y="510540"/>
                  </a:lnTo>
                  <a:lnTo>
                    <a:pt x="174625" y="574802"/>
                  </a:lnTo>
                  <a:lnTo>
                    <a:pt x="182244" y="641223"/>
                  </a:lnTo>
                  <a:lnTo>
                    <a:pt x="189864" y="709422"/>
                  </a:lnTo>
                  <a:lnTo>
                    <a:pt x="197484" y="779018"/>
                  </a:lnTo>
                  <a:lnTo>
                    <a:pt x="205231" y="849947"/>
                  </a:lnTo>
                  <a:lnTo>
                    <a:pt x="212978" y="921727"/>
                  </a:lnTo>
                  <a:lnTo>
                    <a:pt x="220852" y="994117"/>
                  </a:lnTo>
                  <a:lnTo>
                    <a:pt x="228600" y="1066800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446776" y="4467225"/>
            <a:ext cx="2558415" cy="1412875"/>
            <a:chOff x="5446776" y="4467225"/>
            <a:chExt cx="2558415" cy="1412875"/>
          </a:xfrm>
        </p:grpSpPr>
        <p:sp>
          <p:nvSpPr>
            <p:cNvPr id="12" name="object 12"/>
            <p:cNvSpPr/>
            <p:nvPr/>
          </p:nvSpPr>
          <p:spPr>
            <a:xfrm>
              <a:off x="5446776" y="4693157"/>
              <a:ext cx="2558415" cy="1186815"/>
            </a:xfrm>
            <a:custGeom>
              <a:avLst/>
              <a:gdLst/>
              <a:ahLst/>
              <a:cxnLst/>
              <a:rect l="l" t="t" r="r" b="b"/>
              <a:pathLst>
                <a:path w="2558415" h="1186814">
                  <a:moveTo>
                    <a:pt x="2558034" y="1143000"/>
                  </a:moveTo>
                  <a:lnTo>
                    <a:pt x="2529078" y="1128522"/>
                  </a:lnTo>
                  <a:lnTo>
                    <a:pt x="2471166" y="1099566"/>
                  </a:lnTo>
                  <a:lnTo>
                    <a:pt x="2471166" y="1128522"/>
                  </a:lnTo>
                  <a:lnTo>
                    <a:pt x="57912" y="1128522"/>
                  </a:lnTo>
                  <a:lnTo>
                    <a:pt x="57912" y="86868"/>
                  </a:lnTo>
                  <a:lnTo>
                    <a:pt x="86868" y="86868"/>
                  </a:lnTo>
                  <a:lnTo>
                    <a:pt x="79629" y="72390"/>
                  </a:lnTo>
                  <a:lnTo>
                    <a:pt x="43434" y="0"/>
                  </a:lnTo>
                  <a:lnTo>
                    <a:pt x="0" y="86868"/>
                  </a:lnTo>
                  <a:lnTo>
                    <a:pt x="28956" y="86868"/>
                  </a:lnTo>
                  <a:lnTo>
                    <a:pt x="28956" y="1143000"/>
                  </a:lnTo>
                  <a:lnTo>
                    <a:pt x="43434" y="1143000"/>
                  </a:lnTo>
                  <a:lnTo>
                    <a:pt x="43434" y="1157478"/>
                  </a:lnTo>
                  <a:lnTo>
                    <a:pt x="2471166" y="1157478"/>
                  </a:lnTo>
                  <a:lnTo>
                    <a:pt x="2471166" y="1186434"/>
                  </a:lnTo>
                  <a:lnTo>
                    <a:pt x="2529078" y="1157478"/>
                  </a:lnTo>
                  <a:lnTo>
                    <a:pt x="2558034" y="114300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90210" y="5692063"/>
              <a:ext cx="2362200" cy="144145"/>
            </a:xfrm>
            <a:custGeom>
              <a:avLst/>
              <a:gdLst/>
              <a:ahLst/>
              <a:cxnLst/>
              <a:rect l="l" t="t" r="r" b="b"/>
              <a:pathLst>
                <a:path w="2362200" h="144145">
                  <a:moveTo>
                    <a:pt x="1281430" y="0"/>
                  </a:moveTo>
                  <a:lnTo>
                    <a:pt x="1219199" y="1155"/>
                  </a:lnTo>
                  <a:lnTo>
                    <a:pt x="1176019" y="2755"/>
                  </a:lnTo>
                  <a:lnTo>
                    <a:pt x="1129538" y="5105"/>
                  </a:lnTo>
                  <a:lnTo>
                    <a:pt x="1028572" y="11823"/>
                  </a:lnTo>
                  <a:lnTo>
                    <a:pt x="919734" y="20739"/>
                  </a:lnTo>
                  <a:lnTo>
                    <a:pt x="691768" y="42849"/>
                  </a:lnTo>
                  <a:lnTo>
                    <a:pt x="219075" y="96443"/>
                  </a:lnTo>
                  <a:lnTo>
                    <a:pt x="121792" y="109778"/>
                  </a:lnTo>
                  <a:lnTo>
                    <a:pt x="64642" y="121221"/>
                  </a:lnTo>
                  <a:lnTo>
                    <a:pt x="17272" y="138379"/>
                  </a:lnTo>
                  <a:lnTo>
                    <a:pt x="0" y="144094"/>
                  </a:lnTo>
                  <a:lnTo>
                    <a:pt x="2362199" y="144094"/>
                  </a:lnTo>
                  <a:lnTo>
                    <a:pt x="2329053" y="137439"/>
                  </a:lnTo>
                  <a:lnTo>
                    <a:pt x="2100453" y="87147"/>
                  </a:lnTo>
                  <a:lnTo>
                    <a:pt x="2046096" y="76288"/>
                  </a:lnTo>
                  <a:lnTo>
                    <a:pt x="1990343" y="66027"/>
                  </a:lnTo>
                  <a:lnTo>
                    <a:pt x="1933574" y="56743"/>
                  </a:lnTo>
                  <a:lnTo>
                    <a:pt x="1876424" y="48806"/>
                  </a:lnTo>
                  <a:lnTo>
                    <a:pt x="1698116" y="25946"/>
                  </a:lnTo>
                  <a:lnTo>
                    <a:pt x="1651762" y="20497"/>
                  </a:lnTo>
                  <a:lnTo>
                    <a:pt x="1604264" y="15430"/>
                  </a:lnTo>
                  <a:lnTo>
                    <a:pt x="1555368" y="10845"/>
                  </a:lnTo>
                  <a:lnTo>
                    <a:pt x="1504695" y="6908"/>
                  </a:lnTo>
                  <a:lnTo>
                    <a:pt x="1452371" y="3721"/>
                  </a:lnTo>
                  <a:lnTo>
                    <a:pt x="1397762" y="1409"/>
                  </a:lnTo>
                  <a:lnTo>
                    <a:pt x="1340865" y="139"/>
                  </a:lnTo>
                  <a:lnTo>
                    <a:pt x="128143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90210" y="5692063"/>
              <a:ext cx="2362200" cy="144145"/>
            </a:xfrm>
            <a:custGeom>
              <a:avLst/>
              <a:gdLst/>
              <a:ahLst/>
              <a:cxnLst/>
              <a:rect l="l" t="t" r="r" b="b"/>
              <a:pathLst>
                <a:path w="2362200" h="144145">
                  <a:moveTo>
                    <a:pt x="0" y="144094"/>
                  </a:moveTo>
                  <a:lnTo>
                    <a:pt x="17272" y="138379"/>
                  </a:lnTo>
                  <a:lnTo>
                    <a:pt x="34289" y="130746"/>
                  </a:lnTo>
                  <a:lnTo>
                    <a:pt x="64642" y="121221"/>
                  </a:lnTo>
                  <a:lnTo>
                    <a:pt x="121792" y="109778"/>
                  </a:lnTo>
                  <a:lnTo>
                    <a:pt x="219075" y="96443"/>
                  </a:lnTo>
                  <a:lnTo>
                    <a:pt x="251840" y="92582"/>
                  </a:lnTo>
                  <a:lnTo>
                    <a:pt x="289051" y="88201"/>
                  </a:lnTo>
                  <a:lnTo>
                    <a:pt x="330073" y="83362"/>
                  </a:lnTo>
                  <a:lnTo>
                    <a:pt x="374650" y="78155"/>
                  </a:lnTo>
                  <a:lnTo>
                    <a:pt x="422275" y="72618"/>
                  </a:lnTo>
                  <a:lnTo>
                    <a:pt x="472566" y="66852"/>
                  </a:lnTo>
                  <a:lnTo>
                    <a:pt x="525017" y="60921"/>
                  </a:lnTo>
                  <a:lnTo>
                    <a:pt x="579374" y="54902"/>
                  </a:lnTo>
                  <a:lnTo>
                    <a:pt x="635126" y="48844"/>
                  </a:lnTo>
                  <a:lnTo>
                    <a:pt x="691768" y="42849"/>
                  </a:lnTo>
                  <a:lnTo>
                    <a:pt x="749045" y="36956"/>
                  </a:lnTo>
                  <a:lnTo>
                    <a:pt x="806323" y="31267"/>
                  </a:lnTo>
                  <a:lnTo>
                    <a:pt x="863473" y="25831"/>
                  </a:lnTo>
                  <a:lnTo>
                    <a:pt x="919734" y="20739"/>
                  </a:lnTo>
                  <a:lnTo>
                    <a:pt x="974978" y="16040"/>
                  </a:lnTo>
                  <a:lnTo>
                    <a:pt x="1028572" y="11823"/>
                  </a:lnTo>
                  <a:lnTo>
                    <a:pt x="1080262" y="8153"/>
                  </a:lnTo>
                  <a:lnTo>
                    <a:pt x="1129538" y="5105"/>
                  </a:lnTo>
                  <a:lnTo>
                    <a:pt x="1176019" y="2755"/>
                  </a:lnTo>
                  <a:lnTo>
                    <a:pt x="1219199" y="1155"/>
                  </a:lnTo>
                  <a:lnTo>
                    <a:pt x="1281430" y="0"/>
                  </a:lnTo>
                  <a:lnTo>
                    <a:pt x="1340865" y="139"/>
                  </a:lnTo>
                  <a:lnTo>
                    <a:pt x="1397762" y="1409"/>
                  </a:lnTo>
                  <a:lnTo>
                    <a:pt x="1452371" y="3721"/>
                  </a:lnTo>
                  <a:lnTo>
                    <a:pt x="1504695" y="6908"/>
                  </a:lnTo>
                  <a:lnTo>
                    <a:pt x="1555368" y="10845"/>
                  </a:lnTo>
                  <a:lnTo>
                    <a:pt x="1604264" y="15430"/>
                  </a:lnTo>
                  <a:lnTo>
                    <a:pt x="1651762" y="20497"/>
                  </a:lnTo>
                  <a:lnTo>
                    <a:pt x="1698116" y="25946"/>
                  </a:lnTo>
                  <a:lnTo>
                    <a:pt x="1743456" y="31622"/>
                  </a:lnTo>
                  <a:lnTo>
                    <a:pt x="1788160" y="37414"/>
                  </a:lnTo>
                  <a:lnTo>
                    <a:pt x="1832483" y="43192"/>
                  </a:lnTo>
                  <a:lnTo>
                    <a:pt x="1876424" y="48806"/>
                  </a:lnTo>
                  <a:lnTo>
                    <a:pt x="1933574" y="56743"/>
                  </a:lnTo>
                  <a:lnTo>
                    <a:pt x="1990343" y="66027"/>
                  </a:lnTo>
                  <a:lnTo>
                    <a:pt x="2046096" y="76288"/>
                  </a:lnTo>
                  <a:lnTo>
                    <a:pt x="2100453" y="87147"/>
                  </a:lnTo>
                  <a:lnTo>
                    <a:pt x="2152649" y="98234"/>
                  </a:lnTo>
                  <a:lnTo>
                    <a:pt x="2202180" y="109181"/>
                  </a:lnTo>
                  <a:lnTo>
                    <a:pt x="2248408" y="119608"/>
                  </a:lnTo>
                  <a:lnTo>
                    <a:pt x="2290953" y="129146"/>
                  </a:lnTo>
                  <a:lnTo>
                    <a:pt x="2329053" y="137439"/>
                  </a:lnTo>
                  <a:lnTo>
                    <a:pt x="2362199" y="144094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80810" y="5252084"/>
              <a:ext cx="533400" cy="584200"/>
            </a:xfrm>
            <a:custGeom>
              <a:avLst/>
              <a:gdLst/>
              <a:ahLst/>
              <a:cxnLst/>
              <a:rect l="l" t="t" r="r" b="b"/>
              <a:pathLst>
                <a:path w="533400" h="584200">
                  <a:moveTo>
                    <a:pt x="245237" y="0"/>
                  </a:moveTo>
                  <a:lnTo>
                    <a:pt x="201675" y="5714"/>
                  </a:lnTo>
                  <a:lnTo>
                    <a:pt x="160782" y="19303"/>
                  </a:lnTo>
                  <a:lnTo>
                    <a:pt x="124460" y="40766"/>
                  </a:lnTo>
                  <a:lnTo>
                    <a:pt x="95249" y="69722"/>
                  </a:lnTo>
                  <a:lnTo>
                    <a:pt x="63881" y="139445"/>
                  </a:lnTo>
                  <a:lnTo>
                    <a:pt x="51562" y="187451"/>
                  </a:lnTo>
                  <a:lnTo>
                    <a:pt x="41147" y="241172"/>
                  </a:lnTo>
                  <a:lnTo>
                    <a:pt x="32385" y="298322"/>
                  </a:lnTo>
                  <a:lnTo>
                    <a:pt x="25018" y="356590"/>
                  </a:lnTo>
                  <a:lnTo>
                    <a:pt x="18795" y="413651"/>
                  </a:lnTo>
                  <a:lnTo>
                    <a:pt x="8636" y="515023"/>
                  </a:lnTo>
                  <a:lnTo>
                    <a:pt x="4317" y="554735"/>
                  </a:lnTo>
                  <a:lnTo>
                    <a:pt x="0" y="584072"/>
                  </a:lnTo>
                  <a:lnTo>
                    <a:pt x="533399" y="584072"/>
                  </a:lnTo>
                  <a:lnTo>
                    <a:pt x="525780" y="549109"/>
                  </a:lnTo>
                  <a:lnTo>
                    <a:pt x="517779" y="505371"/>
                  </a:lnTo>
                  <a:lnTo>
                    <a:pt x="499744" y="399884"/>
                  </a:lnTo>
                  <a:lnTo>
                    <a:pt x="489458" y="342290"/>
                  </a:lnTo>
                  <a:lnTo>
                    <a:pt x="478155" y="284225"/>
                  </a:lnTo>
                  <a:lnTo>
                    <a:pt x="465582" y="227837"/>
                  </a:lnTo>
                  <a:lnTo>
                    <a:pt x="451612" y="175132"/>
                  </a:lnTo>
                  <a:lnTo>
                    <a:pt x="436117" y="128269"/>
                  </a:lnTo>
                  <a:lnTo>
                    <a:pt x="418972" y="89280"/>
                  </a:lnTo>
                  <a:lnTo>
                    <a:pt x="368681" y="32384"/>
                  </a:lnTo>
                  <a:lnTo>
                    <a:pt x="330962" y="13207"/>
                  </a:lnTo>
                  <a:lnTo>
                    <a:pt x="289051" y="2539"/>
                  </a:lnTo>
                  <a:lnTo>
                    <a:pt x="2452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80810" y="5252084"/>
              <a:ext cx="533400" cy="584200"/>
            </a:xfrm>
            <a:custGeom>
              <a:avLst/>
              <a:gdLst/>
              <a:ahLst/>
              <a:cxnLst/>
              <a:rect l="l" t="t" r="r" b="b"/>
              <a:pathLst>
                <a:path w="533400" h="584200">
                  <a:moveTo>
                    <a:pt x="0" y="584072"/>
                  </a:moveTo>
                  <a:lnTo>
                    <a:pt x="4317" y="554735"/>
                  </a:lnTo>
                  <a:lnTo>
                    <a:pt x="8636" y="515023"/>
                  </a:lnTo>
                  <a:lnTo>
                    <a:pt x="13462" y="467232"/>
                  </a:lnTo>
                  <a:lnTo>
                    <a:pt x="18795" y="413651"/>
                  </a:lnTo>
                  <a:lnTo>
                    <a:pt x="25018" y="356590"/>
                  </a:lnTo>
                  <a:lnTo>
                    <a:pt x="32385" y="298322"/>
                  </a:lnTo>
                  <a:lnTo>
                    <a:pt x="41147" y="241172"/>
                  </a:lnTo>
                  <a:lnTo>
                    <a:pt x="51562" y="187451"/>
                  </a:lnTo>
                  <a:lnTo>
                    <a:pt x="63881" y="139445"/>
                  </a:lnTo>
                  <a:lnTo>
                    <a:pt x="78359" y="99440"/>
                  </a:lnTo>
                  <a:lnTo>
                    <a:pt x="124460" y="40766"/>
                  </a:lnTo>
                  <a:lnTo>
                    <a:pt x="160782" y="19303"/>
                  </a:lnTo>
                  <a:lnTo>
                    <a:pt x="201675" y="5714"/>
                  </a:lnTo>
                  <a:lnTo>
                    <a:pt x="245237" y="0"/>
                  </a:lnTo>
                  <a:lnTo>
                    <a:pt x="289051" y="2539"/>
                  </a:lnTo>
                  <a:lnTo>
                    <a:pt x="330962" y="13207"/>
                  </a:lnTo>
                  <a:lnTo>
                    <a:pt x="368681" y="32384"/>
                  </a:lnTo>
                  <a:lnTo>
                    <a:pt x="400049" y="60197"/>
                  </a:lnTo>
                  <a:lnTo>
                    <a:pt x="436117" y="128269"/>
                  </a:lnTo>
                  <a:lnTo>
                    <a:pt x="451612" y="175132"/>
                  </a:lnTo>
                  <a:lnTo>
                    <a:pt x="465582" y="227837"/>
                  </a:lnTo>
                  <a:lnTo>
                    <a:pt x="478155" y="284225"/>
                  </a:lnTo>
                  <a:lnTo>
                    <a:pt x="489458" y="342290"/>
                  </a:lnTo>
                  <a:lnTo>
                    <a:pt x="499744" y="399884"/>
                  </a:lnTo>
                  <a:lnTo>
                    <a:pt x="509142" y="454939"/>
                  </a:lnTo>
                  <a:lnTo>
                    <a:pt x="517779" y="505371"/>
                  </a:lnTo>
                  <a:lnTo>
                    <a:pt x="525780" y="549109"/>
                  </a:lnTo>
                  <a:lnTo>
                    <a:pt x="533399" y="584072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30594" y="5219445"/>
              <a:ext cx="86867" cy="878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41008" y="4467225"/>
              <a:ext cx="47625" cy="753745"/>
            </a:xfrm>
            <a:custGeom>
              <a:avLst/>
              <a:gdLst/>
              <a:ahLst/>
              <a:cxnLst/>
              <a:rect l="l" t="t" r="r" b="b"/>
              <a:pathLst>
                <a:path w="47625" h="753745">
                  <a:moveTo>
                    <a:pt x="28956" y="0"/>
                  </a:moveTo>
                  <a:lnTo>
                    <a:pt x="0" y="762"/>
                  </a:lnTo>
                  <a:lnTo>
                    <a:pt x="18542" y="753618"/>
                  </a:lnTo>
                  <a:lnTo>
                    <a:pt x="47371" y="752982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47458" y="5650026"/>
              <a:ext cx="86360" cy="909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76160" y="4956809"/>
              <a:ext cx="102235" cy="699770"/>
            </a:xfrm>
            <a:custGeom>
              <a:avLst/>
              <a:gdLst/>
              <a:ahLst/>
              <a:cxnLst/>
              <a:rect l="l" t="t" r="r" b="b"/>
              <a:pathLst>
                <a:path w="102234" h="699770">
                  <a:moveTo>
                    <a:pt x="73533" y="0"/>
                  </a:moveTo>
                  <a:lnTo>
                    <a:pt x="0" y="696239"/>
                  </a:lnTo>
                  <a:lnTo>
                    <a:pt x="28829" y="699274"/>
                  </a:lnTo>
                  <a:lnTo>
                    <a:pt x="102235" y="3047"/>
                  </a:lnTo>
                  <a:lnTo>
                    <a:pt x="7353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416297" y="5067046"/>
            <a:ext cx="698500" cy="165100"/>
            <a:chOff x="4416297" y="5067046"/>
            <a:chExt cx="698500" cy="165100"/>
          </a:xfrm>
        </p:grpSpPr>
        <p:sp>
          <p:nvSpPr>
            <p:cNvPr id="22" name="object 22"/>
            <p:cNvSpPr/>
            <p:nvPr/>
          </p:nvSpPr>
          <p:spPr>
            <a:xfrm>
              <a:off x="4422647" y="5073396"/>
              <a:ext cx="685800" cy="152400"/>
            </a:xfrm>
            <a:custGeom>
              <a:avLst/>
              <a:gdLst/>
              <a:ahLst/>
              <a:cxnLst/>
              <a:rect l="l" t="t" r="r" b="b"/>
              <a:pathLst>
                <a:path w="685800" h="152400">
                  <a:moveTo>
                    <a:pt x="514350" y="0"/>
                  </a:moveTo>
                  <a:lnTo>
                    <a:pt x="514350" y="38099"/>
                  </a:lnTo>
                  <a:lnTo>
                    <a:pt x="0" y="38099"/>
                  </a:lnTo>
                  <a:lnTo>
                    <a:pt x="0" y="114299"/>
                  </a:lnTo>
                  <a:lnTo>
                    <a:pt x="514350" y="114299"/>
                  </a:lnTo>
                  <a:lnTo>
                    <a:pt x="514350" y="152399"/>
                  </a:lnTo>
                  <a:lnTo>
                    <a:pt x="685800" y="76199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22647" y="5073396"/>
              <a:ext cx="685800" cy="152400"/>
            </a:xfrm>
            <a:custGeom>
              <a:avLst/>
              <a:gdLst/>
              <a:ahLst/>
              <a:cxnLst/>
              <a:rect l="l" t="t" r="r" b="b"/>
              <a:pathLst>
                <a:path w="685800" h="152400">
                  <a:moveTo>
                    <a:pt x="0" y="38099"/>
                  </a:moveTo>
                  <a:lnTo>
                    <a:pt x="514350" y="38099"/>
                  </a:lnTo>
                  <a:lnTo>
                    <a:pt x="514350" y="0"/>
                  </a:lnTo>
                  <a:lnTo>
                    <a:pt x="685800" y="76199"/>
                  </a:lnTo>
                  <a:lnTo>
                    <a:pt x="514350" y="152399"/>
                  </a:lnTo>
                  <a:lnTo>
                    <a:pt x="514350" y="114299"/>
                  </a:lnTo>
                  <a:lnTo>
                    <a:pt x="0" y="114299"/>
                  </a:lnTo>
                  <a:lnTo>
                    <a:pt x="0" y="380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058539" y="5139944"/>
            <a:ext cx="132143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detection</a:t>
            </a:r>
            <a:r>
              <a:rPr sz="2000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at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receiver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80871" y="4070680"/>
            <a:ext cx="13658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55085" y="4207509"/>
            <a:ext cx="80010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000099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e</a:t>
            </a:r>
            <a:r>
              <a:rPr sz="2000" spc="-15" dirty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d  </a:t>
            </a: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36511" y="4291329"/>
            <a:ext cx="6858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g</a:t>
            </a:r>
            <a:r>
              <a:rPr sz="2000" spc="-15" dirty="0">
                <a:solidFill>
                  <a:srgbClr val="000099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45069" y="4629403"/>
            <a:ext cx="136588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spread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17545" y="4244340"/>
            <a:ext cx="571500" cy="925194"/>
            <a:chOff x="2717545" y="4244340"/>
            <a:chExt cx="571500" cy="925194"/>
          </a:xfrm>
        </p:grpSpPr>
        <p:sp>
          <p:nvSpPr>
            <p:cNvPr id="30" name="object 30"/>
            <p:cNvSpPr/>
            <p:nvPr/>
          </p:nvSpPr>
          <p:spPr>
            <a:xfrm>
              <a:off x="2717545" y="4662043"/>
              <a:ext cx="85725" cy="925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46120" y="4244340"/>
              <a:ext cx="94615" cy="426720"/>
            </a:xfrm>
            <a:custGeom>
              <a:avLst/>
              <a:gdLst/>
              <a:ahLst/>
              <a:cxnLst/>
              <a:rect l="l" t="t" r="r" b="b"/>
              <a:pathLst>
                <a:path w="94614" h="426720">
                  <a:moveTo>
                    <a:pt x="65912" y="0"/>
                  </a:moveTo>
                  <a:lnTo>
                    <a:pt x="0" y="422148"/>
                  </a:lnTo>
                  <a:lnTo>
                    <a:pt x="28702" y="426720"/>
                  </a:lnTo>
                  <a:lnTo>
                    <a:pt x="94615" y="4572"/>
                  </a:lnTo>
                  <a:lnTo>
                    <a:pt x="6591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84448" y="5074412"/>
              <a:ext cx="83819" cy="951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12388" y="4532376"/>
              <a:ext cx="177165" cy="557530"/>
            </a:xfrm>
            <a:custGeom>
              <a:avLst/>
              <a:gdLst/>
              <a:ahLst/>
              <a:cxnLst/>
              <a:rect l="l" t="t" r="r" b="b"/>
              <a:pathLst>
                <a:path w="177164" h="557529">
                  <a:moveTo>
                    <a:pt x="148716" y="0"/>
                  </a:moveTo>
                  <a:lnTo>
                    <a:pt x="0" y="549656"/>
                  </a:lnTo>
                  <a:lnTo>
                    <a:pt x="27940" y="557149"/>
                  </a:lnTo>
                  <a:lnTo>
                    <a:pt x="176657" y="7619"/>
                  </a:lnTo>
                  <a:lnTo>
                    <a:pt x="14871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942715" y="5904991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26400" y="5989421"/>
            <a:ext cx="958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99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88035" y="4579111"/>
            <a:ext cx="71056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po</a:t>
            </a:r>
            <a:r>
              <a:rPr sz="2000" spc="-30" dirty="0">
                <a:solidFill>
                  <a:srgbClr val="000099"/>
                </a:solidFill>
                <a:latin typeface="Arial"/>
                <a:cs typeface="Arial"/>
              </a:rPr>
              <a:t>w</a:t>
            </a: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28946" y="4317238"/>
            <a:ext cx="71056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po</a:t>
            </a:r>
            <a:r>
              <a:rPr sz="2000" spc="-30" dirty="0">
                <a:solidFill>
                  <a:srgbClr val="000099"/>
                </a:solidFill>
                <a:latin typeface="Arial"/>
                <a:cs typeface="Arial"/>
              </a:rPr>
              <a:t>w</a:t>
            </a:r>
            <a:r>
              <a:rPr sz="2000" spc="-10" dirty="0">
                <a:solidFill>
                  <a:srgbClr val="000099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8349" y="429209"/>
            <a:ext cx="65849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5" dirty="0"/>
              <a:t>Spread </a:t>
            </a:r>
            <a:r>
              <a:rPr sz="4400" spc="-210" dirty="0"/>
              <a:t>Spectrum</a:t>
            </a:r>
            <a:r>
              <a:rPr sz="4400" spc="-254" dirty="0"/>
              <a:t> </a:t>
            </a:r>
            <a:r>
              <a:rPr sz="4400" spc="-270" dirty="0"/>
              <a:t>Technology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80617" y="1525771"/>
            <a:ext cx="6967855" cy="257746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75" dirty="0">
                <a:latin typeface="Arial"/>
                <a:cs typeface="Arial"/>
              </a:rPr>
              <a:t>Side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effects: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3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10" dirty="0">
                <a:latin typeface="Arial"/>
                <a:cs typeface="Arial"/>
              </a:rPr>
              <a:t>coexistence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130" dirty="0">
                <a:latin typeface="Arial"/>
                <a:cs typeface="Arial"/>
              </a:rPr>
              <a:t>several </a:t>
            </a:r>
            <a:r>
              <a:rPr sz="2000" spc="-120" dirty="0">
                <a:latin typeface="Arial"/>
                <a:cs typeface="Arial"/>
              </a:rPr>
              <a:t>signals </a:t>
            </a:r>
            <a:r>
              <a:rPr sz="2000" dirty="0">
                <a:latin typeface="Arial"/>
                <a:cs typeface="Arial"/>
              </a:rPr>
              <a:t>without </a:t>
            </a:r>
            <a:r>
              <a:rPr sz="2000" spc="-85" dirty="0">
                <a:latin typeface="Arial"/>
                <a:cs typeface="Arial"/>
              </a:rPr>
              <a:t>dynamic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coordination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9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40" dirty="0">
                <a:latin typeface="Arial"/>
                <a:cs typeface="Arial"/>
              </a:rPr>
              <a:t>tap-proof</a:t>
            </a:r>
            <a:endParaRPr sz="2000">
              <a:latin typeface="Arial"/>
              <a:cs typeface="Arial"/>
            </a:endParaRPr>
          </a:p>
          <a:p>
            <a:pPr marL="356870" marR="574675" indent="-344805">
              <a:lnSpc>
                <a:spcPts val="2710"/>
              </a:lnSpc>
              <a:spcBef>
                <a:spcPts val="31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75" dirty="0">
                <a:latin typeface="Arial"/>
                <a:cs typeface="Arial"/>
              </a:rPr>
              <a:t>Alternatives: </a:t>
            </a:r>
            <a:r>
              <a:rPr sz="2400" spc="-70" dirty="0">
                <a:latin typeface="Arial"/>
                <a:cs typeface="Arial"/>
              </a:rPr>
              <a:t>Direct </a:t>
            </a:r>
            <a:r>
              <a:rPr sz="2400" spc="-165" dirty="0">
                <a:latin typeface="Arial"/>
                <a:cs typeface="Arial"/>
              </a:rPr>
              <a:t>Sequence</a:t>
            </a:r>
            <a:r>
              <a:rPr sz="2400" spc="-490" dirty="0">
                <a:latin typeface="Arial"/>
                <a:cs typeface="Arial"/>
              </a:rPr>
              <a:t> </a:t>
            </a:r>
            <a:r>
              <a:rPr sz="2400" spc="-220" dirty="0">
                <a:latin typeface="Arial"/>
                <a:cs typeface="Arial"/>
              </a:rPr>
              <a:t>(DS/SS), </a:t>
            </a:r>
            <a:r>
              <a:rPr sz="2400" spc="-130" dirty="0">
                <a:latin typeface="Arial"/>
                <a:cs typeface="Arial"/>
              </a:rPr>
              <a:t>Frequency  </a:t>
            </a:r>
            <a:r>
              <a:rPr sz="2400" spc="-105" dirty="0">
                <a:latin typeface="Arial"/>
                <a:cs typeface="Arial"/>
              </a:rPr>
              <a:t>Hopping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220" dirty="0">
                <a:latin typeface="Arial"/>
                <a:cs typeface="Arial"/>
              </a:rPr>
              <a:t>(FH/SS)</a:t>
            </a:r>
            <a:endParaRPr sz="2400">
              <a:latin typeface="Arial"/>
              <a:cs typeface="Arial"/>
            </a:endParaRPr>
          </a:p>
          <a:p>
            <a:pPr marL="356870" marR="5080" indent="-344805">
              <a:lnSpc>
                <a:spcPts val="2620"/>
              </a:lnSpc>
              <a:spcBef>
                <a:spcPts val="56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60" dirty="0">
                <a:latin typeface="Arial"/>
                <a:cs typeface="Arial"/>
              </a:rPr>
              <a:t>Spread </a:t>
            </a:r>
            <a:r>
              <a:rPr sz="2400" spc="-80" dirty="0">
                <a:latin typeface="Arial"/>
                <a:cs typeface="Arial"/>
              </a:rPr>
              <a:t>spectrum </a:t>
            </a:r>
            <a:r>
              <a:rPr sz="2400" spc="-140" dirty="0">
                <a:latin typeface="Arial"/>
                <a:cs typeface="Arial"/>
              </a:rPr>
              <a:t>increases </a:t>
            </a:r>
            <a:r>
              <a:rPr sz="2400" spc="-245" dirty="0">
                <a:latin typeface="Arial"/>
                <a:cs typeface="Arial"/>
              </a:rPr>
              <a:t>BW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90" dirty="0">
                <a:latin typeface="Arial"/>
                <a:cs typeface="Arial"/>
              </a:rPr>
              <a:t>message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spc="-95" dirty="0">
                <a:latin typeface="Arial"/>
                <a:cs typeface="Arial"/>
              </a:rPr>
              <a:t>by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190" dirty="0">
                <a:latin typeface="Arial"/>
                <a:cs typeface="Arial"/>
              </a:rPr>
              <a:t>a  </a:t>
            </a:r>
            <a:r>
              <a:rPr sz="2400" spc="-65" dirty="0">
                <a:latin typeface="Arial"/>
                <a:cs typeface="Arial"/>
              </a:rPr>
              <a:t>factor </a:t>
            </a:r>
            <a:r>
              <a:rPr sz="2400" i="1" spc="-45" dirty="0">
                <a:latin typeface="Carlito"/>
                <a:cs typeface="Carlito"/>
              </a:rPr>
              <a:t>N</a:t>
            </a:r>
            <a:r>
              <a:rPr sz="2400" spc="-45" dirty="0">
                <a:latin typeface="Arial"/>
                <a:cs typeface="Arial"/>
              </a:rPr>
              <a:t>, </a:t>
            </a:r>
            <a:r>
              <a:rPr sz="2400" spc="-160" dirty="0">
                <a:latin typeface="Arial"/>
                <a:cs typeface="Arial"/>
              </a:rPr>
              <a:t>Processing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Gain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8498" y="5647131"/>
            <a:ext cx="258000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93950" algn="l"/>
              </a:tabLst>
            </a:pPr>
            <a:r>
              <a:rPr sz="2050" spc="-10" dirty="0">
                <a:latin typeface="Times New Roman"/>
                <a:cs typeface="Times New Roman"/>
              </a:rPr>
              <a:t>P</a:t>
            </a:r>
            <a:r>
              <a:rPr sz="2050" spc="-210" dirty="0">
                <a:latin typeface="Times New Roman"/>
                <a:cs typeface="Times New Roman"/>
              </a:rPr>
              <a:t> </a:t>
            </a:r>
            <a:r>
              <a:rPr sz="2050" spc="200" dirty="0">
                <a:latin typeface="Times New Roman"/>
                <a:cs typeface="Times New Roman"/>
              </a:rPr>
              <a:t>r</a:t>
            </a:r>
            <a:r>
              <a:rPr sz="2050" spc="-5" dirty="0">
                <a:latin typeface="Times New Roman"/>
                <a:cs typeface="Times New Roman"/>
              </a:rPr>
              <a:t>o</a:t>
            </a:r>
            <a:r>
              <a:rPr sz="2050" spc="-1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c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e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s</a:t>
            </a:r>
            <a:r>
              <a:rPr sz="2050" spc="-254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s</a:t>
            </a:r>
            <a:r>
              <a:rPr sz="2050" spc="-254" dirty="0">
                <a:latin typeface="Times New Roman"/>
                <a:cs typeface="Times New Roman"/>
              </a:rPr>
              <a:t> </a:t>
            </a:r>
            <a:r>
              <a:rPr sz="2050" spc="195" dirty="0">
                <a:latin typeface="Times New Roman"/>
                <a:cs typeface="Times New Roman"/>
              </a:rPr>
              <a:t>i</a:t>
            </a:r>
            <a:r>
              <a:rPr sz="2050" spc="-5" dirty="0">
                <a:latin typeface="Times New Roman"/>
                <a:cs typeface="Times New Roman"/>
              </a:rPr>
              <a:t>n</a:t>
            </a:r>
            <a:r>
              <a:rPr sz="2050" spc="-1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g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2050" spc="-30" dirty="0">
                <a:latin typeface="Times New Roman"/>
                <a:cs typeface="Times New Roman"/>
              </a:rPr>
              <a:t> </a:t>
            </a:r>
            <a:r>
              <a:rPr sz="2050" spc="-10" dirty="0">
                <a:latin typeface="Times New Roman"/>
                <a:cs typeface="Times New Roman"/>
              </a:rPr>
              <a:t>G</a:t>
            </a:r>
            <a:r>
              <a:rPr sz="2050" spc="-2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a</a:t>
            </a:r>
            <a:r>
              <a:rPr sz="2050" spc="-245" dirty="0">
                <a:latin typeface="Times New Roman"/>
                <a:cs typeface="Times New Roman"/>
              </a:rPr>
              <a:t> </a:t>
            </a:r>
            <a:r>
              <a:rPr sz="2050" spc="220" dirty="0">
                <a:latin typeface="Times New Roman"/>
                <a:cs typeface="Times New Roman"/>
              </a:rPr>
              <a:t>i</a:t>
            </a:r>
            <a:r>
              <a:rPr sz="2050" spc="-5" dirty="0">
                <a:latin typeface="Times New Roman"/>
                <a:cs typeface="Times New Roman"/>
              </a:rPr>
              <a:t>n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i="1" spc="-10" dirty="0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8016" y="5328005"/>
            <a:ext cx="476884" cy="927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90"/>
              </a:spcBef>
            </a:pPr>
            <a:r>
              <a:rPr sz="2050" i="1" spc="-10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249554" algn="l"/>
              </a:tabLst>
            </a:pPr>
            <a:r>
              <a:rPr sz="11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i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ss</a:t>
            </a:r>
            <a:r>
              <a:rPr sz="1150" i="1" u="heavy" spc="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150">
              <a:latin typeface="Times New Roman"/>
              <a:cs typeface="Times New Roman"/>
            </a:endParaRPr>
          </a:p>
          <a:p>
            <a:pPr marL="137795">
              <a:lnSpc>
                <a:spcPct val="100000"/>
              </a:lnSpc>
              <a:spcBef>
                <a:spcPts val="765"/>
              </a:spcBef>
            </a:pPr>
            <a:r>
              <a:rPr sz="2050" i="1" spc="-5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89903" y="5445048"/>
            <a:ext cx="34544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075" spc="-7" baseline="-4065" dirty="0">
                <a:latin typeface="Symbol"/>
                <a:cs typeface="Symbol"/>
              </a:rPr>
              <a:t></a:t>
            </a:r>
            <a:r>
              <a:rPr sz="3075" spc="-157" baseline="-4065" dirty="0">
                <a:latin typeface="Times New Roman"/>
                <a:cs typeface="Times New Roman"/>
              </a:rPr>
              <a:t> </a:t>
            </a:r>
            <a:r>
              <a:rPr sz="2050" i="1" spc="-10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76211" y="5567882"/>
            <a:ext cx="476884" cy="68770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00660" algn="l"/>
              </a:tabLst>
            </a:pPr>
            <a:r>
              <a:rPr sz="11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s</a:t>
            </a:r>
            <a:r>
              <a:rPr sz="1150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150" i="1" u="heavy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150">
              <a:latin typeface="Times New Roman"/>
              <a:cs typeface="Times New Roman"/>
            </a:endParaRPr>
          </a:p>
          <a:p>
            <a:pPr marR="31750" algn="ctr">
              <a:lnSpc>
                <a:spcPct val="100000"/>
              </a:lnSpc>
              <a:spcBef>
                <a:spcPts val="875"/>
              </a:spcBef>
            </a:pPr>
            <a:r>
              <a:rPr sz="2050" i="1" spc="-5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75068" y="5457850"/>
            <a:ext cx="1250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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30395" y="5638901"/>
            <a:ext cx="16827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3609" y="5650179"/>
            <a:ext cx="101790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0" dirty="0">
                <a:latin typeface="Symbol"/>
                <a:cs typeface="Symbol"/>
              </a:rPr>
              <a:t>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1 0 </a:t>
            </a:r>
            <a:r>
              <a:rPr sz="2050" spc="35" dirty="0">
                <a:latin typeface="Times New Roman"/>
                <a:cs typeface="Times New Roman"/>
              </a:rPr>
              <a:t>lo</a:t>
            </a:r>
            <a:r>
              <a:rPr sz="2050" spc="-17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g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16217" y="5750153"/>
            <a:ext cx="38163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spc="60" dirty="0">
                <a:latin typeface="Times New Roman"/>
                <a:cs typeface="Times New Roman"/>
              </a:rPr>
              <a:t>10</a:t>
            </a:r>
            <a:r>
              <a:rPr sz="1150" spc="37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75068" y="5750153"/>
            <a:ext cx="125095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89903" y="5968085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75068" y="5968085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5817" y="462737"/>
            <a:ext cx="75717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15" dirty="0"/>
              <a:t>Effects </a:t>
            </a:r>
            <a:r>
              <a:rPr spc="-5" dirty="0"/>
              <a:t>of </a:t>
            </a:r>
            <a:r>
              <a:rPr spc="-180" dirty="0"/>
              <a:t>spreading and</a:t>
            </a:r>
            <a:r>
              <a:rPr spc="-790" dirty="0"/>
              <a:t> </a:t>
            </a:r>
            <a:r>
              <a:rPr spc="-105" dirty="0"/>
              <a:t>interference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55698" y="4431029"/>
            <a:ext cx="1658620" cy="689610"/>
            <a:chOff x="2155698" y="4431029"/>
            <a:chExt cx="1658620" cy="689610"/>
          </a:xfrm>
        </p:grpSpPr>
        <p:sp>
          <p:nvSpPr>
            <p:cNvPr id="4" name="object 4"/>
            <p:cNvSpPr/>
            <p:nvPr/>
          </p:nvSpPr>
          <p:spPr>
            <a:xfrm>
              <a:off x="2337816" y="4882897"/>
              <a:ext cx="1290955" cy="90170"/>
            </a:xfrm>
            <a:custGeom>
              <a:avLst/>
              <a:gdLst/>
              <a:ahLst/>
              <a:cxnLst/>
              <a:rect l="l" t="t" r="r" b="b"/>
              <a:pathLst>
                <a:path w="1290954" h="90170">
                  <a:moveTo>
                    <a:pt x="1290828" y="0"/>
                  </a:moveTo>
                  <a:lnTo>
                    <a:pt x="0" y="0"/>
                  </a:lnTo>
                  <a:lnTo>
                    <a:pt x="0" y="89914"/>
                  </a:lnTo>
                  <a:lnTo>
                    <a:pt x="1290828" y="89914"/>
                  </a:lnTo>
                  <a:lnTo>
                    <a:pt x="129082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37816" y="4611623"/>
              <a:ext cx="1290955" cy="361315"/>
            </a:xfrm>
            <a:custGeom>
              <a:avLst/>
              <a:gdLst/>
              <a:ahLst/>
              <a:cxnLst/>
              <a:rect l="l" t="t" r="r" b="b"/>
              <a:pathLst>
                <a:path w="1290954" h="361314">
                  <a:moveTo>
                    <a:pt x="0" y="361188"/>
                  </a:moveTo>
                  <a:lnTo>
                    <a:pt x="1290828" y="361188"/>
                  </a:lnTo>
                  <a:lnTo>
                    <a:pt x="1290828" y="271273"/>
                  </a:lnTo>
                  <a:lnTo>
                    <a:pt x="0" y="271273"/>
                  </a:lnTo>
                  <a:lnTo>
                    <a:pt x="0" y="361188"/>
                  </a:lnTo>
                  <a:close/>
                </a:path>
                <a:path w="1290954" h="361314">
                  <a:moveTo>
                    <a:pt x="460247" y="271271"/>
                  </a:moveTo>
                  <a:lnTo>
                    <a:pt x="830579" y="271271"/>
                  </a:lnTo>
                  <a:lnTo>
                    <a:pt x="830579" y="0"/>
                  </a:lnTo>
                  <a:lnTo>
                    <a:pt x="460247" y="0"/>
                  </a:lnTo>
                  <a:lnTo>
                    <a:pt x="460247" y="2712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37816" y="4972811"/>
              <a:ext cx="1290955" cy="90170"/>
            </a:xfrm>
            <a:custGeom>
              <a:avLst/>
              <a:gdLst/>
              <a:ahLst/>
              <a:cxnLst/>
              <a:rect l="l" t="t" r="r" b="b"/>
              <a:pathLst>
                <a:path w="1290954" h="90170">
                  <a:moveTo>
                    <a:pt x="1290828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290828" y="89916"/>
                  </a:lnTo>
                  <a:lnTo>
                    <a:pt x="12908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7816" y="4972811"/>
              <a:ext cx="1290955" cy="90170"/>
            </a:xfrm>
            <a:custGeom>
              <a:avLst/>
              <a:gdLst/>
              <a:ahLst/>
              <a:cxnLst/>
              <a:rect l="l" t="t" r="r" b="b"/>
              <a:pathLst>
                <a:path w="1290954" h="90170">
                  <a:moveTo>
                    <a:pt x="0" y="89916"/>
                  </a:moveTo>
                  <a:lnTo>
                    <a:pt x="1290828" y="89916"/>
                  </a:lnTo>
                  <a:lnTo>
                    <a:pt x="1290828" y="0"/>
                  </a:lnTo>
                  <a:lnTo>
                    <a:pt x="0" y="0"/>
                  </a:lnTo>
                  <a:lnTo>
                    <a:pt x="0" y="8991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9510" y="5006339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55698" y="4431029"/>
              <a:ext cx="1658620" cy="651510"/>
            </a:xfrm>
            <a:custGeom>
              <a:avLst/>
              <a:gdLst/>
              <a:ahLst/>
              <a:cxnLst/>
              <a:rect l="l" t="t" r="r" b="b"/>
              <a:pathLst>
                <a:path w="1658620" h="651510">
                  <a:moveTo>
                    <a:pt x="1543812" y="613410"/>
                  </a:moveTo>
                  <a:lnTo>
                    <a:pt x="846582" y="613410"/>
                  </a:lnTo>
                  <a:lnTo>
                    <a:pt x="846582" y="114300"/>
                  </a:lnTo>
                  <a:lnTo>
                    <a:pt x="884682" y="114300"/>
                  </a:lnTo>
                  <a:lnTo>
                    <a:pt x="875157" y="95250"/>
                  </a:lnTo>
                  <a:lnTo>
                    <a:pt x="827532" y="0"/>
                  </a:lnTo>
                  <a:lnTo>
                    <a:pt x="770382" y="114300"/>
                  </a:lnTo>
                  <a:lnTo>
                    <a:pt x="808482" y="114300"/>
                  </a:lnTo>
                  <a:lnTo>
                    <a:pt x="808482" y="613410"/>
                  </a:lnTo>
                  <a:lnTo>
                    <a:pt x="0" y="613410"/>
                  </a:lnTo>
                  <a:lnTo>
                    <a:pt x="0" y="651510"/>
                  </a:lnTo>
                  <a:lnTo>
                    <a:pt x="1543812" y="651510"/>
                  </a:lnTo>
                  <a:lnTo>
                    <a:pt x="1543812" y="613410"/>
                  </a:lnTo>
                  <a:close/>
                </a:path>
                <a:path w="1658620" h="651510">
                  <a:moveTo>
                    <a:pt x="1658112" y="632460"/>
                  </a:moveTo>
                  <a:lnTo>
                    <a:pt x="1620012" y="613410"/>
                  </a:lnTo>
                  <a:lnTo>
                    <a:pt x="1562862" y="613410"/>
                  </a:lnTo>
                  <a:lnTo>
                    <a:pt x="1562862" y="651510"/>
                  </a:lnTo>
                  <a:lnTo>
                    <a:pt x="1620012" y="651510"/>
                  </a:lnTo>
                  <a:lnTo>
                    <a:pt x="1658112" y="632460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395465" y="4431029"/>
            <a:ext cx="1658620" cy="689610"/>
            <a:chOff x="6395465" y="4431029"/>
            <a:chExt cx="1658620" cy="689610"/>
          </a:xfrm>
        </p:grpSpPr>
        <p:sp>
          <p:nvSpPr>
            <p:cNvPr id="11" name="object 11"/>
            <p:cNvSpPr/>
            <p:nvPr/>
          </p:nvSpPr>
          <p:spPr>
            <a:xfrm>
              <a:off x="7039355" y="4611623"/>
              <a:ext cx="367665" cy="271780"/>
            </a:xfrm>
            <a:custGeom>
              <a:avLst/>
              <a:gdLst/>
              <a:ahLst/>
              <a:cxnLst/>
              <a:rect l="l" t="t" r="r" b="b"/>
              <a:pathLst>
                <a:path w="367665" h="271779">
                  <a:moveTo>
                    <a:pt x="367283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367283" y="271271"/>
                  </a:lnTo>
                  <a:lnTo>
                    <a:pt x="36728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39355" y="4611623"/>
              <a:ext cx="367665" cy="271780"/>
            </a:xfrm>
            <a:custGeom>
              <a:avLst/>
              <a:gdLst/>
              <a:ahLst/>
              <a:cxnLst/>
              <a:rect l="l" t="t" r="r" b="b"/>
              <a:pathLst>
                <a:path w="367665" h="271779">
                  <a:moveTo>
                    <a:pt x="0" y="271271"/>
                  </a:moveTo>
                  <a:lnTo>
                    <a:pt x="367283" y="271271"/>
                  </a:lnTo>
                  <a:lnTo>
                    <a:pt x="367283" y="0"/>
                  </a:lnTo>
                  <a:lnTo>
                    <a:pt x="0" y="0"/>
                  </a:lnTo>
                  <a:lnTo>
                    <a:pt x="0" y="2712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39355" y="4882897"/>
              <a:ext cx="367665" cy="90170"/>
            </a:xfrm>
            <a:custGeom>
              <a:avLst/>
              <a:gdLst/>
              <a:ahLst/>
              <a:cxnLst/>
              <a:rect l="l" t="t" r="r" b="b"/>
              <a:pathLst>
                <a:path w="367665" h="90170">
                  <a:moveTo>
                    <a:pt x="367283" y="0"/>
                  </a:moveTo>
                  <a:lnTo>
                    <a:pt x="0" y="0"/>
                  </a:lnTo>
                  <a:lnTo>
                    <a:pt x="0" y="89914"/>
                  </a:lnTo>
                  <a:lnTo>
                    <a:pt x="367283" y="89914"/>
                  </a:lnTo>
                  <a:lnTo>
                    <a:pt x="367283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39355" y="4882897"/>
              <a:ext cx="367665" cy="180340"/>
            </a:xfrm>
            <a:custGeom>
              <a:avLst/>
              <a:gdLst/>
              <a:ahLst/>
              <a:cxnLst/>
              <a:rect l="l" t="t" r="r" b="b"/>
              <a:pathLst>
                <a:path w="367665" h="180339">
                  <a:moveTo>
                    <a:pt x="0" y="89914"/>
                  </a:moveTo>
                  <a:lnTo>
                    <a:pt x="367283" y="89914"/>
                  </a:lnTo>
                  <a:lnTo>
                    <a:pt x="367283" y="0"/>
                  </a:lnTo>
                  <a:lnTo>
                    <a:pt x="0" y="0"/>
                  </a:lnTo>
                  <a:lnTo>
                    <a:pt x="0" y="89914"/>
                  </a:lnTo>
                  <a:close/>
                </a:path>
                <a:path w="367665" h="180339">
                  <a:moveTo>
                    <a:pt x="0" y="179830"/>
                  </a:moveTo>
                  <a:lnTo>
                    <a:pt x="367283" y="179830"/>
                  </a:lnTo>
                  <a:lnTo>
                    <a:pt x="367283" y="89914"/>
                  </a:lnTo>
                  <a:lnTo>
                    <a:pt x="0" y="89914"/>
                  </a:lnTo>
                  <a:lnTo>
                    <a:pt x="0" y="17983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39277" y="5006339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95466" y="4431029"/>
              <a:ext cx="1658620" cy="651510"/>
            </a:xfrm>
            <a:custGeom>
              <a:avLst/>
              <a:gdLst/>
              <a:ahLst/>
              <a:cxnLst/>
              <a:rect l="l" t="t" r="r" b="b"/>
              <a:pathLst>
                <a:path w="1658620" h="651510">
                  <a:moveTo>
                    <a:pt x="1543812" y="613410"/>
                  </a:moveTo>
                  <a:lnTo>
                    <a:pt x="848106" y="613410"/>
                  </a:lnTo>
                  <a:lnTo>
                    <a:pt x="848106" y="114300"/>
                  </a:lnTo>
                  <a:lnTo>
                    <a:pt x="886206" y="114300"/>
                  </a:lnTo>
                  <a:lnTo>
                    <a:pt x="876681" y="95250"/>
                  </a:lnTo>
                  <a:lnTo>
                    <a:pt x="829056" y="0"/>
                  </a:lnTo>
                  <a:lnTo>
                    <a:pt x="771906" y="114300"/>
                  </a:lnTo>
                  <a:lnTo>
                    <a:pt x="810006" y="114300"/>
                  </a:lnTo>
                  <a:lnTo>
                    <a:pt x="810006" y="613410"/>
                  </a:lnTo>
                  <a:lnTo>
                    <a:pt x="0" y="613410"/>
                  </a:lnTo>
                  <a:lnTo>
                    <a:pt x="0" y="651510"/>
                  </a:lnTo>
                  <a:lnTo>
                    <a:pt x="1543812" y="651510"/>
                  </a:lnTo>
                  <a:lnTo>
                    <a:pt x="1543812" y="613410"/>
                  </a:lnTo>
                  <a:close/>
                </a:path>
                <a:path w="1658620" h="651510">
                  <a:moveTo>
                    <a:pt x="1658112" y="632460"/>
                  </a:moveTo>
                  <a:lnTo>
                    <a:pt x="1620012" y="613410"/>
                  </a:lnTo>
                  <a:lnTo>
                    <a:pt x="1562862" y="613410"/>
                  </a:lnTo>
                  <a:lnTo>
                    <a:pt x="1562862" y="651510"/>
                  </a:lnTo>
                  <a:lnTo>
                    <a:pt x="1620012" y="651510"/>
                  </a:lnTo>
                  <a:lnTo>
                    <a:pt x="1658112" y="632460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274058" y="4431029"/>
            <a:ext cx="1659889" cy="689610"/>
            <a:chOff x="4274058" y="4431029"/>
            <a:chExt cx="1659889" cy="689610"/>
          </a:xfrm>
        </p:grpSpPr>
        <p:sp>
          <p:nvSpPr>
            <p:cNvPr id="18" name="object 18"/>
            <p:cNvSpPr/>
            <p:nvPr/>
          </p:nvSpPr>
          <p:spPr>
            <a:xfrm>
              <a:off x="4919472" y="4611623"/>
              <a:ext cx="368935" cy="271780"/>
            </a:xfrm>
            <a:custGeom>
              <a:avLst/>
              <a:gdLst/>
              <a:ahLst/>
              <a:cxnLst/>
              <a:rect l="l" t="t" r="r" b="b"/>
              <a:pathLst>
                <a:path w="368935" h="271779">
                  <a:moveTo>
                    <a:pt x="368808" y="0"/>
                  </a:moveTo>
                  <a:lnTo>
                    <a:pt x="0" y="0"/>
                  </a:lnTo>
                  <a:lnTo>
                    <a:pt x="0" y="271271"/>
                  </a:lnTo>
                  <a:lnTo>
                    <a:pt x="368808" y="271271"/>
                  </a:lnTo>
                  <a:lnTo>
                    <a:pt x="36880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19472" y="4611623"/>
              <a:ext cx="368935" cy="271780"/>
            </a:xfrm>
            <a:custGeom>
              <a:avLst/>
              <a:gdLst/>
              <a:ahLst/>
              <a:cxnLst/>
              <a:rect l="l" t="t" r="r" b="b"/>
              <a:pathLst>
                <a:path w="368935" h="271779">
                  <a:moveTo>
                    <a:pt x="0" y="271271"/>
                  </a:moveTo>
                  <a:lnTo>
                    <a:pt x="368808" y="271271"/>
                  </a:lnTo>
                  <a:lnTo>
                    <a:pt x="368808" y="0"/>
                  </a:lnTo>
                  <a:lnTo>
                    <a:pt x="0" y="0"/>
                  </a:lnTo>
                  <a:lnTo>
                    <a:pt x="0" y="2712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7700" y="4882897"/>
              <a:ext cx="1290955" cy="90170"/>
            </a:xfrm>
            <a:custGeom>
              <a:avLst/>
              <a:gdLst/>
              <a:ahLst/>
              <a:cxnLst/>
              <a:rect l="l" t="t" r="r" b="b"/>
              <a:pathLst>
                <a:path w="1290954" h="90170">
                  <a:moveTo>
                    <a:pt x="1290827" y="0"/>
                  </a:moveTo>
                  <a:lnTo>
                    <a:pt x="0" y="0"/>
                  </a:lnTo>
                  <a:lnTo>
                    <a:pt x="0" y="89914"/>
                  </a:lnTo>
                  <a:lnTo>
                    <a:pt x="1290827" y="89914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7700" y="4882897"/>
              <a:ext cx="1290955" cy="180340"/>
            </a:xfrm>
            <a:custGeom>
              <a:avLst/>
              <a:gdLst/>
              <a:ahLst/>
              <a:cxnLst/>
              <a:rect l="l" t="t" r="r" b="b"/>
              <a:pathLst>
                <a:path w="1290954" h="180339">
                  <a:moveTo>
                    <a:pt x="0" y="89914"/>
                  </a:moveTo>
                  <a:lnTo>
                    <a:pt x="1290827" y="89914"/>
                  </a:lnTo>
                  <a:lnTo>
                    <a:pt x="1290827" y="0"/>
                  </a:lnTo>
                  <a:lnTo>
                    <a:pt x="0" y="0"/>
                  </a:lnTo>
                  <a:lnTo>
                    <a:pt x="0" y="89914"/>
                  </a:lnTo>
                  <a:close/>
                </a:path>
                <a:path w="1290954" h="180339">
                  <a:moveTo>
                    <a:pt x="0" y="179830"/>
                  </a:moveTo>
                  <a:lnTo>
                    <a:pt x="1290827" y="179830"/>
                  </a:lnTo>
                  <a:lnTo>
                    <a:pt x="1290827" y="89914"/>
                  </a:lnTo>
                  <a:lnTo>
                    <a:pt x="0" y="89914"/>
                  </a:lnTo>
                  <a:lnTo>
                    <a:pt x="0" y="17983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19394" y="5006339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74058" y="4431029"/>
              <a:ext cx="1659889" cy="651510"/>
            </a:xfrm>
            <a:custGeom>
              <a:avLst/>
              <a:gdLst/>
              <a:ahLst/>
              <a:cxnLst/>
              <a:rect l="l" t="t" r="r" b="b"/>
              <a:pathLst>
                <a:path w="1659889" h="651510">
                  <a:moveTo>
                    <a:pt x="1545336" y="613410"/>
                  </a:moveTo>
                  <a:lnTo>
                    <a:pt x="849630" y="613410"/>
                  </a:lnTo>
                  <a:lnTo>
                    <a:pt x="849630" y="114300"/>
                  </a:lnTo>
                  <a:lnTo>
                    <a:pt x="887730" y="114300"/>
                  </a:lnTo>
                  <a:lnTo>
                    <a:pt x="878205" y="95250"/>
                  </a:lnTo>
                  <a:lnTo>
                    <a:pt x="830580" y="0"/>
                  </a:lnTo>
                  <a:lnTo>
                    <a:pt x="773430" y="114300"/>
                  </a:lnTo>
                  <a:lnTo>
                    <a:pt x="811530" y="114300"/>
                  </a:lnTo>
                  <a:lnTo>
                    <a:pt x="811530" y="613410"/>
                  </a:lnTo>
                  <a:lnTo>
                    <a:pt x="0" y="613410"/>
                  </a:lnTo>
                  <a:lnTo>
                    <a:pt x="0" y="651510"/>
                  </a:lnTo>
                  <a:lnTo>
                    <a:pt x="1545336" y="651510"/>
                  </a:lnTo>
                  <a:lnTo>
                    <a:pt x="1545336" y="613410"/>
                  </a:lnTo>
                  <a:close/>
                </a:path>
                <a:path w="1659889" h="651510">
                  <a:moveTo>
                    <a:pt x="1659636" y="632460"/>
                  </a:moveTo>
                  <a:lnTo>
                    <a:pt x="1621536" y="613410"/>
                  </a:lnTo>
                  <a:lnTo>
                    <a:pt x="1564386" y="613410"/>
                  </a:lnTo>
                  <a:lnTo>
                    <a:pt x="1564386" y="651510"/>
                  </a:lnTo>
                  <a:lnTo>
                    <a:pt x="1621536" y="651510"/>
                  </a:lnTo>
                  <a:lnTo>
                    <a:pt x="1659636" y="632460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155698" y="3169157"/>
            <a:ext cx="1658620" cy="689610"/>
            <a:chOff x="2155698" y="3169157"/>
            <a:chExt cx="1658620" cy="689610"/>
          </a:xfrm>
        </p:grpSpPr>
        <p:sp>
          <p:nvSpPr>
            <p:cNvPr id="25" name="object 25"/>
            <p:cNvSpPr/>
            <p:nvPr/>
          </p:nvSpPr>
          <p:spPr>
            <a:xfrm>
              <a:off x="2798064" y="3348227"/>
              <a:ext cx="370840" cy="452755"/>
            </a:xfrm>
            <a:custGeom>
              <a:avLst/>
              <a:gdLst/>
              <a:ahLst/>
              <a:cxnLst/>
              <a:rect l="l" t="t" r="r" b="b"/>
              <a:pathLst>
                <a:path w="370839" h="452754">
                  <a:moveTo>
                    <a:pt x="370331" y="0"/>
                  </a:moveTo>
                  <a:lnTo>
                    <a:pt x="0" y="0"/>
                  </a:lnTo>
                  <a:lnTo>
                    <a:pt x="0" y="452628"/>
                  </a:lnTo>
                  <a:lnTo>
                    <a:pt x="370331" y="452628"/>
                  </a:lnTo>
                  <a:lnTo>
                    <a:pt x="37033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98064" y="3348227"/>
              <a:ext cx="370840" cy="452755"/>
            </a:xfrm>
            <a:custGeom>
              <a:avLst/>
              <a:gdLst/>
              <a:ahLst/>
              <a:cxnLst/>
              <a:rect l="l" t="t" r="r" b="b"/>
              <a:pathLst>
                <a:path w="370839" h="452754">
                  <a:moveTo>
                    <a:pt x="0" y="452628"/>
                  </a:moveTo>
                  <a:lnTo>
                    <a:pt x="370331" y="452628"/>
                  </a:lnTo>
                  <a:lnTo>
                    <a:pt x="370331" y="0"/>
                  </a:lnTo>
                  <a:lnTo>
                    <a:pt x="0" y="0"/>
                  </a:lnTo>
                  <a:lnTo>
                    <a:pt x="0" y="45262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99510" y="3744467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55698" y="3169157"/>
              <a:ext cx="1658620" cy="651510"/>
            </a:xfrm>
            <a:custGeom>
              <a:avLst/>
              <a:gdLst/>
              <a:ahLst/>
              <a:cxnLst/>
              <a:rect l="l" t="t" r="r" b="b"/>
              <a:pathLst>
                <a:path w="1658620" h="651510">
                  <a:moveTo>
                    <a:pt x="1543812" y="613410"/>
                  </a:moveTo>
                  <a:lnTo>
                    <a:pt x="846582" y="613410"/>
                  </a:lnTo>
                  <a:lnTo>
                    <a:pt x="846582" y="114300"/>
                  </a:lnTo>
                  <a:lnTo>
                    <a:pt x="884682" y="114300"/>
                  </a:lnTo>
                  <a:lnTo>
                    <a:pt x="875157" y="95250"/>
                  </a:lnTo>
                  <a:lnTo>
                    <a:pt x="827532" y="0"/>
                  </a:lnTo>
                  <a:lnTo>
                    <a:pt x="770382" y="114300"/>
                  </a:lnTo>
                  <a:lnTo>
                    <a:pt x="808482" y="114300"/>
                  </a:lnTo>
                  <a:lnTo>
                    <a:pt x="808482" y="613410"/>
                  </a:lnTo>
                  <a:lnTo>
                    <a:pt x="0" y="613410"/>
                  </a:lnTo>
                  <a:lnTo>
                    <a:pt x="0" y="651510"/>
                  </a:lnTo>
                  <a:lnTo>
                    <a:pt x="1543812" y="651510"/>
                  </a:lnTo>
                  <a:lnTo>
                    <a:pt x="1543812" y="613410"/>
                  </a:lnTo>
                  <a:close/>
                </a:path>
                <a:path w="1658620" h="651510">
                  <a:moveTo>
                    <a:pt x="1658112" y="632460"/>
                  </a:moveTo>
                  <a:lnTo>
                    <a:pt x="1620012" y="613410"/>
                  </a:lnTo>
                  <a:lnTo>
                    <a:pt x="1562862" y="613410"/>
                  </a:lnTo>
                  <a:lnTo>
                    <a:pt x="1562862" y="651510"/>
                  </a:lnTo>
                  <a:lnTo>
                    <a:pt x="1620012" y="651510"/>
                  </a:lnTo>
                  <a:lnTo>
                    <a:pt x="1658112" y="632460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741802" y="2974975"/>
            <a:ext cx="1943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47109" y="3842130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70023" y="3516325"/>
            <a:ext cx="16383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274058" y="3169157"/>
            <a:ext cx="1659889" cy="689610"/>
            <a:chOff x="4274058" y="3169157"/>
            <a:chExt cx="1659889" cy="689610"/>
          </a:xfrm>
        </p:grpSpPr>
        <p:sp>
          <p:nvSpPr>
            <p:cNvPr id="33" name="object 33"/>
            <p:cNvSpPr/>
            <p:nvPr/>
          </p:nvSpPr>
          <p:spPr>
            <a:xfrm>
              <a:off x="4457700" y="3709417"/>
              <a:ext cx="1290955" cy="91440"/>
            </a:xfrm>
            <a:custGeom>
              <a:avLst/>
              <a:gdLst/>
              <a:ahLst/>
              <a:cxnLst/>
              <a:rect l="l" t="t" r="r" b="b"/>
              <a:pathLst>
                <a:path w="1290954" h="91439">
                  <a:moveTo>
                    <a:pt x="1290827" y="0"/>
                  </a:moveTo>
                  <a:lnTo>
                    <a:pt x="0" y="0"/>
                  </a:lnTo>
                  <a:lnTo>
                    <a:pt x="0" y="91438"/>
                  </a:lnTo>
                  <a:lnTo>
                    <a:pt x="1290827" y="91438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7700" y="3709417"/>
              <a:ext cx="1290955" cy="91440"/>
            </a:xfrm>
            <a:custGeom>
              <a:avLst/>
              <a:gdLst/>
              <a:ahLst/>
              <a:cxnLst/>
              <a:rect l="l" t="t" r="r" b="b"/>
              <a:pathLst>
                <a:path w="1290954" h="91439">
                  <a:moveTo>
                    <a:pt x="0" y="91438"/>
                  </a:moveTo>
                  <a:lnTo>
                    <a:pt x="1290827" y="91438"/>
                  </a:lnTo>
                  <a:lnTo>
                    <a:pt x="1290827" y="0"/>
                  </a:lnTo>
                  <a:lnTo>
                    <a:pt x="0" y="0"/>
                  </a:lnTo>
                  <a:lnTo>
                    <a:pt x="0" y="9143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819394" y="3744467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74058" y="3169157"/>
              <a:ext cx="1659889" cy="651510"/>
            </a:xfrm>
            <a:custGeom>
              <a:avLst/>
              <a:gdLst/>
              <a:ahLst/>
              <a:cxnLst/>
              <a:rect l="l" t="t" r="r" b="b"/>
              <a:pathLst>
                <a:path w="1659889" h="651510">
                  <a:moveTo>
                    <a:pt x="1545336" y="613410"/>
                  </a:moveTo>
                  <a:lnTo>
                    <a:pt x="849630" y="613410"/>
                  </a:lnTo>
                  <a:lnTo>
                    <a:pt x="849630" y="114300"/>
                  </a:lnTo>
                  <a:lnTo>
                    <a:pt x="887730" y="114300"/>
                  </a:lnTo>
                  <a:lnTo>
                    <a:pt x="878205" y="95250"/>
                  </a:lnTo>
                  <a:lnTo>
                    <a:pt x="830580" y="0"/>
                  </a:lnTo>
                  <a:lnTo>
                    <a:pt x="773430" y="114300"/>
                  </a:lnTo>
                  <a:lnTo>
                    <a:pt x="811530" y="114300"/>
                  </a:lnTo>
                  <a:lnTo>
                    <a:pt x="811530" y="613410"/>
                  </a:lnTo>
                  <a:lnTo>
                    <a:pt x="0" y="613410"/>
                  </a:lnTo>
                  <a:lnTo>
                    <a:pt x="0" y="651510"/>
                  </a:lnTo>
                  <a:lnTo>
                    <a:pt x="1545336" y="651510"/>
                  </a:lnTo>
                  <a:lnTo>
                    <a:pt x="1545336" y="613410"/>
                  </a:lnTo>
                  <a:close/>
                </a:path>
                <a:path w="1659889" h="651510">
                  <a:moveTo>
                    <a:pt x="1659636" y="632460"/>
                  </a:moveTo>
                  <a:lnTo>
                    <a:pt x="1621536" y="613410"/>
                  </a:lnTo>
                  <a:lnTo>
                    <a:pt x="1564386" y="613410"/>
                  </a:lnTo>
                  <a:lnTo>
                    <a:pt x="1564386" y="651510"/>
                  </a:lnTo>
                  <a:lnTo>
                    <a:pt x="1621536" y="651510"/>
                  </a:lnTo>
                  <a:lnTo>
                    <a:pt x="1659636" y="632460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62321" y="2974975"/>
            <a:ext cx="19431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18428" y="3788155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31741" y="3516325"/>
            <a:ext cx="21844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733291" y="4121353"/>
            <a:ext cx="79819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ender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41802" y="4236796"/>
            <a:ext cx="1949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56508" y="5110988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54200" y="4779340"/>
            <a:ext cx="27305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iii)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62321" y="4236796"/>
            <a:ext cx="1949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09030" y="5099684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60114" y="4779340"/>
            <a:ext cx="29019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iv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014342" y="5644692"/>
            <a:ext cx="9232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iv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89544" y="5144261"/>
            <a:ext cx="9588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39053" y="4779340"/>
            <a:ext cx="2330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v)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533390" y="2243073"/>
            <a:ext cx="198755" cy="555625"/>
            <a:chOff x="5533390" y="2243073"/>
            <a:chExt cx="198755" cy="555625"/>
          </a:xfrm>
        </p:grpSpPr>
        <p:sp>
          <p:nvSpPr>
            <p:cNvPr id="51" name="object 51"/>
            <p:cNvSpPr/>
            <p:nvPr/>
          </p:nvSpPr>
          <p:spPr>
            <a:xfrm>
              <a:off x="5539740" y="2249423"/>
              <a:ext cx="186055" cy="181610"/>
            </a:xfrm>
            <a:custGeom>
              <a:avLst/>
              <a:gdLst/>
              <a:ahLst/>
              <a:cxnLst/>
              <a:rect l="l" t="t" r="r" b="b"/>
              <a:pathLst>
                <a:path w="186054" h="181610">
                  <a:moveTo>
                    <a:pt x="185927" y="0"/>
                  </a:moveTo>
                  <a:lnTo>
                    <a:pt x="0" y="0"/>
                  </a:lnTo>
                  <a:lnTo>
                    <a:pt x="0" y="181355"/>
                  </a:lnTo>
                  <a:lnTo>
                    <a:pt x="185927" y="181355"/>
                  </a:lnTo>
                  <a:lnTo>
                    <a:pt x="18592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39740" y="2249423"/>
              <a:ext cx="186055" cy="181610"/>
            </a:xfrm>
            <a:custGeom>
              <a:avLst/>
              <a:gdLst/>
              <a:ahLst/>
              <a:cxnLst/>
              <a:rect l="l" t="t" r="r" b="b"/>
              <a:pathLst>
                <a:path w="186054" h="181610">
                  <a:moveTo>
                    <a:pt x="0" y="181355"/>
                  </a:moveTo>
                  <a:lnTo>
                    <a:pt x="185927" y="181355"/>
                  </a:lnTo>
                  <a:lnTo>
                    <a:pt x="185927" y="0"/>
                  </a:lnTo>
                  <a:lnTo>
                    <a:pt x="0" y="0"/>
                  </a:lnTo>
                  <a:lnTo>
                    <a:pt x="0" y="18135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39740" y="2430779"/>
              <a:ext cx="186055" cy="181610"/>
            </a:xfrm>
            <a:custGeom>
              <a:avLst/>
              <a:gdLst/>
              <a:ahLst/>
              <a:cxnLst/>
              <a:rect l="l" t="t" r="r" b="b"/>
              <a:pathLst>
                <a:path w="186054" h="181610">
                  <a:moveTo>
                    <a:pt x="185927" y="0"/>
                  </a:moveTo>
                  <a:lnTo>
                    <a:pt x="0" y="0"/>
                  </a:lnTo>
                  <a:lnTo>
                    <a:pt x="0" y="181355"/>
                  </a:lnTo>
                  <a:lnTo>
                    <a:pt x="185927" y="181355"/>
                  </a:lnTo>
                  <a:lnTo>
                    <a:pt x="18592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539740" y="2430779"/>
              <a:ext cx="186055" cy="361315"/>
            </a:xfrm>
            <a:custGeom>
              <a:avLst/>
              <a:gdLst/>
              <a:ahLst/>
              <a:cxnLst/>
              <a:rect l="l" t="t" r="r" b="b"/>
              <a:pathLst>
                <a:path w="186054" h="361314">
                  <a:moveTo>
                    <a:pt x="0" y="181355"/>
                  </a:moveTo>
                  <a:lnTo>
                    <a:pt x="185927" y="181355"/>
                  </a:lnTo>
                  <a:lnTo>
                    <a:pt x="185927" y="0"/>
                  </a:lnTo>
                  <a:lnTo>
                    <a:pt x="0" y="0"/>
                  </a:lnTo>
                  <a:lnTo>
                    <a:pt x="0" y="181355"/>
                  </a:lnTo>
                  <a:close/>
                </a:path>
                <a:path w="186054" h="361314">
                  <a:moveTo>
                    <a:pt x="0" y="361187"/>
                  </a:moveTo>
                  <a:lnTo>
                    <a:pt x="185927" y="361187"/>
                  </a:lnTo>
                  <a:lnTo>
                    <a:pt x="185927" y="181355"/>
                  </a:lnTo>
                  <a:lnTo>
                    <a:pt x="0" y="181355"/>
                  </a:lnTo>
                  <a:lnTo>
                    <a:pt x="0" y="3611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807455" y="2055952"/>
            <a:ext cx="276034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user</a:t>
            </a:r>
            <a:r>
              <a:rPr sz="2000" spc="-5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broadband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narrowband</a:t>
            </a:r>
            <a:r>
              <a:rPr sz="2000" spc="-9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interference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987285" y="4194124"/>
            <a:ext cx="1949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2961" rIns="0" bIns="0" rtlCol="0">
            <a:spAutoFit/>
          </a:bodyPr>
          <a:lstStyle/>
          <a:p>
            <a:pPr marL="3183255" marR="5080" indent="-2887980">
              <a:lnSpc>
                <a:spcPct val="100000"/>
              </a:lnSpc>
              <a:spcBef>
                <a:spcPts val="110"/>
              </a:spcBef>
            </a:pPr>
            <a:r>
              <a:rPr spc="-225" dirty="0"/>
              <a:t>Spreading </a:t>
            </a:r>
            <a:r>
              <a:rPr spc="-180" dirty="0"/>
              <a:t>and </a:t>
            </a:r>
            <a:r>
              <a:rPr spc="-135" dirty="0"/>
              <a:t>frequency</a:t>
            </a:r>
            <a:r>
              <a:rPr spc="-580" dirty="0"/>
              <a:t> </a:t>
            </a:r>
            <a:r>
              <a:rPr spc="-175" dirty="0"/>
              <a:t>selective  </a:t>
            </a:r>
            <a:r>
              <a:rPr spc="-145" dirty="0"/>
              <a:t>fading</a:t>
            </a:r>
          </a:p>
        </p:txBody>
      </p:sp>
      <p:sp>
        <p:nvSpPr>
          <p:cNvPr id="3" name="object 3"/>
          <p:cNvSpPr/>
          <p:nvPr/>
        </p:nvSpPr>
        <p:spPr>
          <a:xfrm>
            <a:off x="2004060" y="1495043"/>
            <a:ext cx="3435350" cy="1693545"/>
          </a:xfrm>
          <a:custGeom>
            <a:avLst/>
            <a:gdLst/>
            <a:ahLst/>
            <a:cxnLst/>
            <a:rect l="l" t="t" r="r" b="b"/>
            <a:pathLst>
              <a:path w="3435350" h="1693545">
                <a:moveTo>
                  <a:pt x="3435096" y="1655064"/>
                </a:moveTo>
                <a:lnTo>
                  <a:pt x="3422396" y="1648714"/>
                </a:lnTo>
                <a:lnTo>
                  <a:pt x="3358896" y="1616964"/>
                </a:lnTo>
                <a:lnTo>
                  <a:pt x="3358896" y="1648714"/>
                </a:lnTo>
                <a:lnTo>
                  <a:pt x="2985516" y="1648714"/>
                </a:lnTo>
                <a:lnTo>
                  <a:pt x="2985516" y="1655064"/>
                </a:lnTo>
                <a:lnTo>
                  <a:pt x="2729484" y="1655064"/>
                </a:lnTo>
                <a:lnTo>
                  <a:pt x="2729484" y="1648714"/>
                </a:lnTo>
                <a:lnTo>
                  <a:pt x="2473452" y="1648714"/>
                </a:lnTo>
                <a:lnTo>
                  <a:pt x="2473452" y="1655064"/>
                </a:lnTo>
                <a:lnTo>
                  <a:pt x="2217420" y="1655064"/>
                </a:lnTo>
                <a:lnTo>
                  <a:pt x="2217420" y="1648714"/>
                </a:lnTo>
                <a:lnTo>
                  <a:pt x="1959864" y="1648714"/>
                </a:lnTo>
                <a:lnTo>
                  <a:pt x="1959864" y="1655064"/>
                </a:lnTo>
                <a:lnTo>
                  <a:pt x="1703832" y="1655064"/>
                </a:lnTo>
                <a:lnTo>
                  <a:pt x="1703832" y="1648714"/>
                </a:lnTo>
                <a:lnTo>
                  <a:pt x="1447800" y="1648714"/>
                </a:lnTo>
                <a:lnTo>
                  <a:pt x="1447800" y="1655064"/>
                </a:lnTo>
                <a:lnTo>
                  <a:pt x="1191768" y="1655064"/>
                </a:lnTo>
                <a:lnTo>
                  <a:pt x="1191768" y="1648714"/>
                </a:lnTo>
                <a:lnTo>
                  <a:pt x="934199" y="1648714"/>
                </a:lnTo>
                <a:lnTo>
                  <a:pt x="934199" y="1655064"/>
                </a:lnTo>
                <a:lnTo>
                  <a:pt x="678180" y="1655064"/>
                </a:lnTo>
                <a:lnTo>
                  <a:pt x="678180" y="1648714"/>
                </a:lnTo>
                <a:lnTo>
                  <a:pt x="44450" y="1648714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31750" y="76200"/>
                </a:lnTo>
                <a:lnTo>
                  <a:pt x="31750" y="1655064"/>
                </a:lnTo>
                <a:lnTo>
                  <a:pt x="38100" y="1655064"/>
                </a:lnTo>
                <a:lnTo>
                  <a:pt x="38100" y="1661414"/>
                </a:lnTo>
                <a:lnTo>
                  <a:pt x="3358896" y="1661414"/>
                </a:lnTo>
                <a:lnTo>
                  <a:pt x="3358896" y="1693164"/>
                </a:lnTo>
                <a:lnTo>
                  <a:pt x="3422396" y="1661414"/>
                </a:lnTo>
                <a:lnTo>
                  <a:pt x="3435096" y="165506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39741" y="3217925"/>
            <a:ext cx="114046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frequency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0163" y="1417396"/>
            <a:ext cx="91186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han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q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u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l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70176" y="2097023"/>
            <a:ext cx="256540" cy="1053465"/>
          </a:xfrm>
          <a:custGeom>
            <a:avLst/>
            <a:gdLst/>
            <a:ahLst/>
            <a:cxnLst/>
            <a:rect l="l" t="t" r="r" b="b"/>
            <a:pathLst>
              <a:path w="256539" h="1053464">
                <a:moveTo>
                  <a:pt x="256031" y="0"/>
                </a:moveTo>
                <a:lnTo>
                  <a:pt x="0" y="0"/>
                </a:lnTo>
                <a:lnTo>
                  <a:pt x="0" y="1053084"/>
                </a:lnTo>
                <a:lnTo>
                  <a:pt x="256031" y="1053084"/>
                </a:lnTo>
                <a:lnTo>
                  <a:pt x="256031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0176" y="2097023"/>
            <a:ext cx="256540" cy="1053465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3660">
              <a:lnSpc>
                <a:spcPct val="100000"/>
              </a:lnSpc>
              <a:spcBef>
                <a:spcPts val="1165"/>
              </a:spcBef>
            </a:pPr>
            <a:r>
              <a:rPr sz="1600" dirty="0">
                <a:solidFill>
                  <a:srgbClr val="1F477B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82239" y="1946148"/>
            <a:ext cx="256540" cy="1203960"/>
          </a:xfrm>
          <a:custGeom>
            <a:avLst/>
            <a:gdLst/>
            <a:ahLst/>
            <a:cxnLst/>
            <a:rect l="l" t="t" r="r" b="b"/>
            <a:pathLst>
              <a:path w="256539" h="1203960">
                <a:moveTo>
                  <a:pt x="256031" y="0"/>
                </a:moveTo>
                <a:lnTo>
                  <a:pt x="0" y="0"/>
                </a:lnTo>
                <a:lnTo>
                  <a:pt x="0" y="1203960"/>
                </a:lnTo>
                <a:lnTo>
                  <a:pt x="256031" y="1203960"/>
                </a:lnTo>
                <a:lnTo>
                  <a:pt x="256031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82239" y="1946148"/>
            <a:ext cx="256540" cy="1203960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imes New Roman"/>
              <a:cs typeface="Times New Roman"/>
            </a:endParaRPr>
          </a:p>
          <a:p>
            <a:pPr marL="73660">
              <a:lnSpc>
                <a:spcPct val="100000"/>
              </a:lnSpc>
            </a:pPr>
            <a:r>
              <a:rPr sz="1600" dirty="0">
                <a:solidFill>
                  <a:srgbClr val="1F477B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95827" y="2397251"/>
            <a:ext cx="256540" cy="753110"/>
          </a:xfrm>
          <a:custGeom>
            <a:avLst/>
            <a:gdLst/>
            <a:ahLst/>
            <a:cxnLst/>
            <a:rect l="l" t="t" r="r" b="b"/>
            <a:pathLst>
              <a:path w="256539" h="753110">
                <a:moveTo>
                  <a:pt x="256032" y="0"/>
                </a:moveTo>
                <a:lnTo>
                  <a:pt x="0" y="0"/>
                </a:lnTo>
                <a:lnTo>
                  <a:pt x="0" y="752856"/>
                </a:lnTo>
                <a:lnTo>
                  <a:pt x="256032" y="752856"/>
                </a:lnTo>
                <a:lnTo>
                  <a:pt x="256032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95827" y="2397251"/>
            <a:ext cx="256540" cy="753110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</a:pPr>
            <a:r>
              <a:rPr sz="1600" dirty="0">
                <a:solidFill>
                  <a:srgbClr val="1F477B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07891" y="2849879"/>
            <a:ext cx="256540" cy="300355"/>
          </a:xfrm>
          <a:custGeom>
            <a:avLst/>
            <a:gdLst/>
            <a:ahLst/>
            <a:cxnLst/>
            <a:rect l="l" t="t" r="r" b="b"/>
            <a:pathLst>
              <a:path w="256539" h="300355">
                <a:moveTo>
                  <a:pt x="256032" y="0"/>
                </a:moveTo>
                <a:lnTo>
                  <a:pt x="0" y="0"/>
                </a:lnTo>
                <a:lnTo>
                  <a:pt x="0" y="300227"/>
                </a:lnTo>
                <a:lnTo>
                  <a:pt x="256032" y="300227"/>
                </a:lnTo>
                <a:lnTo>
                  <a:pt x="256032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07891" y="2849879"/>
            <a:ext cx="256540" cy="300355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50"/>
              </a:spcBef>
            </a:pPr>
            <a:r>
              <a:rPr sz="1600" spc="5" dirty="0">
                <a:solidFill>
                  <a:srgbClr val="1F477B"/>
                </a:solidFill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21479" y="2097023"/>
            <a:ext cx="256540" cy="1053465"/>
          </a:xfrm>
          <a:custGeom>
            <a:avLst/>
            <a:gdLst/>
            <a:ahLst/>
            <a:cxnLst/>
            <a:rect l="l" t="t" r="r" b="b"/>
            <a:pathLst>
              <a:path w="256539" h="1053464">
                <a:moveTo>
                  <a:pt x="256032" y="0"/>
                </a:moveTo>
                <a:lnTo>
                  <a:pt x="0" y="0"/>
                </a:lnTo>
                <a:lnTo>
                  <a:pt x="0" y="1053084"/>
                </a:lnTo>
                <a:lnTo>
                  <a:pt x="256032" y="1053084"/>
                </a:lnTo>
                <a:lnTo>
                  <a:pt x="256032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21479" y="2097023"/>
            <a:ext cx="256540" cy="1053465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  <a:spcBef>
                <a:spcPts val="1165"/>
              </a:spcBef>
            </a:pPr>
            <a:r>
              <a:rPr sz="1600" dirty="0">
                <a:solidFill>
                  <a:srgbClr val="1F477B"/>
                </a:solidFill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33544" y="2097023"/>
            <a:ext cx="256540" cy="1053465"/>
          </a:xfrm>
          <a:custGeom>
            <a:avLst/>
            <a:gdLst/>
            <a:ahLst/>
            <a:cxnLst/>
            <a:rect l="l" t="t" r="r" b="b"/>
            <a:pathLst>
              <a:path w="256539" h="1053464">
                <a:moveTo>
                  <a:pt x="256032" y="0"/>
                </a:moveTo>
                <a:lnTo>
                  <a:pt x="0" y="0"/>
                </a:lnTo>
                <a:lnTo>
                  <a:pt x="0" y="1053084"/>
                </a:lnTo>
                <a:lnTo>
                  <a:pt x="256032" y="1053084"/>
                </a:lnTo>
                <a:lnTo>
                  <a:pt x="256032" y="0"/>
                </a:lnTo>
                <a:close/>
              </a:path>
            </a:pathLst>
          </a:custGeom>
          <a:solidFill>
            <a:srgbClr val="DAD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33544" y="2097023"/>
            <a:ext cx="256540" cy="1053465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  <a:spcBef>
                <a:spcPts val="1165"/>
              </a:spcBef>
            </a:pPr>
            <a:r>
              <a:rPr sz="1600" dirty="0">
                <a:solidFill>
                  <a:srgbClr val="1F477B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56563" y="1724914"/>
            <a:ext cx="3676650" cy="1617345"/>
            <a:chOff x="1456563" y="1724914"/>
            <a:chExt cx="3676650" cy="1617345"/>
          </a:xfrm>
        </p:grpSpPr>
        <p:sp>
          <p:nvSpPr>
            <p:cNvPr id="19" name="object 19"/>
            <p:cNvSpPr/>
            <p:nvPr/>
          </p:nvSpPr>
          <p:spPr>
            <a:xfrm>
              <a:off x="2042922" y="1739392"/>
              <a:ext cx="3075940" cy="1185545"/>
            </a:xfrm>
            <a:custGeom>
              <a:avLst/>
              <a:gdLst/>
              <a:ahLst/>
              <a:cxnLst/>
              <a:rect l="l" t="t" r="r" b="b"/>
              <a:pathLst>
                <a:path w="3075940" h="1185545">
                  <a:moveTo>
                    <a:pt x="0" y="57785"/>
                  </a:moveTo>
                  <a:lnTo>
                    <a:pt x="35305" y="102743"/>
                  </a:lnTo>
                  <a:lnTo>
                    <a:pt x="70738" y="146812"/>
                  </a:lnTo>
                  <a:lnTo>
                    <a:pt x="106552" y="188975"/>
                  </a:lnTo>
                  <a:lnTo>
                    <a:pt x="143001" y="228600"/>
                  </a:lnTo>
                  <a:lnTo>
                    <a:pt x="180212" y="264413"/>
                  </a:lnTo>
                  <a:lnTo>
                    <a:pt x="218312" y="295910"/>
                  </a:lnTo>
                  <a:lnTo>
                    <a:pt x="257682" y="321818"/>
                  </a:lnTo>
                  <a:lnTo>
                    <a:pt x="298322" y="341503"/>
                  </a:lnTo>
                  <a:lnTo>
                    <a:pt x="340486" y="354075"/>
                  </a:lnTo>
                  <a:lnTo>
                    <a:pt x="384428" y="358394"/>
                  </a:lnTo>
                  <a:lnTo>
                    <a:pt x="423417" y="353441"/>
                  </a:lnTo>
                  <a:lnTo>
                    <a:pt x="465454" y="339598"/>
                  </a:lnTo>
                  <a:lnTo>
                    <a:pt x="509523" y="318516"/>
                  </a:lnTo>
                  <a:lnTo>
                    <a:pt x="555244" y="291592"/>
                  </a:lnTo>
                  <a:lnTo>
                    <a:pt x="601852" y="260604"/>
                  </a:lnTo>
                  <a:lnTo>
                    <a:pt x="648715" y="226949"/>
                  </a:lnTo>
                  <a:lnTo>
                    <a:pt x="695070" y="192150"/>
                  </a:lnTo>
                  <a:lnTo>
                    <a:pt x="740409" y="157987"/>
                  </a:lnTo>
                  <a:lnTo>
                    <a:pt x="783844" y="125857"/>
                  </a:lnTo>
                  <a:lnTo>
                    <a:pt x="824864" y="97409"/>
                  </a:lnTo>
                  <a:lnTo>
                    <a:pt x="862838" y="74295"/>
                  </a:lnTo>
                  <a:lnTo>
                    <a:pt x="897001" y="57785"/>
                  </a:lnTo>
                  <a:lnTo>
                    <a:pt x="947038" y="36830"/>
                  </a:lnTo>
                  <a:lnTo>
                    <a:pt x="988948" y="18415"/>
                  </a:lnTo>
                  <a:lnTo>
                    <a:pt x="1024763" y="5207"/>
                  </a:lnTo>
                  <a:lnTo>
                    <a:pt x="1056894" y="0"/>
                  </a:lnTo>
                  <a:lnTo>
                    <a:pt x="1087501" y="5207"/>
                  </a:lnTo>
                  <a:lnTo>
                    <a:pt x="1153286" y="57785"/>
                  </a:lnTo>
                  <a:lnTo>
                    <a:pt x="1192529" y="117983"/>
                  </a:lnTo>
                  <a:lnTo>
                    <a:pt x="1212088" y="156972"/>
                  </a:lnTo>
                  <a:lnTo>
                    <a:pt x="1231645" y="200913"/>
                  </a:lnTo>
                  <a:lnTo>
                    <a:pt x="1251077" y="248666"/>
                  </a:lnTo>
                  <a:lnTo>
                    <a:pt x="1270635" y="299338"/>
                  </a:lnTo>
                  <a:lnTo>
                    <a:pt x="1290192" y="352044"/>
                  </a:lnTo>
                  <a:lnTo>
                    <a:pt x="1309877" y="405892"/>
                  </a:lnTo>
                  <a:lnTo>
                    <a:pt x="1329563" y="459867"/>
                  </a:lnTo>
                  <a:lnTo>
                    <a:pt x="1349375" y="513207"/>
                  </a:lnTo>
                  <a:lnTo>
                    <a:pt x="1369314" y="564769"/>
                  </a:lnTo>
                  <a:lnTo>
                    <a:pt x="1389379" y="613663"/>
                  </a:lnTo>
                  <a:lnTo>
                    <a:pt x="1409573" y="659130"/>
                  </a:lnTo>
                  <a:lnTo>
                    <a:pt x="1430147" y="705358"/>
                  </a:lnTo>
                  <a:lnTo>
                    <a:pt x="1450975" y="756285"/>
                  </a:lnTo>
                  <a:lnTo>
                    <a:pt x="1471929" y="810260"/>
                  </a:lnTo>
                  <a:lnTo>
                    <a:pt x="1493265" y="865886"/>
                  </a:lnTo>
                  <a:lnTo>
                    <a:pt x="1514602" y="921638"/>
                  </a:lnTo>
                  <a:lnTo>
                    <a:pt x="1536064" y="975868"/>
                  </a:lnTo>
                  <a:lnTo>
                    <a:pt x="1557401" y="1027176"/>
                  </a:lnTo>
                  <a:lnTo>
                    <a:pt x="1578737" y="1073912"/>
                  </a:lnTo>
                  <a:lnTo>
                    <a:pt x="1599945" y="1114552"/>
                  </a:lnTo>
                  <a:lnTo>
                    <a:pt x="1620901" y="1147445"/>
                  </a:lnTo>
                  <a:lnTo>
                    <a:pt x="1661922" y="1184402"/>
                  </a:lnTo>
                  <a:lnTo>
                    <a:pt x="1681861" y="1185291"/>
                  </a:lnTo>
                  <a:lnTo>
                    <a:pt x="1699005" y="1173734"/>
                  </a:lnTo>
                  <a:lnTo>
                    <a:pt x="1733803" y="1116076"/>
                  </a:lnTo>
                  <a:lnTo>
                    <a:pt x="1751202" y="1073404"/>
                  </a:lnTo>
                  <a:lnTo>
                    <a:pt x="1768475" y="1023747"/>
                  </a:lnTo>
                  <a:lnTo>
                    <a:pt x="1785747" y="968756"/>
                  </a:lnTo>
                  <a:lnTo>
                    <a:pt x="1802638" y="910082"/>
                  </a:lnTo>
                  <a:lnTo>
                    <a:pt x="1819402" y="849376"/>
                  </a:lnTo>
                  <a:lnTo>
                    <a:pt x="1835657" y="788416"/>
                  </a:lnTo>
                  <a:lnTo>
                    <a:pt x="1851532" y="728726"/>
                  </a:lnTo>
                  <a:lnTo>
                    <a:pt x="1867027" y="671957"/>
                  </a:lnTo>
                  <a:lnTo>
                    <a:pt x="1881758" y="620013"/>
                  </a:lnTo>
                  <a:lnTo>
                    <a:pt x="1895982" y="574294"/>
                  </a:lnTo>
                  <a:lnTo>
                    <a:pt x="1909444" y="536702"/>
                  </a:lnTo>
                  <a:lnTo>
                    <a:pt x="1941702" y="478409"/>
                  </a:lnTo>
                  <a:lnTo>
                    <a:pt x="1956053" y="468249"/>
                  </a:lnTo>
                  <a:lnTo>
                    <a:pt x="1967102" y="472440"/>
                  </a:lnTo>
                  <a:lnTo>
                    <a:pt x="1977136" y="485267"/>
                  </a:lnTo>
                  <a:lnTo>
                    <a:pt x="1988312" y="501015"/>
                  </a:lnTo>
                  <a:lnTo>
                    <a:pt x="2002789" y="514096"/>
                  </a:lnTo>
                  <a:lnTo>
                    <a:pt x="2050288" y="508762"/>
                  </a:lnTo>
                  <a:lnTo>
                    <a:pt x="2112899" y="465455"/>
                  </a:lnTo>
                  <a:lnTo>
                    <a:pt x="2150872" y="435991"/>
                  </a:lnTo>
                  <a:lnTo>
                    <a:pt x="2191766" y="402971"/>
                  </a:lnTo>
                  <a:lnTo>
                    <a:pt x="2234438" y="367919"/>
                  </a:lnTo>
                  <a:lnTo>
                    <a:pt x="2277872" y="331978"/>
                  </a:lnTo>
                  <a:lnTo>
                    <a:pt x="2320670" y="296799"/>
                  </a:lnTo>
                  <a:lnTo>
                    <a:pt x="2361945" y="263525"/>
                  </a:lnTo>
                  <a:lnTo>
                    <a:pt x="2400300" y="233425"/>
                  </a:lnTo>
                  <a:lnTo>
                    <a:pt x="2434716" y="208153"/>
                  </a:lnTo>
                  <a:lnTo>
                    <a:pt x="2476880" y="173482"/>
                  </a:lnTo>
                  <a:lnTo>
                    <a:pt x="2513583" y="136652"/>
                  </a:lnTo>
                  <a:lnTo>
                    <a:pt x="2546857" y="101600"/>
                  </a:lnTo>
                  <a:lnTo>
                    <a:pt x="2578862" y="72262"/>
                  </a:lnTo>
                  <a:lnTo>
                    <a:pt x="2612136" y="52578"/>
                  </a:lnTo>
                  <a:lnTo>
                    <a:pt x="2648839" y="46355"/>
                  </a:lnTo>
                  <a:lnTo>
                    <a:pt x="2691003" y="57785"/>
                  </a:lnTo>
                  <a:lnTo>
                    <a:pt x="2746882" y="94742"/>
                  </a:lnTo>
                  <a:lnTo>
                    <a:pt x="2776601" y="121285"/>
                  </a:lnTo>
                  <a:lnTo>
                    <a:pt x="2807335" y="152527"/>
                  </a:lnTo>
                  <a:lnTo>
                    <a:pt x="2838830" y="187833"/>
                  </a:lnTo>
                  <a:lnTo>
                    <a:pt x="2871216" y="226949"/>
                  </a:lnTo>
                  <a:lnTo>
                    <a:pt x="2904236" y="269113"/>
                  </a:lnTo>
                  <a:lnTo>
                    <a:pt x="2937764" y="313944"/>
                  </a:lnTo>
                  <a:lnTo>
                    <a:pt x="2971800" y="360807"/>
                  </a:lnTo>
                  <a:lnTo>
                    <a:pt x="3006216" y="409194"/>
                  </a:lnTo>
                  <a:lnTo>
                    <a:pt x="3040761" y="458724"/>
                  </a:lnTo>
                  <a:lnTo>
                    <a:pt x="3075431" y="508762"/>
                  </a:lnTo>
                </a:path>
              </a:pathLst>
            </a:custGeom>
            <a:ln w="28955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82240" y="3150108"/>
              <a:ext cx="1539240" cy="151130"/>
            </a:xfrm>
            <a:custGeom>
              <a:avLst/>
              <a:gdLst/>
              <a:ahLst/>
              <a:cxnLst/>
              <a:rect l="l" t="t" r="r" b="b"/>
              <a:pathLst>
                <a:path w="1539239" h="151129">
                  <a:moveTo>
                    <a:pt x="256032" y="0"/>
                  </a:moveTo>
                  <a:lnTo>
                    <a:pt x="254381" y="29337"/>
                  </a:lnTo>
                  <a:lnTo>
                    <a:pt x="249809" y="53339"/>
                  </a:lnTo>
                  <a:lnTo>
                    <a:pt x="242951" y="69468"/>
                  </a:lnTo>
                  <a:lnTo>
                    <a:pt x="234696" y="75437"/>
                  </a:lnTo>
                  <a:lnTo>
                    <a:pt x="149352" y="75437"/>
                  </a:lnTo>
                  <a:lnTo>
                    <a:pt x="141097" y="81406"/>
                  </a:lnTo>
                  <a:lnTo>
                    <a:pt x="134239" y="97536"/>
                  </a:lnTo>
                  <a:lnTo>
                    <a:pt x="129667" y="121538"/>
                  </a:lnTo>
                  <a:lnTo>
                    <a:pt x="128016" y="150875"/>
                  </a:lnTo>
                  <a:lnTo>
                    <a:pt x="126365" y="121538"/>
                  </a:lnTo>
                  <a:lnTo>
                    <a:pt x="121793" y="97536"/>
                  </a:lnTo>
                  <a:lnTo>
                    <a:pt x="114935" y="81406"/>
                  </a:lnTo>
                  <a:lnTo>
                    <a:pt x="106680" y="75437"/>
                  </a:lnTo>
                  <a:lnTo>
                    <a:pt x="21336" y="75437"/>
                  </a:lnTo>
                  <a:lnTo>
                    <a:pt x="13081" y="69468"/>
                  </a:lnTo>
                  <a:lnTo>
                    <a:pt x="6223" y="53339"/>
                  </a:lnTo>
                  <a:lnTo>
                    <a:pt x="1651" y="29337"/>
                  </a:lnTo>
                  <a:lnTo>
                    <a:pt x="0" y="0"/>
                  </a:lnTo>
                </a:path>
                <a:path w="1539239" h="151129">
                  <a:moveTo>
                    <a:pt x="1539239" y="0"/>
                  </a:moveTo>
                  <a:lnTo>
                    <a:pt x="1537589" y="29337"/>
                  </a:lnTo>
                  <a:lnTo>
                    <a:pt x="1532889" y="53339"/>
                  </a:lnTo>
                  <a:lnTo>
                    <a:pt x="1526159" y="69468"/>
                  </a:lnTo>
                  <a:lnTo>
                    <a:pt x="1517777" y="75437"/>
                  </a:lnTo>
                  <a:lnTo>
                    <a:pt x="1431925" y="75437"/>
                  </a:lnTo>
                  <a:lnTo>
                    <a:pt x="1423543" y="81406"/>
                  </a:lnTo>
                  <a:lnTo>
                    <a:pt x="1416812" y="97536"/>
                  </a:lnTo>
                  <a:lnTo>
                    <a:pt x="1412113" y="121538"/>
                  </a:lnTo>
                  <a:lnTo>
                    <a:pt x="1410462" y="150875"/>
                  </a:lnTo>
                  <a:lnTo>
                    <a:pt x="1408811" y="121538"/>
                  </a:lnTo>
                  <a:lnTo>
                    <a:pt x="1404112" y="97536"/>
                  </a:lnTo>
                  <a:lnTo>
                    <a:pt x="1397381" y="81406"/>
                  </a:lnTo>
                  <a:lnTo>
                    <a:pt x="1388999" y="75437"/>
                  </a:lnTo>
                  <a:lnTo>
                    <a:pt x="1303147" y="75437"/>
                  </a:lnTo>
                  <a:lnTo>
                    <a:pt x="1294764" y="69468"/>
                  </a:lnTo>
                  <a:lnTo>
                    <a:pt x="1288034" y="53339"/>
                  </a:lnTo>
                  <a:lnTo>
                    <a:pt x="1283335" y="29337"/>
                  </a:lnTo>
                  <a:lnTo>
                    <a:pt x="1281684" y="0"/>
                  </a:lnTo>
                </a:path>
              </a:pathLst>
            </a:custGeom>
            <a:ln w="127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56563" y="3226053"/>
              <a:ext cx="2635885" cy="116205"/>
            </a:xfrm>
            <a:custGeom>
              <a:avLst/>
              <a:gdLst/>
              <a:ahLst/>
              <a:cxnLst/>
              <a:rect l="l" t="t" r="r" b="b"/>
              <a:pathLst>
                <a:path w="2635885" h="116204">
                  <a:moveTo>
                    <a:pt x="1347470" y="79248"/>
                  </a:moveTo>
                  <a:lnTo>
                    <a:pt x="1290828" y="79248"/>
                  </a:lnTo>
                  <a:lnTo>
                    <a:pt x="1278128" y="79248"/>
                  </a:lnTo>
                  <a:lnTo>
                    <a:pt x="1276477" y="110363"/>
                  </a:lnTo>
                  <a:lnTo>
                    <a:pt x="1347470" y="79248"/>
                  </a:lnTo>
                  <a:close/>
                </a:path>
                <a:path w="2635885" h="116204">
                  <a:moveTo>
                    <a:pt x="1354455" y="76200"/>
                  </a:moveTo>
                  <a:lnTo>
                    <a:pt x="1280414" y="34163"/>
                  </a:lnTo>
                  <a:lnTo>
                    <a:pt x="1278763" y="65913"/>
                  </a:lnTo>
                  <a:lnTo>
                    <a:pt x="762" y="0"/>
                  </a:lnTo>
                  <a:lnTo>
                    <a:pt x="0" y="12700"/>
                  </a:lnTo>
                  <a:lnTo>
                    <a:pt x="1278128" y="78613"/>
                  </a:lnTo>
                  <a:lnTo>
                    <a:pt x="1290828" y="79248"/>
                  </a:lnTo>
                  <a:lnTo>
                    <a:pt x="1290853" y="78613"/>
                  </a:lnTo>
                  <a:lnTo>
                    <a:pt x="1348994" y="78613"/>
                  </a:lnTo>
                  <a:lnTo>
                    <a:pt x="1354455" y="76200"/>
                  </a:lnTo>
                  <a:close/>
                </a:path>
                <a:path w="2635885" h="116204">
                  <a:moveTo>
                    <a:pt x="2635631" y="74930"/>
                  </a:moveTo>
                  <a:lnTo>
                    <a:pt x="2626741" y="70866"/>
                  </a:lnTo>
                  <a:lnTo>
                    <a:pt x="2558034" y="39624"/>
                  </a:lnTo>
                  <a:lnTo>
                    <a:pt x="2559177" y="71374"/>
                  </a:lnTo>
                  <a:lnTo>
                    <a:pt x="1981327" y="92456"/>
                  </a:lnTo>
                  <a:lnTo>
                    <a:pt x="1981835" y="105029"/>
                  </a:lnTo>
                  <a:lnTo>
                    <a:pt x="2559685" y="84074"/>
                  </a:lnTo>
                  <a:lnTo>
                    <a:pt x="2560828" y="115824"/>
                  </a:lnTo>
                  <a:lnTo>
                    <a:pt x="2635631" y="7493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724657" y="3346526"/>
            <a:ext cx="140652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guard</a:t>
            </a:r>
            <a:r>
              <a:rPr sz="2000" spc="-16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space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742690" y="4349241"/>
            <a:ext cx="2829560" cy="604520"/>
            <a:chOff x="3742690" y="4349241"/>
            <a:chExt cx="2829560" cy="604520"/>
          </a:xfrm>
        </p:grpSpPr>
        <p:sp>
          <p:nvSpPr>
            <p:cNvPr id="24" name="object 24"/>
            <p:cNvSpPr/>
            <p:nvPr/>
          </p:nvSpPr>
          <p:spPr>
            <a:xfrm>
              <a:off x="3749040" y="4355591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59" h="591820">
                  <a:moveTo>
                    <a:pt x="2816352" y="0"/>
                  </a:moveTo>
                  <a:lnTo>
                    <a:pt x="0" y="0"/>
                  </a:lnTo>
                  <a:lnTo>
                    <a:pt x="0" y="591311"/>
                  </a:lnTo>
                  <a:lnTo>
                    <a:pt x="2816352" y="591311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49040" y="4355591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59" h="591820">
                  <a:moveTo>
                    <a:pt x="0" y="591311"/>
                  </a:moveTo>
                  <a:lnTo>
                    <a:pt x="2816352" y="591311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591311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89525" y="4512144"/>
            <a:ext cx="14097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614673" y="4497070"/>
            <a:ext cx="2829560" cy="604520"/>
            <a:chOff x="3614673" y="4497070"/>
            <a:chExt cx="2829560" cy="604520"/>
          </a:xfrm>
        </p:grpSpPr>
        <p:sp>
          <p:nvSpPr>
            <p:cNvPr id="28" name="object 28"/>
            <p:cNvSpPr/>
            <p:nvPr/>
          </p:nvSpPr>
          <p:spPr>
            <a:xfrm>
              <a:off x="3621023" y="4503420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60" h="591820">
                  <a:moveTo>
                    <a:pt x="2816352" y="0"/>
                  </a:moveTo>
                  <a:lnTo>
                    <a:pt x="0" y="0"/>
                  </a:lnTo>
                  <a:lnTo>
                    <a:pt x="0" y="591311"/>
                  </a:lnTo>
                  <a:lnTo>
                    <a:pt x="2816352" y="591311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21023" y="4503420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60" h="591820">
                  <a:moveTo>
                    <a:pt x="0" y="591311"/>
                  </a:moveTo>
                  <a:lnTo>
                    <a:pt x="2816352" y="591311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591311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960873" y="4659718"/>
            <a:ext cx="14097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88182" y="4644897"/>
            <a:ext cx="2829560" cy="604520"/>
            <a:chOff x="3488182" y="4644897"/>
            <a:chExt cx="2829560" cy="604520"/>
          </a:xfrm>
        </p:grpSpPr>
        <p:sp>
          <p:nvSpPr>
            <p:cNvPr id="32" name="object 32"/>
            <p:cNvSpPr/>
            <p:nvPr/>
          </p:nvSpPr>
          <p:spPr>
            <a:xfrm>
              <a:off x="3494532" y="4651247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60" h="591820">
                  <a:moveTo>
                    <a:pt x="2816352" y="0"/>
                  </a:moveTo>
                  <a:lnTo>
                    <a:pt x="0" y="0"/>
                  </a:lnTo>
                  <a:lnTo>
                    <a:pt x="0" y="591311"/>
                  </a:lnTo>
                  <a:lnTo>
                    <a:pt x="2816352" y="591311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94532" y="4651247"/>
              <a:ext cx="2816860" cy="591820"/>
            </a:xfrm>
            <a:custGeom>
              <a:avLst/>
              <a:gdLst/>
              <a:ahLst/>
              <a:cxnLst/>
              <a:rect l="l" t="t" r="r" b="b"/>
              <a:pathLst>
                <a:path w="2816860" h="591820">
                  <a:moveTo>
                    <a:pt x="0" y="591311"/>
                  </a:moveTo>
                  <a:lnTo>
                    <a:pt x="2816352" y="591311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591311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833492" y="4807524"/>
            <a:ext cx="14097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358641" y="4792726"/>
            <a:ext cx="2829560" cy="602615"/>
            <a:chOff x="3358641" y="4792726"/>
            <a:chExt cx="2829560" cy="602615"/>
          </a:xfrm>
        </p:grpSpPr>
        <p:sp>
          <p:nvSpPr>
            <p:cNvPr id="36" name="object 36"/>
            <p:cNvSpPr/>
            <p:nvPr/>
          </p:nvSpPr>
          <p:spPr>
            <a:xfrm>
              <a:off x="3364991" y="4799076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2816352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2816352" y="589788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64991" y="4799076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0" y="589788"/>
                  </a:moveTo>
                  <a:lnTo>
                    <a:pt x="2816352" y="589788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589788"/>
                  </a:lnTo>
                  <a:close/>
                </a:path>
              </a:pathLst>
            </a:custGeom>
            <a:ln w="12699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704841" y="4955374"/>
            <a:ext cx="14097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230626" y="4940553"/>
            <a:ext cx="2829560" cy="602615"/>
            <a:chOff x="3230626" y="4940553"/>
            <a:chExt cx="2829560" cy="602615"/>
          </a:xfrm>
        </p:grpSpPr>
        <p:sp>
          <p:nvSpPr>
            <p:cNvPr id="40" name="object 40"/>
            <p:cNvSpPr/>
            <p:nvPr/>
          </p:nvSpPr>
          <p:spPr>
            <a:xfrm>
              <a:off x="3236976" y="4946903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2816352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2816352" y="589788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36976" y="4946903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0" y="589788"/>
                  </a:moveTo>
                  <a:lnTo>
                    <a:pt x="2816352" y="589788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589788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576571" y="5103202"/>
            <a:ext cx="140970" cy="283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5"/>
              </a:lnSpc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942844" y="4061459"/>
            <a:ext cx="3430904" cy="1661160"/>
          </a:xfrm>
          <a:custGeom>
            <a:avLst/>
            <a:gdLst/>
            <a:ahLst/>
            <a:cxnLst/>
            <a:rect l="l" t="t" r="r" b="b"/>
            <a:pathLst>
              <a:path w="3430904" h="1661160">
                <a:moveTo>
                  <a:pt x="3430524" y="1623060"/>
                </a:moveTo>
                <a:lnTo>
                  <a:pt x="3417824" y="1616710"/>
                </a:lnTo>
                <a:lnTo>
                  <a:pt x="3354324" y="1584960"/>
                </a:lnTo>
                <a:lnTo>
                  <a:pt x="3354324" y="1616710"/>
                </a:lnTo>
                <a:lnTo>
                  <a:pt x="44450" y="161671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31750" y="76200"/>
                </a:lnTo>
                <a:lnTo>
                  <a:pt x="31750" y="1623060"/>
                </a:lnTo>
                <a:lnTo>
                  <a:pt x="38100" y="1623060"/>
                </a:lnTo>
                <a:lnTo>
                  <a:pt x="38100" y="1629410"/>
                </a:lnTo>
                <a:lnTo>
                  <a:pt x="3354324" y="1629410"/>
                </a:lnTo>
                <a:lnTo>
                  <a:pt x="3354324" y="1661160"/>
                </a:lnTo>
                <a:lnTo>
                  <a:pt x="3417824" y="1629410"/>
                </a:lnTo>
                <a:lnTo>
                  <a:pt x="3430524" y="162306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146675" y="5914745"/>
            <a:ext cx="11385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1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q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u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47699" y="3253866"/>
            <a:ext cx="1673860" cy="13328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278130" algn="r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Nar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o</a:t>
            </a:r>
            <a:r>
              <a:rPr sz="2000" spc="-40" dirty="0">
                <a:solidFill>
                  <a:srgbClr val="C0504D"/>
                </a:solidFill>
                <a:latin typeface="Arial"/>
                <a:cs typeface="Arial"/>
              </a:rPr>
              <a:t>w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b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nd</a:t>
            </a:r>
            <a:endParaRPr sz="2000">
              <a:latin typeface="Arial"/>
              <a:cs typeface="Arial"/>
            </a:endParaRPr>
          </a:p>
          <a:p>
            <a:pPr marR="270510" algn="r">
              <a:lnSpc>
                <a:spcPct val="100000"/>
              </a:lnSpc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g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  <a:p>
            <a:pPr marL="933450" marR="5080" indent="-158750">
              <a:lnSpc>
                <a:spcPct val="100000"/>
              </a:lnSpc>
              <a:spcBef>
                <a:spcPts val="70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h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el  q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u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l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ty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104133" y="5088382"/>
            <a:ext cx="2829560" cy="602615"/>
            <a:chOff x="3104133" y="5088382"/>
            <a:chExt cx="2829560" cy="602615"/>
          </a:xfrm>
        </p:grpSpPr>
        <p:sp>
          <p:nvSpPr>
            <p:cNvPr id="47" name="object 47"/>
            <p:cNvSpPr/>
            <p:nvPr/>
          </p:nvSpPr>
          <p:spPr>
            <a:xfrm>
              <a:off x="3110483" y="5094732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2816351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2816351" y="589788"/>
                  </a:lnTo>
                  <a:lnTo>
                    <a:pt x="2816351" y="0"/>
                  </a:lnTo>
                  <a:close/>
                </a:path>
              </a:pathLst>
            </a:custGeom>
            <a:solidFill>
              <a:srgbClr val="DAD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10483" y="5094732"/>
              <a:ext cx="2816860" cy="589915"/>
            </a:xfrm>
            <a:custGeom>
              <a:avLst/>
              <a:gdLst/>
              <a:ahLst/>
              <a:cxnLst/>
              <a:rect l="l" t="t" r="r" b="b"/>
              <a:pathLst>
                <a:path w="2816860" h="589914">
                  <a:moveTo>
                    <a:pt x="0" y="589788"/>
                  </a:moveTo>
                  <a:lnTo>
                    <a:pt x="2816351" y="589788"/>
                  </a:lnTo>
                  <a:lnTo>
                    <a:pt x="2816351" y="0"/>
                  </a:lnTo>
                  <a:lnTo>
                    <a:pt x="0" y="0"/>
                  </a:lnTo>
                  <a:lnTo>
                    <a:pt x="0" y="589788"/>
                  </a:lnTo>
                  <a:close/>
                </a:path>
              </a:pathLst>
            </a:custGeom>
            <a:ln w="12699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436109" y="5214873"/>
            <a:ext cx="16637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110483" y="5684520"/>
            <a:ext cx="2816860" cy="295910"/>
          </a:xfrm>
          <a:custGeom>
            <a:avLst/>
            <a:gdLst/>
            <a:ahLst/>
            <a:cxnLst/>
            <a:rect l="l" t="t" r="r" b="b"/>
            <a:pathLst>
              <a:path w="2816860" h="295910">
                <a:moveTo>
                  <a:pt x="2816352" y="0"/>
                </a:moveTo>
                <a:lnTo>
                  <a:pt x="2792476" y="65011"/>
                </a:lnTo>
                <a:lnTo>
                  <a:pt x="2764790" y="92455"/>
                </a:lnTo>
                <a:lnTo>
                  <a:pt x="2728341" y="115354"/>
                </a:lnTo>
                <a:lnTo>
                  <a:pt x="2684780" y="132803"/>
                </a:lnTo>
                <a:lnTo>
                  <a:pt x="2635250" y="143929"/>
                </a:lnTo>
                <a:lnTo>
                  <a:pt x="2581402" y="147827"/>
                </a:lnTo>
                <a:lnTo>
                  <a:pt x="1643126" y="147827"/>
                </a:lnTo>
                <a:lnTo>
                  <a:pt x="1589278" y="151726"/>
                </a:lnTo>
                <a:lnTo>
                  <a:pt x="1539748" y="162852"/>
                </a:lnTo>
                <a:lnTo>
                  <a:pt x="1496187" y="180301"/>
                </a:lnTo>
                <a:lnTo>
                  <a:pt x="1459738" y="203187"/>
                </a:lnTo>
                <a:lnTo>
                  <a:pt x="1432052" y="230644"/>
                </a:lnTo>
                <a:lnTo>
                  <a:pt x="1408176" y="295655"/>
                </a:lnTo>
                <a:lnTo>
                  <a:pt x="1401953" y="261759"/>
                </a:lnTo>
                <a:lnTo>
                  <a:pt x="1356614" y="203187"/>
                </a:lnTo>
                <a:lnTo>
                  <a:pt x="1320165" y="180301"/>
                </a:lnTo>
                <a:lnTo>
                  <a:pt x="1276604" y="162852"/>
                </a:lnTo>
                <a:lnTo>
                  <a:pt x="1227074" y="151726"/>
                </a:lnTo>
                <a:lnTo>
                  <a:pt x="1173226" y="147827"/>
                </a:lnTo>
                <a:lnTo>
                  <a:pt x="234950" y="147827"/>
                </a:lnTo>
                <a:lnTo>
                  <a:pt x="181102" y="143929"/>
                </a:lnTo>
                <a:lnTo>
                  <a:pt x="131572" y="132803"/>
                </a:lnTo>
                <a:lnTo>
                  <a:pt x="88011" y="115354"/>
                </a:lnTo>
                <a:lnTo>
                  <a:pt x="51562" y="92455"/>
                </a:lnTo>
                <a:lnTo>
                  <a:pt x="23876" y="65011"/>
                </a:lnTo>
                <a:lnTo>
                  <a:pt x="6223" y="33896"/>
                </a:lnTo>
                <a:lnTo>
                  <a:pt x="0" y="0"/>
                </a:lnTo>
              </a:path>
            </a:pathLst>
          </a:custGeom>
          <a:ln w="1269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565654" y="5875426"/>
            <a:ext cx="106870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pread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trum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962655" y="4231132"/>
            <a:ext cx="3110865" cy="1978025"/>
            <a:chOff x="2962655" y="4231132"/>
            <a:chExt cx="3110865" cy="1978025"/>
          </a:xfrm>
        </p:grpSpPr>
        <p:sp>
          <p:nvSpPr>
            <p:cNvPr id="53" name="object 53"/>
            <p:cNvSpPr/>
            <p:nvPr/>
          </p:nvSpPr>
          <p:spPr>
            <a:xfrm>
              <a:off x="3716781" y="5993104"/>
              <a:ext cx="728980" cy="215900"/>
            </a:xfrm>
            <a:custGeom>
              <a:avLst/>
              <a:gdLst/>
              <a:ahLst/>
              <a:cxnLst/>
              <a:rect l="l" t="t" r="r" b="b"/>
              <a:pathLst>
                <a:path w="728979" h="215900">
                  <a:moveTo>
                    <a:pt x="725296" y="0"/>
                  </a:moveTo>
                  <a:lnTo>
                    <a:pt x="0" y="203276"/>
                  </a:lnTo>
                  <a:lnTo>
                    <a:pt x="3428" y="215493"/>
                  </a:lnTo>
                  <a:lnTo>
                    <a:pt x="728726" y="12230"/>
                  </a:lnTo>
                  <a:lnTo>
                    <a:pt x="725296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33442" y="5962535"/>
              <a:ext cx="83566" cy="733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81705" y="4250182"/>
              <a:ext cx="3072765" cy="1165225"/>
            </a:xfrm>
            <a:custGeom>
              <a:avLst/>
              <a:gdLst/>
              <a:ahLst/>
              <a:cxnLst/>
              <a:rect l="l" t="t" r="r" b="b"/>
              <a:pathLst>
                <a:path w="3072765" h="1165225">
                  <a:moveTo>
                    <a:pt x="0" y="56896"/>
                  </a:moveTo>
                  <a:lnTo>
                    <a:pt x="35179" y="101092"/>
                  </a:lnTo>
                  <a:lnTo>
                    <a:pt x="70612" y="144399"/>
                  </a:lnTo>
                  <a:lnTo>
                    <a:pt x="106425" y="185928"/>
                  </a:lnTo>
                  <a:lnTo>
                    <a:pt x="142875" y="224790"/>
                  </a:lnTo>
                  <a:lnTo>
                    <a:pt x="179958" y="260096"/>
                  </a:lnTo>
                  <a:lnTo>
                    <a:pt x="218186" y="290957"/>
                  </a:lnTo>
                  <a:lnTo>
                    <a:pt x="257429" y="316484"/>
                  </a:lnTo>
                  <a:lnTo>
                    <a:pt x="298069" y="335915"/>
                  </a:lnTo>
                  <a:lnTo>
                    <a:pt x="340106" y="348107"/>
                  </a:lnTo>
                  <a:lnTo>
                    <a:pt x="384047" y="352425"/>
                  </a:lnTo>
                  <a:lnTo>
                    <a:pt x="423036" y="347599"/>
                  </a:lnTo>
                  <a:lnTo>
                    <a:pt x="464946" y="334010"/>
                  </a:lnTo>
                  <a:lnTo>
                    <a:pt x="509016" y="313182"/>
                  </a:lnTo>
                  <a:lnTo>
                    <a:pt x="554735" y="286766"/>
                  </a:lnTo>
                  <a:lnTo>
                    <a:pt x="601344" y="256286"/>
                  </a:lnTo>
                  <a:lnTo>
                    <a:pt x="648081" y="223139"/>
                  </a:lnTo>
                  <a:lnTo>
                    <a:pt x="694435" y="188976"/>
                  </a:lnTo>
                  <a:lnTo>
                    <a:pt x="739647" y="155448"/>
                  </a:lnTo>
                  <a:lnTo>
                    <a:pt x="783082" y="123825"/>
                  </a:lnTo>
                  <a:lnTo>
                    <a:pt x="824103" y="95885"/>
                  </a:lnTo>
                  <a:lnTo>
                    <a:pt x="861948" y="73025"/>
                  </a:lnTo>
                  <a:lnTo>
                    <a:pt x="896111" y="56896"/>
                  </a:lnTo>
                  <a:lnTo>
                    <a:pt x="946149" y="36195"/>
                  </a:lnTo>
                  <a:lnTo>
                    <a:pt x="987932" y="18161"/>
                  </a:lnTo>
                  <a:lnTo>
                    <a:pt x="1023746" y="5207"/>
                  </a:lnTo>
                  <a:lnTo>
                    <a:pt x="1055878" y="0"/>
                  </a:lnTo>
                  <a:lnTo>
                    <a:pt x="1086484" y="5207"/>
                  </a:lnTo>
                  <a:lnTo>
                    <a:pt x="1152144" y="56896"/>
                  </a:lnTo>
                  <a:lnTo>
                    <a:pt x="1191386" y="115951"/>
                  </a:lnTo>
                  <a:lnTo>
                    <a:pt x="1210945" y="154432"/>
                  </a:lnTo>
                  <a:lnTo>
                    <a:pt x="1230376" y="197485"/>
                  </a:lnTo>
                  <a:lnTo>
                    <a:pt x="1249933" y="244475"/>
                  </a:lnTo>
                  <a:lnTo>
                    <a:pt x="1269365" y="294259"/>
                  </a:lnTo>
                  <a:lnTo>
                    <a:pt x="1288922" y="346202"/>
                  </a:lnTo>
                  <a:lnTo>
                    <a:pt x="1308481" y="399034"/>
                  </a:lnTo>
                  <a:lnTo>
                    <a:pt x="1328166" y="452120"/>
                  </a:lnTo>
                  <a:lnTo>
                    <a:pt x="1347978" y="504444"/>
                  </a:lnTo>
                  <a:lnTo>
                    <a:pt x="1367917" y="555117"/>
                  </a:lnTo>
                  <a:lnTo>
                    <a:pt x="1387983" y="603250"/>
                  </a:lnTo>
                  <a:lnTo>
                    <a:pt x="1408176" y="647954"/>
                  </a:lnTo>
                  <a:lnTo>
                    <a:pt x="1428622" y="693420"/>
                  </a:lnTo>
                  <a:lnTo>
                    <a:pt x="1449451" y="743458"/>
                  </a:lnTo>
                  <a:lnTo>
                    <a:pt x="1470533" y="796544"/>
                  </a:lnTo>
                  <a:lnTo>
                    <a:pt x="1491742" y="851281"/>
                  </a:lnTo>
                  <a:lnTo>
                    <a:pt x="1513078" y="906018"/>
                  </a:lnTo>
                  <a:lnTo>
                    <a:pt x="1534541" y="959358"/>
                  </a:lnTo>
                  <a:lnTo>
                    <a:pt x="1555877" y="1009777"/>
                  </a:lnTo>
                  <a:lnTo>
                    <a:pt x="1577213" y="1055624"/>
                  </a:lnTo>
                  <a:lnTo>
                    <a:pt x="1598295" y="1095502"/>
                  </a:lnTo>
                  <a:lnTo>
                    <a:pt x="1619249" y="1128014"/>
                  </a:lnTo>
                  <a:lnTo>
                    <a:pt x="1660270" y="1164209"/>
                  </a:lnTo>
                  <a:lnTo>
                    <a:pt x="1680209" y="1165098"/>
                  </a:lnTo>
                  <a:lnTo>
                    <a:pt x="1697355" y="1153668"/>
                  </a:lnTo>
                  <a:lnTo>
                    <a:pt x="1732026" y="1097153"/>
                  </a:lnTo>
                  <a:lnTo>
                    <a:pt x="1749424" y="1055243"/>
                  </a:lnTo>
                  <a:lnTo>
                    <a:pt x="1766696" y="1006348"/>
                  </a:lnTo>
                  <a:lnTo>
                    <a:pt x="1783842" y="952373"/>
                  </a:lnTo>
                  <a:lnTo>
                    <a:pt x="1800859" y="894588"/>
                  </a:lnTo>
                  <a:lnTo>
                    <a:pt x="1817496" y="835025"/>
                  </a:lnTo>
                  <a:lnTo>
                    <a:pt x="1833880" y="774954"/>
                  </a:lnTo>
                  <a:lnTo>
                    <a:pt x="1849755" y="716280"/>
                  </a:lnTo>
                  <a:lnTo>
                    <a:pt x="1865121" y="660654"/>
                  </a:lnTo>
                  <a:lnTo>
                    <a:pt x="1879854" y="609473"/>
                  </a:lnTo>
                  <a:lnTo>
                    <a:pt x="1894078" y="564642"/>
                  </a:lnTo>
                  <a:lnTo>
                    <a:pt x="1907540" y="527558"/>
                  </a:lnTo>
                  <a:lnTo>
                    <a:pt x="1939797" y="470408"/>
                  </a:lnTo>
                  <a:lnTo>
                    <a:pt x="1954148" y="460375"/>
                  </a:lnTo>
                  <a:lnTo>
                    <a:pt x="1965197" y="464439"/>
                  </a:lnTo>
                  <a:lnTo>
                    <a:pt x="1975231" y="477012"/>
                  </a:lnTo>
                  <a:lnTo>
                    <a:pt x="1986407" y="492633"/>
                  </a:lnTo>
                  <a:lnTo>
                    <a:pt x="2000884" y="505333"/>
                  </a:lnTo>
                  <a:lnTo>
                    <a:pt x="2048256" y="500126"/>
                  </a:lnTo>
                  <a:lnTo>
                    <a:pt x="2110740" y="457581"/>
                  </a:lnTo>
                  <a:lnTo>
                    <a:pt x="2148713" y="428498"/>
                  </a:lnTo>
                  <a:lnTo>
                    <a:pt x="2189607" y="396113"/>
                  </a:lnTo>
                  <a:lnTo>
                    <a:pt x="2232279" y="361569"/>
                  </a:lnTo>
                  <a:lnTo>
                    <a:pt x="2275585" y="326390"/>
                  </a:lnTo>
                  <a:lnTo>
                    <a:pt x="2318385" y="291719"/>
                  </a:lnTo>
                  <a:lnTo>
                    <a:pt x="2359533" y="258953"/>
                  </a:lnTo>
                  <a:lnTo>
                    <a:pt x="2397886" y="229489"/>
                  </a:lnTo>
                  <a:lnTo>
                    <a:pt x="2432304" y="204597"/>
                  </a:lnTo>
                  <a:lnTo>
                    <a:pt x="2474468" y="170561"/>
                  </a:lnTo>
                  <a:lnTo>
                    <a:pt x="2511044" y="134366"/>
                  </a:lnTo>
                  <a:lnTo>
                    <a:pt x="2544318" y="99949"/>
                  </a:lnTo>
                  <a:lnTo>
                    <a:pt x="2576322" y="71120"/>
                  </a:lnTo>
                  <a:lnTo>
                    <a:pt x="2609596" y="51689"/>
                  </a:lnTo>
                  <a:lnTo>
                    <a:pt x="2646172" y="45720"/>
                  </a:lnTo>
                  <a:lnTo>
                    <a:pt x="2688335" y="56896"/>
                  </a:lnTo>
                  <a:lnTo>
                    <a:pt x="2744216" y="93218"/>
                  </a:lnTo>
                  <a:lnTo>
                    <a:pt x="2773807" y="119253"/>
                  </a:lnTo>
                  <a:lnTo>
                    <a:pt x="2804541" y="149987"/>
                  </a:lnTo>
                  <a:lnTo>
                    <a:pt x="2836036" y="184785"/>
                  </a:lnTo>
                  <a:lnTo>
                    <a:pt x="2868295" y="223139"/>
                  </a:lnTo>
                  <a:lnTo>
                    <a:pt x="2901315" y="264541"/>
                  </a:lnTo>
                  <a:lnTo>
                    <a:pt x="2934843" y="308610"/>
                  </a:lnTo>
                  <a:lnTo>
                    <a:pt x="2968879" y="354711"/>
                  </a:lnTo>
                  <a:lnTo>
                    <a:pt x="3003169" y="402336"/>
                  </a:lnTo>
                  <a:lnTo>
                    <a:pt x="3037713" y="450977"/>
                  </a:lnTo>
                  <a:lnTo>
                    <a:pt x="3072384" y="500126"/>
                  </a:lnTo>
                </a:path>
              </a:pathLst>
            </a:custGeom>
            <a:ln w="38100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958332" y="2205609"/>
            <a:ext cx="163448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nar</a:t>
            </a:r>
            <a:r>
              <a:rPr sz="2400" spc="-15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o</a:t>
            </a:r>
            <a:r>
              <a:rPr sz="2400" spc="-35" dirty="0">
                <a:solidFill>
                  <a:srgbClr val="C0504D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b</a:t>
            </a:r>
            <a:r>
              <a:rPr sz="2400" spc="1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400" spc="-20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400" spc="-5" dirty="0">
                <a:solidFill>
                  <a:srgbClr val="C0504D"/>
                </a:solidFill>
                <a:latin typeface="Arial"/>
                <a:cs typeface="Arial"/>
              </a:rPr>
              <a:t>d  </a:t>
            </a: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channels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595109" y="5196585"/>
            <a:ext cx="2284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spread</a:t>
            </a:r>
            <a:r>
              <a:rPr sz="2400" spc="-204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C0504D"/>
                </a:solidFill>
                <a:latin typeface="Arial"/>
                <a:cs typeface="Arial"/>
              </a:rPr>
              <a:t>spectrum  channels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398" y="540461"/>
            <a:ext cx="6963409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95" dirty="0"/>
              <a:t>DSSS</a:t>
            </a:r>
            <a:r>
              <a:rPr sz="3200" spc="-305" dirty="0"/>
              <a:t> </a:t>
            </a:r>
            <a:r>
              <a:rPr sz="3200" spc="-100" dirty="0"/>
              <a:t>(Direct </a:t>
            </a:r>
            <a:r>
              <a:rPr sz="3200" spc="-229" dirty="0"/>
              <a:t>Sequence </a:t>
            </a:r>
            <a:r>
              <a:rPr sz="3200" spc="-215" dirty="0"/>
              <a:t>Spread </a:t>
            </a:r>
            <a:r>
              <a:rPr sz="3200" spc="-150" dirty="0"/>
              <a:t>Spectrum)</a:t>
            </a:r>
            <a:r>
              <a:rPr sz="3200" spc="-345" dirty="0"/>
              <a:t> </a:t>
            </a:r>
            <a:r>
              <a:rPr sz="3200" spc="-85" dirty="0"/>
              <a:t>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64235" y="1537004"/>
            <a:ext cx="7385684" cy="76390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60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335" dirty="0">
                <a:latin typeface="Arial"/>
                <a:cs typeface="Arial"/>
              </a:rPr>
              <a:t>XOR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0" dirty="0">
                <a:latin typeface="Arial"/>
                <a:cs typeface="Arial"/>
              </a:rPr>
              <a:t>signal </a:t>
            </a:r>
            <a:r>
              <a:rPr sz="2000" spc="5" dirty="0">
                <a:latin typeface="Arial"/>
                <a:cs typeface="Arial"/>
              </a:rPr>
              <a:t>with </a:t>
            </a:r>
            <a:r>
              <a:rPr sz="2000" spc="-100" dirty="0">
                <a:latin typeface="Arial"/>
                <a:cs typeface="Arial"/>
              </a:rPr>
              <a:t>pseudonoise </a:t>
            </a:r>
            <a:r>
              <a:rPr sz="2000" spc="-150" dirty="0">
                <a:latin typeface="Arial"/>
                <a:cs typeface="Arial"/>
              </a:rPr>
              <a:t>(PN) </a:t>
            </a:r>
            <a:r>
              <a:rPr sz="2000" spc="-120" dirty="0">
                <a:latin typeface="Arial"/>
                <a:cs typeface="Arial"/>
              </a:rPr>
              <a:t>sequence </a:t>
            </a:r>
            <a:r>
              <a:rPr sz="2000" spc="-70" dirty="0">
                <a:latin typeface="Arial"/>
                <a:cs typeface="Arial"/>
              </a:rPr>
              <a:t>(chipping</a:t>
            </a:r>
            <a:r>
              <a:rPr sz="2000" spc="-335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sequence)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25" dirty="0">
                <a:latin typeface="Arial"/>
                <a:cs typeface="Arial"/>
              </a:rPr>
              <a:t>Advantages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2329941"/>
            <a:ext cx="2864485" cy="901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100" dirty="0">
                <a:latin typeface="Arial"/>
                <a:cs typeface="Arial"/>
              </a:rPr>
              <a:t>reduces </a:t>
            </a:r>
            <a:r>
              <a:rPr sz="1800" spc="-70" dirty="0">
                <a:latin typeface="Arial"/>
                <a:cs typeface="Arial"/>
              </a:rPr>
              <a:t>frequency</a:t>
            </a:r>
            <a:r>
              <a:rPr sz="1800" spc="-24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selective  </a:t>
            </a:r>
            <a:r>
              <a:rPr sz="1800" spc="-70" dirty="0">
                <a:latin typeface="Arial"/>
                <a:cs typeface="Arial"/>
              </a:rPr>
              <a:t>fading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Char char="–"/>
              <a:tabLst>
                <a:tab pos="299085" algn="l"/>
                <a:tab pos="299720" algn="l"/>
              </a:tabLst>
            </a:pPr>
            <a:r>
              <a:rPr sz="1800" spc="-30" dirty="0">
                <a:latin typeface="Arial"/>
                <a:cs typeface="Arial"/>
              </a:rPr>
              <a:t>in </a:t>
            </a:r>
            <a:r>
              <a:rPr sz="1800" spc="-55" dirty="0">
                <a:latin typeface="Arial"/>
                <a:cs typeface="Arial"/>
              </a:rPr>
              <a:t>cellular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networks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9194" y="3259074"/>
            <a:ext cx="2623820" cy="1054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965" marR="323850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27965" algn="l"/>
                <a:tab pos="241300" algn="l"/>
              </a:tabLst>
            </a:pPr>
            <a:r>
              <a:rPr sz="1600" spc="-114" dirty="0">
                <a:latin typeface="Arial"/>
                <a:cs typeface="Arial"/>
              </a:rPr>
              <a:t>base </a:t>
            </a:r>
            <a:r>
              <a:rPr sz="1600" spc="-65" dirty="0">
                <a:latin typeface="Arial"/>
                <a:cs typeface="Arial"/>
              </a:rPr>
              <a:t>stations </a:t>
            </a:r>
            <a:r>
              <a:rPr sz="1600" spc="-110" dirty="0">
                <a:latin typeface="Arial"/>
                <a:cs typeface="Arial"/>
              </a:rPr>
              <a:t>can use</a:t>
            </a:r>
            <a:r>
              <a:rPr sz="1600" spc="-254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R="332740" algn="ctr">
              <a:lnSpc>
                <a:spcPct val="100000"/>
              </a:lnSpc>
              <a:spcBef>
                <a:spcPts val="5"/>
              </a:spcBef>
            </a:pPr>
            <a:r>
              <a:rPr sz="1600" spc="-110" dirty="0">
                <a:latin typeface="Arial"/>
                <a:cs typeface="Arial"/>
              </a:rPr>
              <a:t>same </a:t>
            </a:r>
            <a:r>
              <a:rPr sz="1600" spc="-60" dirty="0">
                <a:latin typeface="Arial"/>
                <a:cs typeface="Arial"/>
              </a:rPr>
              <a:t>frequency</a:t>
            </a:r>
            <a:r>
              <a:rPr sz="1600" spc="-215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range</a:t>
            </a:r>
            <a:endParaRPr sz="160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405"/>
              </a:spcBef>
              <a:buChar char="•"/>
              <a:tabLst>
                <a:tab pos="240665" algn="l"/>
                <a:tab pos="241300" algn="l"/>
              </a:tabLst>
            </a:pPr>
            <a:r>
              <a:rPr sz="1600" spc="-110" dirty="0">
                <a:latin typeface="Arial"/>
                <a:cs typeface="Arial"/>
              </a:rPr>
              <a:t>several </a:t>
            </a:r>
            <a:r>
              <a:rPr sz="1600" spc="-114" dirty="0">
                <a:latin typeface="Arial"/>
                <a:cs typeface="Arial"/>
              </a:rPr>
              <a:t>base </a:t>
            </a:r>
            <a:r>
              <a:rPr sz="1600" spc="-65" dirty="0">
                <a:latin typeface="Arial"/>
                <a:cs typeface="Arial"/>
              </a:rPr>
              <a:t>stations </a:t>
            </a:r>
            <a:r>
              <a:rPr sz="1600" spc="-110" dirty="0">
                <a:latin typeface="Arial"/>
                <a:cs typeface="Arial"/>
              </a:rPr>
              <a:t>can  </a:t>
            </a:r>
            <a:r>
              <a:rPr sz="1600" spc="-40" dirty="0">
                <a:latin typeface="Arial"/>
                <a:cs typeface="Arial"/>
              </a:rPr>
              <a:t>detect </a:t>
            </a:r>
            <a:r>
              <a:rPr sz="1600" spc="-75" dirty="0">
                <a:latin typeface="Arial"/>
                <a:cs typeface="Arial"/>
              </a:rPr>
              <a:t>and </a:t>
            </a:r>
            <a:r>
              <a:rPr sz="1600" spc="-85" dirty="0">
                <a:latin typeface="Arial"/>
                <a:cs typeface="Arial"/>
              </a:rPr>
              <a:t>recover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23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signal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235" y="4342002"/>
            <a:ext cx="373316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70" dirty="0">
                <a:latin typeface="Arial"/>
                <a:cs typeface="Arial"/>
              </a:rPr>
              <a:t>But, </a:t>
            </a:r>
            <a:r>
              <a:rPr sz="2000" spc="-125" dirty="0">
                <a:latin typeface="Arial"/>
                <a:cs typeface="Arial"/>
              </a:rPr>
              <a:t>needs </a:t>
            </a:r>
            <a:r>
              <a:rPr sz="2000" spc="-100" dirty="0">
                <a:latin typeface="Arial"/>
                <a:cs typeface="Arial"/>
              </a:rPr>
              <a:t>precise </a:t>
            </a:r>
            <a:r>
              <a:rPr sz="2000" spc="-60" dirty="0">
                <a:latin typeface="Arial"/>
                <a:cs typeface="Arial"/>
              </a:rPr>
              <a:t>power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control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66944" y="3932682"/>
            <a:ext cx="86995" cy="533400"/>
          </a:xfrm>
          <a:custGeom>
            <a:avLst/>
            <a:gdLst/>
            <a:ahLst/>
            <a:cxnLst/>
            <a:rect l="l" t="t" r="r" b="b"/>
            <a:pathLst>
              <a:path w="86995" h="5334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533400"/>
                </a:lnTo>
                <a:lnTo>
                  <a:pt x="57912" y="5334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6944" y="2865881"/>
            <a:ext cx="86995" cy="533400"/>
          </a:xfrm>
          <a:custGeom>
            <a:avLst/>
            <a:gdLst/>
            <a:ahLst/>
            <a:cxnLst/>
            <a:rect l="l" t="t" r="r" b="b"/>
            <a:pathLst>
              <a:path w="86995" h="5334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533400"/>
                </a:lnTo>
                <a:lnTo>
                  <a:pt x="57912" y="5334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66944" y="4923282"/>
            <a:ext cx="86995" cy="533400"/>
          </a:xfrm>
          <a:custGeom>
            <a:avLst/>
            <a:gdLst/>
            <a:ahLst/>
            <a:cxnLst/>
            <a:rect l="l" t="t" r="r" b="b"/>
            <a:pathLst>
              <a:path w="86995" h="5334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533400"/>
                </a:lnTo>
                <a:lnTo>
                  <a:pt x="57912" y="5334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772403" y="3345002"/>
            <a:ext cx="16637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9839" y="3345002"/>
            <a:ext cx="16637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308853" y="2927604"/>
            <a:ext cx="2362200" cy="513715"/>
            <a:chOff x="5308853" y="2927604"/>
            <a:chExt cx="2362200" cy="513715"/>
          </a:xfrm>
        </p:grpSpPr>
        <p:sp>
          <p:nvSpPr>
            <p:cNvPr id="13" name="object 13"/>
            <p:cNvSpPr/>
            <p:nvPr/>
          </p:nvSpPr>
          <p:spPr>
            <a:xfrm>
              <a:off x="6377177" y="2942082"/>
              <a:ext cx="1066800" cy="457200"/>
            </a:xfrm>
            <a:custGeom>
              <a:avLst/>
              <a:gdLst/>
              <a:ahLst/>
              <a:cxnLst/>
              <a:rect l="l" t="t" r="r" b="b"/>
              <a:pathLst>
                <a:path w="1066800" h="457200">
                  <a:moveTo>
                    <a:pt x="0" y="457200"/>
                  </a:moveTo>
                  <a:lnTo>
                    <a:pt x="0" y="0"/>
                  </a:lnTo>
                  <a:lnTo>
                    <a:pt x="1066800" y="0"/>
                  </a:lnTo>
                  <a:lnTo>
                    <a:pt x="1066800" y="457200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08854" y="3354323"/>
              <a:ext cx="2362200" cy="86995"/>
            </a:xfrm>
            <a:custGeom>
              <a:avLst/>
              <a:gdLst/>
              <a:ahLst/>
              <a:cxnLst/>
              <a:rect l="l" t="t" r="r" b="b"/>
              <a:pathLst>
                <a:path w="2362200" h="86995">
                  <a:moveTo>
                    <a:pt x="2362200" y="43434"/>
                  </a:moveTo>
                  <a:lnTo>
                    <a:pt x="2333244" y="28956"/>
                  </a:lnTo>
                  <a:lnTo>
                    <a:pt x="2275332" y="0"/>
                  </a:lnTo>
                  <a:lnTo>
                    <a:pt x="2275332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2275332" y="57912"/>
                  </a:lnTo>
                  <a:lnTo>
                    <a:pt x="2275332" y="86868"/>
                  </a:lnTo>
                  <a:lnTo>
                    <a:pt x="2333244" y="57912"/>
                  </a:lnTo>
                  <a:lnTo>
                    <a:pt x="2362200" y="4343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14950" y="4412360"/>
            <a:ext cx="20764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35" dirty="0">
                <a:solidFill>
                  <a:srgbClr val="CC0000"/>
                </a:solidFill>
                <a:latin typeface="Arial"/>
                <a:cs typeface="Arial"/>
              </a:rPr>
              <a:t>01101010110101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38618" y="2909241"/>
            <a:ext cx="1066165" cy="7632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user</a:t>
            </a:r>
            <a:r>
              <a:rPr sz="2000" spc="-18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179705">
              <a:lnSpc>
                <a:spcPct val="100000"/>
              </a:lnSpc>
              <a:spcBef>
                <a:spcPts val="505"/>
              </a:spcBef>
            </a:pPr>
            <a:r>
              <a:rPr sz="2000" b="1" spc="-10" dirty="0">
                <a:solidFill>
                  <a:srgbClr val="C0504D"/>
                </a:solidFill>
                <a:latin typeface="Arial"/>
                <a:cs typeface="Arial"/>
              </a:rPr>
              <a:t>XOR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4950" y="5403596"/>
            <a:ext cx="207645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35" dirty="0">
                <a:solidFill>
                  <a:srgbClr val="CC0000"/>
                </a:solidFill>
                <a:latin typeface="Arial"/>
                <a:cs typeface="Arial"/>
              </a:rPr>
              <a:t>01101011001010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54493" y="3934205"/>
            <a:ext cx="1165225" cy="1588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chipping</a:t>
            </a:r>
            <a:endParaRPr sz="200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sequence</a:t>
            </a:r>
            <a:endParaRPr sz="2000">
              <a:latin typeface="Arial"/>
              <a:cs typeface="Arial"/>
            </a:endParaRPr>
          </a:p>
          <a:p>
            <a:pPr marL="304800">
              <a:lnSpc>
                <a:spcPts val="2355"/>
              </a:lnSpc>
              <a:spcBef>
                <a:spcPts val="405"/>
              </a:spcBef>
            </a:pP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=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55"/>
              </a:lnSpc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resulting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CC0000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7003" y="2505582"/>
            <a:ext cx="3238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950" spc="-7" baseline="-21367" dirty="0">
                <a:solidFill>
                  <a:srgbClr val="CC0000"/>
                </a:solidFill>
                <a:latin typeface="Arial"/>
                <a:cs typeface="Arial"/>
              </a:rPr>
              <a:t>b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99403" y="3650107"/>
            <a:ext cx="28956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spc="-100" dirty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1950" spc="-150" baseline="-17094" dirty="0">
                <a:solidFill>
                  <a:srgbClr val="CC0000"/>
                </a:solidFill>
                <a:latin typeface="Arial"/>
                <a:cs typeface="Arial"/>
              </a:rPr>
              <a:t>c</a:t>
            </a:r>
            <a:endParaRPr sz="1950" baseline="-17094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96178" y="2670047"/>
            <a:ext cx="381000" cy="86995"/>
          </a:xfrm>
          <a:custGeom>
            <a:avLst/>
            <a:gdLst/>
            <a:ahLst/>
            <a:cxnLst/>
            <a:rect l="l" t="t" r="r" b="b"/>
            <a:pathLst>
              <a:path w="381000" h="86994">
                <a:moveTo>
                  <a:pt x="381000" y="43434"/>
                </a:moveTo>
                <a:lnTo>
                  <a:pt x="352044" y="28956"/>
                </a:lnTo>
                <a:lnTo>
                  <a:pt x="294132" y="0"/>
                </a:lnTo>
                <a:lnTo>
                  <a:pt x="2941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294132" y="57912"/>
                </a:lnTo>
                <a:lnTo>
                  <a:pt x="294132" y="86868"/>
                </a:lnTo>
                <a:lnTo>
                  <a:pt x="352044" y="57912"/>
                </a:lnTo>
                <a:lnTo>
                  <a:pt x="381000" y="4343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10378" y="2670047"/>
            <a:ext cx="381000" cy="86995"/>
          </a:xfrm>
          <a:custGeom>
            <a:avLst/>
            <a:gdLst/>
            <a:ahLst/>
            <a:cxnLst/>
            <a:rect l="l" t="t" r="r" b="b"/>
            <a:pathLst>
              <a:path w="381000" h="86994">
                <a:moveTo>
                  <a:pt x="381000" y="28956"/>
                </a:moveTo>
                <a:lnTo>
                  <a:pt x="86868" y="28956"/>
                </a:lnTo>
                <a:lnTo>
                  <a:pt x="86868" y="0"/>
                </a:lnTo>
                <a:lnTo>
                  <a:pt x="0" y="43434"/>
                </a:lnTo>
                <a:lnTo>
                  <a:pt x="86868" y="86868"/>
                </a:lnTo>
                <a:lnTo>
                  <a:pt x="86868" y="57912"/>
                </a:lnTo>
                <a:lnTo>
                  <a:pt x="381000" y="57912"/>
                </a:lnTo>
                <a:lnTo>
                  <a:pt x="381000" y="2895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5307329" y="3994403"/>
            <a:ext cx="2362200" cy="515620"/>
            <a:chOff x="5307329" y="3994403"/>
            <a:chExt cx="2362200" cy="515620"/>
          </a:xfrm>
        </p:grpSpPr>
        <p:sp>
          <p:nvSpPr>
            <p:cNvPr id="24" name="object 24"/>
            <p:cNvSpPr/>
            <p:nvPr/>
          </p:nvSpPr>
          <p:spPr>
            <a:xfrm>
              <a:off x="5462777" y="4008881"/>
              <a:ext cx="1981200" cy="457200"/>
            </a:xfrm>
            <a:custGeom>
              <a:avLst/>
              <a:gdLst/>
              <a:ahLst/>
              <a:cxnLst/>
              <a:rect l="l" t="t" r="r" b="b"/>
              <a:pathLst>
                <a:path w="1981200" h="457200">
                  <a:moveTo>
                    <a:pt x="0" y="457200"/>
                  </a:moveTo>
                  <a:lnTo>
                    <a:pt x="0" y="0"/>
                  </a:lnTo>
                  <a:lnTo>
                    <a:pt x="304800" y="0"/>
                  </a:lnTo>
                  <a:lnTo>
                    <a:pt x="304800" y="457200"/>
                  </a:lnTo>
                  <a:lnTo>
                    <a:pt x="457200" y="457200"/>
                  </a:lnTo>
                  <a:lnTo>
                    <a:pt x="457200" y="0"/>
                  </a:lnTo>
                  <a:lnTo>
                    <a:pt x="609600" y="0"/>
                  </a:lnTo>
                  <a:lnTo>
                    <a:pt x="609600" y="457200"/>
                  </a:lnTo>
                  <a:lnTo>
                    <a:pt x="762000" y="457200"/>
                  </a:lnTo>
                  <a:lnTo>
                    <a:pt x="762000" y="0"/>
                  </a:lnTo>
                  <a:lnTo>
                    <a:pt x="914400" y="0"/>
                  </a:lnTo>
                  <a:lnTo>
                    <a:pt x="914400" y="457200"/>
                  </a:lnTo>
                  <a:lnTo>
                    <a:pt x="1066800" y="457200"/>
                  </a:lnTo>
                  <a:lnTo>
                    <a:pt x="1066800" y="0"/>
                  </a:lnTo>
                  <a:lnTo>
                    <a:pt x="1371600" y="0"/>
                  </a:lnTo>
                  <a:lnTo>
                    <a:pt x="1371600" y="457200"/>
                  </a:lnTo>
                  <a:lnTo>
                    <a:pt x="1524000" y="457200"/>
                  </a:lnTo>
                  <a:lnTo>
                    <a:pt x="1524000" y="0"/>
                  </a:lnTo>
                  <a:lnTo>
                    <a:pt x="1676400" y="0"/>
                  </a:lnTo>
                  <a:lnTo>
                    <a:pt x="1676400" y="457200"/>
                  </a:lnTo>
                  <a:lnTo>
                    <a:pt x="1828800" y="457200"/>
                  </a:lnTo>
                  <a:lnTo>
                    <a:pt x="1828800" y="0"/>
                  </a:lnTo>
                  <a:lnTo>
                    <a:pt x="1981200" y="0"/>
                  </a:lnTo>
                  <a:lnTo>
                    <a:pt x="1981200" y="457200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07330" y="4422647"/>
              <a:ext cx="2362200" cy="86995"/>
            </a:xfrm>
            <a:custGeom>
              <a:avLst/>
              <a:gdLst/>
              <a:ahLst/>
              <a:cxnLst/>
              <a:rect l="l" t="t" r="r" b="b"/>
              <a:pathLst>
                <a:path w="2362200" h="86995">
                  <a:moveTo>
                    <a:pt x="2362200" y="43434"/>
                  </a:moveTo>
                  <a:lnTo>
                    <a:pt x="2333244" y="28956"/>
                  </a:lnTo>
                  <a:lnTo>
                    <a:pt x="2275332" y="0"/>
                  </a:lnTo>
                  <a:lnTo>
                    <a:pt x="2275332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2275332" y="57912"/>
                  </a:lnTo>
                  <a:lnTo>
                    <a:pt x="2275332" y="86868"/>
                  </a:lnTo>
                  <a:lnTo>
                    <a:pt x="2333244" y="57912"/>
                  </a:lnTo>
                  <a:lnTo>
                    <a:pt x="2362200" y="4343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307329" y="4985003"/>
            <a:ext cx="2362200" cy="518159"/>
            <a:chOff x="5307329" y="4985003"/>
            <a:chExt cx="2362200" cy="518159"/>
          </a:xfrm>
        </p:grpSpPr>
        <p:sp>
          <p:nvSpPr>
            <p:cNvPr id="27" name="object 27"/>
            <p:cNvSpPr/>
            <p:nvPr/>
          </p:nvSpPr>
          <p:spPr>
            <a:xfrm>
              <a:off x="5462777" y="4999481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0" y="457200"/>
                  </a:moveTo>
                  <a:lnTo>
                    <a:pt x="0" y="0"/>
                  </a:lnTo>
                  <a:lnTo>
                    <a:pt x="304800" y="0"/>
                  </a:lnTo>
                  <a:lnTo>
                    <a:pt x="304800" y="457200"/>
                  </a:lnTo>
                  <a:lnTo>
                    <a:pt x="457200" y="457200"/>
                  </a:lnTo>
                  <a:lnTo>
                    <a:pt x="457200" y="0"/>
                  </a:lnTo>
                  <a:lnTo>
                    <a:pt x="609600" y="0"/>
                  </a:lnTo>
                  <a:lnTo>
                    <a:pt x="609600" y="457200"/>
                  </a:lnTo>
                  <a:lnTo>
                    <a:pt x="762000" y="457200"/>
                  </a:lnTo>
                  <a:lnTo>
                    <a:pt x="762000" y="0"/>
                  </a:lnTo>
                  <a:lnTo>
                    <a:pt x="1066800" y="0"/>
                  </a:lnTo>
                  <a:lnTo>
                    <a:pt x="1066800" y="457200"/>
                  </a:lnTo>
                  <a:lnTo>
                    <a:pt x="1371600" y="457200"/>
                  </a:lnTo>
                  <a:lnTo>
                    <a:pt x="1371600" y="0"/>
                  </a:lnTo>
                  <a:lnTo>
                    <a:pt x="1524000" y="0"/>
                  </a:lnTo>
                  <a:lnTo>
                    <a:pt x="1524000" y="457200"/>
                  </a:lnTo>
                  <a:lnTo>
                    <a:pt x="1676400" y="457200"/>
                  </a:lnTo>
                  <a:lnTo>
                    <a:pt x="1676400" y="0"/>
                  </a:lnTo>
                  <a:lnTo>
                    <a:pt x="1828800" y="0"/>
                  </a:lnTo>
                  <a:lnTo>
                    <a:pt x="1828800" y="457200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07330" y="5416295"/>
              <a:ext cx="2362200" cy="86995"/>
            </a:xfrm>
            <a:custGeom>
              <a:avLst/>
              <a:gdLst/>
              <a:ahLst/>
              <a:cxnLst/>
              <a:rect l="l" t="t" r="r" b="b"/>
              <a:pathLst>
                <a:path w="2362200" h="86995">
                  <a:moveTo>
                    <a:pt x="2362200" y="43434"/>
                  </a:moveTo>
                  <a:lnTo>
                    <a:pt x="2333244" y="28956"/>
                  </a:lnTo>
                  <a:lnTo>
                    <a:pt x="2275332" y="0"/>
                  </a:lnTo>
                  <a:lnTo>
                    <a:pt x="2275332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2275332" y="57912"/>
                  </a:lnTo>
                  <a:lnTo>
                    <a:pt x="2275332" y="86868"/>
                  </a:lnTo>
                  <a:lnTo>
                    <a:pt x="2333244" y="57912"/>
                  </a:lnTo>
                  <a:lnTo>
                    <a:pt x="2362200" y="4343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0567" y="2290318"/>
            <a:ext cx="106616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u</a:t>
            </a:r>
            <a:r>
              <a:rPr sz="2000" u="heavy" spc="-5" dirty="0">
                <a:solidFill>
                  <a:srgbClr val="C0504D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ser</a:t>
            </a:r>
            <a:r>
              <a:rPr sz="2000" u="heavy" spc="-190" dirty="0">
                <a:solidFill>
                  <a:srgbClr val="C0504D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sz="2000" u="heavy" spc="-10" dirty="0">
                <a:solidFill>
                  <a:srgbClr val="C0504D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data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m(t)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39974" y="2590799"/>
            <a:ext cx="86995" cy="86995"/>
          </a:xfrm>
          <a:custGeom>
            <a:avLst/>
            <a:gdLst/>
            <a:ahLst/>
            <a:cxnLst/>
            <a:rect l="l" t="t" r="r" b="b"/>
            <a:pathLst>
              <a:path w="86994" h="86994">
                <a:moveTo>
                  <a:pt x="86868" y="43434"/>
                </a:moveTo>
                <a:lnTo>
                  <a:pt x="57912" y="28956"/>
                </a:lnTo>
                <a:lnTo>
                  <a:pt x="0" y="0"/>
                </a:lnTo>
                <a:lnTo>
                  <a:pt x="0" y="86868"/>
                </a:lnTo>
                <a:lnTo>
                  <a:pt x="57912" y="57912"/>
                </a:lnTo>
                <a:lnTo>
                  <a:pt x="86868" y="4343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06548" y="3068574"/>
            <a:ext cx="9652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h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pi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6548" y="3373323"/>
            <a:ext cx="161861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sequence,</a:t>
            </a:r>
            <a:r>
              <a:rPr sz="2000" spc="-17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c(t)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34790" y="4340225"/>
            <a:ext cx="2517140" cy="1096010"/>
            <a:chOff x="4034790" y="4340225"/>
            <a:chExt cx="2517140" cy="1096010"/>
          </a:xfrm>
        </p:grpSpPr>
        <p:sp>
          <p:nvSpPr>
            <p:cNvPr id="7" name="object 7"/>
            <p:cNvSpPr/>
            <p:nvPr/>
          </p:nvSpPr>
          <p:spPr>
            <a:xfrm>
              <a:off x="4159758" y="4354829"/>
              <a:ext cx="2377440" cy="1066800"/>
            </a:xfrm>
            <a:custGeom>
              <a:avLst/>
              <a:gdLst/>
              <a:ahLst/>
              <a:cxnLst/>
              <a:rect l="l" t="t" r="r" b="b"/>
              <a:pathLst>
                <a:path w="2377440" h="1066800">
                  <a:moveTo>
                    <a:pt x="0" y="1066800"/>
                  </a:moveTo>
                  <a:lnTo>
                    <a:pt x="2377440" y="1066800"/>
                  </a:lnTo>
                  <a:lnTo>
                    <a:pt x="237744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28956">
              <a:solidFill>
                <a:srgbClr val="CC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34790" y="5073395"/>
              <a:ext cx="263525" cy="868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71041" y="572769"/>
            <a:ext cx="61728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09" dirty="0"/>
              <a:t>DSSS </a:t>
            </a:r>
            <a:r>
              <a:rPr sz="2800" spc="-100" dirty="0"/>
              <a:t>(Direct </a:t>
            </a:r>
            <a:r>
              <a:rPr sz="2800" spc="-200" dirty="0"/>
              <a:t>Sequence </a:t>
            </a:r>
            <a:r>
              <a:rPr sz="2800" spc="-204" dirty="0"/>
              <a:t>Spread </a:t>
            </a:r>
            <a:r>
              <a:rPr sz="2800" spc="-130" dirty="0"/>
              <a:t>Spectrum)</a:t>
            </a:r>
            <a:r>
              <a:rPr sz="2800" spc="10" dirty="0"/>
              <a:t> </a:t>
            </a:r>
            <a:r>
              <a:rPr sz="2800" spc="-90" dirty="0"/>
              <a:t>II</a:t>
            </a:r>
            <a:endParaRPr sz="2800"/>
          </a:p>
        </p:txBody>
      </p:sp>
      <p:sp>
        <p:nvSpPr>
          <p:cNvPr id="10" name="object 10"/>
          <p:cNvSpPr/>
          <p:nvPr/>
        </p:nvSpPr>
        <p:spPr>
          <a:xfrm>
            <a:off x="3200400" y="2878073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5" h="609600">
                <a:moveTo>
                  <a:pt x="86855" y="86868"/>
                </a:moveTo>
                <a:lnTo>
                  <a:pt x="79616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55" y="868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14240" y="3141725"/>
            <a:ext cx="74485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radio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49952" y="2878073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5" h="6096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43198" y="1734057"/>
            <a:ext cx="212598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Spread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spectrum 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r>
              <a:rPr sz="2000" spc="-7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y(t)=m(t)c(t)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40557" y="2405633"/>
            <a:ext cx="605155" cy="457200"/>
          </a:xfrm>
          <a:prstGeom prst="rect">
            <a:avLst/>
          </a:prstGeom>
          <a:ln w="28955">
            <a:solidFill>
              <a:srgbClr val="0000FF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51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X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8358" y="2405633"/>
            <a:ext cx="1210310" cy="457200"/>
          </a:xfrm>
          <a:prstGeom prst="rect">
            <a:avLst/>
          </a:prstGeom>
          <a:ln w="28955">
            <a:solidFill>
              <a:srgbClr val="0000FF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51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modulator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612129" y="2193670"/>
            <a:ext cx="1051560" cy="454659"/>
            <a:chOff x="5612129" y="2193670"/>
            <a:chExt cx="1051560" cy="454659"/>
          </a:xfrm>
        </p:grpSpPr>
        <p:sp>
          <p:nvSpPr>
            <p:cNvPr id="17" name="object 17"/>
            <p:cNvSpPr/>
            <p:nvPr/>
          </p:nvSpPr>
          <p:spPr>
            <a:xfrm>
              <a:off x="5612130" y="2246375"/>
              <a:ext cx="993775" cy="401955"/>
            </a:xfrm>
            <a:custGeom>
              <a:avLst/>
              <a:gdLst/>
              <a:ahLst/>
              <a:cxnLst/>
              <a:rect l="l" t="t" r="r" b="b"/>
              <a:pathLst>
                <a:path w="993775" h="401955">
                  <a:moveTo>
                    <a:pt x="993648" y="14478"/>
                  </a:moveTo>
                  <a:lnTo>
                    <a:pt x="968883" y="0"/>
                  </a:lnTo>
                  <a:lnTo>
                    <a:pt x="510921" y="0"/>
                  </a:lnTo>
                  <a:lnTo>
                    <a:pt x="510921" y="373634"/>
                  </a:lnTo>
                  <a:lnTo>
                    <a:pt x="0" y="373634"/>
                  </a:lnTo>
                  <a:lnTo>
                    <a:pt x="0" y="387604"/>
                  </a:lnTo>
                  <a:lnTo>
                    <a:pt x="0" y="401574"/>
                  </a:lnTo>
                  <a:lnTo>
                    <a:pt x="539877" y="401574"/>
                  </a:lnTo>
                  <a:lnTo>
                    <a:pt x="539877" y="387604"/>
                  </a:lnTo>
                  <a:lnTo>
                    <a:pt x="539877" y="373126"/>
                  </a:lnTo>
                  <a:lnTo>
                    <a:pt x="539877" y="28956"/>
                  </a:lnTo>
                  <a:lnTo>
                    <a:pt x="525399" y="28956"/>
                  </a:lnTo>
                  <a:lnTo>
                    <a:pt x="539877" y="14478"/>
                  </a:lnTo>
                  <a:lnTo>
                    <a:pt x="993648" y="14478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30974" y="2260853"/>
              <a:ext cx="107315" cy="671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37529" y="2260853"/>
              <a:ext cx="468630" cy="14604"/>
            </a:xfrm>
            <a:custGeom>
              <a:avLst/>
              <a:gdLst/>
              <a:ahLst/>
              <a:cxnLst/>
              <a:rect l="l" t="t" r="r" b="b"/>
              <a:pathLst>
                <a:path w="468629" h="14605">
                  <a:moveTo>
                    <a:pt x="468249" y="0"/>
                  </a:moveTo>
                  <a:lnTo>
                    <a:pt x="14478" y="0"/>
                  </a:lnTo>
                  <a:lnTo>
                    <a:pt x="0" y="14478"/>
                  </a:lnTo>
                  <a:lnTo>
                    <a:pt x="14478" y="14478"/>
                  </a:lnTo>
                  <a:lnTo>
                    <a:pt x="443484" y="14478"/>
                  </a:lnTo>
                  <a:lnTo>
                    <a:pt x="4682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30974" y="2193670"/>
              <a:ext cx="132206" cy="8166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744461" y="1930730"/>
            <a:ext cx="931544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tra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30" dirty="0">
                <a:solidFill>
                  <a:srgbClr val="C0504D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9060" y="1540205"/>
            <a:ext cx="13506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C0504D"/>
                </a:solidFill>
                <a:latin typeface="Arial"/>
                <a:cs typeface="Arial"/>
              </a:rPr>
              <a:t>transmitter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07157" y="4888229"/>
            <a:ext cx="1614170" cy="457200"/>
          </a:xfrm>
          <a:prstGeom prst="rect">
            <a:avLst/>
          </a:prstGeom>
          <a:ln w="28954">
            <a:solidFill>
              <a:srgbClr val="0000FF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demodulator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249667" y="4799076"/>
            <a:ext cx="1143635" cy="361950"/>
            <a:chOff x="1249667" y="4799076"/>
            <a:chExt cx="1143635" cy="361950"/>
          </a:xfrm>
        </p:grpSpPr>
        <p:sp>
          <p:nvSpPr>
            <p:cNvPr id="25" name="object 25"/>
            <p:cNvSpPr/>
            <p:nvPr/>
          </p:nvSpPr>
          <p:spPr>
            <a:xfrm>
              <a:off x="1249667" y="4828031"/>
              <a:ext cx="1143635" cy="332740"/>
            </a:xfrm>
            <a:custGeom>
              <a:avLst/>
              <a:gdLst/>
              <a:ahLst/>
              <a:cxnLst/>
              <a:rect l="l" t="t" r="r" b="b"/>
              <a:pathLst>
                <a:path w="1143635" h="332739">
                  <a:moveTo>
                    <a:pt x="1143139" y="289052"/>
                  </a:moveTo>
                  <a:lnTo>
                    <a:pt x="1114183" y="274574"/>
                  </a:lnTo>
                  <a:lnTo>
                    <a:pt x="1056271" y="245618"/>
                  </a:lnTo>
                  <a:lnTo>
                    <a:pt x="1056271" y="274586"/>
                  </a:lnTo>
                  <a:lnTo>
                    <a:pt x="28968" y="274586"/>
                  </a:lnTo>
                  <a:lnTo>
                    <a:pt x="28968" y="28956"/>
                  </a:lnTo>
                  <a:lnTo>
                    <a:pt x="14478" y="28956"/>
                  </a:lnTo>
                  <a:lnTo>
                    <a:pt x="28968" y="14478"/>
                  </a:lnTo>
                  <a:lnTo>
                    <a:pt x="199656" y="14478"/>
                  </a:lnTo>
                  <a:lnTo>
                    <a:pt x="214134" y="0"/>
                  </a:lnTo>
                  <a:lnTo>
                    <a:pt x="0" y="0"/>
                  </a:lnTo>
                  <a:lnTo>
                    <a:pt x="0" y="303530"/>
                  </a:lnTo>
                  <a:lnTo>
                    <a:pt x="1056271" y="303530"/>
                  </a:lnTo>
                  <a:lnTo>
                    <a:pt x="1056271" y="332486"/>
                  </a:lnTo>
                  <a:lnTo>
                    <a:pt x="1114183" y="303530"/>
                  </a:lnTo>
                  <a:lnTo>
                    <a:pt x="1143139" y="28905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64145" y="4799076"/>
              <a:ext cx="272046" cy="868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71371" y="4530089"/>
            <a:ext cx="97980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iv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71371" y="4834839"/>
            <a:ext cx="6858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g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69920" y="5360670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5" h="6096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257425" y="5368239"/>
            <a:ext cx="74422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radio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rr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40963" y="5873902"/>
            <a:ext cx="225679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Chipping</a:t>
            </a:r>
            <a:r>
              <a:rPr sz="2000" spc="-8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sequence,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c(t)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72000" y="5360670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5" h="6096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085494" y="3994480"/>
            <a:ext cx="99250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r>
              <a:rPr sz="2000" b="1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b="1" spc="-10" dirty="0">
                <a:solidFill>
                  <a:srgbClr val="C0504D"/>
                </a:solidFill>
                <a:latin typeface="Arial"/>
                <a:cs typeface="Arial"/>
              </a:rPr>
              <a:t>ver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297680" y="4873752"/>
          <a:ext cx="2167890" cy="486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1156335"/>
                <a:gridCol w="53975"/>
              </a:tblGrid>
              <a:tr h="457200"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dirty="0">
                          <a:solidFill>
                            <a:srgbClr val="C0504D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000" spc="-5" dirty="0">
                          <a:solidFill>
                            <a:srgbClr val="C0504D"/>
                          </a:solidFill>
                          <a:latin typeface="Arial"/>
                          <a:cs typeface="Arial"/>
                        </a:rPr>
                        <a:t>integrator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0000FF"/>
                      </a:solidFill>
                      <a:prstDash val="solid"/>
                    </a:lnT>
                    <a:lnB w="38100">
                      <a:solidFill>
                        <a:srgbClr val="0000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5" name="object 35"/>
          <p:cNvSpPr/>
          <p:nvPr/>
        </p:nvSpPr>
        <p:spPr>
          <a:xfrm>
            <a:off x="4930902" y="5073396"/>
            <a:ext cx="280924" cy="868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620895" y="4453889"/>
            <a:ext cx="9963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products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32269" y="4888229"/>
            <a:ext cx="1007744" cy="457200"/>
          </a:xfrm>
          <a:prstGeom prst="rect">
            <a:avLst/>
          </a:prstGeom>
          <a:ln w="28954">
            <a:solidFill>
              <a:srgbClr val="0000FF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509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decision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742682" y="5053583"/>
            <a:ext cx="457200" cy="86995"/>
          </a:xfrm>
          <a:custGeom>
            <a:avLst/>
            <a:gdLst/>
            <a:ahLst/>
            <a:cxnLst/>
            <a:rect l="l" t="t" r="r" b="b"/>
            <a:pathLst>
              <a:path w="457200" h="86995">
                <a:moveTo>
                  <a:pt x="370319" y="28956"/>
                </a:moveTo>
                <a:lnTo>
                  <a:pt x="0" y="28956"/>
                </a:lnTo>
                <a:lnTo>
                  <a:pt x="0" y="57912"/>
                </a:lnTo>
                <a:lnTo>
                  <a:pt x="370319" y="57912"/>
                </a:lnTo>
                <a:lnTo>
                  <a:pt x="370319" y="28956"/>
                </a:lnTo>
                <a:close/>
              </a:path>
              <a:path w="457200" h="86995">
                <a:moveTo>
                  <a:pt x="457200" y="43434"/>
                </a:moveTo>
                <a:lnTo>
                  <a:pt x="428244" y="28956"/>
                </a:lnTo>
                <a:lnTo>
                  <a:pt x="370332" y="0"/>
                </a:lnTo>
                <a:lnTo>
                  <a:pt x="370332" y="86868"/>
                </a:lnTo>
                <a:lnTo>
                  <a:pt x="428244" y="57912"/>
                </a:lnTo>
                <a:lnTo>
                  <a:pt x="457200" y="4343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779766" y="4579111"/>
            <a:ext cx="5168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450329" y="5073396"/>
            <a:ext cx="266700" cy="868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069329" y="4301489"/>
            <a:ext cx="98742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35" dirty="0">
                <a:solidFill>
                  <a:srgbClr val="C0504D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p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69329" y="4606289"/>
            <a:ext cx="6432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u</a:t>
            </a:r>
            <a:r>
              <a:rPr sz="2000" spc="35" dirty="0">
                <a:solidFill>
                  <a:srgbClr val="C0504D"/>
                </a:solidFill>
                <a:latin typeface="Arial"/>
                <a:cs typeface="Arial"/>
              </a:rPr>
              <a:t>ms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33620" y="4007358"/>
            <a:ext cx="10947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at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559302" y="2590799"/>
            <a:ext cx="814705" cy="86995"/>
          </a:xfrm>
          <a:custGeom>
            <a:avLst/>
            <a:gdLst/>
            <a:ahLst/>
            <a:cxnLst/>
            <a:rect l="l" t="t" r="r" b="b"/>
            <a:pathLst>
              <a:path w="814704" h="86994">
                <a:moveTo>
                  <a:pt x="727443" y="28956"/>
                </a:moveTo>
                <a:lnTo>
                  <a:pt x="0" y="28956"/>
                </a:lnTo>
                <a:lnTo>
                  <a:pt x="0" y="57912"/>
                </a:lnTo>
                <a:lnTo>
                  <a:pt x="727443" y="57912"/>
                </a:lnTo>
                <a:lnTo>
                  <a:pt x="727443" y="28956"/>
                </a:lnTo>
                <a:close/>
              </a:path>
              <a:path w="814704" h="86994">
                <a:moveTo>
                  <a:pt x="814324" y="43434"/>
                </a:moveTo>
                <a:lnTo>
                  <a:pt x="785368" y="28956"/>
                </a:lnTo>
                <a:lnTo>
                  <a:pt x="727456" y="0"/>
                </a:lnTo>
                <a:lnTo>
                  <a:pt x="727456" y="86868"/>
                </a:lnTo>
                <a:lnTo>
                  <a:pt x="785368" y="57912"/>
                </a:lnTo>
                <a:lnTo>
                  <a:pt x="814324" y="4343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385" y="429209"/>
            <a:ext cx="44767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55" dirty="0"/>
              <a:t>DS/SS </a:t>
            </a:r>
            <a:r>
              <a:rPr sz="4400" spc="-245" dirty="0"/>
              <a:t>Comments</a:t>
            </a:r>
            <a:r>
              <a:rPr sz="4400" spc="-680" dirty="0"/>
              <a:t> </a:t>
            </a:r>
            <a:r>
              <a:rPr sz="4400" spc="-125" dirty="0"/>
              <a:t>III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10235" y="1584147"/>
            <a:ext cx="8049259" cy="2936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2270" marR="185420" indent="-34480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82905" algn="l"/>
              </a:tabLst>
            </a:pPr>
            <a:r>
              <a:rPr sz="3200" spc="-204" dirty="0">
                <a:latin typeface="Arial"/>
                <a:cs typeface="Arial"/>
              </a:rPr>
              <a:t>Pseudonoise(PN) </a:t>
            </a:r>
            <a:r>
              <a:rPr sz="3200" spc="-190" dirty="0">
                <a:latin typeface="Arial"/>
                <a:cs typeface="Arial"/>
              </a:rPr>
              <a:t>sequence </a:t>
            </a:r>
            <a:r>
              <a:rPr sz="3200" spc="-185" dirty="0">
                <a:latin typeface="Arial"/>
                <a:cs typeface="Arial"/>
              </a:rPr>
              <a:t>chosen </a:t>
            </a:r>
            <a:r>
              <a:rPr sz="3200" spc="-215" dirty="0">
                <a:latin typeface="Arial"/>
                <a:cs typeface="Arial"/>
              </a:rPr>
              <a:t>so </a:t>
            </a:r>
            <a:r>
              <a:rPr sz="3200" spc="-10" dirty="0">
                <a:latin typeface="Arial"/>
                <a:cs typeface="Arial"/>
              </a:rPr>
              <a:t>that </a:t>
            </a:r>
            <a:r>
              <a:rPr sz="3200" spc="-55" dirty="0">
                <a:latin typeface="Arial"/>
                <a:cs typeface="Arial"/>
              </a:rPr>
              <a:t>its  </a:t>
            </a:r>
            <a:r>
              <a:rPr sz="3200" spc="-80" dirty="0">
                <a:latin typeface="Arial"/>
                <a:cs typeface="Arial"/>
              </a:rPr>
              <a:t>autocorrelation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125" dirty="0">
                <a:latin typeface="Arial"/>
                <a:cs typeface="Arial"/>
              </a:rPr>
              <a:t>very </a:t>
            </a:r>
            <a:r>
              <a:rPr sz="3200" spc="-90" dirty="0">
                <a:latin typeface="Arial"/>
                <a:cs typeface="Arial"/>
              </a:rPr>
              <a:t>narrow </a:t>
            </a:r>
            <a:r>
              <a:rPr sz="3200" spc="-285" dirty="0">
                <a:latin typeface="Arial"/>
                <a:cs typeface="Arial"/>
              </a:rPr>
              <a:t>=&gt; </a:t>
            </a:r>
            <a:r>
              <a:rPr sz="3200" spc="-495" dirty="0">
                <a:latin typeface="Arial"/>
                <a:cs typeface="Arial"/>
              </a:rPr>
              <a:t>PSD </a:t>
            </a:r>
            <a:r>
              <a:rPr sz="3200" spc="-160" dirty="0">
                <a:latin typeface="Arial"/>
                <a:cs typeface="Arial"/>
              </a:rPr>
              <a:t>is </a:t>
            </a:r>
            <a:r>
              <a:rPr sz="3200" spc="-125" dirty="0">
                <a:latin typeface="Arial"/>
                <a:cs typeface="Arial"/>
              </a:rPr>
              <a:t>very  </a:t>
            </a:r>
            <a:r>
              <a:rPr sz="3200" spc="-75" dirty="0">
                <a:latin typeface="Arial"/>
                <a:cs typeface="Arial"/>
              </a:rPr>
              <a:t>wide</a:t>
            </a:r>
            <a:endParaRPr sz="3200">
              <a:latin typeface="Arial"/>
              <a:cs typeface="Arial"/>
            </a:endParaRPr>
          </a:p>
          <a:p>
            <a:pPr marL="781685" lvl="1" indent="-287020" algn="just">
              <a:lnSpc>
                <a:spcPct val="100000"/>
              </a:lnSpc>
              <a:spcBef>
                <a:spcPts val="765"/>
              </a:spcBef>
              <a:buChar char="–"/>
              <a:tabLst>
                <a:tab pos="782320" algn="l"/>
              </a:tabLst>
            </a:pPr>
            <a:r>
              <a:rPr sz="2800" spc="-140" dirty="0">
                <a:latin typeface="Arial"/>
                <a:cs typeface="Arial"/>
              </a:rPr>
              <a:t>Concentrated </a:t>
            </a:r>
            <a:r>
              <a:rPr sz="2800" spc="-114" dirty="0">
                <a:latin typeface="Arial"/>
                <a:cs typeface="Arial"/>
              </a:rPr>
              <a:t>around </a:t>
            </a:r>
            <a:r>
              <a:rPr sz="2800" dirty="0">
                <a:latin typeface="Symbol"/>
                <a:cs typeface="Symbol"/>
              </a:rPr>
              <a:t>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u="heavy" spc="-2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&lt;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310" dirty="0">
                <a:latin typeface="Arial"/>
                <a:cs typeface="Arial"/>
              </a:rPr>
              <a:t>T</a:t>
            </a:r>
            <a:r>
              <a:rPr sz="2775" spc="-465" baseline="-16516" dirty="0">
                <a:latin typeface="Arial"/>
                <a:cs typeface="Arial"/>
              </a:rPr>
              <a:t>c</a:t>
            </a:r>
            <a:endParaRPr sz="2775" baseline="-16516">
              <a:latin typeface="Arial"/>
              <a:cs typeface="Arial"/>
            </a:endParaRPr>
          </a:p>
          <a:p>
            <a:pPr marL="781685" marR="30480" lvl="1" indent="-287020">
              <a:lnSpc>
                <a:spcPct val="100000"/>
              </a:lnSpc>
              <a:spcBef>
                <a:spcPts val="550"/>
              </a:spcBef>
              <a:buChar char="–"/>
              <a:tabLst>
                <a:tab pos="782320" algn="l"/>
              </a:tabLst>
            </a:pPr>
            <a:r>
              <a:rPr sz="2800" spc="-135" dirty="0">
                <a:latin typeface="Arial"/>
                <a:cs typeface="Arial"/>
              </a:rPr>
              <a:t>Cross-correlation </a:t>
            </a:r>
            <a:r>
              <a:rPr sz="2800" spc="-85" dirty="0">
                <a:latin typeface="Arial"/>
                <a:cs typeface="Arial"/>
              </a:rPr>
              <a:t>between </a:t>
            </a:r>
            <a:r>
              <a:rPr sz="2800" spc="15" dirty="0">
                <a:latin typeface="Arial"/>
                <a:cs typeface="Arial"/>
              </a:rPr>
              <a:t>two </a:t>
            </a:r>
            <a:r>
              <a:rPr sz="2800" spc="-155" dirty="0">
                <a:latin typeface="Arial"/>
                <a:cs typeface="Arial"/>
              </a:rPr>
              <a:t>user’s </a:t>
            </a:r>
            <a:r>
              <a:rPr sz="2800" spc="-180" dirty="0">
                <a:latin typeface="Arial"/>
                <a:cs typeface="Arial"/>
              </a:rPr>
              <a:t>codes </a:t>
            </a:r>
            <a:r>
              <a:rPr sz="2800" spc="-140" dirty="0">
                <a:latin typeface="Arial"/>
                <a:cs typeface="Arial"/>
              </a:rPr>
              <a:t>is</a:t>
            </a:r>
            <a:r>
              <a:rPr sz="2800" spc="-58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very  </a:t>
            </a:r>
            <a:r>
              <a:rPr sz="2800" spc="-120" dirty="0">
                <a:latin typeface="Arial"/>
                <a:cs typeface="Arial"/>
              </a:rPr>
              <a:t>small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8098" y="429209"/>
            <a:ext cx="45129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55" dirty="0"/>
              <a:t>DS/SS </a:t>
            </a:r>
            <a:r>
              <a:rPr sz="4400" spc="-245" dirty="0"/>
              <a:t>Comments</a:t>
            </a:r>
            <a:r>
              <a:rPr sz="4400" spc="-690" dirty="0"/>
              <a:t> </a:t>
            </a:r>
            <a:r>
              <a:rPr sz="4400" spc="-285" dirty="0"/>
              <a:t>IV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84835" y="1491436"/>
            <a:ext cx="7533640" cy="377062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407670" indent="-344805">
              <a:lnSpc>
                <a:spcPct val="100000"/>
              </a:lnSpc>
              <a:spcBef>
                <a:spcPts val="855"/>
              </a:spcBef>
              <a:buChar char="•"/>
              <a:tabLst>
                <a:tab pos="407670" algn="l"/>
                <a:tab pos="408305" algn="l"/>
              </a:tabLst>
            </a:pPr>
            <a:r>
              <a:rPr sz="2800" spc="-225" dirty="0">
                <a:latin typeface="Arial"/>
                <a:cs typeface="Arial"/>
              </a:rPr>
              <a:t>Secure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180" dirty="0">
                <a:latin typeface="Arial"/>
                <a:cs typeface="Arial"/>
              </a:rPr>
              <a:t>Jamming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Resistant</a:t>
            </a:r>
            <a:endParaRPr sz="2800">
              <a:latin typeface="Arial"/>
              <a:cs typeface="Arial"/>
            </a:endParaRPr>
          </a:p>
          <a:p>
            <a:pPr marL="807085" lvl="1" indent="-287020">
              <a:lnSpc>
                <a:spcPct val="100000"/>
              </a:lnSpc>
              <a:spcBef>
                <a:spcPts val="640"/>
              </a:spcBef>
              <a:buChar char="–"/>
              <a:tabLst>
                <a:tab pos="807720" algn="l"/>
              </a:tabLst>
            </a:pPr>
            <a:r>
              <a:rPr sz="2400" spc="-80" dirty="0">
                <a:latin typeface="Arial"/>
                <a:cs typeface="Arial"/>
              </a:rPr>
              <a:t>Both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receiver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transmitter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must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know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c(t)</a:t>
            </a:r>
            <a:endParaRPr sz="2400">
              <a:latin typeface="Arial"/>
              <a:cs typeface="Arial"/>
            </a:endParaRPr>
          </a:p>
          <a:p>
            <a:pPr marL="807085" lvl="1" indent="-287020">
              <a:lnSpc>
                <a:spcPct val="100000"/>
              </a:lnSpc>
              <a:spcBef>
                <a:spcPts val="605"/>
              </a:spcBef>
              <a:buChar char="–"/>
              <a:tabLst>
                <a:tab pos="807720" algn="l"/>
              </a:tabLst>
            </a:pPr>
            <a:r>
              <a:rPr sz="2400" spc="-180" dirty="0">
                <a:latin typeface="Arial"/>
                <a:cs typeface="Arial"/>
              </a:rPr>
              <a:t>Since </a:t>
            </a:r>
            <a:r>
              <a:rPr sz="2400" spc="-370" dirty="0">
                <a:latin typeface="Arial"/>
                <a:cs typeface="Arial"/>
              </a:rPr>
              <a:t>PSD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50" dirty="0">
                <a:latin typeface="Arial"/>
                <a:cs typeface="Arial"/>
              </a:rPr>
              <a:t>low, </a:t>
            </a:r>
            <a:r>
              <a:rPr sz="2400" spc="-100" dirty="0">
                <a:latin typeface="Arial"/>
                <a:cs typeface="Arial"/>
              </a:rPr>
              <a:t>hard </a:t>
            </a:r>
            <a:r>
              <a:rPr sz="2400" spc="15" dirty="0">
                <a:latin typeface="Arial"/>
                <a:cs typeface="Arial"/>
              </a:rPr>
              <a:t>to </a:t>
            </a:r>
            <a:r>
              <a:rPr sz="2400" dirty="0">
                <a:latin typeface="Arial"/>
                <a:cs typeface="Arial"/>
              </a:rPr>
              <a:t>tell </a:t>
            </a:r>
            <a:r>
              <a:rPr sz="2400" spc="40" dirty="0">
                <a:latin typeface="Arial"/>
                <a:cs typeface="Arial"/>
              </a:rPr>
              <a:t>if</a:t>
            </a:r>
            <a:r>
              <a:rPr sz="2400" spc="-49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signal </a:t>
            </a:r>
            <a:r>
              <a:rPr sz="2400" spc="-80" dirty="0">
                <a:latin typeface="Arial"/>
                <a:cs typeface="Arial"/>
              </a:rPr>
              <a:t>present</a:t>
            </a:r>
            <a:endParaRPr sz="2400">
              <a:latin typeface="Arial"/>
              <a:cs typeface="Arial"/>
            </a:endParaRPr>
          </a:p>
          <a:p>
            <a:pPr marL="807085" lvl="1" indent="-287020">
              <a:lnSpc>
                <a:spcPct val="100000"/>
              </a:lnSpc>
              <a:spcBef>
                <a:spcPts val="600"/>
              </a:spcBef>
              <a:buChar char="–"/>
              <a:tabLst>
                <a:tab pos="807720" algn="l"/>
              </a:tabLst>
            </a:pPr>
            <a:r>
              <a:rPr sz="2400" spc="-180" dirty="0">
                <a:latin typeface="Arial"/>
                <a:cs typeface="Arial"/>
              </a:rPr>
              <a:t>Since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wide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response,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tough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jam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everything</a:t>
            </a:r>
            <a:endParaRPr sz="2400">
              <a:latin typeface="Arial"/>
              <a:cs typeface="Arial"/>
            </a:endParaRPr>
          </a:p>
          <a:p>
            <a:pPr marL="407670" indent="-344805">
              <a:lnSpc>
                <a:spcPct val="100000"/>
              </a:lnSpc>
              <a:spcBef>
                <a:spcPts val="560"/>
              </a:spcBef>
              <a:buChar char="•"/>
              <a:tabLst>
                <a:tab pos="407670" algn="l"/>
                <a:tab pos="408305" algn="l"/>
              </a:tabLst>
            </a:pPr>
            <a:r>
              <a:rPr sz="2800" spc="-10" dirty="0">
                <a:latin typeface="Arial"/>
                <a:cs typeface="Arial"/>
              </a:rPr>
              <a:t>Multiple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240" dirty="0">
                <a:latin typeface="Arial"/>
                <a:cs typeface="Arial"/>
              </a:rPr>
              <a:t>access</a:t>
            </a:r>
            <a:endParaRPr sz="2800">
              <a:latin typeface="Arial"/>
              <a:cs typeface="Arial"/>
            </a:endParaRPr>
          </a:p>
          <a:p>
            <a:pPr marL="807085" lvl="1" indent="-287020">
              <a:lnSpc>
                <a:spcPct val="100000"/>
              </a:lnSpc>
              <a:spcBef>
                <a:spcPts val="645"/>
              </a:spcBef>
              <a:buChar char="–"/>
              <a:tabLst>
                <a:tab pos="807720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c</a:t>
            </a:r>
            <a:r>
              <a:rPr sz="2400" spc="-60" baseline="-17361" dirty="0">
                <a:latin typeface="Arial"/>
                <a:cs typeface="Arial"/>
              </a:rPr>
              <a:t>i</a:t>
            </a:r>
            <a:r>
              <a:rPr sz="2400" spc="-40" dirty="0">
                <a:latin typeface="Arial"/>
                <a:cs typeface="Arial"/>
              </a:rPr>
              <a:t>(t)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60" dirty="0">
                <a:latin typeface="Arial"/>
                <a:cs typeface="Arial"/>
              </a:rPr>
              <a:t>orthogonal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c</a:t>
            </a:r>
            <a:r>
              <a:rPr sz="2400" spc="-67" baseline="-17361" dirty="0">
                <a:latin typeface="Arial"/>
                <a:cs typeface="Arial"/>
              </a:rPr>
              <a:t>j</a:t>
            </a:r>
            <a:r>
              <a:rPr sz="2400" spc="-45" dirty="0">
                <a:latin typeface="Arial"/>
                <a:cs typeface="Arial"/>
              </a:rPr>
              <a:t>(t),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then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users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not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interfere</a:t>
            </a:r>
            <a:endParaRPr sz="2400">
              <a:latin typeface="Arial"/>
              <a:cs typeface="Arial"/>
            </a:endParaRPr>
          </a:p>
          <a:p>
            <a:pPr marL="407670" indent="-344805">
              <a:lnSpc>
                <a:spcPct val="100000"/>
              </a:lnSpc>
              <a:spcBef>
                <a:spcPts val="560"/>
              </a:spcBef>
              <a:buChar char="•"/>
              <a:tabLst>
                <a:tab pos="407670" algn="l"/>
                <a:tab pos="408305" algn="l"/>
              </a:tabLst>
            </a:pPr>
            <a:r>
              <a:rPr sz="2800" spc="-135" dirty="0">
                <a:latin typeface="Arial"/>
                <a:cs typeface="Arial"/>
              </a:rPr>
              <a:t>Near/Far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problem</a:t>
            </a:r>
            <a:endParaRPr sz="2800">
              <a:latin typeface="Arial"/>
              <a:cs typeface="Arial"/>
            </a:endParaRPr>
          </a:p>
          <a:p>
            <a:pPr marL="807085" lvl="1" indent="-287020">
              <a:lnSpc>
                <a:spcPct val="100000"/>
              </a:lnSpc>
              <a:spcBef>
                <a:spcPts val="640"/>
              </a:spcBef>
              <a:buChar char="–"/>
              <a:tabLst>
                <a:tab pos="807720" algn="l"/>
              </a:tabLst>
            </a:pPr>
            <a:r>
              <a:rPr sz="2400" spc="-175" dirty="0">
                <a:latin typeface="Arial"/>
                <a:cs typeface="Arial"/>
              </a:rPr>
              <a:t>Users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must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received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75" dirty="0">
                <a:latin typeface="Arial"/>
                <a:cs typeface="Arial"/>
              </a:rPr>
              <a:t>same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power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2961" rIns="0" bIns="0" rtlCol="0">
            <a:spAutoFit/>
          </a:bodyPr>
          <a:lstStyle/>
          <a:p>
            <a:pPr marL="2631440" marR="5080" indent="-2329815">
              <a:lnSpc>
                <a:spcPct val="100000"/>
              </a:lnSpc>
              <a:spcBef>
                <a:spcPts val="110"/>
              </a:spcBef>
            </a:pPr>
            <a:r>
              <a:rPr spc="-445" dirty="0"/>
              <a:t>FH/SS </a:t>
            </a:r>
            <a:r>
              <a:rPr spc="-204" dirty="0"/>
              <a:t>(Frequency </a:t>
            </a:r>
            <a:r>
              <a:rPr spc="-170" dirty="0"/>
              <a:t>Hopping</a:t>
            </a:r>
            <a:r>
              <a:rPr spc="-370" dirty="0"/>
              <a:t> </a:t>
            </a:r>
            <a:r>
              <a:rPr spc="-280" dirty="0"/>
              <a:t>Spread  </a:t>
            </a:r>
            <a:r>
              <a:rPr spc="-175" dirty="0"/>
              <a:t>Spectrum)</a:t>
            </a:r>
            <a:r>
              <a:rPr spc="-325" dirty="0"/>
              <a:t> </a:t>
            </a:r>
            <a:r>
              <a:rPr spc="-105" dirty="0"/>
              <a:t>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2464" y="1672285"/>
            <a:ext cx="7576184" cy="38544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50" dirty="0">
                <a:latin typeface="Arial"/>
                <a:cs typeface="Arial"/>
              </a:rPr>
              <a:t>Discrete </a:t>
            </a:r>
            <a:r>
              <a:rPr sz="2800" spc="-195" dirty="0">
                <a:latin typeface="Arial"/>
                <a:cs typeface="Arial"/>
              </a:rPr>
              <a:t>changes </a:t>
            </a:r>
            <a:r>
              <a:rPr sz="2800" dirty="0">
                <a:latin typeface="Arial"/>
                <a:cs typeface="Arial"/>
              </a:rPr>
              <a:t>of </a:t>
            </a:r>
            <a:r>
              <a:rPr sz="2800" spc="-70" dirty="0">
                <a:latin typeface="Arial"/>
                <a:cs typeface="Arial"/>
              </a:rPr>
              <a:t>carrier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frequency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ts val="2350"/>
              </a:lnSpc>
              <a:spcBef>
                <a:spcPts val="5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latin typeface="Arial"/>
                <a:cs typeface="Arial"/>
              </a:rPr>
              <a:t>sequence </a:t>
            </a:r>
            <a:r>
              <a:rPr sz="2000" spc="-5" dirty="0">
                <a:latin typeface="Arial"/>
                <a:cs typeface="Arial"/>
              </a:rPr>
              <a:t>of </a:t>
            </a:r>
            <a:r>
              <a:rPr sz="2000" spc="-75" dirty="0">
                <a:latin typeface="Arial"/>
                <a:cs typeface="Arial"/>
              </a:rPr>
              <a:t>frequency </a:t>
            </a:r>
            <a:r>
              <a:rPr sz="2000" spc="-145" dirty="0">
                <a:latin typeface="Arial"/>
                <a:cs typeface="Arial"/>
              </a:rPr>
              <a:t>changes </a:t>
            </a:r>
            <a:r>
              <a:rPr sz="2000" spc="-55" dirty="0">
                <a:latin typeface="Arial"/>
                <a:cs typeface="Arial"/>
              </a:rPr>
              <a:t>determined </a:t>
            </a:r>
            <a:r>
              <a:rPr sz="2000" spc="-90" dirty="0">
                <a:latin typeface="Arial"/>
                <a:cs typeface="Arial"/>
              </a:rPr>
              <a:t>via </a:t>
            </a:r>
            <a:r>
              <a:rPr sz="2000" spc="-235" dirty="0">
                <a:latin typeface="Arial"/>
                <a:cs typeface="Arial"/>
              </a:rPr>
              <a:t>PN</a:t>
            </a:r>
            <a:r>
              <a:rPr sz="2000" spc="-254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sequence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3310"/>
              </a:lnSpc>
              <a:buChar char="•"/>
              <a:tabLst>
                <a:tab pos="356870" algn="l"/>
                <a:tab pos="357505" algn="l"/>
              </a:tabLst>
            </a:pPr>
            <a:r>
              <a:rPr sz="2800" spc="-225" dirty="0">
                <a:latin typeface="Arial"/>
                <a:cs typeface="Arial"/>
              </a:rPr>
              <a:t>Two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versions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b="1" spc="-45" dirty="0">
                <a:latin typeface="Carlito"/>
                <a:cs typeface="Carlito"/>
              </a:rPr>
              <a:t>Fast </a:t>
            </a:r>
            <a:r>
              <a:rPr sz="2000" b="1" spc="-10" dirty="0">
                <a:latin typeface="Carlito"/>
                <a:cs typeface="Carlito"/>
              </a:rPr>
              <a:t>Hopping</a:t>
            </a:r>
            <a:r>
              <a:rPr sz="2000" spc="-10" dirty="0">
                <a:latin typeface="Arial"/>
                <a:cs typeface="Arial"/>
              </a:rPr>
              <a:t>: </a:t>
            </a:r>
            <a:r>
              <a:rPr sz="2000" spc="-130" dirty="0">
                <a:latin typeface="Arial"/>
                <a:cs typeface="Arial"/>
              </a:rPr>
              <a:t>several </a:t>
            </a:r>
            <a:r>
              <a:rPr sz="2000" spc="-85" dirty="0">
                <a:latin typeface="Arial"/>
                <a:cs typeface="Arial"/>
              </a:rPr>
              <a:t>frequencies </a:t>
            </a:r>
            <a:r>
              <a:rPr sz="2000" spc="-55" dirty="0">
                <a:latin typeface="Arial"/>
                <a:cs typeface="Arial"/>
              </a:rPr>
              <a:t>per </a:t>
            </a:r>
            <a:r>
              <a:rPr sz="2000" spc="-100" dirty="0">
                <a:latin typeface="Arial"/>
                <a:cs typeface="Arial"/>
              </a:rPr>
              <a:t>user </a:t>
            </a:r>
            <a:r>
              <a:rPr sz="2000" spc="20" dirty="0">
                <a:latin typeface="Arial"/>
                <a:cs typeface="Arial"/>
              </a:rPr>
              <a:t>bit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95" dirty="0">
                <a:latin typeface="Arial"/>
                <a:cs typeface="Arial"/>
              </a:rPr>
              <a:t>(FFH)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34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b="1" spc="-10" dirty="0">
                <a:latin typeface="Carlito"/>
                <a:cs typeface="Carlito"/>
              </a:rPr>
              <a:t>Slow Hopping</a:t>
            </a:r>
            <a:r>
              <a:rPr sz="2000" spc="-10" dirty="0">
                <a:latin typeface="Arial"/>
                <a:cs typeface="Arial"/>
              </a:rPr>
              <a:t>: </a:t>
            </a:r>
            <a:r>
              <a:rPr sz="2000" spc="-130" dirty="0">
                <a:latin typeface="Arial"/>
                <a:cs typeface="Arial"/>
              </a:rPr>
              <a:t>several </a:t>
            </a:r>
            <a:r>
              <a:rPr sz="2000" spc="-100" dirty="0">
                <a:latin typeface="Arial"/>
                <a:cs typeface="Arial"/>
              </a:rPr>
              <a:t>user </a:t>
            </a:r>
            <a:r>
              <a:rPr sz="2000" spc="-40" dirty="0">
                <a:latin typeface="Arial"/>
                <a:cs typeface="Arial"/>
              </a:rPr>
              <a:t>bits </a:t>
            </a:r>
            <a:r>
              <a:rPr sz="2000" spc="-55" dirty="0">
                <a:latin typeface="Arial"/>
                <a:cs typeface="Arial"/>
              </a:rPr>
              <a:t>per </a:t>
            </a:r>
            <a:r>
              <a:rPr sz="2000" spc="-75" dirty="0">
                <a:latin typeface="Arial"/>
                <a:cs typeface="Arial"/>
              </a:rPr>
              <a:t>frequency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215" dirty="0">
                <a:latin typeface="Arial"/>
                <a:cs typeface="Arial"/>
              </a:rPr>
              <a:t>(SFH)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3295"/>
              </a:lnSpc>
              <a:buChar char="•"/>
              <a:tabLst>
                <a:tab pos="356870" algn="l"/>
                <a:tab pos="357505" algn="l"/>
              </a:tabLst>
            </a:pPr>
            <a:r>
              <a:rPr sz="2800" spc="-190" dirty="0">
                <a:latin typeface="Arial"/>
                <a:cs typeface="Arial"/>
              </a:rPr>
              <a:t>Advantages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75" dirty="0">
                <a:latin typeface="Arial"/>
                <a:cs typeface="Arial"/>
              </a:rPr>
              <a:t>frequency </a:t>
            </a:r>
            <a:r>
              <a:rPr sz="2000" spc="-90" dirty="0">
                <a:latin typeface="Arial"/>
                <a:cs typeface="Arial"/>
              </a:rPr>
              <a:t>selective </a:t>
            </a:r>
            <a:r>
              <a:rPr sz="2000" spc="-75" dirty="0">
                <a:latin typeface="Arial"/>
                <a:cs typeface="Arial"/>
              </a:rPr>
              <a:t>fading </a:t>
            </a:r>
            <a:r>
              <a:rPr sz="2000" spc="-95" dirty="0">
                <a:latin typeface="Arial"/>
                <a:cs typeface="Arial"/>
              </a:rPr>
              <a:t>and </a:t>
            </a:r>
            <a:r>
              <a:rPr sz="2000" spc="-60" dirty="0">
                <a:latin typeface="Arial"/>
                <a:cs typeface="Arial"/>
              </a:rPr>
              <a:t>interference </a:t>
            </a:r>
            <a:r>
              <a:rPr sz="2000" spc="-25" dirty="0">
                <a:latin typeface="Arial"/>
                <a:cs typeface="Arial"/>
              </a:rPr>
              <a:t>limited </a:t>
            </a:r>
            <a:r>
              <a:rPr sz="2000" dirty="0">
                <a:latin typeface="Arial"/>
                <a:cs typeface="Arial"/>
              </a:rPr>
              <a:t>to </a:t>
            </a:r>
            <a:r>
              <a:rPr sz="2000" spc="-45" dirty="0">
                <a:latin typeface="Arial"/>
                <a:cs typeface="Arial"/>
              </a:rPr>
              <a:t>short</a:t>
            </a:r>
            <a:r>
              <a:rPr sz="2000" spc="-38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period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ts val="235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165" dirty="0">
                <a:latin typeface="Arial"/>
                <a:cs typeface="Arial"/>
              </a:rPr>
              <a:t>uses </a:t>
            </a:r>
            <a:r>
              <a:rPr sz="2000" spc="-50" dirty="0">
                <a:latin typeface="Arial"/>
                <a:cs typeface="Arial"/>
              </a:rPr>
              <a:t>only </a:t>
            </a:r>
            <a:r>
              <a:rPr sz="2000" spc="-90" dirty="0">
                <a:latin typeface="Arial"/>
                <a:cs typeface="Arial"/>
              </a:rPr>
              <a:t>small </a:t>
            </a:r>
            <a:r>
              <a:rPr sz="2000" spc="-15" dirty="0">
                <a:latin typeface="Arial"/>
                <a:cs typeface="Arial"/>
              </a:rPr>
              <a:t>portion </a:t>
            </a:r>
            <a:r>
              <a:rPr sz="2000" spc="-10" dirty="0">
                <a:latin typeface="Arial"/>
                <a:cs typeface="Arial"/>
              </a:rPr>
              <a:t>of</a:t>
            </a:r>
            <a:r>
              <a:rPr sz="2000" spc="-40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spectrum </a:t>
            </a:r>
            <a:r>
              <a:rPr sz="2000" spc="-45" dirty="0">
                <a:latin typeface="Arial"/>
                <a:cs typeface="Arial"/>
              </a:rPr>
              <a:t>at </a:t>
            </a:r>
            <a:r>
              <a:rPr sz="2000" spc="-120" dirty="0">
                <a:latin typeface="Arial"/>
                <a:cs typeface="Arial"/>
              </a:rPr>
              <a:t>any </a:t>
            </a:r>
            <a:r>
              <a:rPr sz="2000" spc="-20" dirty="0">
                <a:latin typeface="Arial"/>
                <a:cs typeface="Arial"/>
              </a:rPr>
              <a:t>time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3310"/>
              </a:lnSpc>
              <a:buChar char="•"/>
              <a:tabLst>
                <a:tab pos="356870" algn="l"/>
                <a:tab pos="357505" algn="l"/>
              </a:tabLst>
            </a:pPr>
            <a:r>
              <a:rPr sz="2800" spc="-195" dirty="0">
                <a:latin typeface="Arial"/>
                <a:cs typeface="Arial"/>
              </a:rPr>
              <a:t>Disadvantages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Arial"/>
                <a:cs typeface="Arial"/>
              </a:rPr>
              <a:t>not </a:t>
            </a:r>
            <a:r>
              <a:rPr sz="2000" spc="-190" dirty="0">
                <a:latin typeface="Arial"/>
                <a:cs typeface="Arial"/>
              </a:rPr>
              <a:t>as </a:t>
            </a:r>
            <a:r>
              <a:rPr sz="2000" spc="-75" dirty="0">
                <a:latin typeface="Arial"/>
                <a:cs typeface="Arial"/>
              </a:rPr>
              <a:t>robust </a:t>
            </a:r>
            <a:r>
              <a:rPr sz="2000" spc="-190" dirty="0">
                <a:latin typeface="Arial"/>
                <a:cs typeface="Arial"/>
              </a:rPr>
              <a:t>as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60" dirty="0">
                <a:latin typeface="Arial"/>
                <a:cs typeface="Arial"/>
              </a:rPr>
              <a:t>DS/SS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70" dirty="0">
                <a:latin typeface="Arial"/>
                <a:cs typeface="Arial"/>
              </a:rPr>
              <a:t>simpler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detect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2961" rIns="0" bIns="0" rtlCol="0">
            <a:spAutoFit/>
          </a:bodyPr>
          <a:lstStyle/>
          <a:p>
            <a:pPr marL="2567305" marR="5080" indent="-2167890">
              <a:lnSpc>
                <a:spcPct val="100000"/>
              </a:lnSpc>
              <a:spcBef>
                <a:spcPts val="110"/>
              </a:spcBef>
            </a:pPr>
            <a:r>
              <a:rPr spc="-665" dirty="0"/>
              <a:t>FHSS </a:t>
            </a:r>
            <a:r>
              <a:rPr spc="-204" dirty="0"/>
              <a:t>(Frequency </a:t>
            </a:r>
            <a:r>
              <a:rPr spc="-170" dirty="0"/>
              <a:t>Hopping </a:t>
            </a:r>
            <a:r>
              <a:rPr spc="-280" dirty="0"/>
              <a:t>Spread  </a:t>
            </a:r>
            <a:r>
              <a:rPr spc="-175" dirty="0"/>
              <a:t>Spectrum)</a:t>
            </a:r>
            <a:r>
              <a:rPr spc="-325" dirty="0"/>
              <a:t> </a:t>
            </a:r>
            <a:r>
              <a:rPr spc="-105" dirty="0"/>
              <a:t>II</a:t>
            </a:r>
          </a:p>
        </p:txBody>
      </p:sp>
      <p:sp>
        <p:nvSpPr>
          <p:cNvPr id="3" name="object 3"/>
          <p:cNvSpPr/>
          <p:nvPr/>
        </p:nvSpPr>
        <p:spPr>
          <a:xfrm>
            <a:off x="1531620" y="2972561"/>
            <a:ext cx="5987415" cy="1263015"/>
          </a:xfrm>
          <a:custGeom>
            <a:avLst/>
            <a:gdLst/>
            <a:ahLst/>
            <a:cxnLst/>
            <a:rect l="l" t="t" r="r" b="b"/>
            <a:pathLst>
              <a:path w="5987415" h="1263014">
                <a:moveTo>
                  <a:pt x="5987034" y="1219200"/>
                </a:moveTo>
                <a:lnTo>
                  <a:pt x="5958078" y="1204722"/>
                </a:lnTo>
                <a:lnTo>
                  <a:pt x="5900166" y="1175766"/>
                </a:lnTo>
                <a:lnTo>
                  <a:pt x="5900166" y="1204722"/>
                </a:lnTo>
                <a:lnTo>
                  <a:pt x="57912" y="1204722"/>
                </a:lnTo>
                <a:lnTo>
                  <a:pt x="57912" y="86868"/>
                </a:lnTo>
                <a:lnTo>
                  <a:pt x="86868" y="86868"/>
                </a:ln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1219200"/>
                </a:lnTo>
                <a:lnTo>
                  <a:pt x="43434" y="1219200"/>
                </a:lnTo>
                <a:lnTo>
                  <a:pt x="43434" y="1233678"/>
                </a:lnTo>
                <a:lnTo>
                  <a:pt x="5900166" y="1233678"/>
                </a:lnTo>
                <a:lnTo>
                  <a:pt x="5900166" y="1262634"/>
                </a:lnTo>
                <a:lnTo>
                  <a:pt x="5958078" y="1233678"/>
                </a:lnTo>
                <a:lnTo>
                  <a:pt x="5987034" y="121920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31620" y="1905761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4" h="609600">
                <a:moveTo>
                  <a:pt x="86868" y="86868"/>
                </a:moveTo>
                <a:lnTo>
                  <a:pt x="79629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68" y="8686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00568" y="2158949"/>
            <a:ext cx="74676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user</a:t>
            </a:r>
            <a:r>
              <a:rPr sz="1400" spc="-17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data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00568" y="3302888"/>
            <a:ext cx="892810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4511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slow  </a:t>
            </a:r>
            <a:r>
              <a:rPr sz="1400" spc="-15" dirty="0">
                <a:solidFill>
                  <a:srgbClr val="C0504D"/>
                </a:solidFill>
                <a:latin typeface="Arial"/>
                <a:cs typeface="Arial"/>
              </a:rPr>
              <a:t>hopp</a:t>
            </a: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(3</a:t>
            </a:r>
            <a:r>
              <a:rPr sz="1400" spc="-16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bits/hop)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00568" y="4827854"/>
            <a:ext cx="892810" cy="664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fast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hopping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(3</a:t>
            </a:r>
            <a:r>
              <a:rPr sz="1400" spc="-16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hops/bit)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11501" y="2540254"/>
            <a:ext cx="123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79191" y="2540254"/>
            <a:ext cx="123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703448" y="1786127"/>
            <a:ext cx="4601210" cy="744220"/>
            <a:chOff x="2703448" y="1786127"/>
            <a:chExt cx="4601210" cy="744220"/>
          </a:xfrm>
        </p:grpSpPr>
        <p:sp>
          <p:nvSpPr>
            <p:cNvPr id="11" name="object 11"/>
            <p:cNvSpPr/>
            <p:nvPr/>
          </p:nvSpPr>
          <p:spPr>
            <a:xfrm>
              <a:off x="2718053" y="2058161"/>
              <a:ext cx="1143000" cy="457200"/>
            </a:xfrm>
            <a:custGeom>
              <a:avLst/>
              <a:gdLst/>
              <a:ahLst/>
              <a:cxnLst/>
              <a:rect l="l" t="t" r="r" b="b"/>
              <a:pathLst>
                <a:path w="1143000" h="457200">
                  <a:moveTo>
                    <a:pt x="0" y="457200"/>
                  </a:moveTo>
                  <a:lnTo>
                    <a:pt x="0" y="0"/>
                  </a:lnTo>
                  <a:lnTo>
                    <a:pt x="1142999" y="0"/>
                  </a:lnTo>
                  <a:lnTo>
                    <a:pt x="1142999" y="457200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18054" y="1786127"/>
              <a:ext cx="381000" cy="86995"/>
            </a:xfrm>
            <a:custGeom>
              <a:avLst/>
              <a:gdLst/>
              <a:ahLst/>
              <a:cxnLst/>
              <a:rect l="l" t="t" r="r" b="b"/>
              <a:pathLst>
                <a:path w="381000" h="86994">
                  <a:moveTo>
                    <a:pt x="381000" y="28956"/>
                  </a:moveTo>
                  <a:lnTo>
                    <a:pt x="86868" y="28956"/>
                  </a:lnTo>
                  <a:lnTo>
                    <a:pt x="86868" y="0"/>
                  </a:lnTo>
                  <a:lnTo>
                    <a:pt x="0" y="43434"/>
                  </a:lnTo>
                  <a:lnTo>
                    <a:pt x="86868" y="86868"/>
                  </a:lnTo>
                  <a:lnTo>
                    <a:pt x="86868" y="57912"/>
                  </a:lnTo>
                  <a:lnTo>
                    <a:pt x="381000" y="57912"/>
                  </a:lnTo>
                  <a:lnTo>
                    <a:pt x="381000" y="28956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04053" y="2058161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0" y="457200"/>
                  </a:moveTo>
                  <a:lnTo>
                    <a:pt x="0" y="0"/>
                  </a:lnTo>
                  <a:lnTo>
                    <a:pt x="2286000" y="0"/>
                  </a:lnTo>
                  <a:lnTo>
                    <a:pt x="2286000" y="457200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53155" y="1701241"/>
            <a:ext cx="25082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400" spc="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r>
              <a:rPr sz="1350" spc="7" baseline="-15432" dirty="0">
                <a:solidFill>
                  <a:srgbClr val="C0504D"/>
                </a:solidFill>
                <a:latin typeface="Arial"/>
                <a:cs typeface="Arial"/>
              </a:rPr>
              <a:t>b</a:t>
            </a:r>
            <a:endParaRPr sz="1350" baseline="-15432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03854" y="1786127"/>
            <a:ext cx="381000" cy="86995"/>
          </a:xfrm>
          <a:custGeom>
            <a:avLst/>
            <a:gdLst/>
            <a:ahLst/>
            <a:cxnLst/>
            <a:rect l="l" t="t" r="r" b="b"/>
            <a:pathLst>
              <a:path w="381000" h="86994">
                <a:moveTo>
                  <a:pt x="381000" y="43434"/>
                </a:moveTo>
                <a:lnTo>
                  <a:pt x="352044" y="28956"/>
                </a:lnTo>
                <a:lnTo>
                  <a:pt x="294132" y="0"/>
                </a:lnTo>
                <a:lnTo>
                  <a:pt x="2941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294132" y="57912"/>
                </a:lnTo>
                <a:lnTo>
                  <a:pt x="294132" y="86868"/>
                </a:lnTo>
                <a:lnTo>
                  <a:pt x="352044" y="57912"/>
                </a:lnTo>
                <a:lnTo>
                  <a:pt x="381000" y="43434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398645" y="2540254"/>
            <a:ext cx="123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42534" y="2540254"/>
            <a:ext cx="123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85533" y="2540254"/>
            <a:ext cx="123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71968" y="2540254"/>
            <a:ext cx="749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3466" y="2845130"/>
            <a:ext cx="191135" cy="1229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1400">
              <a:latin typeface="Arial"/>
              <a:cs typeface="Arial"/>
            </a:endParaRPr>
          </a:p>
          <a:p>
            <a:pPr marL="38100" marR="30480" algn="just">
              <a:lnSpc>
                <a:spcPct val="151700"/>
              </a:lnSpc>
              <a:spcBef>
                <a:spcPts val="160"/>
              </a:spcBef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1350" baseline="-15432" dirty="0">
                <a:solidFill>
                  <a:srgbClr val="C0504D"/>
                </a:solidFill>
                <a:latin typeface="Arial"/>
                <a:cs typeface="Arial"/>
              </a:rPr>
              <a:t>3  </a:t>
            </a: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1350" spc="7" baseline="-15432" dirty="0">
                <a:solidFill>
                  <a:srgbClr val="C0504D"/>
                </a:solidFill>
                <a:latin typeface="Arial"/>
                <a:cs typeface="Arial"/>
              </a:rPr>
              <a:t>2  </a:t>
            </a:r>
            <a:r>
              <a:rPr sz="140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1350" spc="7" baseline="-21604" dirty="0">
                <a:solidFill>
                  <a:srgbClr val="C0504D"/>
                </a:solidFill>
                <a:latin typeface="Arial"/>
                <a:cs typeface="Arial"/>
              </a:rPr>
              <a:t>1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18054" y="1600961"/>
            <a:ext cx="3429000" cy="4114800"/>
          </a:xfrm>
          <a:custGeom>
            <a:avLst/>
            <a:gdLst/>
            <a:ahLst/>
            <a:cxnLst/>
            <a:rect l="l" t="t" r="r" b="b"/>
            <a:pathLst>
              <a:path w="3429000" h="4114800">
                <a:moveTo>
                  <a:pt x="0" y="0"/>
                </a:moveTo>
                <a:lnTo>
                  <a:pt x="0" y="4114800"/>
                </a:lnTo>
              </a:path>
              <a:path w="3429000" h="4114800">
                <a:moveTo>
                  <a:pt x="1142999" y="0"/>
                </a:moveTo>
                <a:lnTo>
                  <a:pt x="1142999" y="4114800"/>
                </a:lnTo>
              </a:path>
              <a:path w="3429000" h="4114800">
                <a:moveTo>
                  <a:pt x="2285999" y="0"/>
                </a:moveTo>
                <a:lnTo>
                  <a:pt x="2285999" y="4114800"/>
                </a:lnTo>
              </a:path>
              <a:path w="3429000" h="4114800">
                <a:moveTo>
                  <a:pt x="3429000" y="0"/>
                </a:moveTo>
                <a:lnTo>
                  <a:pt x="3429000" y="4114800"/>
                </a:lnTo>
              </a:path>
            </a:pathLst>
          </a:custGeom>
          <a:ln w="28956">
            <a:solidFill>
              <a:srgbClr val="CC0000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371968" y="4217619"/>
            <a:ext cx="7493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53791" y="2997835"/>
            <a:ext cx="2508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400" spc="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r>
              <a:rPr sz="1350" spc="7" baseline="-15432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endParaRPr sz="1350" baseline="-15432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31620" y="3081527"/>
            <a:ext cx="5987415" cy="2677795"/>
          </a:xfrm>
          <a:custGeom>
            <a:avLst/>
            <a:gdLst/>
            <a:ahLst/>
            <a:cxnLst/>
            <a:rect l="l" t="t" r="r" b="b"/>
            <a:pathLst>
              <a:path w="5987415" h="2677795">
                <a:moveTo>
                  <a:pt x="130302" y="0"/>
                </a:moveTo>
                <a:lnTo>
                  <a:pt x="43434" y="43434"/>
                </a:lnTo>
                <a:lnTo>
                  <a:pt x="130302" y="86868"/>
                </a:lnTo>
                <a:lnTo>
                  <a:pt x="130302" y="57912"/>
                </a:lnTo>
                <a:lnTo>
                  <a:pt x="130289" y="28956"/>
                </a:lnTo>
                <a:lnTo>
                  <a:pt x="130302" y="0"/>
                </a:lnTo>
                <a:close/>
              </a:path>
              <a:path w="5987415" h="2677795">
                <a:moveTo>
                  <a:pt x="1491234" y="28956"/>
                </a:moveTo>
                <a:lnTo>
                  <a:pt x="130302" y="28956"/>
                </a:lnTo>
                <a:lnTo>
                  <a:pt x="130302" y="57912"/>
                </a:lnTo>
                <a:lnTo>
                  <a:pt x="1491234" y="57912"/>
                </a:lnTo>
                <a:lnTo>
                  <a:pt x="1491234" y="28956"/>
                </a:lnTo>
                <a:close/>
              </a:path>
              <a:path w="5987415" h="2677795">
                <a:moveTo>
                  <a:pt x="3385553" y="28956"/>
                </a:moveTo>
                <a:lnTo>
                  <a:pt x="1872234" y="28956"/>
                </a:lnTo>
                <a:lnTo>
                  <a:pt x="1872234" y="57912"/>
                </a:lnTo>
                <a:lnTo>
                  <a:pt x="3385553" y="57912"/>
                </a:lnTo>
                <a:lnTo>
                  <a:pt x="3385553" y="28956"/>
                </a:lnTo>
                <a:close/>
              </a:path>
              <a:path w="5987415" h="2677795">
                <a:moveTo>
                  <a:pt x="3472434" y="43434"/>
                </a:moveTo>
                <a:lnTo>
                  <a:pt x="3443478" y="28956"/>
                </a:lnTo>
                <a:lnTo>
                  <a:pt x="3385566" y="0"/>
                </a:lnTo>
                <a:lnTo>
                  <a:pt x="3385566" y="86868"/>
                </a:lnTo>
                <a:lnTo>
                  <a:pt x="3443478" y="57912"/>
                </a:lnTo>
                <a:lnTo>
                  <a:pt x="3472434" y="43434"/>
                </a:lnTo>
                <a:close/>
              </a:path>
              <a:path w="5987415" h="2677795">
                <a:moveTo>
                  <a:pt x="5987034" y="2634234"/>
                </a:moveTo>
                <a:lnTo>
                  <a:pt x="5958078" y="2619756"/>
                </a:lnTo>
                <a:lnTo>
                  <a:pt x="5900166" y="2590800"/>
                </a:lnTo>
                <a:lnTo>
                  <a:pt x="5900166" y="2619756"/>
                </a:lnTo>
                <a:lnTo>
                  <a:pt x="57912" y="2619756"/>
                </a:lnTo>
                <a:lnTo>
                  <a:pt x="57912" y="1501902"/>
                </a:lnTo>
                <a:lnTo>
                  <a:pt x="86868" y="1501902"/>
                </a:lnTo>
                <a:lnTo>
                  <a:pt x="79629" y="1487424"/>
                </a:lnTo>
                <a:lnTo>
                  <a:pt x="43434" y="1415034"/>
                </a:lnTo>
                <a:lnTo>
                  <a:pt x="0" y="1501902"/>
                </a:lnTo>
                <a:lnTo>
                  <a:pt x="28956" y="1501902"/>
                </a:lnTo>
                <a:lnTo>
                  <a:pt x="28956" y="2634234"/>
                </a:lnTo>
                <a:lnTo>
                  <a:pt x="43434" y="2634234"/>
                </a:lnTo>
                <a:lnTo>
                  <a:pt x="43434" y="2648712"/>
                </a:lnTo>
                <a:lnTo>
                  <a:pt x="5900166" y="2648712"/>
                </a:lnTo>
                <a:lnTo>
                  <a:pt x="5900166" y="2677668"/>
                </a:lnTo>
                <a:lnTo>
                  <a:pt x="5958078" y="2648712"/>
                </a:lnTo>
                <a:lnTo>
                  <a:pt x="5987034" y="263423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348866" y="4370323"/>
            <a:ext cx="749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48866" y="5362143"/>
            <a:ext cx="7493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99158" y="5465165"/>
            <a:ext cx="90170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5" dirty="0">
                <a:solidFill>
                  <a:srgbClr val="C0504D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23466" y="4662347"/>
            <a:ext cx="189865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41400"/>
              </a:lnSpc>
              <a:spcBef>
                <a:spcPts val="100"/>
              </a:spcBef>
            </a:pP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1350" baseline="-15432" dirty="0">
                <a:solidFill>
                  <a:srgbClr val="C0504D"/>
                </a:solidFill>
                <a:latin typeface="Arial"/>
                <a:cs typeface="Arial"/>
              </a:rPr>
              <a:t>3  </a:t>
            </a:r>
            <a:r>
              <a:rPr sz="1400" spc="-10" dirty="0">
                <a:solidFill>
                  <a:srgbClr val="C0504D"/>
                </a:solidFill>
                <a:latin typeface="Arial"/>
                <a:cs typeface="Arial"/>
              </a:rPr>
              <a:t>f</a:t>
            </a:r>
            <a:r>
              <a:rPr sz="1350" spc="7" baseline="-15432" dirty="0">
                <a:solidFill>
                  <a:srgbClr val="C0504D"/>
                </a:solidFill>
                <a:latin typeface="Arial"/>
                <a:cs typeface="Arial"/>
              </a:rPr>
              <a:t>2</a:t>
            </a:r>
            <a:endParaRPr sz="1350" baseline="-15432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71968" y="5742838"/>
            <a:ext cx="749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48355" y="4293819"/>
            <a:ext cx="250825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400" spc="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r>
              <a:rPr sz="1350" spc="7" baseline="-15432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endParaRPr sz="1350" baseline="-15432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75053" y="3262884"/>
            <a:ext cx="5791200" cy="2304415"/>
            <a:chOff x="1575053" y="3262884"/>
            <a:chExt cx="5791200" cy="2304415"/>
          </a:xfrm>
        </p:grpSpPr>
        <p:sp>
          <p:nvSpPr>
            <p:cNvPr id="32" name="object 32"/>
            <p:cNvSpPr/>
            <p:nvPr/>
          </p:nvSpPr>
          <p:spPr>
            <a:xfrm>
              <a:off x="2718053" y="4529328"/>
              <a:ext cx="381000" cy="868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5053" y="3734562"/>
              <a:ext cx="1143000" cy="0"/>
            </a:xfrm>
            <a:custGeom>
              <a:avLst/>
              <a:gdLst/>
              <a:ahLst/>
              <a:cxnLst/>
              <a:rect l="l" t="t" r="r" b="b"/>
              <a:pathLst>
                <a:path w="1143000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ln w="28956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5053" y="4877562"/>
              <a:ext cx="5791200" cy="609600"/>
            </a:xfrm>
            <a:custGeom>
              <a:avLst/>
              <a:gdLst/>
              <a:ahLst/>
              <a:cxnLst/>
              <a:rect l="l" t="t" r="r" b="b"/>
              <a:pathLst>
                <a:path w="5791200" h="609600">
                  <a:moveTo>
                    <a:pt x="0" y="304800"/>
                  </a:moveTo>
                  <a:lnTo>
                    <a:pt x="5791200" y="304800"/>
                  </a:lnTo>
                </a:path>
                <a:path w="5791200" h="609600">
                  <a:moveTo>
                    <a:pt x="0" y="0"/>
                  </a:moveTo>
                  <a:lnTo>
                    <a:pt x="5791200" y="0"/>
                  </a:lnTo>
                </a:path>
                <a:path w="5791200" h="609600">
                  <a:moveTo>
                    <a:pt x="0" y="609600"/>
                  </a:moveTo>
                  <a:lnTo>
                    <a:pt x="5791200" y="609600"/>
                  </a:lnTo>
                </a:path>
              </a:pathLst>
            </a:custGeom>
            <a:ln w="28956">
              <a:solidFill>
                <a:srgbClr val="C0504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5053" y="4790694"/>
              <a:ext cx="5715000" cy="762000"/>
            </a:xfrm>
            <a:custGeom>
              <a:avLst/>
              <a:gdLst/>
              <a:ahLst/>
              <a:cxnLst/>
              <a:rect l="l" t="t" r="r" b="b"/>
              <a:pathLst>
                <a:path w="5715000" h="762000">
                  <a:moveTo>
                    <a:pt x="0" y="761999"/>
                  </a:moveTo>
                  <a:lnTo>
                    <a:pt x="381000" y="761999"/>
                  </a:lnTo>
                </a:path>
                <a:path w="5715000" h="762000">
                  <a:moveTo>
                    <a:pt x="381000" y="152399"/>
                  </a:moveTo>
                  <a:lnTo>
                    <a:pt x="762000" y="152399"/>
                  </a:lnTo>
                </a:path>
                <a:path w="5715000" h="762000">
                  <a:moveTo>
                    <a:pt x="762000" y="457199"/>
                  </a:moveTo>
                  <a:lnTo>
                    <a:pt x="1143000" y="457199"/>
                  </a:lnTo>
                </a:path>
                <a:path w="5715000" h="762000">
                  <a:moveTo>
                    <a:pt x="1143000" y="0"/>
                  </a:moveTo>
                  <a:lnTo>
                    <a:pt x="1524000" y="0"/>
                  </a:lnTo>
                </a:path>
                <a:path w="5715000" h="762000">
                  <a:moveTo>
                    <a:pt x="1524000" y="609599"/>
                  </a:moveTo>
                  <a:lnTo>
                    <a:pt x="1905000" y="609599"/>
                  </a:lnTo>
                </a:path>
                <a:path w="5715000" h="762000">
                  <a:moveTo>
                    <a:pt x="1905000" y="304799"/>
                  </a:moveTo>
                  <a:lnTo>
                    <a:pt x="2286000" y="304799"/>
                  </a:lnTo>
                </a:path>
                <a:path w="5715000" h="762000">
                  <a:moveTo>
                    <a:pt x="2286000" y="152399"/>
                  </a:moveTo>
                  <a:lnTo>
                    <a:pt x="2667000" y="152399"/>
                  </a:lnTo>
                </a:path>
                <a:path w="5715000" h="762000">
                  <a:moveTo>
                    <a:pt x="2667000" y="457199"/>
                  </a:moveTo>
                  <a:lnTo>
                    <a:pt x="3048000" y="457199"/>
                  </a:lnTo>
                </a:path>
                <a:path w="5715000" h="762000">
                  <a:moveTo>
                    <a:pt x="3048000" y="152399"/>
                  </a:moveTo>
                  <a:lnTo>
                    <a:pt x="3429000" y="152399"/>
                  </a:lnTo>
                </a:path>
                <a:path w="5715000" h="762000">
                  <a:moveTo>
                    <a:pt x="3429000" y="609599"/>
                  </a:moveTo>
                  <a:lnTo>
                    <a:pt x="3810000" y="609599"/>
                  </a:lnTo>
                </a:path>
                <a:path w="5715000" h="762000">
                  <a:moveTo>
                    <a:pt x="3810000" y="304799"/>
                  </a:moveTo>
                  <a:lnTo>
                    <a:pt x="4191000" y="304799"/>
                  </a:lnTo>
                </a:path>
                <a:path w="5715000" h="762000">
                  <a:moveTo>
                    <a:pt x="4191000" y="609599"/>
                  </a:moveTo>
                  <a:lnTo>
                    <a:pt x="4572000" y="609599"/>
                  </a:lnTo>
                </a:path>
                <a:path w="5715000" h="762000">
                  <a:moveTo>
                    <a:pt x="4572000" y="0"/>
                  </a:moveTo>
                  <a:lnTo>
                    <a:pt x="4953000" y="0"/>
                  </a:lnTo>
                </a:path>
                <a:path w="5715000" h="762000">
                  <a:moveTo>
                    <a:pt x="5334000" y="304799"/>
                  </a:moveTo>
                  <a:lnTo>
                    <a:pt x="5715000" y="304799"/>
                  </a:lnTo>
                </a:path>
                <a:path w="5715000" h="762000">
                  <a:moveTo>
                    <a:pt x="4953000" y="609599"/>
                  </a:moveTo>
                  <a:lnTo>
                    <a:pt x="5334000" y="609599"/>
                  </a:lnTo>
                </a:path>
              </a:pathLst>
            </a:custGeom>
            <a:ln w="28956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75053" y="3353562"/>
              <a:ext cx="5791200" cy="609600"/>
            </a:xfrm>
            <a:custGeom>
              <a:avLst/>
              <a:gdLst/>
              <a:ahLst/>
              <a:cxnLst/>
              <a:rect l="l" t="t" r="r" b="b"/>
              <a:pathLst>
                <a:path w="5791200" h="609600">
                  <a:moveTo>
                    <a:pt x="0" y="304800"/>
                  </a:moveTo>
                  <a:lnTo>
                    <a:pt x="5791200" y="304800"/>
                  </a:lnTo>
                </a:path>
                <a:path w="5791200" h="609600">
                  <a:moveTo>
                    <a:pt x="0" y="0"/>
                  </a:moveTo>
                  <a:lnTo>
                    <a:pt x="5791200" y="0"/>
                  </a:lnTo>
                </a:path>
                <a:path w="5791200" h="609600">
                  <a:moveTo>
                    <a:pt x="0" y="609600"/>
                  </a:moveTo>
                  <a:lnTo>
                    <a:pt x="5791200" y="609600"/>
                  </a:lnTo>
                </a:path>
              </a:pathLst>
            </a:custGeom>
            <a:ln w="28956">
              <a:solidFill>
                <a:srgbClr val="C0504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18053" y="3277362"/>
              <a:ext cx="4572000" cy="447040"/>
            </a:xfrm>
            <a:custGeom>
              <a:avLst/>
              <a:gdLst/>
              <a:ahLst/>
              <a:cxnLst/>
              <a:rect l="l" t="t" r="r" b="b"/>
              <a:pathLst>
                <a:path w="4572000" h="447039">
                  <a:moveTo>
                    <a:pt x="0" y="304800"/>
                  </a:moveTo>
                  <a:lnTo>
                    <a:pt x="1142999" y="304800"/>
                  </a:lnTo>
                </a:path>
                <a:path w="4572000" h="447039">
                  <a:moveTo>
                    <a:pt x="1142999" y="446531"/>
                  </a:moveTo>
                  <a:lnTo>
                    <a:pt x="2285999" y="446531"/>
                  </a:lnTo>
                </a:path>
                <a:path w="4572000" h="447039">
                  <a:moveTo>
                    <a:pt x="2285999" y="0"/>
                  </a:moveTo>
                  <a:lnTo>
                    <a:pt x="3429000" y="0"/>
                  </a:lnTo>
                </a:path>
                <a:path w="4572000" h="447039">
                  <a:moveTo>
                    <a:pt x="3429000" y="0"/>
                  </a:moveTo>
                  <a:lnTo>
                    <a:pt x="4572000" y="0"/>
                  </a:lnTo>
                </a:path>
              </a:pathLst>
            </a:custGeom>
            <a:ln w="28956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229355" y="5992774"/>
            <a:ext cx="12115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00" spc="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r>
              <a:rPr sz="1575" spc="7" baseline="-15873" dirty="0">
                <a:solidFill>
                  <a:srgbClr val="C0504D"/>
                </a:solidFill>
                <a:latin typeface="Arial"/>
                <a:cs typeface="Arial"/>
              </a:rPr>
              <a:t>b</a:t>
            </a:r>
            <a:r>
              <a:rPr sz="1600" spc="5" dirty="0">
                <a:solidFill>
                  <a:srgbClr val="C0504D"/>
                </a:solidFill>
                <a:latin typeface="Arial"/>
                <a:cs typeface="Arial"/>
              </a:rPr>
              <a:t>: </a:t>
            </a:r>
            <a:r>
              <a:rPr sz="1600" spc="-5" dirty="0">
                <a:solidFill>
                  <a:srgbClr val="C0504D"/>
                </a:solidFill>
                <a:latin typeface="Arial"/>
                <a:cs typeface="Arial"/>
              </a:rPr>
              <a:t>bit</a:t>
            </a:r>
            <a:r>
              <a:rPr sz="1600" spc="-17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C0504D"/>
                </a:solidFill>
                <a:latin typeface="Arial"/>
                <a:cs typeface="Arial"/>
              </a:rPr>
              <a:t>period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59045" y="5992774"/>
            <a:ext cx="12814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r>
              <a:rPr sz="1575" spc="-7" baseline="-15873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C0504D"/>
                </a:solidFill>
                <a:latin typeface="Arial"/>
                <a:cs typeface="Arial"/>
              </a:rPr>
              <a:t>: </a:t>
            </a:r>
            <a:r>
              <a:rPr sz="1600" spc="-10" dirty="0">
                <a:solidFill>
                  <a:srgbClr val="C0504D"/>
                </a:solidFill>
                <a:latin typeface="Arial"/>
                <a:cs typeface="Arial"/>
              </a:rPr>
              <a:t>dwell</a:t>
            </a:r>
            <a:r>
              <a:rPr sz="1600" spc="-15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C0504D"/>
                </a:solidFill>
                <a:latin typeface="Arial"/>
                <a:cs typeface="Arial"/>
              </a:rPr>
              <a:t>time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3112" y="462737"/>
            <a:ext cx="78765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310" dirty="0"/>
              <a:t>Code </a:t>
            </a:r>
            <a:r>
              <a:rPr spc="-155" dirty="0"/>
              <a:t>Division </a:t>
            </a:r>
            <a:r>
              <a:rPr spc="-10" dirty="0"/>
              <a:t>Multiple </a:t>
            </a:r>
            <a:r>
              <a:rPr spc="-345" dirty="0"/>
              <a:t>Access</a:t>
            </a:r>
            <a:r>
              <a:rPr spc="-705" dirty="0"/>
              <a:t> </a:t>
            </a:r>
            <a:r>
              <a:rPr spc="-280" dirty="0"/>
              <a:t>(CDMA)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30172"/>
            <a:ext cx="7764780" cy="4154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45" dirty="0">
                <a:latin typeface="Arial"/>
                <a:cs typeface="Arial"/>
              </a:rPr>
              <a:t>Multiplexing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Technique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used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spread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spectrum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400" spc="-80" dirty="0">
                <a:latin typeface="Arial"/>
                <a:cs typeface="Arial"/>
              </a:rPr>
              <a:t>Start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data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signal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rate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D</a:t>
            </a:r>
            <a:endParaRPr sz="24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latin typeface="Arial"/>
                <a:cs typeface="Arial"/>
              </a:rPr>
              <a:t>Called </a:t>
            </a:r>
            <a:r>
              <a:rPr sz="2000" spc="20" dirty="0">
                <a:latin typeface="Arial"/>
                <a:cs typeface="Arial"/>
              </a:rPr>
              <a:t>bit </a:t>
            </a:r>
            <a:r>
              <a:rPr sz="2000" spc="-95" dirty="0">
                <a:latin typeface="Arial"/>
                <a:cs typeface="Arial"/>
              </a:rPr>
              <a:t>data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rate</a:t>
            </a:r>
            <a:endParaRPr sz="2000">
              <a:latin typeface="Arial"/>
              <a:cs typeface="Arial"/>
            </a:endParaRPr>
          </a:p>
          <a:p>
            <a:pPr marL="356870" marR="5080" indent="-344805">
              <a:lnSpc>
                <a:spcPts val="2310"/>
              </a:lnSpc>
              <a:spcBef>
                <a:spcPts val="61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45" dirty="0">
                <a:latin typeface="Arial"/>
                <a:cs typeface="Arial"/>
              </a:rPr>
              <a:t>Break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each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bit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i="1" dirty="0">
                <a:latin typeface="Carlito"/>
                <a:cs typeface="Carlito"/>
              </a:rPr>
              <a:t>k </a:t>
            </a:r>
            <a:r>
              <a:rPr sz="2400" spc="-114" dirty="0">
                <a:latin typeface="Arial"/>
                <a:cs typeface="Arial"/>
              </a:rPr>
              <a:t>chips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according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fixed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pattern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specific  </a:t>
            </a:r>
            <a:r>
              <a:rPr sz="2400" spc="15" dirty="0">
                <a:latin typeface="Arial"/>
                <a:cs typeface="Arial"/>
              </a:rPr>
              <a:t>to </a:t>
            </a:r>
            <a:r>
              <a:rPr sz="2400" spc="-145" dirty="0">
                <a:latin typeface="Arial"/>
                <a:cs typeface="Arial"/>
              </a:rPr>
              <a:t>each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user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ts val="2325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latin typeface="Arial"/>
                <a:cs typeface="Arial"/>
              </a:rPr>
              <a:t>User’s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code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ts val="2825"/>
              </a:lnSpc>
              <a:buChar char="•"/>
              <a:tabLst>
                <a:tab pos="356870" algn="l"/>
                <a:tab pos="357505" algn="l"/>
              </a:tabLst>
            </a:pPr>
            <a:r>
              <a:rPr sz="2400" spc="-114" dirty="0">
                <a:latin typeface="Arial"/>
                <a:cs typeface="Arial"/>
              </a:rPr>
              <a:t>New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channel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75" dirty="0">
                <a:latin typeface="Arial"/>
                <a:cs typeface="Arial"/>
              </a:rPr>
              <a:t>has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chip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data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rate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i="1" spc="-10" dirty="0">
                <a:latin typeface="Carlito"/>
                <a:cs typeface="Carlito"/>
              </a:rPr>
              <a:t>kD </a:t>
            </a:r>
            <a:r>
              <a:rPr sz="2400" spc="-114" dirty="0">
                <a:latin typeface="Arial"/>
                <a:cs typeface="Arial"/>
              </a:rPr>
              <a:t>chips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per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second</a:t>
            </a:r>
            <a:endParaRPr sz="2400">
              <a:latin typeface="Arial"/>
              <a:cs typeface="Arial"/>
            </a:endParaRPr>
          </a:p>
          <a:p>
            <a:pPr marL="356870" marR="802640" indent="-344805">
              <a:lnSpc>
                <a:spcPts val="2310"/>
              </a:lnSpc>
              <a:spcBef>
                <a:spcPts val="74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90" dirty="0">
                <a:latin typeface="Arial"/>
                <a:cs typeface="Arial"/>
              </a:rPr>
              <a:t>E.g. </a:t>
            </a:r>
            <a:r>
              <a:rPr sz="2400" i="1" spc="-105" dirty="0">
                <a:latin typeface="Carlito"/>
                <a:cs typeface="Carlito"/>
              </a:rPr>
              <a:t>k</a:t>
            </a:r>
            <a:r>
              <a:rPr sz="2400" spc="-105" dirty="0">
                <a:latin typeface="Arial"/>
                <a:cs typeface="Arial"/>
              </a:rPr>
              <a:t>=6, </a:t>
            </a:r>
            <a:r>
              <a:rPr sz="2400" spc="-40" dirty="0">
                <a:latin typeface="Arial"/>
                <a:cs typeface="Arial"/>
              </a:rPr>
              <a:t>three </a:t>
            </a:r>
            <a:r>
              <a:rPr sz="2400" spc="-150" dirty="0">
                <a:latin typeface="Arial"/>
                <a:cs typeface="Arial"/>
              </a:rPr>
              <a:t>users </a:t>
            </a:r>
            <a:r>
              <a:rPr sz="2400" spc="-185" dirty="0">
                <a:latin typeface="Arial"/>
                <a:cs typeface="Arial"/>
              </a:rPr>
              <a:t>(A,B,C) </a:t>
            </a:r>
            <a:r>
              <a:rPr sz="2400" spc="-95" dirty="0">
                <a:latin typeface="Arial"/>
                <a:cs typeface="Arial"/>
              </a:rPr>
              <a:t>communicating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480" dirty="0">
                <a:latin typeface="Arial"/>
                <a:cs typeface="Arial"/>
              </a:rPr>
              <a:t> </a:t>
            </a:r>
            <a:r>
              <a:rPr sz="2400" spc="-165" dirty="0">
                <a:latin typeface="Arial"/>
                <a:cs typeface="Arial"/>
              </a:rPr>
              <a:t>base  </a:t>
            </a:r>
            <a:r>
              <a:rPr sz="2400" spc="-90" dirty="0">
                <a:latin typeface="Arial"/>
                <a:cs typeface="Arial"/>
              </a:rPr>
              <a:t>receiver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430" dirty="0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ts val="2825"/>
              </a:lnSpc>
              <a:buChar char="•"/>
              <a:tabLst>
                <a:tab pos="356870" algn="l"/>
                <a:tab pos="357505" algn="l"/>
              </a:tabLst>
            </a:pPr>
            <a:r>
              <a:rPr sz="2400" spc="-190" dirty="0">
                <a:latin typeface="Arial"/>
                <a:cs typeface="Arial"/>
              </a:rPr>
              <a:t>Code </a:t>
            </a:r>
            <a:r>
              <a:rPr sz="2400" spc="-20" dirty="0">
                <a:latin typeface="Arial"/>
                <a:cs typeface="Arial"/>
              </a:rPr>
              <a:t>for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10" dirty="0">
                <a:latin typeface="Arial"/>
                <a:cs typeface="Arial"/>
              </a:rPr>
              <a:t>&lt;1,-1,-1,1,-1,1&gt;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90" dirty="0">
                <a:latin typeface="Arial"/>
                <a:cs typeface="Arial"/>
              </a:rPr>
              <a:t>Code </a:t>
            </a:r>
            <a:r>
              <a:rPr sz="2400" spc="-20" dirty="0">
                <a:latin typeface="Arial"/>
                <a:cs typeface="Arial"/>
              </a:rPr>
              <a:t>for </a:t>
            </a:r>
            <a:r>
              <a:rPr sz="2400" spc="-295" dirty="0">
                <a:latin typeface="Arial"/>
                <a:cs typeface="Arial"/>
              </a:rPr>
              <a:t>B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&lt;1,1,-1,-1,1,1&gt;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400" spc="-190" dirty="0">
                <a:latin typeface="Arial"/>
                <a:cs typeface="Arial"/>
              </a:rPr>
              <a:t>Code </a:t>
            </a:r>
            <a:r>
              <a:rPr sz="2400" spc="-20" dirty="0">
                <a:latin typeface="Arial"/>
                <a:cs typeface="Arial"/>
              </a:rPr>
              <a:t>for </a:t>
            </a:r>
            <a:r>
              <a:rPr sz="2400" spc="-455" dirty="0">
                <a:latin typeface="Arial"/>
                <a:cs typeface="Arial"/>
              </a:rPr>
              <a:t>C  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52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&lt;1,1,-1,1,1,-1&gt;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573" y="429209"/>
            <a:ext cx="34899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405" dirty="0"/>
              <a:t>CDMA</a:t>
            </a:r>
            <a:r>
              <a:rPr sz="4400" spc="-385" dirty="0"/>
              <a:t> </a:t>
            </a:r>
            <a:r>
              <a:rPr sz="4400" spc="-305" dirty="0"/>
              <a:t>Example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420090"/>
            <a:ext cx="7154715" cy="5277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9416" y="429209"/>
            <a:ext cx="42494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400" dirty="0"/>
              <a:t>CDMA </a:t>
            </a:r>
            <a:r>
              <a:rPr sz="4400" spc="-185" dirty="0"/>
              <a:t>Explanation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522690"/>
            <a:ext cx="7933055" cy="407987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38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30" dirty="0">
                <a:latin typeface="Arial"/>
                <a:cs typeface="Arial"/>
              </a:rPr>
              <a:t>Consider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95" dirty="0">
                <a:latin typeface="Arial"/>
                <a:cs typeface="Arial"/>
              </a:rPr>
              <a:t>communicating </a:t>
            </a:r>
            <a:r>
              <a:rPr sz="2400" spc="10" dirty="0">
                <a:latin typeface="Arial"/>
                <a:cs typeface="Arial"/>
              </a:rPr>
              <a:t>with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165" dirty="0">
                <a:latin typeface="Arial"/>
                <a:cs typeface="Arial"/>
              </a:rPr>
              <a:t>base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225" dirty="0">
                <a:latin typeface="Arial"/>
                <a:cs typeface="Arial"/>
              </a:rPr>
              <a:t>Base </a:t>
            </a:r>
            <a:r>
              <a:rPr sz="2400" spc="-114" dirty="0">
                <a:latin typeface="Arial"/>
                <a:cs typeface="Arial"/>
              </a:rPr>
              <a:t>knows </a:t>
            </a:r>
            <a:r>
              <a:rPr sz="2400" spc="-280" dirty="0">
                <a:latin typeface="Arial"/>
                <a:cs typeface="Arial"/>
              </a:rPr>
              <a:t>A’s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code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31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75" dirty="0">
                <a:latin typeface="Arial"/>
                <a:cs typeface="Arial"/>
              </a:rPr>
              <a:t>Assume </a:t>
            </a:r>
            <a:r>
              <a:rPr sz="2400" spc="-85" dirty="0">
                <a:latin typeface="Arial"/>
                <a:cs typeface="Arial"/>
              </a:rPr>
              <a:t>communication </a:t>
            </a:r>
            <a:r>
              <a:rPr sz="2400" spc="-95" dirty="0">
                <a:latin typeface="Arial"/>
                <a:cs typeface="Arial"/>
              </a:rPr>
              <a:t>already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synchronized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9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90" dirty="0">
                <a:latin typeface="Arial"/>
                <a:cs typeface="Arial"/>
              </a:rPr>
              <a:t>wants </a:t>
            </a:r>
            <a:r>
              <a:rPr sz="2400" spc="10" dirty="0">
                <a:latin typeface="Arial"/>
                <a:cs typeface="Arial"/>
              </a:rPr>
              <a:t>to </a:t>
            </a:r>
            <a:r>
              <a:rPr sz="2400" spc="-140" dirty="0">
                <a:latin typeface="Arial"/>
                <a:cs typeface="Arial"/>
              </a:rPr>
              <a:t>send </a:t>
            </a:r>
            <a:r>
              <a:rPr sz="2400" spc="-190" dirty="0">
                <a:latin typeface="Arial"/>
                <a:cs typeface="Arial"/>
              </a:rPr>
              <a:t>a</a:t>
            </a:r>
            <a:r>
              <a:rPr sz="2400" spc="-43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55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75" dirty="0">
                <a:latin typeface="Arial"/>
                <a:cs typeface="Arial"/>
              </a:rPr>
              <a:t>Send </a:t>
            </a:r>
            <a:r>
              <a:rPr sz="2000" spc="-70" dirty="0">
                <a:latin typeface="Arial"/>
                <a:cs typeface="Arial"/>
              </a:rPr>
              <a:t>chip </a:t>
            </a:r>
            <a:r>
              <a:rPr sz="2000" spc="-55" dirty="0">
                <a:latin typeface="Arial"/>
                <a:cs typeface="Arial"/>
              </a:rPr>
              <a:t>pattern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&lt;1,-1,-1,1,-1,1&gt;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200"/>
              </a:spcBef>
              <a:buChar char="•"/>
              <a:tabLst>
                <a:tab pos="1155700" algn="l"/>
                <a:tab pos="1156335" algn="l"/>
              </a:tabLst>
            </a:pPr>
            <a:r>
              <a:rPr sz="1800" spc="-220" dirty="0">
                <a:latin typeface="Arial"/>
                <a:cs typeface="Arial"/>
              </a:rPr>
              <a:t>A’s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4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90" dirty="0">
                <a:latin typeface="Arial"/>
                <a:cs typeface="Arial"/>
              </a:rPr>
              <a:t>wants </a:t>
            </a:r>
            <a:r>
              <a:rPr sz="2400" spc="15" dirty="0">
                <a:latin typeface="Arial"/>
                <a:cs typeface="Arial"/>
              </a:rPr>
              <a:t>to </a:t>
            </a:r>
            <a:r>
              <a:rPr sz="2400" spc="-140" dirty="0">
                <a:latin typeface="Arial"/>
                <a:cs typeface="Arial"/>
              </a:rPr>
              <a:t>send</a:t>
            </a:r>
            <a:r>
              <a:rPr sz="2400" spc="-4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50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75" dirty="0">
                <a:latin typeface="Arial"/>
                <a:cs typeface="Arial"/>
              </a:rPr>
              <a:t>Send </a:t>
            </a:r>
            <a:r>
              <a:rPr sz="2000" spc="-45" dirty="0">
                <a:latin typeface="Arial"/>
                <a:cs typeface="Arial"/>
              </a:rPr>
              <a:t>chip[ </a:t>
            </a:r>
            <a:r>
              <a:rPr sz="2000" spc="-35" dirty="0">
                <a:latin typeface="Arial"/>
                <a:cs typeface="Arial"/>
              </a:rPr>
              <a:t>pattern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&lt;-1,1,1,-1,1,-1&gt;</a:t>
            </a:r>
            <a:endParaRPr sz="20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spcBef>
                <a:spcPts val="204"/>
              </a:spcBef>
              <a:buChar char="•"/>
              <a:tabLst>
                <a:tab pos="1155700" algn="l"/>
                <a:tab pos="1156335" algn="l"/>
              </a:tabLst>
            </a:pPr>
            <a:r>
              <a:rPr sz="1800" spc="-80" dirty="0">
                <a:latin typeface="Arial"/>
                <a:cs typeface="Arial"/>
              </a:rPr>
              <a:t>Complement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220" dirty="0">
                <a:latin typeface="Arial"/>
                <a:cs typeface="Arial"/>
              </a:rPr>
              <a:t>A’s</a:t>
            </a:r>
            <a:r>
              <a:rPr sz="1800" spc="-28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25" dirty="0">
                <a:latin typeface="Arial"/>
                <a:cs typeface="Arial"/>
              </a:rPr>
              <a:t>Decoder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ignores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other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sources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when</a:t>
            </a:r>
            <a:r>
              <a:rPr sz="2400" spc="-120" dirty="0">
                <a:latin typeface="Arial"/>
                <a:cs typeface="Arial"/>
              </a:rPr>
              <a:t> using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280" dirty="0">
                <a:latin typeface="Arial"/>
                <a:cs typeface="Arial"/>
              </a:rPr>
              <a:t>A’s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code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decode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30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70" dirty="0">
                <a:latin typeface="Arial"/>
                <a:cs typeface="Arial"/>
              </a:rPr>
              <a:t>Orthogonal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codes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8289" y="429209"/>
            <a:ext cx="34702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405" dirty="0"/>
              <a:t>CDMA </a:t>
            </a:r>
            <a:r>
              <a:rPr sz="4400" spc="5" dirty="0"/>
              <a:t>for</a:t>
            </a:r>
            <a:r>
              <a:rPr sz="4400" spc="-254" dirty="0"/>
              <a:t> </a:t>
            </a:r>
            <a:r>
              <a:rPr sz="4400" spc="-815" dirty="0"/>
              <a:t>DSSS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584147"/>
            <a:ext cx="7334884" cy="2680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5" dirty="0">
                <a:latin typeface="Arial"/>
                <a:cs typeface="Arial"/>
              </a:rPr>
              <a:t>n </a:t>
            </a:r>
            <a:r>
              <a:rPr sz="3200" spc="-225" dirty="0">
                <a:latin typeface="Arial"/>
                <a:cs typeface="Arial"/>
              </a:rPr>
              <a:t>users </a:t>
            </a:r>
            <a:r>
              <a:rPr sz="3200" spc="-200" dirty="0">
                <a:latin typeface="Arial"/>
                <a:cs typeface="Arial"/>
              </a:rPr>
              <a:t>each </a:t>
            </a:r>
            <a:r>
              <a:rPr sz="3200" spc="-165" dirty="0">
                <a:latin typeface="Arial"/>
                <a:cs typeface="Arial"/>
              </a:rPr>
              <a:t>using </a:t>
            </a:r>
            <a:r>
              <a:rPr sz="3200" spc="-60" dirty="0">
                <a:latin typeface="Arial"/>
                <a:cs typeface="Arial"/>
              </a:rPr>
              <a:t>different </a:t>
            </a:r>
            <a:r>
              <a:rPr sz="3200" spc="-85" dirty="0">
                <a:latin typeface="Arial"/>
                <a:cs typeface="Arial"/>
              </a:rPr>
              <a:t>orthogonal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365" dirty="0">
                <a:latin typeface="Arial"/>
                <a:cs typeface="Arial"/>
              </a:rPr>
              <a:t>PN  </a:t>
            </a:r>
            <a:r>
              <a:rPr sz="3200" spc="-190" dirty="0">
                <a:latin typeface="Arial"/>
                <a:cs typeface="Arial"/>
              </a:rPr>
              <a:t>sequence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65" dirty="0">
                <a:latin typeface="Arial"/>
                <a:cs typeface="Arial"/>
              </a:rPr>
              <a:t>Modulate </a:t>
            </a:r>
            <a:r>
              <a:rPr sz="3200" spc="-200" dirty="0">
                <a:latin typeface="Arial"/>
                <a:cs typeface="Arial"/>
              </a:rPr>
              <a:t>each </a:t>
            </a:r>
            <a:r>
              <a:rPr sz="3200" spc="-225" dirty="0">
                <a:latin typeface="Arial"/>
                <a:cs typeface="Arial"/>
              </a:rPr>
              <a:t>users </a:t>
            </a:r>
            <a:r>
              <a:rPr sz="3200" spc="-140" dirty="0">
                <a:latin typeface="Arial"/>
                <a:cs typeface="Arial"/>
              </a:rPr>
              <a:t>data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stream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6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165" dirty="0">
                <a:latin typeface="Arial"/>
                <a:cs typeface="Arial"/>
              </a:rPr>
              <a:t>Using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445" dirty="0">
                <a:latin typeface="Arial"/>
                <a:cs typeface="Arial"/>
              </a:rPr>
              <a:t>BPSK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63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Multiply </a:t>
            </a:r>
            <a:r>
              <a:rPr sz="3200" spc="-145" dirty="0">
                <a:latin typeface="Arial"/>
                <a:cs typeface="Arial"/>
              </a:rPr>
              <a:t>by </a:t>
            </a:r>
            <a:r>
              <a:rPr sz="3200" spc="-155" dirty="0">
                <a:latin typeface="Arial"/>
                <a:cs typeface="Arial"/>
              </a:rPr>
              <a:t>spreading </a:t>
            </a:r>
            <a:r>
              <a:rPr sz="3200" spc="-175" dirty="0">
                <a:latin typeface="Arial"/>
                <a:cs typeface="Arial"/>
              </a:rPr>
              <a:t>code </a:t>
            </a:r>
            <a:r>
              <a:rPr sz="3200" spc="-10" dirty="0">
                <a:latin typeface="Arial"/>
                <a:cs typeface="Arial"/>
              </a:rPr>
              <a:t>of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user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1130" y="429209"/>
            <a:ext cx="66795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405" dirty="0"/>
              <a:t>CDMA </a:t>
            </a:r>
            <a:r>
              <a:rPr sz="4400" spc="-55" dirty="0"/>
              <a:t>in </a:t>
            </a:r>
            <a:r>
              <a:rPr sz="4400" spc="-345" dirty="0"/>
              <a:t>a </a:t>
            </a:r>
            <a:r>
              <a:rPr sz="4400" spc="-810" dirty="0"/>
              <a:t>DSSS</a:t>
            </a:r>
            <a:r>
              <a:rPr sz="4400" spc="-590" dirty="0"/>
              <a:t> </a:t>
            </a:r>
            <a:r>
              <a:rPr sz="4400" spc="-170" dirty="0"/>
              <a:t>Environment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33400" y="1371600"/>
            <a:ext cx="8077200" cy="52706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2961" rIns="0" bIns="0" rtlCol="0">
            <a:spAutoFit/>
          </a:bodyPr>
          <a:lstStyle/>
          <a:p>
            <a:pPr marL="2856865" marR="5080" indent="-2707640">
              <a:lnSpc>
                <a:spcPct val="100000"/>
              </a:lnSpc>
              <a:spcBef>
                <a:spcPts val="110"/>
              </a:spcBef>
            </a:pPr>
            <a:r>
              <a:rPr spc="-345" dirty="0"/>
              <a:t>Seven </a:t>
            </a:r>
            <a:r>
              <a:rPr spc="-235" dirty="0"/>
              <a:t>Channel </a:t>
            </a:r>
            <a:r>
              <a:rPr spc="-360" dirty="0"/>
              <a:t>CDMA </a:t>
            </a:r>
            <a:r>
              <a:rPr spc="-229" dirty="0"/>
              <a:t>Encoding </a:t>
            </a:r>
            <a:r>
              <a:rPr spc="-180" dirty="0"/>
              <a:t>and  </a:t>
            </a:r>
            <a:r>
              <a:rPr spc="-225" dirty="0"/>
              <a:t>Decoding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773379"/>
            <a:ext cx="8763000" cy="4299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7122" y="572769"/>
            <a:ext cx="67240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465" dirty="0"/>
              <a:t>FHSS </a:t>
            </a:r>
            <a:r>
              <a:rPr sz="2800" spc="-145" dirty="0"/>
              <a:t>(Frequency </a:t>
            </a:r>
            <a:r>
              <a:rPr sz="2800" spc="-120" dirty="0"/>
              <a:t>Hopping </a:t>
            </a:r>
            <a:r>
              <a:rPr sz="2800" spc="-204" dirty="0"/>
              <a:t>Spread </a:t>
            </a:r>
            <a:r>
              <a:rPr sz="2800" spc="-130" dirty="0"/>
              <a:t>Spectrum)</a:t>
            </a:r>
            <a:r>
              <a:rPr sz="2800" spc="-250" dirty="0"/>
              <a:t> </a:t>
            </a:r>
            <a:r>
              <a:rPr sz="2800" spc="-90" dirty="0"/>
              <a:t>III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465832" y="2598419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99058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90587" y="44450"/>
                </a:lnTo>
                <a:lnTo>
                  <a:pt x="990587" y="31750"/>
                </a:lnTo>
                <a:close/>
              </a:path>
              <a:path w="1066800" h="76200">
                <a:moveTo>
                  <a:pt x="1066800" y="38100"/>
                </a:moveTo>
                <a:lnTo>
                  <a:pt x="1054100" y="31750"/>
                </a:lnTo>
                <a:lnTo>
                  <a:pt x="990600" y="0"/>
                </a:lnTo>
                <a:lnTo>
                  <a:pt x="990600" y="76200"/>
                </a:lnTo>
                <a:lnTo>
                  <a:pt x="1054100" y="44450"/>
                </a:lnTo>
                <a:lnTo>
                  <a:pt x="1066800" y="3810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04735" y="2979166"/>
            <a:ext cx="164465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67995" algn="l"/>
              </a:tabLst>
            </a:pPr>
            <a:r>
              <a:rPr sz="3000" u="heavy" spc="-7" baseline="-1805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Arial"/>
                <a:cs typeface="Arial"/>
              </a:rPr>
              <a:t> 	</a:t>
            </a:r>
            <a:r>
              <a:rPr sz="3000" spc="-382" baseline="-1805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hopping</a:t>
            </a:r>
            <a:endParaRPr sz="2000">
              <a:latin typeface="Arial"/>
              <a:cs typeface="Arial"/>
            </a:endParaRPr>
          </a:p>
          <a:p>
            <a:pPr marL="506730">
              <a:lnSpc>
                <a:spcPct val="100000"/>
              </a:lnSpc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sequence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39868" y="2598419"/>
            <a:ext cx="360680" cy="76200"/>
          </a:xfrm>
          <a:custGeom>
            <a:avLst/>
            <a:gdLst/>
            <a:ahLst/>
            <a:cxnLst/>
            <a:rect l="l" t="t" r="r" b="b"/>
            <a:pathLst>
              <a:path w="360679" h="76200">
                <a:moveTo>
                  <a:pt x="360299" y="38100"/>
                </a:moveTo>
                <a:lnTo>
                  <a:pt x="347599" y="31750"/>
                </a:lnTo>
                <a:lnTo>
                  <a:pt x="284099" y="0"/>
                </a:lnTo>
                <a:lnTo>
                  <a:pt x="284099" y="31750"/>
                </a:lnTo>
                <a:lnTo>
                  <a:pt x="0" y="31750"/>
                </a:lnTo>
                <a:lnTo>
                  <a:pt x="0" y="44450"/>
                </a:lnTo>
                <a:lnTo>
                  <a:pt x="284099" y="44450"/>
                </a:lnTo>
                <a:lnTo>
                  <a:pt x="284099" y="76200"/>
                </a:lnTo>
                <a:lnTo>
                  <a:pt x="347599" y="44450"/>
                </a:lnTo>
                <a:lnTo>
                  <a:pt x="360299" y="3810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68948" y="2865120"/>
            <a:ext cx="75691" cy="259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69333" y="1740535"/>
            <a:ext cx="135826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na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rr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o</a:t>
            </a:r>
            <a:r>
              <a:rPr sz="2000" spc="-40" dirty="0">
                <a:solidFill>
                  <a:srgbClr val="C0504D"/>
                </a:solidFill>
                <a:latin typeface="Arial"/>
                <a:cs typeface="Arial"/>
              </a:rPr>
              <a:t>w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b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an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2632" y="2407920"/>
            <a:ext cx="1507490" cy="457200"/>
          </a:xfrm>
          <a:prstGeom prst="rect">
            <a:avLst/>
          </a:prstGeom>
          <a:ln w="12700">
            <a:solidFill>
              <a:srgbClr val="C0504D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55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modulator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1055" y="2407920"/>
            <a:ext cx="1391920" cy="457200"/>
          </a:xfrm>
          <a:prstGeom prst="rect">
            <a:avLst/>
          </a:prstGeom>
          <a:ln w="12700">
            <a:solidFill>
              <a:srgbClr val="C0504D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55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modulator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92468" y="2077339"/>
            <a:ext cx="2246630" cy="565785"/>
            <a:chOff x="6792468" y="2077339"/>
            <a:chExt cx="2246630" cy="565785"/>
          </a:xfrm>
        </p:grpSpPr>
        <p:sp>
          <p:nvSpPr>
            <p:cNvPr id="11" name="object 11"/>
            <p:cNvSpPr/>
            <p:nvPr/>
          </p:nvSpPr>
          <p:spPr>
            <a:xfrm>
              <a:off x="6792468" y="2129027"/>
              <a:ext cx="2246630" cy="514350"/>
            </a:xfrm>
            <a:custGeom>
              <a:avLst/>
              <a:gdLst/>
              <a:ahLst/>
              <a:cxnLst/>
              <a:rect l="l" t="t" r="r" b="b"/>
              <a:pathLst>
                <a:path w="2246629" h="514350">
                  <a:moveTo>
                    <a:pt x="2246376" y="0"/>
                  </a:moveTo>
                  <a:lnTo>
                    <a:pt x="2233676" y="0"/>
                  </a:lnTo>
                  <a:lnTo>
                    <a:pt x="2233676" y="501142"/>
                  </a:lnTo>
                  <a:lnTo>
                    <a:pt x="0" y="501142"/>
                  </a:lnTo>
                  <a:lnTo>
                    <a:pt x="0" y="507492"/>
                  </a:lnTo>
                  <a:lnTo>
                    <a:pt x="0" y="513842"/>
                  </a:lnTo>
                  <a:lnTo>
                    <a:pt x="2246376" y="513842"/>
                  </a:lnTo>
                  <a:lnTo>
                    <a:pt x="2246376" y="508000"/>
                  </a:lnTo>
                  <a:lnTo>
                    <a:pt x="2246376" y="507492"/>
                  </a:lnTo>
                  <a:lnTo>
                    <a:pt x="224637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03767" y="2077339"/>
              <a:ext cx="235076" cy="1033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62318" y="1798700"/>
            <a:ext cx="180530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Spread</a:t>
            </a:r>
            <a:r>
              <a:rPr sz="2000" spc="-14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transmit</a:t>
            </a:r>
            <a:endParaRPr sz="2000">
              <a:latin typeface="Arial"/>
              <a:cs typeface="Arial"/>
            </a:endParaRPr>
          </a:p>
          <a:p>
            <a:pPr marL="8890"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72666" y="1713693"/>
            <a:ext cx="1990089" cy="81280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b="1" spc="-5" dirty="0">
                <a:solidFill>
                  <a:srgbClr val="C0504D"/>
                </a:solidFill>
                <a:latin typeface="Arial"/>
                <a:cs typeface="Arial"/>
              </a:rPr>
              <a:t>transmitter</a:t>
            </a:r>
            <a:endParaRPr sz="2000">
              <a:latin typeface="Arial"/>
              <a:cs typeface="Arial"/>
            </a:endParaRPr>
          </a:p>
          <a:p>
            <a:pPr marL="935990">
              <a:lnSpc>
                <a:spcPct val="100000"/>
              </a:lnSpc>
              <a:spcBef>
                <a:spcPts val="70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user</a:t>
            </a:r>
            <a:r>
              <a:rPr sz="2000" spc="-17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167127" y="4351020"/>
            <a:ext cx="595630" cy="124460"/>
            <a:chOff x="2167127" y="4351020"/>
            <a:chExt cx="595630" cy="124460"/>
          </a:xfrm>
        </p:grpSpPr>
        <p:sp>
          <p:nvSpPr>
            <p:cNvPr id="16" name="object 16"/>
            <p:cNvSpPr/>
            <p:nvPr/>
          </p:nvSpPr>
          <p:spPr>
            <a:xfrm>
              <a:off x="2167128" y="4462779"/>
              <a:ext cx="303530" cy="12700"/>
            </a:xfrm>
            <a:custGeom>
              <a:avLst/>
              <a:gdLst/>
              <a:ahLst/>
              <a:cxnLst/>
              <a:rect l="l" t="t" r="r" b="b"/>
              <a:pathLst>
                <a:path w="303530" h="12700">
                  <a:moveTo>
                    <a:pt x="303149" y="6350"/>
                  </a:moveTo>
                  <a:lnTo>
                    <a:pt x="290449" y="6350"/>
                  </a:lnTo>
                  <a:lnTo>
                    <a:pt x="290449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303149" y="12700"/>
                  </a:lnTo>
                  <a:lnTo>
                    <a:pt x="303149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57577" y="4351020"/>
              <a:ext cx="304800" cy="1174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4303776" y="4381500"/>
            <a:ext cx="268224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80617" y="3474465"/>
            <a:ext cx="1267460" cy="8388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solidFill>
                  <a:srgbClr val="C0504D"/>
                </a:solidFill>
                <a:latin typeface="Arial"/>
                <a:cs typeface="Arial"/>
              </a:rPr>
              <a:t>receiver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61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received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67155" y="4288612"/>
            <a:ext cx="6858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g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0" y="4191000"/>
            <a:ext cx="1774189" cy="457200"/>
          </a:xfrm>
          <a:prstGeom prst="rect">
            <a:avLst/>
          </a:prstGeom>
          <a:ln w="12700">
            <a:solidFill>
              <a:srgbClr val="C0504D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180975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demodulator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726935" y="4381500"/>
            <a:ext cx="63500" cy="76200"/>
          </a:xfrm>
          <a:custGeom>
            <a:avLst/>
            <a:gdLst/>
            <a:ahLst/>
            <a:cxnLst/>
            <a:rect l="l" t="t" r="r" b="b"/>
            <a:pathLst>
              <a:path w="63500" h="76200">
                <a:moveTo>
                  <a:pt x="0" y="0"/>
                </a:moveTo>
                <a:lnTo>
                  <a:pt x="0" y="76200"/>
                </a:lnTo>
                <a:lnTo>
                  <a:pt x="63500" y="44450"/>
                </a:lnTo>
                <a:lnTo>
                  <a:pt x="12700" y="44450"/>
                </a:lnTo>
                <a:lnTo>
                  <a:pt x="12700" y="31750"/>
                </a:lnTo>
                <a:lnTo>
                  <a:pt x="6350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333235" y="4077157"/>
            <a:ext cx="1033144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8320" algn="l"/>
              </a:tabLst>
            </a:pPr>
            <a:r>
              <a:rPr sz="2000" u="sng" spc="-5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Arial"/>
                <a:cs typeface="Arial"/>
              </a:rPr>
              <a:t> 	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72810" y="3061843"/>
            <a:ext cx="129857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frequency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65" dirty="0">
                <a:solidFill>
                  <a:srgbClr val="C0504D"/>
                </a:solidFill>
                <a:latin typeface="Arial"/>
                <a:cs typeface="Arial"/>
              </a:rPr>
              <a:t>y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nth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iz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79335" y="3290570"/>
            <a:ext cx="76327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02867" y="5031994"/>
            <a:ext cx="163576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1120140" algn="l"/>
                <a:tab pos="1622425" algn="l"/>
              </a:tabLst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hopping 	</a:t>
            </a:r>
            <a:r>
              <a:rPr sz="2000" u="heavy" spc="-10" dirty="0">
                <a:solidFill>
                  <a:srgbClr val="C0504D"/>
                </a:solidFill>
                <a:uFill>
                  <a:solidFill>
                    <a:srgbClr val="C0504D"/>
                  </a:solidFill>
                </a:uFill>
                <a:latin typeface="Arial"/>
                <a:cs typeface="Arial"/>
              </a:rPr>
              <a:t>	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sequence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2344" y="4191000"/>
            <a:ext cx="1551940" cy="457200"/>
          </a:xfrm>
          <a:prstGeom prst="rect">
            <a:avLst/>
          </a:prstGeom>
          <a:ln w="12700">
            <a:solidFill>
              <a:srgbClr val="C0504D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demodulator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493134" y="4648200"/>
            <a:ext cx="76200" cy="370205"/>
            <a:chOff x="3493134" y="4648200"/>
            <a:chExt cx="76200" cy="370205"/>
          </a:xfrm>
        </p:grpSpPr>
        <p:sp>
          <p:nvSpPr>
            <p:cNvPr id="29" name="object 29"/>
            <p:cNvSpPr/>
            <p:nvPr/>
          </p:nvSpPr>
          <p:spPr>
            <a:xfrm>
              <a:off x="3524884" y="4724146"/>
              <a:ext cx="19050" cy="294640"/>
            </a:xfrm>
            <a:custGeom>
              <a:avLst/>
              <a:gdLst/>
              <a:ahLst/>
              <a:cxnLst/>
              <a:rect l="l" t="t" r="r" b="b"/>
              <a:pathLst>
                <a:path w="19050" h="294639">
                  <a:moveTo>
                    <a:pt x="12700" y="0"/>
                  </a:moveTo>
                  <a:lnTo>
                    <a:pt x="0" y="380"/>
                  </a:lnTo>
                  <a:lnTo>
                    <a:pt x="6350" y="294131"/>
                  </a:lnTo>
                  <a:lnTo>
                    <a:pt x="18923" y="29375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93134" y="4648200"/>
              <a:ext cx="76200" cy="769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759964" y="5018532"/>
            <a:ext cx="1551940" cy="533400"/>
          </a:xfrm>
          <a:prstGeom prst="rect">
            <a:avLst/>
          </a:prstGeom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23520">
              <a:lnSpc>
                <a:spcPts val="1964"/>
              </a:lnSpc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frequency</a:t>
            </a:r>
            <a:endParaRPr sz="2000">
              <a:latin typeface="Arial"/>
              <a:cs typeface="Arial"/>
            </a:endParaRPr>
          </a:p>
          <a:p>
            <a:pPr marL="140970">
              <a:lnSpc>
                <a:spcPts val="2235"/>
              </a:lnSpc>
            </a:pP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synthesizer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45155" y="5247766"/>
            <a:ext cx="76835" cy="76200"/>
          </a:xfrm>
          <a:custGeom>
            <a:avLst/>
            <a:gdLst/>
            <a:ahLst/>
            <a:cxnLst/>
            <a:rect l="l" t="t" r="r" b="b"/>
            <a:pathLst>
              <a:path w="76835" h="76200">
                <a:moveTo>
                  <a:pt x="65531" y="44704"/>
                </a:moveTo>
                <a:lnTo>
                  <a:pt x="507" y="44704"/>
                </a:lnTo>
                <a:lnTo>
                  <a:pt x="0" y="76200"/>
                </a:lnTo>
                <a:lnTo>
                  <a:pt x="65531" y="44704"/>
                </a:lnTo>
                <a:close/>
              </a:path>
              <a:path w="76835" h="76200">
                <a:moveTo>
                  <a:pt x="13213" y="44450"/>
                </a:moveTo>
                <a:lnTo>
                  <a:pt x="507" y="44450"/>
                </a:lnTo>
                <a:lnTo>
                  <a:pt x="13207" y="44704"/>
                </a:lnTo>
                <a:lnTo>
                  <a:pt x="13213" y="44450"/>
                </a:lnTo>
                <a:close/>
              </a:path>
              <a:path w="76835" h="76200">
                <a:moveTo>
                  <a:pt x="1269" y="0"/>
                </a:moveTo>
                <a:lnTo>
                  <a:pt x="762" y="31750"/>
                </a:lnTo>
                <a:lnTo>
                  <a:pt x="13462" y="32004"/>
                </a:lnTo>
                <a:lnTo>
                  <a:pt x="13213" y="44450"/>
                </a:lnTo>
                <a:lnTo>
                  <a:pt x="65912" y="44450"/>
                </a:lnTo>
                <a:lnTo>
                  <a:pt x="76835" y="39243"/>
                </a:lnTo>
                <a:lnTo>
                  <a:pt x="1269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8113" y="429209"/>
            <a:ext cx="74085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0" dirty="0"/>
              <a:t>Applications </a:t>
            </a:r>
            <a:r>
              <a:rPr sz="4400" spc="-5" dirty="0"/>
              <a:t>of </a:t>
            </a:r>
            <a:r>
              <a:rPr sz="4400" spc="-295" dirty="0"/>
              <a:t>Spread</a:t>
            </a:r>
            <a:r>
              <a:rPr sz="4400" spc="-700" dirty="0"/>
              <a:t> </a:t>
            </a:r>
            <a:r>
              <a:rPr sz="4400" spc="-210" dirty="0"/>
              <a:t>Spectrum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481985"/>
            <a:ext cx="5579110" cy="334645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95" dirty="0">
                <a:latin typeface="Arial"/>
                <a:cs typeface="Arial"/>
              </a:rPr>
              <a:t>Cell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phones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715"/>
              </a:spcBef>
              <a:buChar char="–"/>
              <a:tabLst>
                <a:tab pos="756920" algn="l"/>
              </a:tabLst>
            </a:pPr>
            <a:r>
              <a:rPr sz="2800" spc="-204" dirty="0">
                <a:latin typeface="Arial"/>
                <a:cs typeface="Arial"/>
              </a:rPr>
              <a:t>IS-95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275" dirty="0">
                <a:latin typeface="Arial"/>
                <a:cs typeface="Arial"/>
              </a:rPr>
              <a:t>(DS/SS)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720"/>
              </a:spcBef>
              <a:buChar char="–"/>
              <a:tabLst>
                <a:tab pos="756920" algn="l"/>
              </a:tabLst>
            </a:pPr>
            <a:r>
              <a:rPr sz="2800" spc="-305" dirty="0">
                <a:latin typeface="Arial"/>
                <a:cs typeface="Arial"/>
              </a:rPr>
              <a:t>GSM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5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50" dirty="0">
                <a:latin typeface="Arial"/>
                <a:cs typeface="Arial"/>
              </a:rPr>
              <a:t>Global </a:t>
            </a:r>
            <a:r>
              <a:rPr sz="3200" spc="-125" dirty="0">
                <a:latin typeface="Arial"/>
                <a:cs typeface="Arial"/>
              </a:rPr>
              <a:t>Positioning </a:t>
            </a:r>
            <a:r>
              <a:rPr sz="3200" spc="-265" dirty="0">
                <a:latin typeface="Arial"/>
                <a:cs typeface="Arial"/>
              </a:rPr>
              <a:t>System</a:t>
            </a:r>
            <a:r>
              <a:rPr sz="3200" spc="-310" dirty="0">
                <a:latin typeface="Arial"/>
                <a:cs typeface="Arial"/>
              </a:rPr>
              <a:t> </a:t>
            </a:r>
            <a:r>
              <a:rPr sz="3200" spc="-370" dirty="0">
                <a:latin typeface="Arial"/>
                <a:cs typeface="Arial"/>
              </a:rPr>
              <a:t>(GPS)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819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55" dirty="0">
                <a:latin typeface="Arial"/>
                <a:cs typeface="Arial"/>
              </a:rPr>
              <a:t>Wireless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340" dirty="0">
                <a:latin typeface="Arial"/>
                <a:cs typeface="Arial"/>
              </a:rPr>
              <a:t>LANs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40"/>
              </a:spcBef>
            </a:pPr>
            <a:r>
              <a:rPr sz="2800" spc="5" dirty="0">
                <a:latin typeface="Arial"/>
                <a:cs typeface="Arial"/>
              </a:rPr>
              <a:t>–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802.11b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066" y="429209"/>
            <a:ext cx="69456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10" dirty="0"/>
              <a:t>Performance </a:t>
            </a:r>
            <a:r>
              <a:rPr sz="4400" spc="-10" dirty="0"/>
              <a:t>of </a:t>
            </a:r>
            <a:r>
              <a:rPr sz="4400" spc="-555" dirty="0"/>
              <a:t>DS/SS</a:t>
            </a:r>
            <a:r>
              <a:rPr sz="4400" spc="-530" dirty="0"/>
              <a:t> </a:t>
            </a:r>
            <a:r>
              <a:rPr sz="4400" spc="-345" dirty="0"/>
              <a:t>Systems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474826"/>
            <a:ext cx="7928609" cy="3869054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5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95" dirty="0">
                <a:latin typeface="Arial"/>
                <a:cs typeface="Arial"/>
              </a:rPr>
              <a:t>Pseudonoise </a:t>
            </a:r>
            <a:r>
              <a:rPr sz="3200" spc="-240" dirty="0">
                <a:latin typeface="Arial"/>
                <a:cs typeface="Arial"/>
              </a:rPr>
              <a:t>(PN)</a:t>
            </a:r>
            <a:r>
              <a:rPr sz="3200" spc="-245" dirty="0">
                <a:latin typeface="Arial"/>
                <a:cs typeface="Arial"/>
              </a:rPr>
              <a:t> </a:t>
            </a:r>
            <a:r>
              <a:rPr sz="3200" spc="-210" dirty="0">
                <a:latin typeface="Arial"/>
                <a:cs typeface="Arial"/>
              </a:rPr>
              <a:t>codes</a:t>
            </a:r>
            <a:endParaRPr sz="3200">
              <a:latin typeface="Arial"/>
              <a:cs typeface="Arial"/>
            </a:endParaRPr>
          </a:p>
          <a:p>
            <a:pPr marL="287020" marR="2667635" lvl="1" indent="-287020" algn="r">
              <a:lnSpc>
                <a:spcPct val="100000"/>
              </a:lnSpc>
              <a:spcBef>
                <a:spcPts val="425"/>
              </a:spcBef>
              <a:buChar char="–"/>
              <a:tabLst>
                <a:tab pos="287020" algn="l"/>
              </a:tabLst>
            </a:pPr>
            <a:r>
              <a:rPr sz="2800" spc="-210" dirty="0">
                <a:latin typeface="Arial"/>
                <a:cs typeface="Arial"/>
              </a:rPr>
              <a:t>Spread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50" dirty="0">
                <a:latin typeface="Arial"/>
                <a:cs typeface="Arial"/>
              </a:rPr>
              <a:t>at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transmitter</a:t>
            </a:r>
            <a:endParaRPr sz="2800">
              <a:latin typeface="Arial"/>
              <a:cs typeface="Arial"/>
            </a:endParaRPr>
          </a:p>
          <a:p>
            <a:pPr marL="287020" marR="2756535" lvl="1" indent="-287020" algn="r">
              <a:lnSpc>
                <a:spcPct val="100000"/>
              </a:lnSpc>
              <a:spcBef>
                <a:spcPts val="290"/>
              </a:spcBef>
              <a:buChar char="–"/>
              <a:tabLst>
                <a:tab pos="287020" algn="l"/>
              </a:tabLst>
            </a:pPr>
            <a:r>
              <a:rPr sz="2800" spc="-190" dirty="0">
                <a:latin typeface="Arial"/>
                <a:cs typeface="Arial"/>
              </a:rPr>
              <a:t>Despread </a:t>
            </a:r>
            <a:r>
              <a:rPr sz="2800" spc="-140" dirty="0">
                <a:latin typeface="Arial"/>
                <a:cs typeface="Arial"/>
              </a:rPr>
              <a:t>signal </a:t>
            </a:r>
            <a:r>
              <a:rPr sz="2800" spc="-50" dirty="0">
                <a:latin typeface="Arial"/>
                <a:cs typeface="Arial"/>
              </a:rPr>
              <a:t>at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receiver</a:t>
            </a:r>
            <a:endParaRPr sz="2800">
              <a:latin typeface="Arial"/>
              <a:cs typeface="Arial"/>
            </a:endParaRPr>
          </a:p>
          <a:p>
            <a:pPr marL="344170" marR="2668905" indent="-344170" algn="r">
              <a:lnSpc>
                <a:spcPct val="100000"/>
              </a:lnSpc>
              <a:spcBef>
                <a:spcPts val="395"/>
              </a:spcBef>
              <a:buChar char="•"/>
              <a:tabLst>
                <a:tab pos="344170" algn="l"/>
                <a:tab pos="357505" algn="l"/>
              </a:tabLst>
            </a:pPr>
            <a:r>
              <a:rPr sz="3200" spc="-125" dirty="0">
                <a:latin typeface="Arial"/>
                <a:cs typeface="Arial"/>
              </a:rPr>
              <a:t>Ideal </a:t>
            </a:r>
            <a:r>
              <a:rPr sz="3200" spc="-370" dirty="0">
                <a:latin typeface="Arial"/>
                <a:cs typeface="Arial"/>
              </a:rPr>
              <a:t>PN </a:t>
            </a:r>
            <a:r>
              <a:rPr sz="3200" spc="-210" dirty="0">
                <a:latin typeface="Arial"/>
                <a:cs typeface="Arial"/>
              </a:rPr>
              <a:t>sequences </a:t>
            </a:r>
            <a:r>
              <a:rPr sz="3200" spc="-125" dirty="0">
                <a:latin typeface="Arial"/>
                <a:cs typeface="Arial"/>
              </a:rPr>
              <a:t>should</a:t>
            </a:r>
            <a:r>
              <a:rPr sz="3200" spc="-56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be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25"/>
              </a:spcBef>
              <a:buChar char="–"/>
              <a:tabLst>
                <a:tab pos="756920" algn="l"/>
              </a:tabLst>
            </a:pPr>
            <a:r>
              <a:rPr sz="2800" spc="-100" dirty="0">
                <a:latin typeface="Arial"/>
                <a:cs typeface="Arial"/>
              </a:rPr>
              <a:t>Orthogonal </a:t>
            </a:r>
            <a:r>
              <a:rPr sz="2800" spc="-90" dirty="0">
                <a:latin typeface="Arial"/>
                <a:cs typeface="Arial"/>
              </a:rPr>
              <a:t>(no</a:t>
            </a:r>
            <a:r>
              <a:rPr sz="2800" spc="-30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interference)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800" spc="-180" dirty="0">
                <a:latin typeface="Arial"/>
                <a:cs typeface="Arial"/>
              </a:rPr>
              <a:t>Random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(security)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ts val="3220"/>
              </a:lnSpc>
              <a:spcBef>
                <a:spcPts val="490"/>
              </a:spcBef>
              <a:buChar char="–"/>
              <a:tabLst>
                <a:tab pos="756920" algn="l"/>
              </a:tabLst>
            </a:pPr>
            <a:r>
              <a:rPr sz="2800" spc="-85" dirty="0">
                <a:latin typeface="Arial"/>
                <a:cs typeface="Arial"/>
              </a:rPr>
              <a:t>Autocorrelation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similar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to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white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noise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(high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at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50" dirty="0">
                <a:latin typeface="Symbol"/>
                <a:cs typeface="Symbol"/>
              </a:rPr>
              <a:t></a:t>
            </a:r>
            <a:r>
              <a:rPr sz="2800" spc="-150" dirty="0">
                <a:latin typeface="Arial"/>
                <a:cs typeface="Arial"/>
              </a:rPr>
              <a:t>=0  </a:t>
            </a:r>
            <a:r>
              <a:rPr sz="2800" spc="-130" dirty="0">
                <a:latin typeface="Arial"/>
                <a:cs typeface="Arial"/>
              </a:rPr>
              <a:t>and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low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for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dirty="0">
                <a:latin typeface="Symbol"/>
                <a:cs typeface="Symbol"/>
              </a:rPr>
              <a:t>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not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equal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0)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4025" y="429209"/>
            <a:ext cx="56680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5" dirty="0"/>
              <a:t>PN </a:t>
            </a:r>
            <a:r>
              <a:rPr sz="4400" spc="-315" dirty="0"/>
              <a:t>Sequence</a:t>
            </a:r>
            <a:r>
              <a:rPr sz="4400" spc="-20" dirty="0"/>
              <a:t> </a:t>
            </a:r>
            <a:r>
              <a:rPr sz="4400" spc="-180" dirty="0"/>
              <a:t>Generation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39367" y="1667914"/>
            <a:ext cx="6655434" cy="9925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82270" indent="-344805">
              <a:lnSpc>
                <a:spcPct val="100000"/>
              </a:lnSpc>
              <a:spcBef>
                <a:spcPts val="409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175" dirty="0">
                <a:latin typeface="Arial"/>
                <a:cs typeface="Arial"/>
              </a:rPr>
              <a:t>Codes </a:t>
            </a:r>
            <a:r>
              <a:rPr sz="2000" spc="-95" dirty="0">
                <a:latin typeface="Arial"/>
                <a:cs typeface="Arial"/>
              </a:rPr>
              <a:t>are </a:t>
            </a:r>
            <a:r>
              <a:rPr sz="2000" spc="-55" dirty="0">
                <a:latin typeface="Arial"/>
                <a:cs typeface="Arial"/>
              </a:rPr>
              <a:t>periodic </a:t>
            </a:r>
            <a:r>
              <a:rPr sz="2000" spc="-95" dirty="0">
                <a:latin typeface="Arial"/>
                <a:cs typeface="Arial"/>
              </a:rPr>
              <a:t>and generated </a:t>
            </a:r>
            <a:r>
              <a:rPr sz="2000" spc="-80" dirty="0">
                <a:latin typeface="Arial"/>
                <a:cs typeface="Arial"/>
              </a:rPr>
              <a:t>by </a:t>
            </a:r>
            <a:r>
              <a:rPr sz="2000" spc="-160" dirty="0">
                <a:latin typeface="Arial"/>
                <a:cs typeface="Arial"/>
              </a:rPr>
              <a:t>a </a:t>
            </a:r>
            <a:r>
              <a:rPr sz="2000" spc="-30" dirty="0">
                <a:latin typeface="Arial"/>
                <a:cs typeface="Arial"/>
              </a:rPr>
              <a:t>shift </a:t>
            </a:r>
            <a:r>
              <a:rPr sz="2000" spc="-75" dirty="0">
                <a:latin typeface="Arial"/>
                <a:cs typeface="Arial"/>
              </a:rPr>
              <a:t>register </a:t>
            </a:r>
            <a:r>
              <a:rPr sz="2000" spc="-95" dirty="0">
                <a:latin typeface="Arial"/>
                <a:cs typeface="Arial"/>
              </a:rPr>
              <a:t>and</a:t>
            </a:r>
            <a:r>
              <a:rPr sz="2000" spc="-285" dirty="0">
                <a:latin typeface="Arial"/>
                <a:cs typeface="Arial"/>
              </a:rPr>
              <a:t> </a:t>
            </a:r>
            <a:r>
              <a:rPr sz="2000" spc="-335" dirty="0">
                <a:latin typeface="Arial"/>
                <a:cs typeface="Arial"/>
              </a:rPr>
              <a:t>XOR</a:t>
            </a:r>
            <a:endParaRPr sz="2000">
              <a:latin typeface="Arial"/>
              <a:cs typeface="Arial"/>
            </a:endParaRPr>
          </a:p>
          <a:p>
            <a:pPr marL="382270" indent="-344805">
              <a:lnSpc>
                <a:spcPts val="2290"/>
              </a:lnSpc>
              <a:spcBef>
                <a:spcPts val="315"/>
              </a:spcBef>
              <a:buChar char="•"/>
              <a:tabLst>
                <a:tab pos="382270" algn="l"/>
                <a:tab pos="382905" algn="l"/>
              </a:tabLst>
            </a:pPr>
            <a:r>
              <a:rPr sz="2000" spc="-65" dirty="0">
                <a:latin typeface="Arial"/>
                <a:cs typeface="Arial"/>
              </a:rPr>
              <a:t>Maximum-length </a:t>
            </a:r>
            <a:r>
              <a:rPr sz="2000" spc="-95" dirty="0">
                <a:latin typeface="Arial"/>
                <a:cs typeface="Arial"/>
              </a:rPr>
              <a:t>(ML) </a:t>
            </a:r>
            <a:r>
              <a:rPr sz="2000" spc="-30" dirty="0">
                <a:latin typeface="Arial"/>
                <a:cs typeface="Arial"/>
              </a:rPr>
              <a:t>shift </a:t>
            </a:r>
            <a:r>
              <a:rPr sz="2000" spc="-75" dirty="0">
                <a:latin typeface="Arial"/>
                <a:cs typeface="Arial"/>
              </a:rPr>
              <a:t>register </a:t>
            </a:r>
            <a:r>
              <a:rPr sz="2000" spc="-130" dirty="0">
                <a:latin typeface="Arial"/>
                <a:cs typeface="Arial"/>
              </a:rPr>
              <a:t>sequences, </a:t>
            </a:r>
            <a:r>
              <a:rPr sz="2000" i="1" spc="-95" dirty="0">
                <a:latin typeface="Carlito"/>
                <a:cs typeface="Carlito"/>
              </a:rPr>
              <a:t>m-</a:t>
            </a:r>
            <a:r>
              <a:rPr sz="2000" spc="-95" dirty="0">
                <a:latin typeface="Arial"/>
                <a:cs typeface="Arial"/>
              </a:rPr>
              <a:t>stage</a:t>
            </a:r>
            <a:r>
              <a:rPr sz="2000" spc="-2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shift</a:t>
            </a:r>
            <a:endParaRPr sz="2000">
              <a:latin typeface="Arial"/>
              <a:cs typeface="Arial"/>
            </a:endParaRPr>
          </a:p>
          <a:p>
            <a:pPr marL="382270">
              <a:lnSpc>
                <a:spcPts val="2290"/>
              </a:lnSpc>
            </a:pPr>
            <a:r>
              <a:rPr sz="2000" spc="-110" dirty="0">
                <a:latin typeface="Arial"/>
                <a:cs typeface="Arial"/>
              </a:rPr>
              <a:t>register, </a:t>
            </a:r>
            <a:r>
              <a:rPr sz="2000" spc="-55" dirty="0">
                <a:latin typeface="Arial"/>
                <a:cs typeface="Arial"/>
              </a:rPr>
              <a:t>length: </a:t>
            </a:r>
            <a:r>
              <a:rPr sz="2000" i="1" spc="-5" dirty="0">
                <a:latin typeface="Carlito"/>
                <a:cs typeface="Carlito"/>
              </a:rPr>
              <a:t>n = </a:t>
            </a:r>
            <a:r>
              <a:rPr sz="2000" i="1" spc="-10" dirty="0">
                <a:latin typeface="Carlito"/>
                <a:cs typeface="Carlito"/>
              </a:rPr>
              <a:t>2</a:t>
            </a:r>
            <a:r>
              <a:rPr sz="1950" i="1" spc="-15" baseline="21367" dirty="0">
                <a:latin typeface="Carlito"/>
                <a:cs typeface="Carlito"/>
              </a:rPr>
              <a:t>m </a:t>
            </a:r>
            <a:r>
              <a:rPr sz="2000" i="1" spc="-125" dirty="0">
                <a:latin typeface="Arial"/>
                <a:cs typeface="Arial"/>
              </a:rPr>
              <a:t>– </a:t>
            </a:r>
            <a:r>
              <a:rPr sz="2000" i="1" spc="-5" dirty="0">
                <a:latin typeface="Carlito"/>
                <a:cs typeface="Carlito"/>
              </a:rPr>
              <a:t>1</a:t>
            </a:r>
            <a:r>
              <a:rPr sz="2000" i="1" spc="245" dirty="0">
                <a:latin typeface="Carlito"/>
                <a:cs typeface="Carlito"/>
              </a:rPr>
              <a:t> </a:t>
            </a:r>
            <a:r>
              <a:rPr sz="2000" spc="-40" dirty="0">
                <a:latin typeface="Arial"/>
                <a:cs typeface="Arial"/>
              </a:rPr>
              <a:t>bits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93291" y="3489959"/>
            <a:ext cx="6216650" cy="1542415"/>
            <a:chOff x="1193291" y="3489959"/>
            <a:chExt cx="6216650" cy="1542415"/>
          </a:xfrm>
        </p:grpSpPr>
        <p:sp>
          <p:nvSpPr>
            <p:cNvPr id="5" name="object 5"/>
            <p:cNvSpPr/>
            <p:nvPr/>
          </p:nvSpPr>
          <p:spPr>
            <a:xfrm>
              <a:off x="1212341" y="3509009"/>
              <a:ext cx="6178550" cy="1504315"/>
            </a:xfrm>
            <a:custGeom>
              <a:avLst/>
              <a:gdLst/>
              <a:ahLst/>
              <a:cxnLst/>
              <a:rect l="l" t="t" r="r" b="b"/>
              <a:pathLst>
                <a:path w="6178550" h="1504314">
                  <a:moveTo>
                    <a:pt x="0" y="1110995"/>
                  </a:moveTo>
                  <a:lnTo>
                    <a:pt x="6178296" y="1110995"/>
                  </a:lnTo>
                </a:path>
                <a:path w="6178550" h="1504314">
                  <a:moveTo>
                    <a:pt x="3089148" y="1504188"/>
                  </a:moveTo>
                  <a:lnTo>
                    <a:pt x="3089148" y="0"/>
                  </a:lnTo>
                </a:path>
              </a:pathLst>
            </a:custGeom>
            <a:ln w="38100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3969" y="3793997"/>
              <a:ext cx="6065520" cy="957580"/>
            </a:xfrm>
            <a:custGeom>
              <a:avLst/>
              <a:gdLst/>
              <a:ahLst/>
              <a:cxnLst/>
              <a:rect l="l" t="t" r="r" b="b"/>
              <a:pathLst>
                <a:path w="6065520" h="957579">
                  <a:moveTo>
                    <a:pt x="320040" y="957071"/>
                  </a:moveTo>
                  <a:lnTo>
                    <a:pt x="647700" y="4571"/>
                  </a:lnTo>
                </a:path>
                <a:path w="6065520" h="957579">
                  <a:moveTo>
                    <a:pt x="976884" y="957071"/>
                  </a:moveTo>
                  <a:lnTo>
                    <a:pt x="650748" y="4571"/>
                  </a:lnTo>
                </a:path>
                <a:path w="6065520" h="957579">
                  <a:moveTo>
                    <a:pt x="5077968" y="952500"/>
                  </a:moveTo>
                  <a:lnTo>
                    <a:pt x="5405628" y="0"/>
                  </a:lnTo>
                </a:path>
                <a:path w="6065520" h="957579">
                  <a:moveTo>
                    <a:pt x="5734811" y="952500"/>
                  </a:moveTo>
                  <a:lnTo>
                    <a:pt x="5408676" y="0"/>
                  </a:lnTo>
                </a:path>
                <a:path w="6065520" h="957579">
                  <a:moveTo>
                    <a:pt x="2688335" y="957071"/>
                  </a:moveTo>
                  <a:lnTo>
                    <a:pt x="3015996" y="4571"/>
                  </a:lnTo>
                </a:path>
                <a:path w="6065520" h="957579">
                  <a:moveTo>
                    <a:pt x="3346704" y="957071"/>
                  </a:moveTo>
                  <a:lnTo>
                    <a:pt x="3019044" y="4571"/>
                  </a:lnTo>
                </a:path>
                <a:path w="6065520" h="957579">
                  <a:moveTo>
                    <a:pt x="969263" y="957071"/>
                  </a:moveTo>
                  <a:lnTo>
                    <a:pt x="2688335" y="957071"/>
                  </a:lnTo>
                </a:path>
                <a:path w="6065520" h="957579">
                  <a:moveTo>
                    <a:pt x="3355848" y="957071"/>
                  </a:moveTo>
                  <a:lnTo>
                    <a:pt x="5074920" y="957071"/>
                  </a:lnTo>
                </a:path>
                <a:path w="6065520" h="957579">
                  <a:moveTo>
                    <a:pt x="5747004" y="957071"/>
                  </a:moveTo>
                  <a:lnTo>
                    <a:pt x="6065520" y="957071"/>
                  </a:lnTo>
                </a:path>
                <a:path w="6065520" h="957579">
                  <a:moveTo>
                    <a:pt x="0" y="950976"/>
                  </a:moveTo>
                  <a:lnTo>
                    <a:pt x="318516" y="950976"/>
                  </a:lnTo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67225" y="3446221"/>
            <a:ext cx="5600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C0504D"/>
                </a:solidFill>
                <a:latin typeface="Times New Roman"/>
                <a:cs typeface="Times New Roman"/>
              </a:rPr>
              <a:t>R</a:t>
            </a:r>
            <a:r>
              <a:rPr sz="2400" spc="-10" dirty="0">
                <a:solidFill>
                  <a:srgbClr val="C0504D"/>
                </a:solidFill>
                <a:latin typeface="Times New Roman"/>
                <a:cs typeface="Times New Roman"/>
              </a:rPr>
              <a:t>(</a:t>
            </a:r>
            <a:r>
              <a:rPr sz="2400" spc="-50" dirty="0">
                <a:solidFill>
                  <a:srgbClr val="C0504D"/>
                </a:solidFill>
                <a:latin typeface="Symbol"/>
                <a:cs typeface="Symbol"/>
              </a:rPr>
              <a:t></a:t>
            </a: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10710" y="4642230"/>
            <a:ext cx="395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800" spc="10" dirty="0">
                <a:solidFill>
                  <a:srgbClr val="C0504D"/>
                </a:solidFill>
                <a:latin typeface="Times New Roman"/>
                <a:cs typeface="Times New Roman"/>
              </a:rPr>
              <a:t>1</a:t>
            </a:r>
            <a:r>
              <a:rPr sz="1800" dirty="0">
                <a:solidFill>
                  <a:srgbClr val="C0504D"/>
                </a:solidFill>
                <a:latin typeface="Times New Roman"/>
                <a:cs typeface="Times New Roman"/>
              </a:rPr>
              <a:t>/n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5080" y="4677232"/>
            <a:ext cx="310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7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2400" spc="-254" baseline="-17361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04075" y="4145102"/>
            <a:ext cx="5562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Symbol"/>
                <a:cs typeface="Symbol"/>
              </a:rPr>
              <a:t></a:t>
            </a:r>
            <a:r>
              <a:rPr sz="2400" spc="-20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0504D"/>
                </a:solidFill>
                <a:latin typeface="Symbol"/>
                <a:cs typeface="Symbol"/>
              </a:rPr>
              <a:t>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80464" y="4746701"/>
            <a:ext cx="464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2400" spc="-5" dirty="0">
                <a:solidFill>
                  <a:srgbClr val="C0504D"/>
                </a:solidFill>
                <a:latin typeface="Times New Roman"/>
                <a:cs typeface="Times New Roman"/>
              </a:rPr>
              <a:t>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9817" y="4923282"/>
            <a:ext cx="11620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90970" y="4658359"/>
            <a:ext cx="462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solidFill>
                  <a:srgbClr val="C0504D"/>
                </a:solidFill>
                <a:latin typeface="Times New Roman"/>
                <a:cs typeface="Times New Roman"/>
              </a:rPr>
              <a:t>nT</a:t>
            </a:r>
            <a:r>
              <a:rPr sz="2400" spc="-172" baseline="-17361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endParaRPr sz="2400" baseline="-17361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19477" y="4528565"/>
            <a:ext cx="4770120" cy="190500"/>
          </a:xfrm>
          <a:custGeom>
            <a:avLst/>
            <a:gdLst/>
            <a:ahLst/>
            <a:cxnLst/>
            <a:rect l="l" t="t" r="r" b="b"/>
            <a:pathLst>
              <a:path w="4770120" h="190500">
                <a:moveTo>
                  <a:pt x="2731008" y="0"/>
                </a:moveTo>
                <a:lnTo>
                  <a:pt x="2731008" y="158495"/>
                </a:lnTo>
              </a:path>
              <a:path w="4770120" h="190500">
                <a:moveTo>
                  <a:pt x="2039112" y="12191"/>
                </a:moveTo>
                <a:lnTo>
                  <a:pt x="2039112" y="170687"/>
                </a:lnTo>
              </a:path>
              <a:path w="4770120" h="190500">
                <a:moveTo>
                  <a:pt x="0" y="32003"/>
                </a:moveTo>
                <a:lnTo>
                  <a:pt x="0" y="190499"/>
                </a:lnTo>
              </a:path>
              <a:path w="4770120" h="190500">
                <a:moveTo>
                  <a:pt x="4770120" y="25907"/>
                </a:moveTo>
                <a:lnTo>
                  <a:pt x="4770120" y="184403"/>
                </a:lnTo>
              </a:path>
            </a:pathLst>
          </a:custGeom>
          <a:ln w="19812">
            <a:solidFill>
              <a:srgbClr val="FF99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174875" y="5143500"/>
          <a:ext cx="3477895" cy="555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0230"/>
                <a:gridCol w="571500"/>
                <a:gridCol w="569594"/>
                <a:gridCol w="569594"/>
                <a:gridCol w="570865"/>
                <a:gridCol w="568960"/>
              </a:tblGrid>
              <a:tr h="517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9933"/>
                      </a:solidFill>
                      <a:prstDash val="solid"/>
                    </a:lnL>
                    <a:lnR w="38100">
                      <a:solidFill>
                        <a:srgbClr val="FF9933"/>
                      </a:solidFill>
                      <a:prstDash val="solid"/>
                    </a:lnR>
                    <a:lnT w="38100">
                      <a:solidFill>
                        <a:srgbClr val="FF9933"/>
                      </a:solidFill>
                      <a:prstDash val="solid"/>
                    </a:lnT>
                    <a:lnB w="38100">
                      <a:solidFill>
                        <a:srgbClr val="FF9933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2248661" y="6014465"/>
            <a:ext cx="260985" cy="292735"/>
          </a:xfrm>
          <a:custGeom>
            <a:avLst/>
            <a:gdLst/>
            <a:ahLst/>
            <a:cxnLst/>
            <a:rect l="l" t="t" r="r" b="b"/>
            <a:pathLst>
              <a:path w="260985" h="292735">
                <a:moveTo>
                  <a:pt x="0" y="146304"/>
                </a:moveTo>
                <a:lnTo>
                  <a:pt x="6604" y="100063"/>
                </a:lnTo>
                <a:lnTo>
                  <a:pt x="25145" y="59893"/>
                </a:lnTo>
                <a:lnTo>
                  <a:pt x="53339" y="28232"/>
                </a:lnTo>
                <a:lnTo>
                  <a:pt x="89154" y="7454"/>
                </a:lnTo>
                <a:lnTo>
                  <a:pt x="130301" y="0"/>
                </a:lnTo>
                <a:lnTo>
                  <a:pt x="171450" y="7454"/>
                </a:lnTo>
                <a:lnTo>
                  <a:pt x="207263" y="28232"/>
                </a:lnTo>
                <a:lnTo>
                  <a:pt x="235457" y="59893"/>
                </a:lnTo>
                <a:lnTo>
                  <a:pt x="254000" y="100063"/>
                </a:lnTo>
                <a:lnTo>
                  <a:pt x="260604" y="146304"/>
                </a:lnTo>
                <a:lnTo>
                  <a:pt x="254000" y="192544"/>
                </a:lnTo>
                <a:lnTo>
                  <a:pt x="235457" y="232702"/>
                </a:lnTo>
                <a:lnTo>
                  <a:pt x="207263" y="264375"/>
                </a:lnTo>
                <a:lnTo>
                  <a:pt x="171450" y="285140"/>
                </a:lnTo>
                <a:lnTo>
                  <a:pt x="130301" y="292608"/>
                </a:lnTo>
                <a:lnTo>
                  <a:pt x="89154" y="285140"/>
                </a:lnTo>
                <a:lnTo>
                  <a:pt x="53339" y="264375"/>
                </a:lnTo>
                <a:lnTo>
                  <a:pt x="25145" y="232702"/>
                </a:lnTo>
                <a:lnTo>
                  <a:pt x="6604" y="192544"/>
                </a:lnTo>
                <a:lnTo>
                  <a:pt x="0" y="146304"/>
                </a:lnTo>
                <a:close/>
              </a:path>
            </a:pathLst>
          </a:custGeom>
          <a:ln w="381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80666" y="5948273"/>
            <a:ext cx="197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808988" y="5411723"/>
            <a:ext cx="4440555" cy="796925"/>
            <a:chOff x="1808988" y="5411723"/>
            <a:chExt cx="4440555" cy="796925"/>
          </a:xfrm>
        </p:grpSpPr>
        <p:sp>
          <p:nvSpPr>
            <p:cNvPr id="19" name="object 19"/>
            <p:cNvSpPr/>
            <p:nvPr/>
          </p:nvSpPr>
          <p:spPr>
            <a:xfrm>
              <a:off x="1823466" y="5449061"/>
              <a:ext cx="393700" cy="687705"/>
            </a:xfrm>
            <a:custGeom>
              <a:avLst/>
              <a:gdLst/>
              <a:ahLst/>
              <a:cxnLst/>
              <a:rect l="l" t="t" r="r" b="b"/>
              <a:pathLst>
                <a:path w="393700" h="687704">
                  <a:moveTo>
                    <a:pt x="393700" y="679450"/>
                  </a:moveTo>
                  <a:lnTo>
                    <a:pt x="393700" y="687400"/>
                  </a:lnTo>
                  <a:lnTo>
                    <a:pt x="0" y="687400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45436" y="5703569"/>
              <a:ext cx="86868" cy="2987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23466" y="5411723"/>
              <a:ext cx="3554729" cy="796925"/>
            </a:xfrm>
            <a:custGeom>
              <a:avLst/>
              <a:gdLst/>
              <a:ahLst/>
              <a:cxnLst/>
              <a:rect l="l" t="t" r="r" b="b"/>
              <a:pathLst>
                <a:path w="3554729" h="796925">
                  <a:moveTo>
                    <a:pt x="393192" y="43434"/>
                  </a:moveTo>
                  <a:lnTo>
                    <a:pt x="364236" y="28956"/>
                  </a:lnTo>
                  <a:lnTo>
                    <a:pt x="306324" y="0"/>
                  </a:lnTo>
                  <a:lnTo>
                    <a:pt x="306324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306324" y="57912"/>
                  </a:lnTo>
                  <a:lnTo>
                    <a:pt x="306324" y="86868"/>
                  </a:lnTo>
                  <a:lnTo>
                    <a:pt x="364236" y="57912"/>
                  </a:lnTo>
                  <a:lnTo>
                    <a:pt x="393192" y="43434"/>
                  </a:lnTo>
                  <a:close/>
                </a:path>
                <a:path w="3554729" h="796925">
                  <a:moveTo>
                    <a:pt x="830072" y="678167"/>
                  </a:moveTo>
                  <a:lnTo>
                    <a:pt x="821944" y="664362"/>
                  </a:lnTo>
                  <a:lnTo>
                    <a:pt x="813181" y="662025"/>
                  </a:lnTo>
                  <a:lnTo>
                    <a:pt x="697865" y="729234"/>
                  </a:lnTo>
                  <a:lnTo>
                    <a:pt x="813181" y="796442"/>
                  </a:lnTo>
                  <a:lnTo>
                    <a:pt x="821944" y="794105"/>
                  </a:lnTo>
                  <a:lnTo>
                    <a:pt x="830072" y="780288"/>
                  </a:lnTo>
                  <a:lnTo>
                    <a:pt x="827786" y="771423"/>
                  </a:lnTo>
                  <a:lnTo>
                    <a:pt x="780161" y="743712"/>
                  </a:lnTo>
                  <a:lnTo>
                    <a:pt x="776859" y="741743"/>
                  </a:lnTo>
                  <a:lnTo>
                    <a:pt x="733933" y="741743"/>
                  </a:lnTo>
                  <a:lnTo>
                    <a:pt x="733933" y="716724"/>
                  </a:lnTo>
                  <a:lnTo>
                    <a:pt x="776859" y="716724"/>
                  </a:lnTo>
                  <a:lnTo>
                    <a:pt x="780161" y="714756"/>
                  </a:lnTo>
                  <a:lnTo>
                    <a:pt x="827786" y="687031"/>
                  </a:lnTo>
                  <a:lnTo>
                    <a:pt x="830072" y="678167"/>
                  </a:lnTo>
                  <a:close/>
                </a:path>
                <a:path w="3554729" h="796925">
                  <a:moveTo>
                    <a:pt x="3554730" y="636270"/>
                  </a:moveTo>
                  <a:lnTo>
                    <a:pt x="3525774" y="636270"/>
                  </a:lnTo>
                  <a:lnTo>
                    <a:pt x="3525774" y="291846"/>
                  </a:lnTo>
                  <a:lnTo>
                    <a:pt x="3496818" y="291846"/>
                  </a:lnTo>
                  <a:lnTo>
                    <a:pt x="3496818" y="636270"/>
                  </a:lnTo>
                  <a:lnTo>
                    <a:pt x="3467862" y="636270"/>
                  </a:lnTo>
                  <a:lnTo>
                    <a:pt x="3511296" y="723138"/>
                  </a:lnTo>
                  <a:lnTo>
                    <a:pt x="3547491" y="650748"/>
                  </a:lnTo>
                  <a:lnTo>
                    <a:pt x="3554730" y="63627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17082" y="6140957"/>
              <a:ext cx="107441" cy="672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57399" y="6073749"/>
              <a:ext cx="3691890" cy="81915"/>
            </a:xfrm>
            <a:custGeom>
              <a:avLst/>
              <a:gdLst/>
              <a:ahLst/>
              <a:cxnLst/>
              <a:rect l="l" t="t" r="r" b="b"/>
              <a:pathLst>
                <a:path w="3691890" h="81914">
                  <a:moveTo>
                    <a:pt x="3691890" y="67208"/>
                  </a:moveTo>
                  <a:lnTo>
                    <a:pt x="3667125" y="52730"/>
                  </a:lnTo>
                  <a:lnTo>
                    <a:pt x="3576574" y="0"/>
                  </a:lnTo>
                  <a:lnTo>
                    <a:pt x="3567811" y="2336"/>
                  </a:lnTo>
                  <a:lnTo>
                    <a:pt x="3559683" y="16141"/>
                  </a:lnTo>
                  <a:lnTo>
                    <a:pt x="3561969" y="25006"/>
                  </a:lnTo>
                  <a:lnTo>
                    <a:pt x="3609517" y="52730"/>
                  </a:lnTo>
                  <a:lnTo>
                    <a:pt x="46228" y="52730"/>
                  </a:lnTo>
                  <a:lnTo>
                    <a:pt x="42849" y="54698"/>
                  </a:lnTo>
                  <a:lnTo>
                    <a:pt x="0" y="54698"/>
                  </a:lnTo>
                  <a:lnTo>
                    <a:pt x="0" y="79717"/>
                  </a:lnTo>
                  <a:lnTo>
                    <a:pt x="42849" y="79717"/>
                  </a:lnTo>
                  <a:lnTo>
                    <a:pt x="46228" y="81686"/>
                  </a:lnTo>
                  <a:lnTo>
                    <a:pt x="3609594" y="81686"/>
                  </a:lnTo>
                  <a:lnTo>
                    <a:pt x="3634359" y="67208"/>
                  </a:lnTo>
                  <a:lnTo>
                    <a:pt x="3655822" y="79717"/>
                  </a:lnTo>
                  <a:lnTo>
                    <a:pt x="3663175" y="79717"/>
                  </a:lnTo>
                  <a:lnTo>
                    <a:pt x="3663175" y="54698"/>
                  </a:lnTo>
                  <a:lnTo>
                    <a:pt x="3663188" y="81686"/>
                  </a:lnTo>
                  <a:lnTo>
                    <a:pt x="3667125" y="81686"/>
                  </a:lnTo>
                  <a:lnTo>
                    <a:pt x="3691890" y="6720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620258" y="5655970"/>
            <a:ext cx="872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0504D"/>
                </a:solidFill>
                <a:latin typeface="Times New Roman"/>
                <a:cs typeface="Times New Roman"/>
              </a:rPr>
              <a:t>Output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060" y="429209"/>
            <a:ext cx="58591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04" dirty="0"/>
              <a:t>Generating </a:t>
            </a:r>
            <a:r>
              <a:rPr sz="4400" spc="-505" dirty="0"/>
              <a:t>PN</a:t>
            </a:r>
            <a:r>
              <a:rPr sz="4400" spc="-280" dirty="0"/>
              <a:t> </a:t>
            </a:r>
            <a:r>
              <a:rPr sz="4400" spc="-335" dirty="0"/>
              <a:t>Sequences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003800" y="1790700"/>
          <a:ext cx="3790950" cy="4438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2775"/>
                <a:gridCol w="3159125"/>
              </a:tblGrid>
              <a:tr h="944245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800" i="1" dirty="0">
                          <a:latin typeface="Arial"/>
                          <a:cs typeface="Arial"/>
                        </a:rPr>
                        <a:t>m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1663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Stages connected  to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modulo-2</a:t>
                      </a:r>
                      <a:r>
                        <a:rPr sz="28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5" dirty="0">
                          <a:latin typeface="Arial"/>
                          <a:cs typeface="Arial"/>
                        </a:rPr>
                        <a:t>adder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2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1,2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3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1,3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4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1,4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1,4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6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1,6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800" dirty="0">
                          <a:latin typeface="Arial"/>
                          <a:cs typeface="Arial"/>
                        </a:rPr>
                        <a:t>8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800" spc="5" dirty="0">
                          <a:latin typeface="Arial"/>
                          <a:cs typeface="Arial"/>
                        </a:rPr>
                        <a:t>1,5,6,7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00"/>
                      </a:solidFill>
                      <a:prstDash val="solid"/>
                    </a:lnL>
                    <a:lnR w="12700">
                      <a:solidFill>
                        <a:srgbClr val="FFFF00"/>
                      </a:solidFill>
                      <a:prstDash val="solid"/>
                    </a:lnR>
                    <a:lnT w="12700">
                      <a:solidFill>
                        <a:srgbClr val="FFFF00"/>
                      </a:solidFill>
                      <a:prstDash val="solid"/>
                    </a:lnT>
                    <a:lnB w="12700">
                      <a:solidFill>
                        <a:srgbClr val="FFFF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377696" y="1517650"/>
            <a:ext cx="1899920" cy="1163320"/>
            <a:chOff x="1377696" y="1517650"/>
            <a:chExt cx="1899920" cy="1163320"/>
          </a:xfrm>
        </p:grpSpPr>
        <p:sp>
          <p:nvSpPr>
            <p:cNvPr id="5" name="object 5"/>
            <p:cNvSpPr/>
            <p:nvPr/>
          </p:nvSpPr>
          <p:spPr>
            <a:xfrm>
              <a:off x="1762125" y="1517650"/>
              <a:ext cx="1179830" cy="556260"/>
            </a:xfrm>
            <a:custGeom>
              <a:avLst/>
              <a:gdLst/>
              <a:ahLst/>
              <a:cxnLst/>
              <a:rect l="l" t="t" r="r" b="b"/>
              <a:pathLst>
                <a:path w="1179830" h="556260">
                  <a:moveTo>
                    <a:pt x="589026" y="0"/>
                  </a:moveTo>
                  <a:lnTo>
                    <a:pt x="589026" y="556133"/>
                  </a:lnTo>
                </a:path>
                <a:path w="1179830" h="556260">
                  <a:moveTo>
                    <a:pt x="19050" y="0"/>
                  </a:moveTo>
                  <a:lnTo>
                    <a:pt x="19050" y="556133"/>
                  </a:lnTo>
                </a:path>
                <a:path w="1179830" h="556260">
                  <a:moveTo>
                    <a:pt x="1160526" y="0"/>
                  </a:moveTo>
                  <a:lnTo>
                    <a:pt x="1160526" y="556133"/>
                  </a:lnTo>
                </a:path>
                <a:path w="1179830" h="556260">
                  <a:moveTo>
                    <a:pt x="0" y="19050"/>
                  </a:moveTo>
                  <a:lnTo>
                    <a:pt x="1179576" y="19050"/>
                  </a:lnTo>
                </a:path>
                <a:path w="1179830" h="556260">
                  <a:moveTo>
                    <a:pt x="0" y="537083"/>
                  </a:moveTo>
                  <a:lnTo>
                    <a:pt x="1179576" y="537083"/>
                  </a:lnTo>
                </a:path>
              </a:pathLst>
            </a:custGeom>
            <a:ln w="38100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17370" y="2369058"/>
              <a:ext cx="260985" cy="292735"/>
            </a:xfrm>
            <a:custGeom>
              <a:avLst/>
              <a:gdLst/>
              <a:ahLst/>
              <a:cxnLst/>
              <a:rect l="l" t="t" r="r" b="b"/>
              <a:pathLst>
                <a:path w="260985" h="292735">
                  <a:moveTo>
                    <a:pt x="0" y="146303"/>
                  </a:moveTo>
                  <a:lnTo>
                    <a:pt x="6604" y="100075"/>
                  </a:lnTo>
                  <a:lnTo>
                    <a:pt x="25146" y="59943"/>
                  </a:lnTo>
                  <a:lnTo>
                    <a:pt x="53340" y="28193"/>
                  </a:lnTo>
                  <a:lnTo>
                    <a:pt x="89154" y="7492"/>
                  </a:lnTo>
                  <a:lnTo>
                    <a:pt x="130302" y="0"/>
                  </a:lnTo>
                  <a:lnTo>
                    <a:pt x="171450" y="7492"/>
                  </a:lnTo>
                  <a:lnTo>
                    <a:pt x="207263" y="28193"/>
                  </a:lnTo>
                  <a:lnTo>
                    <a:pt x="235457" y="59943"/>
                  </a:lnTo>
                  <a:lnTo>
                    <a:pt x="254000" y="100075"/>
                  </a:lnTo>
                  <a:lnTo>
                    <a:pt x="260604" y="146303"/>
                  </a:lnTo>
                  <a:lnTo>
                    <a:pt x="254000" y="192531"/>
                  </a:lnTo>
                  <a:lnTo>
                    <a:pt x="235457" y="232663"/>
                  </a:lnTo>
                  <a:lnTo>
                    <a:pt x="207263" y="264413"/>
                  </a:lnTo>
                  <a:lnTo>
                    <a:pt x="171450" y="285114"/>
                  </a:lnTo>
                  <a:lnTo>
                    <a:pt x="130302" y="292607"/>
                  </a:lnTo>
                  <a:lnTo>
                    <a:pt x="89154" y="285114"/>
                  </a:lnTo>
                  <a:lnTo>
                    <a:pt x="53340" y="264413"/>
                  </a:lnTo>
                  <a:lnTo>
                    <a:pt x="25146" y="232663"/>
                  </a:lnTo>
                  <a:lnTo>
                    <a:pt x="6604" y="192531"/>
                  </a:lnTo>
                  <a:lnTo>
                    <a:pt x="0" y="146303"/>
                  </a:lnTo>
                  <a:close/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2174" y="1803654"/>
              <a:ext cx="393700" cy="687705"/>
            </a:xfrm>
            <a:custGeom>
              <a:avLst/>
              <a:gdLst/>
              <a:ahLst/>
              <a:cxnLst/>
              <a:rect l="l" t="t" r="r" b="b"/>
              <a:pathLst>
                <a:path w="393700" h="687705">
                  <a:moveTo>
                    <a:pt x="393700" y="679450"/>
                  </a:moveTo>
                  <a:lnTo>
                    <a:pt x="393700" y="687451"/>
                  </a:lnTo>
                  <a:lnTo>
                    <a:pt x="0" y="687451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12620" y="2058162"/>
              <a:ext cx="86868" cy="2987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92174" y="1767839"/>
              <a:ext cx="393700" cy="86995"/>
            </a:xfrm>
            <a:custGeom>
              <a:avLst/>
              <a:gdLst/>
              <a:ahLst/>
              <a:cxnLst/>
              <a:rect l="l" t="t" r="r" b="b"/>
              <a:pathLst>
                <a:path w="393700" h="86994">
                  <a:moveTo>
                    <a:pt x="393192" y="43434"/>
                  </a:moveTo>
                  <a:lnTo>
                    <a:pt x="364236" y="28956"/>
                  </a:lnTo>
                  <a:lnTo>
                    <a:pt x="306324" y="0"/>
                  </a:lnTo>
                  <a:lnTo>
                    <a:pt x="306324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306324" y="57912"/>
                  </a:lnTo>
                  <a:lnTo>
                    <a:pt x="306324" y="86868"/>
                  </a:lnTo>
                  <a:lnTo>
                    <a:pt x="364236" y="57912"/>
                  </a:lnTo>
                  <a:lnTo>
                    <a:pt x="393192" y="43434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32254" y="2324608"/>
              <a:ext cx="94741" cy="886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90039" y="2059177"/>
              <a:ext cx="370840" cy="505459"/>
            </a:xfrm>
            <a:custGeom>
              <a:avLst/>
              <a:gdLst/>
              <a:ahLst/>
              <a:cxnLst/>
              <a:rect l="l" t="t" r="r" b="b"/>
              <a:pathLst>
                <a:path w="370839" h="505460">
                  <a:moveTo>
                    <a:pt x="132207" y="386842"/>
                  </a:moveTo>
                  <a:lnTo>
                    <a:pt x="124079" y="372999"/>
                  </a:lnTo>
                  <a:lnTo>
                    <a:pt x="115316" y="370713"/>
                  </a:lnTo>
                  <a:lnTo>
                    <a:pt x="0" y="437896"/>
                  </a:lnTo>
                  <a:lnTo>
                    <a:pt x="115316" y="505079"/>
                  </a:lnTo>
                  <a:lnTo>
                    <a:pt x="124079" y="502793"/>
                  </a:lnTo>
                  <a:lnTo>
                    <a:pt x="132207" y="488950"/>
                  </a:lnTo>
                  <a:lnTo>
                    <a:pt x="129921" y="480060"/>
                  </a:lnTo>
                  <a:lnTo>
                    <a:pt x="82169" y="452374"/>
                  </a:lnTo>
                  <a:lnTo>
                    <a:pt x="78740" y="450342"/>
                  </a:lnTo>
                  <a:lnTo>
                    <a:pt x="36068" y="450342"/>
                  </a:lnTo>
                  <a:lnTo>
                    <a:pt x="36068" y="425450"/>
                  </a:lnTo>
                  <a:lnTo>
                    <a:pt x="78740" y="425450"/>
                  </a:lnTo>
                  <a:lnTo>
                    <a:pt x="82169" y="423418"/>
                  </a:lnTo>
                  <a:lnTo>
                    <a:pt x="129921" y="395732"/>
                  </a:lnTo>
                  <a:lnTo>
                    <a:pt x="132207" y="386842"/>
                  </a:lnTo>
                  <a:close/>
                </a:path>
                <a:path w="370839" h="505460">
                  <a:moveTo>
                    <a:pt x="370459" y="22352"/>
                  </a:moveTo>
                  <a:lnTo>
                    <a:pt x="352171" y="0"/>
                  </a:lnTo>
                  <a:lnTo>
                    <a:pt x="254" y="287909"/>
                  </a:lnTo>
                  <a:lnTo>
                    <a:pt x="18542" y="310261"/>
                  </a:lnTo>
                  <a:lnTo>
                    <a:pt x="370459" y="22352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45281" y="2497074"/>
              <a:ext cx="107315" cy="671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26107" y="2429890"/>
              <a:ext cx="1151890" cy="81915"/>
            </a:xfrm>
            <a:custGeom>
              <a:avLst/>
              <a:gdLst/>
              <a:ahLst/>
              <a:cxnLst/>
              <a:rect l="l" t="t" r="r" b="b"/>
              <a:pathLst>
                <a:path w="1151889" h="81914">
                  <a:moveTo>
                    <a:pt x="1151382" y="67183"/>
                  </a:moveTo>
                  <a:lnTo>
                    <a:pt x="1126490" y="52705"/>
                  </a:lnTo>
                  <a:lnTo>
                    <a:pt x="1036066" y="0"/>
                  </a:lnTo>
                  <a:lnTo>
                    <a:pt x="1027303" y="2286"/>
                  </a:lnTo>
                  <a:lnTo>
                    <a:pt x="1019175" y="16129"/>
                  </a:lnTo>
                  <a:lnTo>
                    <a:pt x="1021461" y="25019"/>
                  </a:lnTo>
                  <a:lnTo>
                    <a:pt x="1069073" y="52705"/>
                  </a:lnTo>
                  <a:lnTo>
                    <a:pt x="46101" y="52705"/>
                  </a:lnTo>
                  <a:lnTo>
                    <a:pt x="42621" y="54737"/>
                  </a:lnTo>
                  <a:lnTo>
                    <a:pt x="0" y="54737"/>
                  </a:lnTo>
                  <a:lnTo>
                    <a:pt x="0" y="79629"/>
                  </a:lnTo>
                  <a:lnTo>
                    <a:pt x="42621" y="79629"/>
                  </a:lnTo>
                  <a:lnTo>
                    <a:pt x="46101" y="81661"/>
                  </a:lnTo>
                  <a:lnTo>
                    <a:pt x="1069213" y="81661"/>
                  </a:lnTo>
                  <a:lnTo>
                    <a:pt x="1093978" y="67183"/>
                  </a:lnTo>
                  <a:lnTo>
                    <a:pt x="1115314" y="79629"/>
                  </a:lnTo>
                  <a:lnTo>
                    <a:pt x="1122540" y="79629"/>
                  </a:lnTo>
                  <a:lnTo>
                    <a:pt x="1122540" y="54749"/>
                  </a:lnTo>
                  <a:lnTo>
                    <a:pt x="1115314" y="54749"/>
                  </a:lnTo>
                  <a:lnTo>
                    <a:pt x="1122553" y="54737"/>
                  </a:lnTo>
                  <a:lnTo>
                    <a:pt x="1122553" y="81661"/>
                  </a:lnTo>
                  <a:lnTo>
                    <a:pt x="1126490" y="81661"/>
                  </a:lnTo>
                  <a:lnTo>
                    <a:pt x="1151382" y="67183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7535" y="1971547"/>
            <a:ext cx="3539490" cy="2209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6200" algn="ctr">
              <a:lnSpc>
                <a:spcPts val="2735"/>
              </a:lnSpc>
              <a:spcBef>
                <a:spcPts val="100"/>
              </a:spcBef>
            </a:pPr>
            <a:r>
              <a:rPr sz="2400" spc="-5" dirty="0">
                <a:solidFill>
                  <a:srgbClr val="C0504D"/>
                </a:solidFill>
                <a:latin typeface="Times New Roman"/>
                <a:cs typeface="Times New Roman"/>
              </a:rPr>
              <a:t>Output</a:t>
            </a:r>
            <a:endParaRPr sz="2400">
              <a:latin typeface="Times New Roman"/>
              <a:cs typeface="Times New Roman"/>
            </a:endParaRPr>
          </a:p>
          <a:p>
            <a:pPr marR="623570" algn="ctr">
              <a:lnSpc>
                <a:spcPts val="2735"/>
              </a:lnSpc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  <a:p>
            <a:pPr marL="394970" indent="-344805">
              <a:lnSpc>
                <a:spcPct val="100000"/>
              </a:lnSpc>
              <a:spcBef>
                <a:spcPts val="430"/>
              </a:spcBef>
              <a:buChar char="•"/>
              <a:tabLst>
                <a:tab pos="394970" algn="l"/>
                <a:tab pos="395605" algn="l"/>
              </a:tabLst>
            </a:pPr>
            <a:r>
              <a:rPr sz="2400" spc="-305" dirty="0">
                <a:latin typeface="Arial"/>
                <a:cs typeface="Arial"/>
              </a:rPr>
              <a:t>Take </a:t>
            </a:r>
            <a:r>
              <a:rPr sz="2400" spc="-140" dirty="0">
                <a:latin typeface="Arial"/>
                <a:cs typeface="Arial"/>
              </a:rPr>
              <a:t>m=2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20" dirty="0">
                <a:latin typeface="Arial"/>
                <a:cs typeface="Arial"/>
              </a:rPr>
              <a:t>=&gt;L=3</a:t>
            </a:r>
            <a:endParaRPr sz="2400">
              <a:latin typeface="Arial"/>
              <a:cs typeface="Arial"/>
            </a:endParaRPr>
          </a:p>
          <a:p>
            <a:pPr marL="394970" indent="-344805">
              <a:lnSpc>
                <a:spcPts val="2845"/>
              </a:lnSpc>
              <a:spcBef>
                <a:spcPts val="125"/>
              </a:spcBef>
              <a:buChar char="•"/>
              <a:tabLst>
                <a:tab pos="394970" algn="l"/>
                <a:tab pos="395605" algn="l"/>
              </a:tabLst>
            </a:pPr>
            <a:r>
              <a:rPr sz="2400" spc="-100" dirty="0">
                <a:latin typeface="Arial"/>
                <a:cs typeface="Arial"/>
              </a:rPr>
              <a:t>c</a:t>
            </a:r>
            <a:r>
              <a:rPr sz="2400" spc="-150" baseline="-17361" dirty="0">
                <a:latin typeface="Arial"/>
                <a:cs typeface="Arial"/>
              </a:rPr>
              <a:t>n</a:t>
            </a:r>
            <a:r>
              <a:rPr sz="2400" spc="-100" dirty="0">
                <a:latin typeface="Arial"/>
                <a:cs typeface="Arial"/>
              </a:rPr>
              <a:t>=[1,1,0,1,1,0, </a:t>
            </a:r>
            <a:r>
              <a:rPr sz="2400" spc="-65" dirty="0">
                <a:latin typeface="Arial"/>
                <a:cs typeface="Arial"/>
              </a:rPr>
              <a:t>. .</a:t>
            </a:r>
            <a:r>
              <a:rPr sz="2400" spc="-4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.],</a:t>
            </a:r>
            <a:endParaRPr sz="2400">
              <a:latin typeface="Arial"/>
              <a:cs typeface="Arial"/>
            </a:endParaRPr>
          </a:p>
          <a:p>
            <a:pPr marL="394970">
              <a:lnSpc>
                <a:spcPts val="2700"/>
              </a:lnSpc>
            </a:pPr>
            <a:r>
              <a:rPr sz="2400" spc="-100" dirty="0">
                <a:latin typeface="Arial"/>
                <a:cs typeface="Arial"/>
              </a:rPr>
              <a:t>usually </a:t>
            </a:r>
            <a:r>
              <a:rPr sz="2400" spc="5" dirty="0">
                <a:latin typeface="Arial"/>
                <a:cs typeface="Arial"/>
              </a:rPr>
              <a:t>written</a:t>
            </a:r>
            <a:r>
              <a:rPr sz="2400" spc="-385" dirty="0">
                <a:latin typeface="Arial"/>
                <a:cs typeface="Arial"/>
              </a:rPr>
              <a:t>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50" dirty="0">
                <a:latin typeface="Arial"/>
                <a:cs typeface="Arial"/>
              </a:rPr>
              <a:t>bipolar</a:t>
            </a:r>
            <a:endParaRPr sz="2400">
              <a:latin typeface="Arial"/>
              <a:cs typeface="Arial"/>
            </a:endParaRPr>
          </a:p>
          <a:p>
            <a:pPr marL="394970">
              <a:lnSpc>
                <a:spcPts val="2735"/>
              </a:lnSpc>
            </a:pPr>
            <a:r>
              <a:rPr sz="2400" spc="-95" dirty="0">
                <a:latin typeface="Arial"/>
                <a:cs typeface="Arial"/>
              </a:rPr>
              <a:t>c</a:t>
            </a:r>
            <a:r>
              <a:rPr sz="2400" spc="-142" baseline="-17361" dirty="0">
                <a:latin typeface="Arial"/>
                <a:cs typeface="Arial"/>
              </a:rPr>
              <a:t>n</a:t>
            </a:r>
            <a:r>
              <a:rPr sz="2400" spc="-95" dirty="0">
                <a:latin typeface="Arial"/>
                <a:cs typeface="Arial"/>
              </a:rPr>
              <a:t>=[1,1,-1,1,1,-1, </a:t>
            </a:r>
            <a:r>
              <a:rPr sz="2400" spc="-65" dirty="0">
                <a:latin typeface="Arial"/>
                <a:cs typeface="Arial"/>
              </a:rPr>
              <a:t>. .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.]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33092" y="5300979"/>
            <a:ext cx="203835" cy="0"/>
          </a:xfrm>
          <a:custGeom>
            <a:avLst/>
            <a:gdLst/>
            <a:ahLst/>
            <a:cxnLst/>
            <a:rect l="l" t="t" r="r" b="b"/>
            <a:pathLst>
              <a:path w="203835">
                <a:moveTo>
                  <a:pt x="0" y="0"/>
                </a:moveTo>
                <a:lnTo>
                  <a:pt x="20370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18233" y="5793130"/>
            <a:ext cx="2374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20" dirty="0">
                <a:latin typeface="Symbol"/>
                <a:cs typeface="Symbol"/>
              </a:rPr>
              <a:t></a:t>
            </a:r>
            <a:r>
              <a:rPr sz="2475" baseline="3367" dirty="0">
                <a:latin typeface="Times New Roman"/>
                <a:cs typeface="Times New Roman"/>
              </a:rPr>
              <a:t>1</a:t>
            </a:r>
            <a:endParaRPr sz="2475" baseline="3367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4582" y="5997346"/>
            <a:ext cx="245427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1889"/>
              </a:lnSpc>
              <a:spcBef>
                <a:spcPts val="105"/>
              </a:spcBef>
            </a:pPr>
            <a:r>
              <a:rPr sz="1650" dirty="0">
                <a:latin typeface="Symbol"/>
                <a:cs typeface="Symbol"/>
              </a:rPr>
              <a:t></a:t>
            </a:r>
            <a:r>
              <a:rPr sz="1650" spc="370" dirty="0">
                <a:latin typeface="Times New Roman"/>
                <a:cs typeface="Times New Roman"/>
              </a:rPr>
              <a:t> </a:t>
            </a:r>
            <a:r>
              <a:rPr sz="2475" baseline="-10101" dirty="0">
                <a:latin typeface="Symbol"/>
                <a:cs typeface="Symbol"/>
              </a:rPr>
              <a:t></a:t>
            </a:r>
            <a:endParaRPr sz="2475" baseline="-10101">
              <a:latin typeface="Symbol"/>
              <a:cs typeface="Symbol"/>
            </a:endParaRPr>
          </a:p>
          <a:p>
            <a:pPr marL="276225">
              <a:lnSpc>
                <a:spcPts val="1889"/>
              </a:lnSpc>
              <a:tabLst>
                <a:tab pos="1263650" algn="l"/>
              </a:tabLst>
            </a:pPr>
            <a:r>
              <a:rPr sz="2475" baseline="-15151" dirty="0">
                <a:latin typeface="Symbol"/>
                <a:cs typeface="Symbol"/>
              </a:rPr>
              <a:t></a:t>
            </a:r>
            <a:r>
              <a:rPr sz="2475" baseline="-1515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dirty="0">
                <a:latin typeface="Times New Roman"/>
                <a:cs typeface="Times New Roman"/>
              </a:rPr>
              <a:t> 1</a:t>
            </a:r>
            <a:r>
              <a:rPr sz="1650" spc="-9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/</a:t>
            </a:r>
            <a:r>
              <a:rPr sz="1650" spc="204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L	</a:t>
            </a:r>
            <a:r>
              <a:rPr sz="1650" dirty="0">
                <a:latin typeface="Times New Roman"/>
                <a:cs typeface="Times New Roman"/>
              </a:rPr>
              <a:t>1 </a:t>
            </a:r>
            <a:r>
              <a:rPr sz="1650" dirty="0">
                <a:latin typeface="Symbol"/>
                <a:cs typeface="Symbol"/>
              </a:rPr>
              <a:t>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m </a:t>
            </a:r>
            <a:r>
              <a:rPr sz="1650" dirty="0">
                <a:latin typeface="Symbol"/>
                <a:cs typeface="Symbol"/>
              </a:rPr>
              <a:t></a:t>
            </a:r>
            <a:r>
              <a:rPr sz="165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L </a:t>
            </a:r>
            <a:r>
              <a:rPr sz="1650" dirty="0">
                <a:latin typeface="Symbol"/>
                <a:cs typeface="Symbol"/>
              </a:rPr>
              <a:t></a:t>
            </a:r>
            <a:r>
              <a:rPr sz="1650" spc="-9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6198" y="5005197"/>
            <a:ext cx="1376680" cy="1054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2560">
              <a:lnSpc>
                <a:spcPts val="815"/>
              </a:lnSpc>
              <a:spcBef>
                <a:spcPts val="95"/>
              </a:spcBef>
            </a:pPr>
            <a:r>
              <a:rPr sz="700" i="1" spc="-5" dirty="0">
                <a:latin typeface="Times New Roman"/>
                <a:cs typeface="Times New Roman"/>
              </a:rPr>
              <a:t>L</a:t>
            </a:r>
            <a:endParaRPr sz="700">
              <a:latin typeface="Times New Roman"/>
              <a:cs typeface="Times New Roman"/>
            </a:endParaRPr>
          </a:p>
          <a:p>
            <a:pPr marL="38100">
              <a:lnSpc>
                <a:spcPts val="2975"/>
              </a:lnSpc>
            </a:pPr>
            <a:r>
              <a:rPr sz="3750" spc="-7" baseline="1111" dirty="0">
                <a:latin typeface="Symbol"/>
                <a:cs typeface="Symbol"/>
              </a:rPr>
              <a:t></a:t>
            </a:r>
            <a:r>
              <a:rPr sz="3750" spc="-7" baseline="1111" dirty="0">
                <a:latin typeface="Times New Roman"/>
                <a:cs typeface="Times New Roman"/>
              </a:rPr>
              <a:t> </a:t>
            </a:r>
            <a:r>
              <a:rPr sz="2475" i="1" baseline="16835" dirty="0">
                <a:latin typeface="Times New Roman"/>
                <a:cs typeface="Times New Roman"/>
              </a:rPr>
              <a:t>c </a:t>
            </a:r>
            <a:r>
              <a:rPr sz="950" i="1" spc="5" dirty="0">
                <a:latin typeface="Times New Roman"/>
                <a:cs typeface="Times New Roman"/>
              </a:rPr>
              <a:t>n </a:t>
            </a:r>
            <a:r>
              <a:rPr sz="2475" i="1" baseline="16835" dirty="0">
                <a:latin typeface="Times New Roman"/>
                <a:cs typeface="Times New Roman"/>
              </a:rPr>
              <a:t>c </a:t>
            </a:r>
            <a:r>
              <a:rPr sz="950" i="1" spc="5" dirty="0">
                <a:latin typeface="Times New Roman"/>
                <a:cs typeface="Times New Roman"/>
              </a:rPr>
              <a:t>n </a:t>
            </a:r>
            <a:r>
              <a:rPr sz="950" spc="5" dirty="0">
                <a:latin typeface="Symbol"/>
                <a:cs typeface="Symbol"/>
              </a:rPr>
              <a:t></a:t>
            </a:r>
            <a:r>
              <a:rPr sz="950" spc="-120" dirty="0">
                <a:latin typeface="Times New Roman"/>
                <a:cs typeface="Times New Roman"/>
              </a:rPr>
              <a:t> </a:t>
            </a:r>
            <a:r>
              <a:rPr sz="950" i="1" spc="5" dirty="0">
                <a:latin typeface="Times New Roman"/>
                <a:cs typeface="Times New Roman"/>
              </a:rPr>
              <a:t>m</a:t>
            </a:r>
            <a:endParaRPr sz="950">
              <a:latin typeface="Times New Roman"/>
              <a:cs typeface="Times New Roman"/>
            </a:endParaRPr>
          </a:p>
          <a:p>
            <a:pPr marL="68580">
              <a:lnSpc>
                <a:spcPct val="100000"/>
              </a:lnSpc>
              <a:spcBef>
                <a:spcPts val="160"/>
              </a:spcBef>
            </a:pPr>
            <a:r>
              <a:rPr sz="950" i="1" spc="5" dirty="0">
                <a:latin typeface="Times New Roman"/>
                <a:cs typeface="Times New Roman"/>
              </a:rPr>
              <a:t>n</a:t>
            </a:r>
            <a:r>
              <a:rPr sz="950" i="1" spc="-5" dirty="0">
                <a:latin typeface="Times New Roman"/>
                <a:cs typeface="Times New Roman"/>
              </a:rPr>
              <a:t> </a:t>
            </a:r>
            <a:r>
              <a:rPr sz="950" spc="40" dirty="0">
                <a:latin typeface="Symbol"/>
                <a:cs typeface="Symbol"/>
              </a:rPr>
              <a:t></a:t>
            </a:r>
            <a:r>
              <a:rPr sz="950" spc="40" dirty="0">
                <a:latin typeface="Times New Roman"/>
                <a:cs typeface="Times New Roman"/>
              </a:rPr>
              <a:t>1</a:t>
            </a:r>
            <a:endParaRPr sz="950">
              <a:latin typeface="Times New Roman"/>
              <a:cs typeface="Times New Roman"/>
            </a:endParaRPr>
          </a:p>
          <a:p>
            <a:pPr marL="805815">
              <a:lnSpc>
                <a:spcPct val="100000"/>
              </a:lnSpc>
              <a:spcBef>
                <a:spcPts val="1025"/>
              </a:spcBef>
            </a:pPr>
            <a:r>
              <a:rPr sz="1650" i="1" dirty="0">
                <a:latin typeface="Times New Roman"/>
                <a:cs typeface="Times New Roman"/>
              </a:rPr>
              <a:t>m </a:t>
            </a:r>
            <a:r>
              <a:rPr sz="1650" dirty="0">
                <a:latin typeface="Symbol"/>
                <a:cs typeface="Symbol"/>
              </a:rPr>
              <a:t></a:t>
            </a:r>
            <a:r>
              <a:rPr sz="1650" spc="3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49095" y="4963490"/>
            <a:ext cx="142875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650" i="1" dirty="0"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3819" y="5073141"/>
            <a:ext cx="10769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922655" algn="l"/>
              </a:tabLst>
            </a:pPr>
            <a:r>
              <a:rPr sz="1650" i="1" dirty="0">
                <a:latin typeface="Times New Roman"/>
                <a:cs typeface="Times New Roman"/>
              </a:rPr>
              <a:t>R </a:t>
            </a:r>
            <a:r>
              <a:rPr sz="1425" i="1" baseline="-26315" dirty="0">
                <a:latin typeface="Times New Roman"/>
                <a:cs typeface="Times New Roman"/>
              </a:rPr>
              <a:t>c</a:t>
            </a:r>
            <a:r>
              <a:rPr sz="1425" i="1" spc="67" baseline="-2631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Symbol"/>
                <a:cs typeface="Symbol"/>
              </a:rPr>
              <a:t></a:t>
            </a:r>
            <a:r>
              <a:rPr sz="1650" i="1" spc="-30" dirty="0">
                <a:latin typeface="Times New Roman"/>
                <a:cs typeface="Times New Roman"/>
              </a:rPr>
              <a:t>m</a:t>
            </a:r>
            <a:r>
              <a:rPr sz="1650" i="1" spc="9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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1650" dirty="0">
                <a:latin typeface="Symbol"/>
                <a:cs typeface="Symbol"/>
              </a:rPr>
              <a:t></a:t>
            </a:r>
            <a:endParaRPr sz="16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6741" y="429209"/>
            <a:ext cx="64122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20" dirty="0"/>
              <a:t>Problems </a:t>
            </a:r>
            <a:r>
              <a:rPr sz="4400" spc="25" dirty="0"/>
              <a:t>with</a:t>
            </a:r>
            <a:r>
              <a:rPr sz="4400" spc="-385" dirty="0"/>
              <a:t> </a:t>
            </a:r>
            <a:r>
              <a:rPr sz="4400" i="1" spc="-245" dirty="0">
                <a:latin typeface="Carlito"/>
                <a:cs typeface="Carlito"/>
              </a:rPr>
              <a:t>m</a:t>
            </a:r>
            <a:r>
              <a:rPr sz="4400" spc="-245" dirty="0"/>
              <a:t>-sequences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635" y="1535683"/>
            <a:ext cx="8047990" cy="379920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99695" indent="-344805">
              <a:lnSpc>
                <a:spcPts val="3460"/>
              </a:lnSpc>
              <a:spcBef>
                <a:spcPts val="52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70" dirty="0">
                <a:latin typeface="Arial"/>
                <a:cs typeface="Arial"/>
              </a:rPr>
              <a:t>Cross-correlations </a:t>
            </a:r>
            <a:r>
              <a:rPr sz="3200" spc="20" dirty="0">
                <a:latin typeface="Arial"/>
                <a:cs typeface="Arial"/>
              </a:rPr>
              <a:t>with </a:t>
            </a:r>
            <a:r>
              <a:rPr sz="3200" spc="-35" dirty="0">
                <a:latin typeface="Arial"/>
                <a:cs typeface="Arial"/>
              </a:rPr>
              <a:t>other </a:t>
            </a:r>
            <a:r>
              <a:rPr sz="3200" i="1" spc="-180" dirty="0">
                <a:latin typeface="Carlito"/>
                <a:cs typeface="Carlito"/>
              </a:rPr>
              <a:t>m</a:t>
            </a:r>
            <a:r>
              <a:rPr sz="3200" spc="-180" dirty="0">
                <a:latin typeface="Arial"/>
                <a:cs typeface="Arial"/>
              </a:rPr>
              <a:t>-sequences  </a:t>
            </a:r>
            <a:r>
              <a:rPr sz="3200" spc="-160" dirty="0">
                <a:latin typeface="Arial"/>
                <a:cs typeface="Arial"/>
              </a:rPr>
              <a:t>generated </a:t>
            </a:r>
            <a:r>
              <a:rPr sz="3200" spc="-145" dirty="0">
                <a:latin typeface="Arial"/>
                <a:cs typeface="Arial"/>
              </a:rPr>
              <a:t>by </a:t>
            </a:r>
            <a:r>
              <a:rPr sz="3200" spc="-60" dirty="0">
                <a:latin typeface="Arial"/>
                <a:cs typeface="Arial"/>
              </a:rPr>
              <a:t>different </a:t>
            </a:r>
            <a:r>
              <a:rPr sz="3200" spc="-25" dirty="0">
                <a:latin typeface="Arial"/>
                <a:cs typeface="Arial"/>
              </a:rPr>
              <a:t>input </a:t>
            </a:r>
            <a:r>
              <a:rPr sz="3200" spc="-210" dirty="0">
                <a:latin typeface="Arial"/>
                <a:cs typeface="Arial"/>
              </a:rPr>
              <a:t>sequences </a:t>
            </a:r>
            <a:r>
              <a:rPr sz="3200" spc="-229" dirty="0">
                <a:latin typeface="Arial"/>
                <a:cs typeface="Arial"/>
              </a:rPr>
              <a:t>can</a:t>
            </a:r>
            <a:r>
              <a:rPr sz="3200" spc="-45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be  </a:t>
            </a:r>
            <a:r>
              <a:rPr sz="3200" spc="-60" dirty="0">
                <a:latin typeface="Arial"/>
                <a:cs typeface="Arial"/>
              </a:rPr>
              <a:t>quite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high</a:t>
            </a:r>
            <a:endParaRPr sz="3200">
              <a:latin typeface="Arial"/>
              <a:cs typeface="Arial"/>
            </a:endParaRPr>
          </a:p>
          <a:p>
            <a:pPr marL="356870" marR="5080" indent="-344805">
              <a:lnSpc>
                <a:spcPts val="3700"/>
              </a:lnSpc>
              <a:spcBef>
                <a:spcPts val="445"/>
              </a:spcBef>
              <a:buChar char="•"/>
              <a:tabLst>
                <a:tab pos="356870" algn="l"/>
                <a:tab pos="357505" algn="l"/>
                <a:tab pos="6692900" algn="l"/>
              </a:tabLst>
            </a:pPr>
            <a:r>
              <a:rPr sz="3200" spc="-675" dirty="0">
                <a:latin typeface="Arial"/>
                <a:cs typeface="Arial"/>
              </a:rPr>
              <a:t>E</a:t>
            </a:r>
            <a:r>
              <a:rPr sz="3200" spc="-250" dirty="0">
                <a:latin typeface="Arial"/>
                <a:cs typeface="Arial"/>
              </a:rPr>
              <a:t>a</a:t>
            </a:r>
            <a:r>
              <a:rPr sz="3200" spc="-480" dirty="0">
                <a:latin typeface="Arial"/>
                <a:cs typeface="Arial"/>
              </a:rPr>
              <a:t>s</a:t>
            </a:r>
            <a:r>
              <a:rPr sz="3200" spc="-160" dirty="0">
                <a:latin typeface="Arial"/>
                <a:cs typeface="Arial"/>
              </a:rPr>
              <a:t>y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114" dirty="0">
                <a:latin typeface="Arial"/>
                <a:cs typeface="Arial"/>
              </a:rPr>
              <a:t>t</a:t>
            </a:r>
            <a:r>
              <a:rPr sz="3200" spc="-100" dirty="0">
                <a:latin typeface="Arial"/>
                <a:cs typeface="Arial"/>
              </a:rPr>
              <a:t>o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275" dirty="0">
                <a:latin typeface="Arial"/>
                <a:cs typeface="Arial"/>
              </a:rPr>
              <a:t>g</a:t>
            </a:r>
            <a:r>
              <a:rPr sz="3200" spc="-150" dirty="0">
                <a:latin typeface="Arial"/>
                <a:cs typeface="Arial"/>
              </a:rPr>
              <a:t>u</a:t>
            </a:r>
            <a:r>
              <a:rPr sz="3200" spc="-155" dirty="0">
                <a:latin typeface="Arial"/>
                <a:cs typeface="Arial"/>
              </a:rPr>
              <a:t>e</a:t>
            </a:r>
            <a:r>
              <a:rPr sz="3200" spc="-380" dirty="0">
                <a:latin typeface="Arial"/>
                <a:cs typeface="Arial"/>
              </a:rPr>
              <a:t>s</a:t>
            </a:r>
            <a:r>
              <a:rPr sz="3200" spc="-355" dirty="0">
                <a:latin typeface="Arial"/>
                <a:cs typeface="Arial"/>
              </a:rPr>
              <a:t>s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310" dirty="0">
                <a:latin typeface="Arial"/>
                <a:cs typeface="Arial"/>
              </a:rPr>
              <a:t>c</a:t>
            </a:r>
            <a:r>
              <a:rPr sz="3200" spc="-155" dirty="0">
                <a:latin typeface="Arial"/>
                <a:cs typeface="Arial"/>
              </a:rPr>
              <a:t>onnec</a:t>
            </a:r>
            <a:r>
              <a:rPr sz="3200" spc="165" dirty="0">
                <a:latin typeface="Arial"/>
                <a:cs typeface="Arial"/>
              </a:rPr>
              <a:t>t</a:t>
            </a:r>
            <a:r>
              <a:rPr sz="3200" spc="25" dirty="0">
                <a:latin typeface="Arial"/>
                <a:cs typeface="Arial"/>
              </a:rPr>
              <a:t>i</a:t>
            </a:r>
            <a:r>
              <a:rPr sz="3200" spc="-105" dirty="0">
                <a:latin typeface="Arial"/>
                <a:cs typeface="Arial"/>
              </a:rPr>
              <a:t>o</a:t>
            </a:r>
            <a:r>
              <a:rPr sz="3200" spc="-100" dirty="0">
                <a:latin typeface="Arial"/>
                <a:cs typeface="Arial"/>
              </a:rPr>
              <a:t>n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360" dirty="0">
                <a:latin typeface="Arial"/>
                <a:cs typeface="Arial"/>
              </a:rPr>
              <a:t>s</a:t>
            </a:r>
            <a:r>
              <a:rPr sz="3200" spc="-250" dirty="0">
                <a:latin typeface="Arial"/>
                <a:cs typeface="Arial"/>
              </a:rPr>
              <a:t>e</a:t>
            </a:r>
            <a:r>
              <a:rPr sz="3200" spc="185" dirty="0">
                <a:latin typeface="Arial"/>
                <a:cs typeface="Arial"/>
              </a:rPr>
              <a:t>t</a:t>
            </a:r>
            <a:r>
              <a:rPr sz="3200" spc="-110" dirty="0">
                <a:latin typeface="Arial"/>
                <a:cs typeface="Arial"/>
              </a:rPr>
              <a:t>u</a:t>
            </a:r>
            <a:r>
              <a:rPr sz="3200" spc="-105" dirty="0">
                <a:latin typeface="Arial"/>
                <a:cs typeface="Arial"/>
              </a:rPr>
              <a:t>p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60" dirty="0">
                <a:latin typeface="Arial"/>
                <a:cs typeface="Arial"/>
              </a:rPr>
              <a:t>n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2</a:t>
            </a:r>
            <a:r>
              <a:rPr sz="3200" i="1" spc="-10" dirty="0">
                <a:latin typeface="Carlito"/>
                <a:cs typeface="Carlito"/>
              </a:rPr>
              <a:t>m</a:t>
            </a:r>
            <a:r>
              <a:rPr sz="3200" i="1" dirty="0">
                <a:latin typeface="Carlito"/>
                <a:cs typeface="Carlito"/>
              </a:rPr>
              <a:t>	</a:t>
            </a:r>
            <a:r>
              <a:rPr sz="3200" spc="-295" dirty="0">
                <a:latin typeface="Arial"/>
                <a:cs typeface="Arial"/>
              </a:rPr>
              <a:t>s</a:t>
            </a:r>
            <a:r>
              <a:rPr sz="3200" spc="-315" dirty="0">
                <a:latin typeface="Arial"/>
                <a:cs typeface="Arial"/>
              </a:rPr>
              <a:t>a</a:t>
            </a:r>
            <a:r>
              <a:rPr sz="3200" spc="-130" dirty="0">
                <a:latin typeface="Arial"/>
                <a:cs typeface="Arial"/>
              </a:rPr>
              <a:t>m</a:t>
            </a:r>
            <a:r>
              <a:rPr sz="3200" spc="-60" dirty="0">
                <a:latin typeface="Arial"/>
                <a:cs typeface="Arial"/>
              </a:rPr>
              <a:t>p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25" dirty="0">
                <a:latin typeface="Arial"/>
                <a:cs typeface="Arial"/>
              </a:rPr>
              <a:t>e</a:t>
            </a:r>
            <a:r>
              <a:rPr sz="3200" spc="-250" dirty="0">
                <a:latin typeface="Arial"/>
                <a:cs typeface="Arial"/>
              </a:rPr>
              <a:t>s  </a:t>
            </a:r>
            <a:r>
              <a:rPr sz="3200" spc="-229" dirty="0">
                <a:latin typeface="Arial"/>
                <a:cs typeface="Arial"/>
              </a:rPr>
              <a:t>so </a:t>
            </a:r>
            <a:r>
              <a:rPr sz="3200" spc="-10" dirty="0">
                <a:latin typeface="Arial"/>
                <a:cs typeface="Arial"/>
              </a:rPr>
              <a:t>not </a:t>
            </a:r>
            <a:r>
              <a:rPr sz="3200" spc="-30" dirty="0">
                <a:latin typeface="Arial"/>
                <a:cs typeface="Arial"/>
              </a:rPr>
              <a:t>too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secure</a:t>
            </a:r>
            <a:endParaRPr sz="3200">
              <a:latin typeface="Arial"/>
              <a:cs typeface="Arial"/>
            </a:endParaRPr>
          </a:p>
          <a:p>
            <a:pPr marL="356870" marR="433705" indent="-344805">
              <a:lnSpc>
                <a:spcPts val="3460"/>
              </a:lnSpc>
              <a:spcBef>
                <a:spcPts val="74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95" dirty="0">
                <a:latin typeface="Arial"/>
                <a:cs typeface="Arial"/>
              </a:rPr>
              <a:t>In </a:t>
            </a:r>
            <a:r>
              <a:rPr sz="3200" spc="-130" dirty="0">
                <a:latin typeface="Arial"/>
                <a:cs typeface="Arial"/>
              </a:rPr>
              <a:t>practice, </a:t>
            </a:r>
            <a:r>
              <a:rPr sz="3200" spc="-165" dirty="0">
                <a:latin typeface="Arial"/>
                <a:cs typeface="Arial"/>
              </a:rPr>
              <a:t>Gold </a:t>
            </a:r>
            <a:r>
              <a:rPr sz="3200" spc="-210" dirty="0">
                <a:latin typeface="Arial"/>
                <a:cs typeface="Arial"/>
              </a:rPr>
              <a:t>codes </a:t>
            </a:r>
            <a:r>
              <a:rPr sz="3200" spc="-30" dirty="0">
                <a:latin typeface="Arial"/>
                <a:cs typeface="Arial"/>
              </a:rPr>
              <a:t>or </a:t>
            </a:r>
            <a:r>
              <a:rPr sz="3200" spc="-245" dirty="0">
                <a:latin typeface="Arial"/>
                <a:cs typeface="Arial"/>
              </a:rPr>
              <a:t>Kasami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210" dirty="0">
                <a:latin typeface="Arial"/>
                <a:cs typeface="Arial"/>
              </a:rPr>
              <a:t>sequences  </a:t>
            </a:r>
            <a:r>
              <a:rPr sz="3200" spc="-95" dirty="0">
                <a:latin typeface="Arial"/>
                <a:cs typeface="Arial"/>
              </a:rPr>
              <a:t>which </a:t>
            </a:r>
            <a:r>
              <a:rPr sz="3200" spc="-130" dirty="0">
                <a:latin typeface="Arial"/>
                <a:cs typeface="Arial"/>
              </a:rPr>
              <a:t>combine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output of </a:t>
            </a:r>
            <a:r>
              <a:rPr sz="3200" spc="-190" dirty="0">
                <a:latin typeface="Arial"/>
                <a:cs typeface="Arial"/>
              </a:rPr>
              <a:t>m-sequences  </a:t>
            </a:r>
            <a:r>
              <a:rPr sz="3200" spc="-170" dirty="0">
                <a:latin typeface="Arial"/>
                <a:cs typeface="Arial"/>
              </a:rPr>
              <a:t>are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used.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080" y="429209"/>
            <a:ext cx="63036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5" dirty="0"/>
              <a:t>Detecting </a:t>
            </a:r>
            <a:r>
              <a:rPr sz="4400" spc="-555" dirty="0"/>
              <a:t>DS/SS </a:t>
            </a:r>
            <a:r>
              <a:rPr sz="4400" spc="-745" dirty="0"/>
              <a:t>PSK</a:t>
            </a:r>
            <a:r>
              <a:rPr sz="4400" spc="-735" dirty="0"/>
              <a:t> </a:t>
            </a:r>
            <a:r>
              <a:rPr sz="4400" spc="-320" dirty="0"/>
              <a:t>Signals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860042" y="2590799"/>
            <a:ext cx="1066800" cy="86995"/>
          </a:xfrm>
          <a:custGeom>
            <a:avLst/>
            <a:gdLst/>
            <a:ahLst/>
            <a:cxnLst/>
            <a:rect l="l" t="t" r="r" b="b"/>
            <a:pathLst>
              <a:path w="1066800" h="86994">
                <a:moveTo>
                  <a:pt x="1066800" y="43434"/>
                </a:moveTo>
                <a:lnTo>
                  <a:pt x="1037844" y="28956"/>
                </a:lnTo>
                <a:lnTo>
                  <a:pt x="979932" y="0"/>
                </a:lnTo>
                <a:lnTo>
                  <a:pt x="9799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979932" y="57912"/>
                </a:lnTo>
                <a:lnTo>
                  <a:pt x="979932" y="86868"/>
                </a:lnTo>
                <a:lnTo>
                  <a:pt x="1037844" y="57912"/>
                </a:lnTo>
                <a:lnTo>
                  <a:pt x="1066800" y="434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74216" y="2222703"/>
            <a:ext cx="143637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45" dirty="0">
                <a:solidFill>
                  <a:srgbClr val="C0504D"/>
                </a:solidFill>
                <a:latin typeface="Arial"/>
                <a:cs typeface="Arial"/>
              </a:rPr>
              <a:t>Bipolar,</a:t>
            </a:r>
            <a:r>
              <a:rPr sz="2000" spc="-7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NRZ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4216" y="2527807"/>
            <a:ext cx="48133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30" dirty="0">
                <a:solidFill>
                  <a:srgbClr val="C0504D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00400" y="2878073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5" h="609600">
                <a:moveTo>
                  <a:pt x="86855" y="86868"/>
                </a:moveTo>
                <a:lnTo>
                  <a:pt x="79616" y="72390"/>
                </a:lnTo>
                <a:lnTo>
                  <a:pt x="43434" y="0"/>
                </a:lnTo>
                <a:lnTo>
                  <a:pt x="0" y="86868"/>
                </a:lnTo>
                <a:lnTo>
                  <a:pt x="28956" y="86868"/>
                </a:lnTo>
                <a:lnTo>
                  <a:pt x="28956" y="609600"/>
                </a:lnTo>
                <a:lnTo>
                  <a:pt x="57912" y="609600"/>
                </a:lnTo>
                <a:lnTo>
                  <a:pt x="57912" y="86868"/>
                </a:lnTo>
                <a:lnTo>
                  <a:pt x="86855" y="868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59302" y="2391029"/>
            <a:ext cx="1397000" cy="1038860"/>
            <a:chOff x="3559302" y="2391029"/>
            <a:chExt cx="1397000" cy="1038860"/>
          </a:xfrm>
        </p:grpSpPr>
        <p:sp>
          <p:nvSpPr>
            <p:cNvPr id="8" name="object 8"/>
            <p:cNvSpPr/>
            <p:nvPr/>
          </p:nvSpPr>
          <p:spPr>
            <a:xfrm>
              <a:off x="4388358" y="2405634"/>
              <a:ext cx="553720" cy="457200"/>
            </a:xfrm>
            <a:custGeom>
              <a:avLst/>
              <a:gdLst/>
              <a:ahLst/>
              <a:cxnLst/>
              <a:rect l="l" t="t" r="r" b="b"/>
              <a:pathLst>
                <a:path w="553720" h="457200">
                  <a:moveTo>
                    <a:pt x="0" y="457200"/>
                  </a:moveTo>
                  <a:lnTo>
                    <a:pt x="553212" y="457200"/>
                  </a:lnTo>
                  <a:lnTo>
                    <a:pt x="553212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59302" y="2590799"/>
              <a:ext cx="1192530" cy="839469"/>
            </a:xfrm>
            <a:custGeom>
              <a:avLst/>
              <a:gdLst/>
              <a:ahLst/>
              <a:cxnLst/>
              <a:rect l="l" t="t" r="r" b="b"/>
              <a:pathLst>
                <a:path w="1192529" h="839470">
                  <a:moveTo>
                    <a:pt x="727443" y="28956"/>
                  </a:moveTo>
                  <a:lnTo>
                    <a:pt x="0" y="28956"/>
                  </a:lnTo>
                  <a:lnTo>
                    <a:pt x="0" y="57912"/>
                  </a:lnTo>
                  <a:lnTo>
                    <a:pt x="727443" y="57912"/>
                  </a:lnTo>
                  <a:lnTo>
                    <a:pt x="727443" y="28956"/>
                  </a:lnTo>
                  <a:close/>
                </a:path>
                <a:path w="1192529" h="839470">
                  <a:moveTo>
                    <a:pt x="814324" y="43434"/>
                  </a:moveTo>
                  <a:lnTo>
                    <a:pt x="785368" y="28956"/>
                  </a:lnTo>
                  <a:lnTo>
                    <a:pt x="727456" y="0"/>
                  </a:lnTo>
                  <a:lnTo>
                    <a:pt x="727456" y="86868"/>
                  </a:lnTo>
                  <a:lnTo>
                    <a:pt x="785368" y="57912"/>
                  </a:lnTo>
                  <a:lnTo>
                    <a:pt x="814324" y="43434"/>
                  </a:lnTo>
                  <a:close/>
                </a:path>
                <a:path w="1192529" h="839470">
                  <a:moveTo>
                    <a:pt x="1192530" y="316230"/>
                  </a:moveTo>
                  <a:lnTo>
                    <a:pt x="1185291" y="301752"/>
                  </a:lnTo>
                  <a:lnTo>
                    <a:pt x="1149096" y="229362"/>
                  </a:lnTo>
                  <a:lnTo>
                    <a:pt x="1105662" y="316230"/>
                  </a:lnTo>
                  <a:lnTo>
                    <a:pt x="1134618" y="316230"/>
                  </a:lnTo>
                  <a:lnTo>
                    <a:pt x="1134618" y="838962"/>
                  </a:lnTo>
                  <a:lnTo>
                    <a:pt x="1163574" y="838962"/>
                  </a:lnTo>
                  <a:lnTo>
                    <a:pt x="1163574" y="316230"/>
                  </a:lnTo>
                  <a:lnTo>
                    <a:pt x="1192530" y="316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69765" y="3446729"/>
            <a:ext cx="215201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sqrt(2)cos </a:t>
            </a:r>
            <a:r>
              <a:rPr sz="2000" spc="-35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35" dirty="0">
                <a:solidFill>
                  <a:srgbClr val="C0504D"/>
                </a:solidFill>
                <a:latin typeface="Symbol"/>
                <a:cs typeface="Symbol"/>
              </a:rPr>
              <a:t></a:t>
            </a:r>
            <a:r>
              <a:rPr sz="1950" spc="-52" baseline="-17094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r>
              <a:rPr sz="2000" spc="-35" dirty="0">
                <a:solidFill>
                  <a:srgbClr val="C0504D"/>
                </a:solidFill>
                <a:latin typeface="Times New Roman"/>
                <a:cs typeface="Times New Roman"/>
              </a:rPr>
              <a:t>t </a:t>
            </a:r>
            <a:r>
              <a:rPr sz="2000" spc="-5" dirty="0">
                <a:solidFill>
                  <a:srgbClr val="C0504D"/>
                </a:solidFill>
                <a:latin typeface="Times New Roman"/>
                <a:cs typeface="Times New Roman"/>
              </a:rPr>
              <a:t>+</a:t>
            </a:r>
            <a:r>
              <a:rPr sz="2000" spc="2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Symbol"/>
                <a:cs typeface="Symbol"/>
              </a:rPr>
              <a:t></a:t>
            </a:r>
            <a:r>
              <a:rPr sz="2000" spc="-10" dirty="0">
                <a:solidFill>
                  <a:srgbClr val="C0504D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2817" y="1734057"/>
            <a:ext cx="212280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Spread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spectrum  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r>
              <a:rPr sz="2000" spc="-9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y(t)=m(t)c(t)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5282" y="2459862"/>
            <a:ext cx="1796414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436370" algn="l"/>
              </a:tabLst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X	X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55285" y="2193670"/>
            <a:ext cx="1708785" cy="454659"/>
            <a:chOff x="4955285" y="2193670"/>
            <a:chExt cx="1708785" cy="454659"/>
          </a:xfrm>
        </p:grpSpPr>
        <p:sp>
          <p:nvSpPr>
            <p:cNvPr id="14" name="object 14"/>
            <p:cNvSpPr/>
            <p:nvPr/>
          </p:nvSpPr>
          <p:spPr>
            <a:xfrm>
              <a:off x="4955286" y="2246375"/>
              <a:ext cx="1651000" cy="401955"/>
            </a:xfrm>
            <a:custGeom>
              <a:avLst/>
              <a:gdLst/>
              <a:ahLst/>
              <a:cxnLst/>
              <a:rect l="l" t="t" r="r" b="b"/>
              <a:pathLst>
                <a:path w="1651000" h="401955">
                  <a:moveTo>
                    <a:pt x="1650860" y="14478"/>
                  </a:moveTo>
                  <a:lnTo>
                    <a:pt x="1626108" y="0"/>
                  </a:lnTo>
                  <a:lnTo>
                    <a:pt x="831723" y="0"/>
                  </a:lnTo>
                  <a:lnTo>
                    <a:pt x="831723" y="373634"/>
                  </a:lnTo>
                  <a:lnTo>
                    <a:pt x="0" y="373634"/>
                  </a:lnTo>
                  <a:lnTo>
                    <a:pt x="0" y="387604"/>
                  </a:lnTo>
                  <a:lnTo>
                    <a:pt x="0" y="401574"/>
                  </a:lnTo>
                  <a:lnTo>
                    <a:pt x="860679" y="401574"/>
                  </a:lnTo>
                  <a:lnTo>
                    <a:pt x="860679" y="387604"/>
                  </a:lnTo>
                  <a:lnTo>
                    <a:pt x="860679" y="373126"/>
                  </a:lnTo>
                  <a:lnTo>
                    <a:pt x="860679" y="28956"/>
                  </a:lnTo>
                  <a:lnTo>
                    <a:pt x="846201" y="28956"/>
                  </a:lnTo>
                  <a:lnTo>
                    <a:pt x="860679" y="14478"/>
                  </a:lnTo>
                  <a:lnTo>
                    <a:pt x="1650860" y="144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31355" y="2260853"/>
              <a:ext cx="107315" cy="671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01487" y="2260853"/>
              <a:ext cx="805180" cy="14604"/>
            </a:xfrm>
            <a:custGeom>
              <a:avLst/>
              <a:gdLst/>
              <a:ahLst/>
              <a:cxnLst/>
              <a:rect l="l" t="t" r="r" b="b"/>
              <a:pathLst>
                <a:path w="805179" h="14605">
                  <a:moveTo>
                    <a:pt x="804659" y="0"/>
                  </a:moveTo>
                  <a:lnTo>
                    <a:pt x="14478" y="0"/>
                  </a:lnTo>
                  <a:lnTo>
                    <a:pt x="0" y="14478"/>
                  </a:lnTo>
                  <a:lnTo>
                    <a:pt x="14478" y="14478"/>
                  </a:lnTo>
                  <a:lnTo>
                    <a:pt x="779907" y="14478"/>
                  </a:lnTo>
                  <a:lnTo>
                    <a:pt x="8046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31355" y="2193670"/>
              <a:ext cx="132207" cy="816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44461" y="1930730"/>
            <a:ext cx="931544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tra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30" dirty="0">
                <a:solidFill>
                  <a:srgbClr val="C0504D"/>
                </a:solidFill>
                <a:latin typeface="Arial"/>
                <a:cs typeface="Arial"/>
              </a:rPr>
              <a:t>m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060" y="1540205"/>
            <a:ext cx="135064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C0504D"/>
                </a:solidFill>
                <a:latin typeface="Arial"/>
                <a:cs typeface="Arial"/>
              </a:rPr>
              <a:t>transmitter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07157" y="4888229"/>
            <a:ext cx="585470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X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58836" y="4681728"/>
            <a:ext cx="1134110" cy="479425"/>
            <a:chOff x="1258836" y="4681728"/>
            <a:chExt cx="1134110" cy="479425"/>
          </a:xfrm>
        </p:grpSpPr>
        <p:sp>
          <p:nvSpPr>
            <p:cNvPr id="22" name="object 22"/>
            <p:cNvSpPr/>
            <p:nvPr/>
          </p:nvSpPr>
          <p:spPr>
            <a:xfrm>
              <a:off x="1258836" y="4710684"/>
              <a:ext cx="1134110" cy="450215"/>
            </a:xfrm>
            <a:custGeom>
              <a:avLst/>
              <a:gdLst/>
              <a:ahLst/>
              <a:cxnLst/>
              <a:rect l="l" t="t" r="r" b="b"/>
              <a:pathLst>
                <a:path w="1134110" h="450214">
                  <a:moveTo>
                    <a:pt x="1133589" y="406527"/>
                  </a:moveTo>
                  <a:lnTo>
                    <a:pt x="1104633" y="392049"/>
                  </a:lnTo>
                  <a:lnTo>
                    <a:pt x="1046721" y="363093"/>
                  </a:lnTo>
                  <a:lnTo>
                    <a:pt x="1046721" y="392061"/>
                  </a:lnTo>
                  <a:lnTo>
                    <a:pt x="28943" y="392061"/>
                  </a:lnTo>
                  <a:lnTo>
                    <a:pt x="28943" y="28956"/>
                  </a:lnTo>
                  <a:lnTo>
                    <a:pt x="14465" y="28956"/>
                  </a:lnTo>
                  <a:lnTo>
                    <a:pt x="28943" y="14478"/>
                  </a:lnTo>
                  <a:lnTo>
                    <a:pt x="199631" y="14478"/>
                  </a:lnTo>
                  <a:lnTo>
                    <a:pt x="214109" y="0"/>
                  </a:lnTo>
                  <a:lnTo>
                    <a:pt x="0" y="0"/>
                  </a:lnTo>
                  <a:lnTo>
                    <a:pt x="0" y="421005"/>
                  </a:lnTo>
                  <a:lnTo>
                    <a:pt x="1046721" y="421005"/>
                  </a:lnTo>
                  <a:lnTo>
                    <a:pt x="1046721" y="449961"/>
                  </a:lnTo>
                  <a:lnTo>
                    <a:pt x="1104633" y="421005"/>
                  </a:lnTo>
                  <a:lnTo>
                    <a:pt x="1133589" y="406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73302" y="4681728"/>
              <a:ext cx="272034" cy="868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452877" y="5360670"/>
            <a:ext cx="247650" cy="373380"/>
            <a:chOff x="2452877" y="5360670"/>
            <a:chExt cx="247650" cy="373380"/>
          </a:xfrm>
        </p:grpSpPr>
        <p:sp>
          <p:nvSpPr>
            <p:cNvPr id="25" name="object 25"/>
            <p:cNvSpPr/>
            <p:nvPr/>
          </p:nvSpPr>
          <p:spPr>
            <a:xfrm>
              <a:off x="2452877" y="5425948"/>
              <a:ext cx="212725" cy="307975"/>
            </a:xfrm>
            <a:custGeom>
              <a:avLst/>
              <a:gdLst/>
              <a:ahLst/>
              <a:cxnLst/>
              <a:rect l="l" t="t" r="r" b="b"/>
              <a:pathLst>
                <a:path w="212725" h="307975">
                  <a:moveTo>
                    <a:pt x="187960" y="0"/>
                  </a:moveTo>
                  <a:lnTo>
                    <a:pt x="0" y="292011"/>
                  </a:lnTo>
                  <a:lnTo>
                    <a:pt x="24384" y="307682"/>
                  </a:lnTo>
                  <a:lnTo>
                    <a:pt x="212217" y="15620"/>
                  </a:lnTo>
                  <a:lnTo>
                    <a:pt x="187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16453" y="5360670"/>
              <a:ext cx="83565" cy="965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473958" y="4879085"/>
            <a:ext cx="605155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X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05836" y="5066029"/>
            <a:ext cx="454659" cy="86995"/>
          </a:xfrm>
          <a:custGeom>
            <a:avLst/>
            <a:gdLst/>
            <a:ahLst/>
            <a:cxnLst/>
            <a:rect l="l" t="t" r="r" b="b"/>
            <a:pathLst>
              <a:path w="454660" h="86995">
                <a:moveTo>
                  <a:pt x="454279" y="41656"/>
                </a:moveTo>
                <a:lnTo>
                  <a:pt x="426974" y="28702"/>
                </a:lnTo>
                <a:lnTo>
                  <a:pt x="366522" y="0"/>
                </a:lnTo>
                <a:lnTo>
                  <a:pt x="367157" y="28956"/>
                </a:lnTo>
                <a:lnTo>
                  <a:pt x="0" y="36703"/>
                </a:lnTo>
                <a:lnTo>
                  <a:pt x="508" y="65659"/>
                </a:lnTo>
                <a:lnTo>
                  <a:pt x="367665" y="57912"/>
                </a:lnTo>
                <a:lnTo>
                  <a:pt x="368300" y="86868"/>
                </a:lnTo>
                <a:lnTo>
                  <a:pt x="454279" y="416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3722878" y="5340858"/>
            <a:ext cx="86995" cy="413384"/>
            <a:chOff x="3722878" y="5340858"/>
            <a:chExt cx="86995" cy="413384"/>
          </a:xfrm>
        </p:grpSpPr>
        <p:sp>
          <p:nvSpPr>
            <p:cNvPr id="30" name="object 30"/>
            <p:cNvSpPr/>
            <p:nvPr/>
          </p:nvSpPr>
          <p:spPr>
            <a:xfrm>
              <a:off x="3750564" y="5427726"/>
              <a:ext cx="30480" cy="326390"/>
            </a:xfrm>
            <a:custGeom>
              <a:avLst/>
              <a:gdLst/>
              <a:ahLst/>
              <a:cxnLst/>
              <a:rect l="l" t="t" r="r" b="b"/>
              <a:pathLst>
                <a:path w="30479" h="326389">
                  <a:moveTo>
                    <a:pt x="30225" y="0"/>
                  </a:moveTo>
                  <a:lnTo>
                    <a:pt x="1270" y="0"/>
                  </a:lnTo>
                  <a:lnTo>
                    <a:pt x="0" y="325831"/>
                  </a:lnTo>
                  <a:lnTo>
                    <a:pt x="28956" y="325932"/>
                  </a:lnTo>
                  <a:lnTo>
                    <a:pt x="302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22878" y="5340858"/>
              <a:ext cx="86868" cy="8699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006345" y="3240150"/>
            <a:ext cx="3746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20" dirty="0">
                <a:solidFill>
                  <a:srgbClr val="C0504D"/>
                </a:solidFill>
                <a:latin typeface="Arial"/>
                <a:cs typeface="Arial"/>
              </a:rPr>
              <a:t>PN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85494" y="3402982"/>
            <a:ext cx="2536825" cy="132207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930275">
              <a:lnSpc>
                <a:spcPct val="100000"/>
              </a:lnSpc>
              <a:spcBef>
                <a:spcPts val="121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sequence,</a:t>
            </a:r>
            <a:r>
              <a:rPr sz="2000" spc="-18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c(t)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000" b="1" spc="-10" dirty="0">
                <a:solidFill>
                  <a:srgbClr val="C0504D"/>
                </a:solidFill>
                <a:latin typeface="Arial"/>
                <a:cs typeface="Arial"/>
              </a:rPr>
              <a:t>receiver</a:t>
            </a:r>
            <a:endParaRPr sz="2000">
              <a:latin typeface="Arial"/>
              <a:cs typeface="Arial"/>
            </a:endParaRPr>
          </a:p>
          <a:p>
            <a:pPr marL="506095">
              <a:lnSpc>
                <a:spcPct val="100000"/>
              </a:lnSpc>
              <a:spcBef>
                <a:spcPts val="79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received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64658" y="4831841"/>
            <a:ext cx="1210310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9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integrator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976621" y="5029200"/>
            <a:ext cx="280924" cy="868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972814" y="4427982"/>
            <a:ext cx="3873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45" dirty="0">
                <a:solidFill>
                  <a:srgbClr val="C0504D"/>
                </a:solidFill>
                <a:latin typeface="Arial"/>
                <a:cs typeface="Arial"/>
              </a:rPr>
              <a:t>z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04354" y="4805934"/>
            <a:ext cx="1009015" cy="457200"/>
          </a:xfrm>
          <a:prstGeom prst="rect">
            <a:avLst/>
          </a:prstGeom>
          <a:ln w="28954">
            <a:solidFill>
              <a:srgbClr val="0000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50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decision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416290" y="5033771"/>
            <a:ext cx="457200" cy="86995"/>
          </a:xfrm>
          <a:custGeom>
            <a:avLst/>
            <a:gdLst/>
            <a:ahLst/>
            <a:cxnLst/>
            <a:rect l="l" t="t" r="r" b="b"/>
            <a:pathLst>
              <a:path w="457200" h="86995">
                <a:moveTo>
                  <a:pt x="457200" y="43434"/>
                </a:moveTo>
                <a:lnTo>
                  <a:pt x="428244" y="28956"/>
                </a:lnTo>
                <a:lnTo>
                  <a:pt x="370332" y="0"/>
                </a:lnTo>
                <a:lnTo>
                  <a:pt x="370332" y="28956"/>
                </a:lnTo>
                <a:lnTo>
                  <a:pt x="0" y="28956"/>
                </a:lnTo>
                <a:lnTo>
                  <a:pt x="0" y="57912"/>
                </a:lnTo>
                <a:lnTo>
                  <a:pt x="370332" y="57912"/>
                </a:lnTo>
                <a:lnTo>
                  <a:pt x="370332" y="86868"/>
                </a:lnTo>
                <a:lnTo>
                  <a:pt x="428244" y="57912"/>
                </a:lnTo>
                <a:lnTo>
                  <a:pt x="457200" y="434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453373" y="4559884"/>
            <a:ext cx="51752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d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ta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476238" y="4732020"/>
            <a:ext cx="604520" cy="379730"/>
            <a:chOff x="6476238" y="4732020"/>
            <a:chExt cx="604520" cy="379730"/>
          </a:xfrm>
        </p:grpSpPr>
        <p:sp>
          <p:nvSpPr>
            <p:cNvPr id="41" name="object 41"/>
            <p:cNvSpPr/>
            <p:nvPr/>
          </p:nvSpPr>
          <p:spPr>
            <a:xfrm>
              <a:off x="6476238" y="5023104"/>
              <a:ext cx="266700" cy="868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94932" y="5024628"/>
              <a:ext cx="86868" cy="868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57162" y="4793488"/>
              <a:ext cx="261620" cy="256540"/>
            </a:xfrm>
            <a:custGeom>
              <a:avLst/>
              <a:gdLst/>
              <a:ahLst/>
              <a:cxnLst/>
              <a:rect l="l" t="t" r="r" b="b"/>
              <a:pathLst>
                <a:path w="261620" h="256539">
                  <a:moveTo>
                    <a:pt x="240919" y="0"/>
                  </a:moveTo>
                  <a:lnTo>
                    <a:pt x="0" y="235966"/>
                  </a:lnTo>
                  <a:lnTo>
                    <a:pt x="12192" y="244220"/>
                  </a:lnTo>
                  <a:lnTo>
                    <a:pt x="20193" y="256539"/>
                  </a:lnTo>
                  <a:lnTo>
                    <a:pt x="261112" y="20574"/>
                  </a:lnTo>
                  <a:lnTo>
                    <a:pt x="248920" y="12318"/>
                  </a:lnTo>
                  <a:lnTo>
                    <a:pt x="2409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93636" y="4732020"/>
              <a:ext cx="86868" cy="868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377696" y="5743447"/>
            <a:ext cx="215455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sqrt(2)cos </a:t>
            </a:r>
            <a:r>
              <a:rPr sz="2000" spc="-4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40" dirty="0">
                <a:solidFill>
                  <a:srgbClr val="C0504D"/>
                </a:solidFill>
                <a:latin typeface="Symbol"/>
                <a:cs typeface="Symbol"/>
              </a:rPr>
              <a:t></a:t>
            </a:r>
            <a:r>
              <a:rPr sz="1950" spc="-60" baseline="-17094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r>
              <a:rPr sz="2000" spc="-40" dirty="0">
                <a:solidFill>
                  <a:srgbClr val="C0504D"/>
                </a:solidFill>
                <a:latin typeface="Times New Roman"/>
                <a:cs typeface="Times New Roman"/>
              </a:rPr>
              <a:t>t </a:t>
            </a:r>
            <a:r>
              <a:rPr sz="2000" spc="-5" dirty="0">
                <a:solidFill>
                  <a:srgbClr val="C0504D"/>
                </a:solidFill>
                <a:latin typeface="Times New Roman"/>
                <a:cs typeface="Times New Roman"/>
              </a:rPr>
              <a:t>+</a:t>
            </a:r>
            <a:r>
              <a:rPr sz="2000" spc="6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C0504D"/>
                </a:solidFill>
                <a:latin typeface="Symbol"/>
                <a:cs typeface="Symbol"/>
              </a:rPr>
              <a:t></a:t>
            </a:r>
            <a:r>
              <a:rPr sz="2000" spc="-10" dirty="0">
                <a:solidFill>
                  <a:srgbClr val="C0504D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50107" y="5703823"/>
            <a:ext cx="3937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63973" y="4853178"/>
            <a:ext cx="603885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15"/>
              </a:spcBef>
            </a:pP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LPF</a:t>
            </a:r>
            <a:endParaRPr sz="20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086605" y="5055108"/>
            <a:ext cx="280924" cy="868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919598" y="4491989"/>
            <a:ext cx="445134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35" dirty="0">
                <a:solidFill>
                  <a:srgbClr val="C0504D"/>
                </a:solidFill>
                <a:latin typeface="Arial"/>
                <a:cs typeface="Arial"/>
              </a:rPr>
              <a:t>w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10" dirty="0">
                <a:solidFill>
                  <a:srgbClr val="C0504D"/>
                </a:solidFill>
                <a:latin typeface="Arial"/>
                <a:cs typeface="Arial"/>
              </a:rPr>
              <a:t>t)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131557" y="5036820"/>
            <a:ext cx="260603" cy="868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580769" y="4700727"/>
            <a:ext cx="68580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s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g</a:t>
            </a:r>
            <a:r>
              <a:rPr sz="2000" spc="-15" dirty="0">
                <a:solidFill>
                  <a:srgbClr val="C0504D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647825" y="5158232"/>
            <a:ext cx="39306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5" dirty="0">
                <a:solidFill>
                  <a:srgbClr val="C0504D"/>
                </a:solidFill>
                <a:latin typeface="Arial"/>
                <a:cs typeface="Arial"/>
              </a:rPr>
              <a:t>x</a:t>
            </a:r>
            <a:r>
              <a:rPr sz="2000" dirty="0">
                <a:solidFill>
                  <a:srgbClr val="C0504D"/>
                </a:solidFill>
                <a:latin typeface="Arial"/>
                <a:cs typeface="Arial"/>
              </a:rPr>
              <a:t>(</a:t>
            </a:r>
            <a:r>
              <a:rPr sz="2000" spc="-5" dirty="0">
                <a:solidFill>
                  <a:srgbClr val="C0504D"/>
                </a:solidFill>
                <a:latin typeface="Arial"/>
                <a:cs typeface="Arial"/>
              </a:rPr>
              <a:t>t)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406" y="462737"/>
            <a:ext cx="683704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5" dirty="0"/>
              <a:t>Optimum </a:t>
            </a:r>
            <a:r>
              <a:rPr spc="-110" dirty="0"/>
              <a:t>Detection </a:t>
            </a:r>
            <a:r>
              <a:rPr spc="-5" dirty="0"/>
              <a:t>of</a:t>
            </a:r>
            <a:r>
              <a:rPr spc="-540" dirty="0"/>
              <a:t> </a:t>
            </a:r>
            <a:r>
              <a:rPr spc="-490" dirty="0"/>
              <a:t>DS/SS </a:t>
            </a:r>
            <a:r>
              <a:rPr spc="-670" dirty="0"/>
              <a:t>PSK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1585925"/>
            <a:ext cx="7563484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95" dirty="0">
                <a:latin typeface="Arial"/>
                <a:cs typeface="Arial"/>
              </a:rPr>
              <a:t>Recall, </a:t>
            </a:r>
            <a:r>
              <a:rPr sz="2800" spc="-55" dirty="0">
                <a:latin typeface="Arial"/>
                <a:cs typeface="Arial"/>
              </a:rPr>
              <a:t>bipolar </a:t>
            </a:r>
            <a:r>
              <a:rPr sz="2800" spc="-130" dirty="0">
                <a:latin typeface="Arial"/>
                <a:cs typeface="Arial"/>
              </a:rPr>
              <a:t>signaling </a:t>
            </a:r>
            <a:r>
              <a:rPr sz="2800" spc="-320" dirty="0">
                <a:latin typeface="Arial"/>
                <a:cs typeface="Arial"/>
              </a:rPr>
              <a:t>(PSK) </a:t>
            </a:r>
            <a:r>
              <a:rPr sz="2800" spc="-130" dirty="0">
                <a:latin typeface="Arial"/>
                <a:cs typeface="Arial"/>
              </a:rPr>
              <a:t>and </a:t>
            </a:r>
            <a:r>
              <a:rPr sz="2800" spc="-25" dirty="0">
                <a:latin typeface="Arial"/>
                <a:cs typeface="Arial"/>
              </a:rPr>
              <a:t>white </a:t>
            </a:r>
            <a:r>
              <a:rPr sz="2800" spc="-125" dirty="0">
                <a:latin typeface="Arial"/>
                <a:cs typeface="Arial"/>
              </a:rPr>
              <a:t>noise</a:t>
            </a:r>
            <a:r>
              <a:rPr sz="2800" spc="-49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give 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45" dirty="0">
                <a:latin typeface="Arial"/>
                <a:cs typeface="Arial"/>
              </a:rPr>
              <a:t>optimum </a:t>
            </a:r>
            <a:r>
              <a:rPr sz="2800" spc="-50" dirty="0">
                <a:latin typeface="Arial"/>
                <a:cs typeface="Arial"/>
              </a:rPr>
              <a:t>error</a:t>
            </a:r>
            <a:r>
              <a:rPr sz="2800" spc="-44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probability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2835" y="3983797"/>
            <a:ext cx="5511165" cy="9099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00"/>
              </a:spcBef>
              <a:buChar char="–"/>
              <a:tabLst>
                <a:tab pos="299720" algn="l"/>
              </a:tabLst>
            </a:pPr>
            <a:r>
              <a:rPr sz="2400" spc="-90" dirty="0">
                <a:latin typeface="Arial"/>
                <a:cs typeface="Arial"/>
              </a:rPr>
              <a:t>Wideband </a:t>
            </a:r>
            <a:r>
              <a:rPr sz="2400" spc="-110" dirty="0">
                <a:latin typeface="Arial"/>
                <a:cs typeface="Arial"/>
              </a:rPr>
              <a:t>noise </a:t>
            </a:r>
            <a:r>
              <a:rPr sz="2400" spc="-5" dirty="0">
                <a:latin typeface="Arial"/>
                <a:cs typeface="Arial"/>
              </a:rPr>
              <a:t>not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affected by </a:t>
            </a:r>
            <a:r>
              <a:rPr sz="2400" spc="-110" dirty="0">
                <a:latin typeface="Arial"/>
                <a:cs typeface="Arial"/>
              </a:rPr>
              <a:t>spreading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har char="–"/>
              <a:tabLst>
                <a:tab pos="299720" algn="l"/>
              </a:tabLst>
            </a:pPr>
            <a:r>
              <a:rPr sz="2400" spc="-85" dirty="0">
                <a:latin typeface="Arial"/>
                <a:cs typeface="Arial"/>
              </a:rPr>
              <a:t>Narrowband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noise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reduced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by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spreading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235" y="2679319"/>
            <a:ext cx="4372610" cy="1325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37990">
              <a:lnSpc>
                <a:spcPts val="1925"/>
              </a:lnSpc>
              <a:spcBef>
                <a:spcPts val="105"/>
              </a:spcBef>
            </a:pPr>
            <a:r>
              <a:rPr sz="1700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  <a:p>
            <a:pPr marR="74295" algn="r">
              <a:lnSpc>
                <a:spcPts val="1925"/>
              </a:lnSpc>
            </a:pPr>
            <a:r>
              <a:rPr sz="1700" i="1" spc="-25" dirty="0">
                <a:latin typeface="Times New Roman"/>
                <a:cs typeface="Times New Roman"/>
              </a:rPr>
              <a:t>P</a:t>
            </a:r>
            <a:r>
              <a:rPr sz="2325" i="1" spc="-37" baseline="-17921" dirty="0">
                <a:latin typeface="Times New Roman"/>
                <a:cs typeface="Times New Roman"/>
              </a:rPr>
              <a:t>b </a:t>
            </a:r>
            <a:r>
              <a:rPr sz="1700" dirty="0">
                <a:latin typeface="Symbol"/>
                <a:cs typeface="Symbol"/>
              </a:rPr>
              <a:t>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Q</a:t>
            </a:r>
            <a:r>
              <a:rPr sz="1700" i="1" spc="-160" dirty="0">
                <a:latin typeface="Times New Roman"/>
                <a:cs typeface="Times New Roman"/>
              </a:rPr>
              <a:t> </a:t>
            </a:r>
            <a:r>
              <a:rPr sz="2550" spc="-254" baseline="-6535" dirty="0">
                <a:latin typeface="Symbol"/>
                <a:cs typeface="Symbol"/>
              </a:rPr>
              <a:t></a:t>
            </a:r>
            <a:r>
              <a:rPr sz="2550" spc="-254" baseline="-31045" dirty="0">
                <a:latin typeface="Symbol"/>
                <a:cs typeface="Symbol"/>
              </a:rPr>
              <a:t></a:t>
            </a:r>
            <a:endParaRPr sz="2550" baseline="-31045">
              <a:latin typeface="Symbol"/>
              <a:cs typeface="Symbol"/>
            </a:endParaRPr>
          </a:p>
          <a:p>
            <a:pPr marL="4237990">
              <a:lnSpc>
                <a:spcPct val="100000"/>
              </a:lnSpc>
              <a:spcBef>
                <a:spcPts val="540"/>
              </a:spcBef>
            </a:pPr>
            <a:r>
              <a:rPr sz="1700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  <a:p>
            <a:pPr marL="382270" indent="-344805">
              <a:lnSpc>
                <a:spcPct val="100000"/>
              </a:lnSpc>
              <a:spcBef>
                <a:spcPts val="440"/>
              </a:spcBef>
              <a:buChar char="•"/>
              <a:tabLst>
                <a:tab pos="382270" algn="l"/>
                <a:tab pos="382905" algn="l"/>
              </a:tabLst>
            </a:pPr>
            <a:r>
              <a:rPr sz="2800" spc="-40" dirty="0">
                <a:latin typeface="Arial"/>
                <a:cs typeface="Arial"/>
              </a:rPr>
              <a:t>Not </a:t>
            </a:r>
            <a:r>
              <a:rPr sz="2800" spc="-100" dirty="0">
                <a:latin typeface="Arial"/>
                <a:cs typeface="Arial"/>
              </a:rPr>
              <a:t>effected </a:t>
            </a:r>
            <a:r>
              <a:rPr sz="2800" spc="-140" dirty="0">
                <a:latin typeface="Arial"/>
                <a:cs typeface="Arial"/>
              </a:rPr>
              <a:t>by</a:t>
            </a:r>
            <a:r>
              <a:rPr sz="2800" spc="-42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spreading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902580" y="2671317"/>
            <a:ext cx="745490" cy="741045"/>
            <a:chOff x="4902580" y="2671317"/>
            <a:chExt cx="745490" cy="741045"/>
          </a:xfrm>
        </p:grpSpPr>
        <p:sp>
          <p:nvSpPr>
            <p:cNvPr id="7" name="object 7"/>
            <p:cNvSpPr/>
            <p:nvPr/>
          </p:nvSpPr>
          <p:spPr>
            <a:xfrm>
              <a:off x="4914010" y="2688716"/>
              <a:ext cx="734060" cy="717550"/>
            </a:xfrm>
            <a:custGeom>
              <a:avLst/>
              <a:gdLst/>
              <a:ahLst/>
              <a:cxnLst/>
              <a:rect l="l" t="t" r="r" b="b"/>
              <a:pathLst>
                <a:path w="734060" h="717550">
                  <a:moveTo>
                    <a:pt x="183896" y="381381"/>
                  </a:moveTo>
                  <a:lnTo>
                    <a:pt x="702310" y="381381"/>
                  </a:lnTo>
                </a:path>
                <a:path w="734060" h="717550">
                  <a:moveTo>
                    <a:pt x="0" y="481584"/>
                  </a:moveTo>
                  <a:lnTo>
                    <a:pt x="26924" y="446024"/>
                  </a:lnTo>
                </a:path>
                <a:path w="734060" h="717550">
                  <a:moveTo>
                    <a:pt x="28066" y="445262"/>
                  </a:moveTo>
                  <a:lnTo>
                    <a:pt x="97916" y="716280"/>
                  </a:lnTo>
                </a:path>
                <a:path w="734060" h="717550">
                  <a:moveTo>
                    <a:pt x="97916" y="717042"/>
                  </a:moveTo>
                  <a:lnTo>
                    <a:pt x="175387" y="762"/>
                  </a:lnTo>
                </a:path>
                <a:path w="734060" h="717550">
                  <a:moveTo>
                    <a:pt x="175387" y="0"/>
                  </a:moveTo>
                  <a:lnTo>
                    <a:pt x="73367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26583" y="3141344"/>
              <a:ext cx="91820" cy="2538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02581" y="2671317"/>
              <a:ext cx="737870" cy="660400"/>
            </a:xfrm>
            <a:custGeom>
              <a:avLst/>
              <a:gdLst/>
              <a:ahLst/>
              <a:cxnLst/>
              <a:rect l="l" t="t" r="r" b="b"/>
              <a:pathLst>
                <a:path w="737870" h="660400">
                  <a:moveTo>
                    <a:pt x="49530" y="470027"/>
                  </a:moveTo>
                  <a:lnTo>
                    <a:pt x="39878" y="434340"/>
                  </a:lnTo>
                  <a:lnTo>
                    <a:pt x="0" y="485394"/>
                  </a:lnTo>
                  <a:lnTo>
                    <a:pt x="7620" y="491617"/>
                  </a:lnTo>
                  <a:lnTo>
                    <a:pt x="24003" y="470027"/>
                  </a:lnTo>
                  <a:lnTo>
                    <a:pt x="49530" y="470027"/>
                  </a:lnTo>
                  <a:close/>
                </a:path>
                <a:path w="737870" h="660400">
                  <a:moveTo>
                    <a:pt x="737743" y="0"/>
                  </a:moveTo>
                  <a:lnTo>
                    <a:pt x="172974" y="0"/>
                  </a:lnTo>
                  <a:lnTo>
                    <a:pt x="101473" y="660400"/>
                  </a:lnTo>
                  <a:lnTo>
                    <a:pt x="115824" y="660400"/>
                  </a:lnTo>
                  <a:lnTo>
                    <a:pt x="184658" y="14605"/>
                  </a:lnTo>
                  <a:lnTo>
                    <a:pt x="737743" y="14605"/>
                  </a:lnTo>
                  <a:lnTo>
                    <a:pt x="7377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080380" y="2718003"/>
            <a:ext cx="48387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2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i="1" spc="70" dirty="0">
                <a:latin typeface="Times New Roman"/>
                <a:cs typeface="Times New Roman"/>
              </a:rPr>
              <a:t>E</a:t>
            </a:r>
            <a:r>
              <a:rPr sz="2325" i="1" spc="104" baseline="-17921" dirty="0">
                <a:latin typeface="Times New Roman"/>
                <a:cs typeface="Times New Roman"/>
              </a:rPr>
              <a:t>b</a:t>
            </a:r>
            <a:endParaRPr sz="2325" baseline="-17921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5978" y="2581311"/>
            <a:ext cx="109855" cy="94043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700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  <a:p>
            <a:pPr marL="13970">
              <a:lnSpc>
                <a:spcPts val="1805"/>
              </a:lnSpc>
              <a:spcBef>
                <a:spcPts val="780"/>
              </a:spcBef>
            </a:pPr>
            <a:r>
              <a:rPr sz="1700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  <a:p>
            <a:pPr marL="12700">
              <a:lnSpc>
                <a:spcPts val="1805"/>
              </a:lnSpc>
            </a:pPr>
            <a:r>
              <a:rPr sz="1700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25922" y="3136214"/>
            <a:ext cx="20383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5" dirty="0">
                <a:latin typeface="Symbol"/>
                <a:cs typeface="Symbol"/>
              </a:rPr>
              <a:t></a:t>
            </a:r>
            <a:endParaRPr sz="17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3070" y="429209"/>
            <a:ext cx="31743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Signal</a:t>
            </a:r>
            <a:r>
              <a:rPr sz="4400" spc="-355" dirty="0"/>
              <a:t> </a:t>
            </a:r>
            <a:r>
              <a:rPr sz="4400" spc="-265" dirty="0"/>
              <a:t>Spectra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358259" y="2392426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5">
                <a:moveTo>
                  <a:pt x="0" y="0"/>
                </a:moveTo>
                <a:lnTo>
                  <a:pt x="451357" y="0"/>
                </a:lnTo>
              </a:path>
            </a:pathLst>
          </a:custGeom>
          <a:ln w="17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25819" y="2392426"/>
            <a:ext cx="451484" cy="0"/>
          </a:xfrm>
          <a:custGeom>
            <a:avLst/>
            <a:gdLst/>
            <a:ahLst/>
            <a:cxnLst/>
            <a:rect l="l" t="t" r="r" b="b"/>
            <a:pathLst>
              <a:path w="451484">
                <a:moveTo>
                  <a:pt x="0" y="0"/>
                </a:moveTo>
                <a:lnTo>
                  <a:pt x="451484" y="0"/>
                </a:lnTo>
              </a:path>
            </a:pathLst>
          </a:custGeom>
          <a:ln w="17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13625" y="2392426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469" y="0"/>
                </a:lnTo>
              </a:path>
            </a:pathLst>
          </a:custGeom>
          <a:ln w="17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77708" y="2675889"/>
            <a:ext cx="908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i="1" dirty="0">
                <a:latin typeface="Times New Roman"/>
                <a:cs typeface="Times New Roman"/>
              </a:rPr>
              <a:t>c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70908" y="2468372"/>
            <a:ext cx="18415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i="1" spc="-10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8976" y="2468372"/>
            <a:ext cx="103568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78205" algn="l"/>
              </a:tabLst>
            </a:pPr>
            <a:r>
              <a:rPr sz="2050" i="1" spc="-10" dirty="0">
                <a:latin typeface="Times New Roman"/>
                <a:cs typeface="Times New Roman"/>
              </a:rPr>
              <a:t>B	T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01790" y="2068829"/>
            <a:ext cx="61785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075" spc="-7" baseline="12195" dirty="0">
                <a:latin typeface="Symbol"/>
                <a:cs typeface="Symbol"/>
              </a:rPr>
              <a:t></a:t>
            </a:r>
            <a:r>
              <a:rPr sz="3075" spc="-7" baseline="12195" dirty="0">
                <a:latin typeface="Times New Roman"/>
                <a:cs typeface="Times New Roman"/>
              </a:rPr>
              <a:t> </a:t>
            </a:r>
            <a:r>
              <a:rPr sz="3075" i="1" spc="-15" baseline="16260" dirty="0">
                <a:latin typeface="Times New Roman"/>
                <a:cs typeface="Times New Roman"/>
              </a:rPr>
              <a:t>B </a:t>
            </a:r>
            <a:r>
              <a:rPr sz="1150" i="1" dirty="0">
                <a:latin typeface="Times New Roman"/>
                <a:cs typeface="Times New Roman"/>
              </a:rPr>
              <a:t>s</a:t>
            </a:r>
            <a:r>
              <a:rPr sz="1150" i="1" spc="-45" dirty="0">
                <a:latin typeface="Times New Roman"/>
                <a:cs typeface="Times New Roman"/>
              </a:rPr>
              <a:t> </a:t>
            </a:r>
            <a:r>
              <a:rPr sz="1150" i="1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79214" y="1878329"/>
            <a:ext cx="353695" cy="5181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i="1" spc="-10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  <a:p>
            <a:pPr marL="216535">
              <a:lnSpc>
                <a:spcPct val="100000"/>
              </a:lnSpc>
              <a:spcBef>
                <a:spcPts val="45"/>
              </a:spcBef>
            </a:pPr>
            <a:r>
              <a:rPr sz="1150" i="1" spc="75" dirty="0">
                <a:latin typeface="Times New Roman"/>
                <a:cs typeface="Times New Roman"/>
              </a:rPr>
              <a:t>s</a:t>
            </a:r>
            <a:r>
              <a:rPr sz="1150" i="1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7310" y="2201417"/>
            <a:ext cx="457644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93315" algn="l"/>
                <a:tab pos="2743200" algn="l"/>
                <a:tab pos="3567429" algn="l"/>
              </a:tabLst>
            </a:pPr>
            <a:r>
              <a:rPr sz="2050" spc="-10" dirty="0">
                <a:latin typeface="Times New Roman"/>
                <a:cs typeface="Times New Roman"/>
              </a:rPr>
              <a:t>P</a:t>
            </a:r>
            <a:r>
              <a:rPr sz="2050" spc="-210" dirty="0">
                <a:latin typeface="Times New Roman"/>
                <a:cs typeface="Times New Roman"/>
              </a:rPr>
              <a:t> </a:t>
            </a:r>
            <a:r>
              <a:rPr sz="2050" spc="95" dirty="0">
                <a:latin typeface="Times New Roman"/>
                <a:cs typeface="Times New Roman"/>
              </a:rPr>
              <a:t>ro</a:t>
            </a:r>
            <a:r>
              <a:rPr sz="2050" spc="-1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c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e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s</a:t>
            </a:r>
            <a:r>
              <a:rPr sz="2050" spc="-24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s</a:t>
            </a:r>
            <a:r>
              <a:rPr sz="2050" spc="-229" dirty="0">
                <a:latin typeface="Times New Roman"/>
                <a:cs typeface="Times New Roman"/>
              </a:rPr>
              <a:t> </a:t>
            </a:r>
            <a:r>
              <a:rPr sz="2050" spc="95" dirty="0">
                <a:latin typeface="Times New Roman"/>
                <a:cs typeface="Times New Roman"/>
              </a:rPr>
              <a:t>in</a:t>
            </a:r>
            <a:r>
              <a:rPr sz="2050" spc="-1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g</a:t>
            </a:r>
            <a:r>
              <a:rPr sz="2050" spc="459" dirty="0">
                <a:latin typeface="Times New Roman"/>
                <a:cs typeface="Times New Roman"/>
              </a:rPr>
              <a:t> </a:t>
            </a:r>
            <a:r>
              <a:rPr sz="2050" spc="-10" dirty="0">
                <a:latin typeface="Times New Roman"/>
                <a:cs typeface="Times New Roman"/>
              </a:rPr>
              <a:t>G</a:t>
            </a:r>
            <a:r>
              <a:rPr sz="2050" spc="-1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a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spc="95" dirty="0">
                <a:latin typeface="Times New Roman"/>
                <a:cs typeface="Times New Roman"/>
              </a:rPr>
              <a:t>in	</a:t>
            </a:r>
            <a:r>
              <a:rPr sz="2050" i="1" spc="-10" dirty="0">
                <a:latin typeface="Times New Roman"/>
                <a:cs typeface="Times New Roman"/>
              </a:rPr>
              <a:t>N	</a:t>
            </a:r>
            <a:r>
              <a:rPr sz="3075" spc="-15" baseline="2710" dirty="0">
                <a:latin typeface="Symbol"/>
                <a:cs typeface="Symbol"/>
              </a:rPr>
              <a:t></a:t>
            </a:r>
            <a:r>
              <a:rPr sz="3075" spc="-15" baseline="2710" dirty="0">
                <a:latin typeface="Times New Roman"/>
                <a:cs typeface="Times New Roman"/>
              </a:rPr>
              <a:t>	</a:t>
            </a:r>
            <a:r>
              <a:rPr sz="2050" spc="-10" dirty="0">
                <a:latin typeface="Symbol"/>
                <a:cs typeface="Symbol"/>
              </a:rPr>
              <a:t>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1 0 </a:t>
            </a:r>
            <a:r>
              <a:rPr sz="2050" spc="35" dirty="0">
                <a:latin typeface="Times New Roman"/>
                <a:cs typeface="Times New Roman"/>
              </a:rPr>
              <a:t>lo</a:t>
            </a:r>
            <a:r>
              <a:rPr sz="2050" spc="-13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g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6702" y="1978914"/>
            <a:ext cx="80518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528955" algn="l"/>
              </a:tabLst>
            </a:pPr>
            <a:r>
              <a:rPr sz="3075" spc="-7" baseline="-2710" dirty="0">
                <a:latin typeface="Symbol"/>
                <a:cs typeface="Symbol"/>
              </a:rPr>
              <a:t></a:t>
            </a:r>
            <a:r>
              <a:rPr sz="3075" spc="502" baseline="-2710" dirty="0">
                <a:latin typeface="Times New Roman"/>
                <a:cs typeface="Times New Roman"/>
              </a:rPr>
              <a:t> </a:t>
            </a:r>
            <a:r>
              <a:rPr sz="3075" spc="-15" baseline="-37940" dirty="0">
                <a:latin typeface="Symbol"/>
                <a:cs typeface="Symbol"/>
              </a:rPr>
              <a:t></a:t>
            </a:r>
            <a:r>
              <a:rPr sz="3075" spc="-15" baseline="-37940" dirty="0">
                <a:latin typeface="Times New Roman"/>
                <a:cs typeface="Times New Roman"/>
              </a:rPr>
              <a:t>	</a:t>
            </a:r>
            <a:r>
              <a:rPr sz="2050" i="1" spc="75" dirty="0">
                <a:latin typeface="Times New Roman"/>
                <a:cs typeface="Times New Roman"/>
              </a:rPr>
              <a:t>T</a:t>
            </a:r>
            <a:r>
              <a:rPr sz="1725" i="1" spc="112" baseline="-26570" dirty="0">
                <a:latin typeface="Times New Roman"/>
                <a:cs typeface="Times New Roman"/>
              </a:rPr>
              <a:t>b</a:t>
            </a:r>
            <a:endParaRPr sz="1725" baseline="-2657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3125" y="2300097"/>
            <a:ext cx="381000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spc="45" dirty="0">
                <a:latin typeface="Times New Roman"/>
                <a:cs typeface="Times New Roman"/>
              </a:rPr>
              <a:t>10</a:t>
            </a:r>
            <a:r>
              <a:rPr sz="1150" spc="65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2102" y="2300097"/>
            <a:ext cx="1250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27190" y="2514980"/>
            <a:ext cx="81089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98500" algn="l"/>
              </a:tabLst>
            </a:pPr>
            <a:r>
              <a:rPr sz="2050" spc="-5" dirty="0">
                <a:latin typeface="Symbol"/>
                <a:cs typeface="Symbol"/>
              </a:rPr>
              <a:t></a:t>
            </a:r>
            <a:r>
              <a:rPr sz="2050" spc="-5" dirty="0">
                <a:latin typeface="Times New Roman"/>
                <a:cs typeface="Times New Roman"/>
              </a:rPr>
              <a:t>	</a:t>
            </a:r>
            <a:r>
              <a:rPr sz="2050" spc="-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724405" y="4124705"/>
            <a:ext cx="5735320" cy="2006600"/>
            <a:chOff x="1724405" y="4124705"/>
            <a:chExt cx="5735320" cy="2006600"/>
          </a:xfrm>
        </p:grpSpPr>
        <p:sp>
          <p:nvSpPr>
            <p:cNvPr id="17" name="object 17"/>
            <p:cNvSpPr/>
            <p:nvPr/>
          </p:nvSpPr>
          <p:spPr>
            <a:xfrm>
              <a:off x="1724406" y="4124705"/>
              <a:ext cx="5735320" cy="2006600"/>
            </a:xfrm>
            <a:custGeom>
              <a:avLst/>
              <a:gdLst/>
              <a:ahLst/>
              <a:cxnLst/>
              <a:rect l="l" t="t" r="r" b="b"/>
              <a:pathLst>
                <a:path w="5735320" h="2006600">
                  <a:moveTo>
                    <a:pt x="5734812" y="1962912"/>
                  </a:moveTo>
                  <a:lnTo>
                    <a:pt x="5705856" y="1948434"/>
                  </a:lnTo>
                  <a:lnTo>
                    <a:pt x="5647944" y="1919478"/>
                  </a:lnTo>
                  <a:lnTo>
                    <a:pt x="5647944" y="1948434"/>
                  </a:lnTo>
                  <a:lnTo>
                    <a:pt x="2739390" y="1948434"/>
                  </a:lnTo>
                  <a:lnTo>
                    <a:pt x="2739390" y="86868"/>
                  </a:lnTo>
                  <a:lnTo>
                    <a:pt x="2768346" y="86868"/>
                  </a:lnTo>
                  <a:lnTo>
                    <a:pt x="2761107" y="72390"/>
                  </a:lnTo>
                  <a:lnTo>
                    <a:pt x="2739390" y="28956"/>
                  </a:lnTo>
                  <a:lnTo>
                    <a:pt x="2739390" y="72390"/>
                  </a:lnTo>
                  <a:lnTo>
                    <a:pt x="2710434" y="72402"/>
                  </a:lnTo>
                  <a:lnTo>
                    <a:pt x="2739390" y="72390"/>
                  </a:lnTo>
                  <a:lnTo>
                    <a:pt x="2739390" y="28956"/>
                  </a:lnTo>
                  <a:lnTo>
                    <a:pt x="2724912" y="0"/>
                  </a:lnTo>
                  <a:lnTo>
                    <a:pt x="2681478" y="86868"/>
                  </a:lnTo>
                  <a:lnTo>
                    <a:pt x="2710434" y="86868"/>
                  </a:lnTo>
                  <a:lnTo>
                    <a:pt x="2710434" y="1948434"/>
                  </a:lnTo>
                  <a:lnTo>
                    <a:pt x="0" y="1948434"/>
                  </a:lnTo>
                  <a:lnTo>
                    <a:pt x="0" y="1977390"/>
                  </a:lnTo>
                  <a:lnTo>
                    <a:pt x="5647944" y="1977390"/>
                  </a:lnTo>
                  <a:lnTo>
                    <a:pt x="5647944" y="2006346"/>
                  </a:lnTo>
                  <a:lnTo>
                    <a:pt x="5705856" y="1977390"/>
                  </a:lnTo>
                  <a:lnTo>
                    <a:pt x="5734812" y="19629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63517" y="4374133"/>
              <a:ext cx="1351915" cy="1704339"/>
            </a:xfrm>
            <a:custGeom>
              <a:avLst/>
              <a:gdLst/>
              <a:ahLst/>
              <a:cxnLst/>
              <a:rect l="l" t="t" r="r" b="b"/>
              <a:pathLst>
                <a:path w="1351914" h="1704339">
                  <a:moveTo>
                    <a:pt x="0" y="1704340"/>
                  </a:moveTo>
                  <a:lnTo>
                    <a:pt x="4826" y="1647964"/>
                  </a:lnTo>
                  <a:lnTo>
                    <a:pt x="9525" y="1591716"/>
                  </a:lnTo>
                  <a:lnTo>
                    <a:pt x="14351" y="1535709"/>
                  </a:lnTo>
                  <a:lnTo>
                    <a:pt x="19304" y="1480070"/>
                  </a:lnTo>
                  <a:lnTo>
                    <a:pt x="24257" y="1424914"/>
                  </a:lnTo>
                  <a:lnTo>
                    <a:pt x="29337" y="1370355"/>
                  </a:lnTo>
                  <a:lnTo>
                    <a:pt x="34417" y="1316532"/>
                  </a:lnTo>
                  <a:lnTo>
                    <a:pt x="39751" y="1263561"/>
                  </a:lnTo>
                  <a:lnTo>
                    <a:pt x="45212" y="1211580"/>
                  </a:lnTo>
                  <a:lnTo>
                    <a:pt x="50927" y="1160653"/>
                  </a:lnTo>
                  <a:lnTo>
                    <a:pt x="56769" y="1110996"/>
                  </a:lnTo>
                  <a:lnTo>
                    <a:pt x="62737" y="1062609"/>
                  </a:lnTo>
                  <a:lnTo>
                    <a:pt x="69087" y="1015619"/>
                  </a:lnTo>
                  <a:lnTo>
                    <a:pt x="75692" y="970280"/>
                  </a:lnTo>
                  <a:lnTo>
                    <a:pt x="82423" y="926592"/>
                  </a:lnTo>
                  <a:lnTo>
                    <a:pt x="89535" y="884809"/>
                  </a:lnTo>
                  <a:lnTo>
                    <a:pt x="97028" y="844931"/>
                  </a:lnTo>
                  <a:lnTo>
                    <a:pt x="104775" y="807085"/>
                  </a:lnTo>
                  <a:lnTo>
                    <a:pt x="120777" y="738378"/>
                  </a:lnTo>
                  <a:lnTo>
                    <a:pt x="137414" y="678561"/>
                  </a:lnTo>
                  <a:lnTo>
                    <a:pt x="154812" y="625983"/>
                  </a:lnTo>
                  <a:lnTo>
                    <a:pt x="173101" y="579120"/>
                  </a:lnTo>
                  <a:lnTo>
                    <a:pt x="192532" y="536702"/>
                  </a:lnTo>
                  <a:lnTo>
                    <a:pt x="213360" y="497205"/>
                  </a:lnTo>
                  <a:lnTo>
                    <a:pt x="235585" y="458978"/>
                  </a:lnTo>
                  <a:lnTo>
                    <a:pt x="259715" y="420751"/>
                  </a:lnTo>
                  <a:lnTo>
                    <a:pt x="285623" y="380873"/>
                  </a:lnTo>
                  <a:lnTo>
                    <a:pt x="315087" y="339598"/>
                  </a:lnTo>
                  <a:lnTo>
                    <a:pt x="348869" y="298577"/>
                  </a:lnTo>
                  <a:lnTo>
                    <a:pt x="385318" y="258318"/>
                  </a:lnTo>
                  <a:lnTo>
                    <a:pt x="423418" y="219329"/>
                  </a:lnTo>
                  <a:lnTo>
                    <a:pt x="461772" y="182499"/>
                  </a:lnTo>
                  <a:lnTo>
                    <a:pt x="498856" y="148209"/>
                  </a:lnTo>
                  <a:lnTo>
                    <a:pt x="533527" y="117094"/>
                  </a:lnTo>
                  <a:lnTo>
                    <a:pt x="564388" y="89789"/>
                  </a:lnTo>
                  <a:lnTo>
                    <a:pt x="590169" y="66802"/>
                  </a:lnTo>
                  <a:lnTo>
                    <a:pt x="632968" y="33274"/>
                  </a:lnTo>
                  <a:lnTo>
                    <a:pt x="661670" y="19050"/>
                  </a:lnTo>
                  <a:lnTo>
                    <a:pt x="680847" y="14732"/>
                  </a:lnTo>
                  <a:lnTo>
                    <a:pt x="694944" y="10668"/>
                  </a:lnTo>
                </a:path>
                <a:path w="1351914" h="1704339">
                  <a:moveTo>
                    <a:pt x="1351788" y="1692148"/>
                  </a:moveTo>
                  <a:lnTo>
                    <a:pt x="1346962" y="1635823"/>
                  </a:lnTo>
                  <a:lnTo>
                    <a:pt x="1342263" y="1579626"/>
                  </a:lnTo>
                  <a:lnTo>
                    <a:pt x="1337437" y="1523657"/>
                  </a:lnTo>
                  <a:lnTo>
                    <a:pt x="1332484" y="1468069"/>
                  </a:lnTo>
                  <a:lnTo>
                    <a:pt x="1327531" y="1412951"/>
                  </a:lnTo>
                  <a:lnTo>
                    <a:pt x="1322451" y="1358442"/>
                  </a:lnTo>
                  <a:lnTo>
                    <a:pt x="1317371" y="1304658"/>
                  </a:lnTo>
                  <a:lnTo>
                    <a:pt x="1312037" y="1251724"/>
                  </a:lnTo>
                  <a:lnTo>
                    <a:pt x="1306576" y="1199769"/>
                  </a:lnTo>
                  <a:lnTo>
                    <a:pt x="1300861" y="1148842"/>
                  </a:lnTo>
                  <a:lnTo>
                    <a:pt x="1295019" y="1099185"/>
                  </a:lnTo>
                  <a:lnTo>
                    <a:pt x="1289050" y="1050925"/>
                  </a:lnTo>
                  <a:lnTo>
                    <a:pt x="1282700" y="1004062"/>
                  </a:lnTo>
                  <a:lnTo>
                    <a:pt x="1276096" y="958723"/>
                  </a:lnTo>
                  <a:lnTo>
                    <a:pt x="1269365" y="915035"/>
                  </a:lnTo>
                  <a:lnTo>
                    <a:pt x="1262253" y="873252"/>
                  </a:lnTo>
                  <a:lnTo>
                    <a:pt x="1254760" y="833501"/>
                  </a:lnTo>
                  <a:lnTo>
                    <a:pt x="1247013" y="795655"/>
                  </a:lnTo>
                  <a:lnTo>
                    <a:pt x="1231011" y="727075"/>
                  </a:lnTo>
                  <a:lnTo>
                    <a:pt x="1214374" y="667258"/>
                  </a:lnTo>
                  <a:lnTo>
                    <a:pt x="1196975" y="614680"/>
                  </a:lnTo>
                  <a:lnTo>
                    <a:pt x="1178687" y="567944"/>
                  </a:lnTo>
                  <a:lnTo>
                    <a:pt x="1159256" y="525653"/>
                  </a:lnTo>
                  <a:lnTo>
                    <a:pt x="1138428" y="486029"/>
                  </a:lnTo>
                  <a:lnTo>
                    <a:pt x="1116076" y="447929"/>
                  </a:lnTo>
                  <a:lnTo>
                    <a:pt x="1092073" y="409702"/>
                  </a:lnTo>
                  <a:lnTo>
                    <a:pt x="1066165" y="369824"/>
                  </a:lnTo>
                  <a:lnTo>
                    <a:pt x="1036701" y="328676"/>
                  </a:lnTo>
                  <a:lnTo>
                    <a:pt x="1002919" y="287655"/>
                  </a:lnTo>
                  <a:lnTo>
                    <a:pt x="966470" y="247396"/>
                  </a:lnTo>
                  <a:lnTo>
                    <a:pt x="928370" y="208534"/>
                  </a:lnTo>
                  <a:lnTo>
                    <a:pt x="890016" y="171704"/>
                  </a:lnTo>
                  <a:lnTo>
                    <a:pt x="852932" y="137414"/>
                  </a:lnTo>
                  <a:lnTo>
                    <a:pt x="818261" y="106299"/>
                  </a:lnTo>
                  <a:lnTo>
                    <a:pt x="787400" y="78994"/>
                  </a:lnTo>
                  <a:lnTo>
                    <a:pt x="761619" y="56007"/>
                  </a:lnTo>
                  <a:lnTo>
                    <a:pt x="718820" y="22606"/>
                  </a:lnTo>
                  <a:lnTo>
                    <a:pt x="690118" y="8382"/>
                  </a:lnTo>
                  <a:lnTo>
                    <a:pt x="670941" y="4064"/>
                  </a:lnTo>
                  <a:lnTo>
                    <a:pt x="656844" y="0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0018" y="5551423"/>
              <a:ext cx="3991610" cy="536575"/>
            </a:xfrm>
            <a:custGeom>
              <a:avLst/>
              <a:gdLst/>
              <a:ahLst/>
              <a:cxnLst/>
              <a:rect l="l" t="t" r="r" b="b"/>
              <a:pathLst>
                <a:path w="3991610" h="536575">
                  <a:moveTo>
                    <a:pt x="0" y="536194"/>
                  </a:moveTo>
                  <a:lnTo>
                    <a:pt x="31750" y="496316"/>
                  </a:lnTo>
                  <a:lnTo>
                    <a:pt x="64134" y="456882"/>
                  </a:lnTo>
                  <a:lnTo>
                    <a:pt x="97789" y="418312"/>
                  </a:lnTo>
                  <a:lnTo>
                    <a:pt x="133476" y="381050"/>
                  </a:lnTo>
                  <a:lnTo>
                    <a:pt x="171831" y="345528"/>
                  </a:lnTo>
                  <a:lnTo>
                    <a:pt x="213359" y="312166"/>
                  </a:lnTo>
                  <a:lnTo>
                    <a:pt x="258952" y="281419"/>
                  </a:lnTo>
                  <a:lnTo>
                    <a:pt x="309118" y="253720"/>
                  </a:lnTo>
                  <a:lnTo>
                    <a:pt x="347852" y="235813"/>
                  </a:lnTo>
                  <a:lnTo>
                    <a:pt x="387604" y="219824"/>
                  </a:lnTo>
                  <a:lnTo>
                    <a:pt x="428625" y="205485"/>
                  </a:lnTo>
                  <a:lnTo>
                    <a:pt x="471296" y="192531"/>
                  </a:lnTo>
                  <a:lnTo>
                    <a:pt x="516000" y="180720"/>
                  </a:lnTo>
                  <a:lnTo>
                    <a:pt x="562990" y="169798"/>
                  </a:lnTo>
                  <a:lnTo>
                    <a:pt x="612520" y="159499"/>
                  </a:lnTo>
                  <a:lnTo>
                    <a:pt x="664971" y="149593"/>
                  </a:lnTo>
                  <a:lnTo>
                    <a:pt x="720725" y="139801"/>
                  </a:lnTo>
                  <a:lnTo>
                    <a:pt x="779907" y="129870"/>
                  </a:lnTo>
                  <a:lnTo>
                    <a:pt x="843026" y="119557"/>
                  </a:lnTo>
                  <a:lnTo>
                    <a:pt x="884808" y="113068"/>
                  </a:lnTo>
                  <a:lnTo>
                    <a:pt x="930147" y="106578"/>
                  </a:lnTo>
                  <a:lnTo>
                    <a:pt x="978534" y="100088"/>
                  </a:lnTo>
                  <a:lnTo>
                    <a:pt x="1029589" y="93649"/>
                  </a:lnTo>
                  <a:lnTo>
                    <a:pt x="1082802" y="87261"/>
                  </a:lnTo>
                  <a:lnTo>
                    <a:pt x="1137539" y="80975"/>
                  </a:lnTo>
                  <a:lnTo>
                    <a:pt x="1193419" y="74790"/>
                  </a:lnTo>
                  <a:lnTo>
                    <a:pt x="1249933" y="68732"/>
                  </a:lnTo>
                  <a:lnTo>
                    <a:pt x="1306703" y="62839"/>
                  </a:lnTo>
                  <a:lnTo>
                    <a:pt x="1362964" y="57124"/>
                  </a:lnTo>
                  <a:lnTo>
                    <a:pt x="1418462" y="51600"/>
                  </a:lnTo>
                  <a:lnTo>
                    <a:pt x="1472692" y="46316"/>
                  </a:lnTo>
                  <a:lnTo>
                    <a:pt x="1525016" y="41287"/>
                  </a:lnTo>
                  <a:lnTo>
                    <a:pt x="1575054" y="36575"/>
                  </a:lnTo>
                  <a:lnTo>
                    <a:pt x="1622170" y="32003"/>
                  </a:lnTo>
                  <a:lnTo>
                    <a:pt x="1666112" y="27939"/>
                  </a:lnTo>
                  <a:lnTo>
                    <a:pt x="1706371" y="24129"/>
                  </a:lnTo>
                  <a:lnTo>
                    <a:pt x="1831467" y="12826"/>
                  </a:lnTo>
                  <a:lnTo>
                    <a:pt x="1900428" y="8128"/>
                  </a:lnTo>
                  <a:lnTo>
                    <a:pt x="1952879" y="5714"/>
                  </a:lnTo>
                  <a:lnTo>
                    <a:pt x="1993010" y="4571"/>
                  </a:lnTo>
                  <a:lnTo>
                    <a:pt x="2024507" y="4063"/>
                  </a:lnTo>
                  <a:lnTo>
                    <a:pt x="2051304" y="3047"/>
                  </a:lnTo>
                </a:path>
                <a:path w="3991610" h="536575">
                  <a:moveTo>
                    <a:pt x="3991355" y="531621"/>
                  </a:moveTo>
                  <a:lnTo>
                    <a:pt x="3959605" y="491858"/>
                  </a:lnTo>
                  <a:lnTo>
                    <a:pt x="3927221" y="452539"/>
                  </a:lnTo>
                  <a:lnTo>
                    <a:pt x="3893439" y="414083"/>
                  </a:lnTo>
                  <a:lnTo>
                    <a:pt x="3857752" y="376923"/>
                  </a:lnTo>
                  <a:lnTo>
                    <a:pt x="3819398" y="341503"/>
                  </a:lnTo>
                  <a:lnTo>
                    <a:pt x="3777742" y="308241"/>
                  </a:lnTo>
                  <a:lnTo>
                    <a:pt x="3732149" y="277583"/>
                  </a:lnTo>
                  <a:lnTo>
                    <a:pt x="3681983" y="249961"/>
                  </a:lnTo>
                  <a:lnTo>
                    <a:pt x="3643249" y="232105"/>
                  </a:lnTo>
                  <a:lnTo>
                    <a:pt x="3603498" y="216153"/>
                  </a:lnTo>
                  <a:lnTo>
                    <a:pt x="3562350" y="201853"/>
                  </a:lnTo>
                  <a:lnTo>
                    <a:pt x="3519678" y="188937"/>
                  </a:lnTo>
                  <a:lnTo>
                    <a:pt x="3474974" y="177164"/>
                  </a:lnTo>
                  <a:lnTo>
                    <a:pt x="3427983" y="166268"/>
                  </a:lnTo>
                  <a:lnTo>
                    <a:pt x="3378327" y="156006"/>
                  </a:lnTo>
                  <a:lnTo>
                    <a:pt x="3325876" y="146113"/>
                  </a:lnTo>
                  <a:lnTo>
                    <a:pt x="3270123" y="136347"/>
                  </a:lnTo>
                  <a:lnTo>
                    <a:pt x="3210814" y="126453"/>
                  </a:lnTo>
                  <a:lnTo>
                    <a:pt x="3147695" y="116166"/>
                  </a:lnTo>
                  <a:lnTo>
                    <a:pt x="3105911" y="109702"/>
                  </a:lnTo>
                  <a:lnTo>
                    <a:pt x="3060572" y="103225"/>
                  </a:lnTo>
                  <a:lnTo>
                    <a:pt x="3012059" y="96761"/>
                  </a:lnTo>
                  <a:lnTo>
                    <a:pt x="2961005" y="90335"/>
                  </a:lnTo>
                  <a:lnTo>
                    <a:pt x="2907792" y="83972"/>
                  </a:lnTo>
                  <a:lnTo>
                    <a:pt x="2852928" y="77698"/>
                  </a:lnTo>
                  <a:lnTo>
                    <a:pt x="2797047" y="71526"/>
                  </a:lnTo>
                  <a:lnTo>
                    <a:pt x="2740406" y="65493"/>
                  </a:lnTo>
                  <a:lnTo>
                    <a:pt x="2683764" y="59601"/>
                  </a:lnTo>
                  <a:lnTo>
                    <a:pt x="2627376" y="53898"/>
                  </a:lnTo>
                  <a:lnTo>
                    <a:pt x="2571877" y="48399"/>
                  </a:lnTo>
                  <a:lnTo>
                    <a:pt x="2517647" y="43116"/>
                  </a:lnTo>
                  <a:lnTo>
                    <a:pt x="2465323" y="38100"/>
                  </a:lnTo>
                  <a:lnTo>
                    <a:pt x="2415159" y="33400"/>
                  </a:lnTo>
                  <a:lnTo>
                    <a:pt x="2367915" y="28828"/>
                  </a:lnTo>
                  <a:lnTo>
                    <a:pt x="2323972" y="24764"/>
                  </a:lnTo>
                  <a:lnTo>
                    <a:pt x="2283841" y="20954"/>
                  </a:lnTo>
                  <a:lnTo>
                    <a:pt x="2158619" y="9778"/>
                  </a:lnTo>
                  <a:lnTo>
                    <a:pt x="2089531" y="5079"/>
                  </a:lnTo>
                  <a:lnTo>
                    <a:pt x="2036953" y="2666"/>
                  </a:lnTo>
                  <a:lnTo>
                    <a:pt x="1996820" y="1523"/>
                  </a:lnTo>
                  <a:lnTo>
                    <a:pt x="1965324" y="1015"/>
                  </a:lnTo>
                  <a:lnTo>
                    <a:pt x="1938528" y="0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77188" y="2949397"/>
            <a:ext cx="6852920" cy="25996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97510" marR="30480" indent="-360045">
              <a:lnSpc>
                <a:spcPct val="100000"/>
              </a:lnSpc>
              <a:spcBef>
                <a:spcPts val="110"/>
              </a:spcBef>
              <a:buChar char="•"/>
              <a:tabLst>
                <a:tab pos="382270" algn="l"/>
                <a:tab pos="382905" algn="l"/>
              </a:tabLst>
            </a:pPr>
            <a:r>
              <a:rPr sz="2800" spc="-140" dirty="0">
                <a:latin typeface="Arial"/>
                <a:cs typeface="Arial"/>
              </a:rPr>
              <a:t>Effective </a:t>
            </a:r>
            <a:r>
              <a:rPr sz="2800" spc="-120" dirty="0">
                <a:latin typeface="Arial"/>
                <a:cs typeface="Arial"/>
              </a:rPr>
              <a:t>noise </a:t>
            </a:r>
            <a:r>
              <a:rPr sz="2800" spc="-85" dirty="0">
                <a:latin typeface="Arial"/>
                <a:cs typeface="Arial"/>
              </a:rPr>
              <a:t>power </a:t>
            </a:r>
            <a:r>
              <a:rPr sz="2800" spc="-140" dirty="0">
                <a:latin typeface="Arial"/>
                <a:cs typeface="Arial"/>
              </a:rPr>
              <a:t>is </a:t>
            </a:r>
            <a:r>
              <a:rPr sz="2800" spc="-125" dirty="0">
                <a:latin typeface="Arial"/>
                <a:cs typeface="Arial"/>
              </a:rPr>
              <a:t>channel </a:t>
            </a:r>
            <a:r>
              <a:rPr sz="2800" spc="-120" dirty="0">
                <a:latin typeface="Arial"/>
                <a:cs typeface="Arial"/>
              </a:rPr>
              <a:t>noise</a:t>
            </a:r>
            <a:r>
              <a:rPr sz="2800" spc="-55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power  </a:t>
            </a:r>
            <a:r>
              <a:rPr sz="2800" spc="-120" dirty="0">
                <a:latin typeface="Arial"/>
                <a:cs typeface="Arial"/>
              </a:rPr>
              <a:t>plus </a:t>
            </a:r>
            <a:r>
              <a:rPr sz="2800" spc="-100" dirty="0">
                <a:latin typeface="Arial"/>
                <a:cs typeface="Arial"/>
              </a:rPr>
              <a:t>jamming </a:t>
            </a:r>
            <a:r>
              <a:rPr sz="2800" spc="-180" dirty="0">
                <a:latin typeface="Arial"/>
                <a:cs typeface="Arial"/>
              </a:rPr>
              <a:t>(NB) </a:t>
            </a:r>
            <a:r>
              <a:rPr sz="2800" spc="-135" dirty="0">
                <a:latin typeface="Arial"/>
                <a:cs typeface="Arial"/>
              </a:rPr>
              <a:t>signal </a:t>
            </a:r>
            <a:r>
              <a:rPr sz="2800" spc="-65" dirty="0">
                <a:latin typeface="Arial"/>
                <a:cs typeface="Arial"/>
              </a:rPr>
              <a:t>power </a:t>
            </a:r>
            <a:r>
              <a:rPr sz="2800" spc="-75" dirty="0">
                <a:latin typeface="Arial"/>
                <a:cs typeface="Arial"/>
              </a:rPr>
              <a:t>divided</a:t>
            </a:r>
            <a:r>
              <a:rPr sz="2800" spc="-60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by </a:t>
            </a:r>
            <a:r>
              <a:rPr sz="2800" i="1" spc="5" dirty="0">
                <a:latin typeface="Carlito"/>
                <a:cs typeface="Carlito"/>
              </a:rPr>
              <a:t>N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Carlito"/>
              <a:cs typeface="Carlito"/>
            </a:endParaRPr>
          </a:p>
          <a:p>
            <a:pPr marL="3651250">
              <a:lnSpc>
                <a:spcPct val="100000"/>
              </a:lnSpc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2400" baseline="-17361" dirty="0">
                <a:solidFill>
                  <a:srgbClr val="C0504D"/>
                </a:solidFill>
                <a:latin typeface="Times New Roman"/>
                <a:cs typeface="Times New Roman"/>
              </a:rPr>
              <a:t>b</a:t>
            </a:r>
            <a:endParaRPr sz="2400" baseline="-1736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900">
              <a:latin typeface="Times New Roman"/>
              <a:cs typeface="Times New Roman"/>
            </a:endParaRPr>
          </a:p>
          <a:p>
            <a:pPr marL="3538220">
              <a:lnSpc>
                <a:spcPct val="100000"/>
              </a:lnSpc>
            </a:pPr>
            <a:r>
              <a:rPr sz="2400" spc="-135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2400" spc="-202" baseline="-17361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endParaRPr sz="2400" baseline="-1736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4658" y="429209"/>
            <a:ext cx="66103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0" dirty="0"/>
              <a:t>Multiple </a:t>
            </a:r>
            <a:r>
              <a:rPr sz="4400" spc="-390" dirty="0"/>
              <a:t>Access</a:t>
            </a:r>
            <a:r>
              <a:rPr sz="4400" spc="-459" dirty="0"/>
              <a:t> </a:t>
            </a:r>
            <a:r>
              <a:rPr sz="4400" spc="-210" dirty="0"/>
              <a:t>Performance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482140"/>
            <a:ext cx="7793355" cy="120269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894"/>
              </a:spcBef>
              <a:buChar char="•"/>
              <a:tabLst>
                <a:tab pos="356870" algn="l"/>
                <a:tab pos="357505" algn="l"/>
                <a:tab pos="2137410" algn="l"/>
              </a:tabLst>
            </a:pPr>
            <a:r>
              <a:rPr sz="3200" spc="-235" dirty="0">
                <a:latin typeface="Arial"/>
                <a:cs typeface="Arial"/>
              </a:rPr>
              <a:t>Assume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i="1" spc="-5" dirty="0">
                <a:latin typeface="Carlito"/>
                <a:cs typeface="Carlito"/>
              </a:rPr>
              <a:t>K	</a:t>
            </a:r>
            <a:r>
              <a:rPr sz="3200" spc="-225" dirty="0">
                <a:latin typeface="Arial"/>
                <a:cs typeface="Arial"/>
              </a:rPr>
              <a:t>users </a:t>
            </a:r>
            <a:r>
              <a:rPr sz="3200" spc="-40" dirty="0">
                <a:latin typeface="Arial"/>
                <a:cs typeface="Arial"/>
              </a:rPr>
              <a:t>in the </a:t>
            </a:r>
            <a:r>
              <a:rPr sz="3200" spc="-235" dirty="0">
                <a:latin typeface="Arial"/>
                <a:cs typeface="Arial"/>
              </a:rPr>
              <a:t>same </a:t>
            </a:r>
            <a:r>
              <a:rPr sz="3200" spc="-114" dirty="0">
                <a:latin typeface="Arial"/>
                <a:cs typeface="Arial"/>
              </a:rPr>
              <a:t>frequency</a:t>
            </a:r>
            <a:r>
              <a:rPr sz="3200" spc="-335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band,</a:t>
            </a:r>
            <a:endParaRPr sz="32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5" dirty="0">
                <a:latin typeface="Arial"/>
                <a:cs typeface="Arial"/>
              </a:rPr>
              <a:t>Interested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155" dirty="0">
                <a:latin typeface="Arial"/>
                <a:cs typeface="Arial"/>
              </a:rPr>
              <a:t>user </a:t>
            </a:r>
            <a:r>
              <a:rPr sz="3200" spc="-135" dirty="0">
                <a:latin typeface="Arial"/>
                <a:cs typeface="Arial"/>
              </a:rPr>
              <a:t>1, </a:t>
            </a:r>
            <a:r>
              <a:rPr sz="3200" spc="-35" dirty="0">
                <a:latin typeface="Arial"/>
                <a:cs typeface="Arial"/>
              </a:rPr>
              <a:t>other </a:t>
            </a:r>
            <a:r>
              <a:rPr sz="3200" spc="-225" dirty="0">
                <a:latin typeface="Arial"/>
                <a:cs typeface="Arial"/>
              </a:rPr>
              <a:t>users</a:t>
            </a:r>
            <a:r>
              <a:rPr sz="3200" spc="-495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interfere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47928" y="3863340"/>
            <a:ext cx="448309" cy="2382520"/>
            <a:chOff x="947928" y="3863340"/>
            <a:chExt cx="448309" cy="2382520"/>
          </a:xfrm>
        </p:grpSpPr>
        <p:sp>
          <p:nvSpPr>
            <p:cNvPr id="5" name="object 5"/>
            <p:cNvSpPr/>
            <p:nvPr/>
          </p:nvSpPr>
          <p:spPr>
            <a:xfrm>
              <a:off x="962406" y="4059174"/>
              <a:ext cx="201295" cy="2171700"/>
            </a:xfrm>
            <a:custGeom>
              <a:avLst/>
              <a:gdLst/>
              <a:ahLst/>
              <a:cxnLst/>
              <a:rect l="l" t="t" r="r" b="b"/>
              <a:pathLst>
                <a:path w="201294" h="2171700">
                  <a:moveTo>
                    <a:pt x="0" y="2171700"/>
                  </a:moveTo>
                  <a:lnTo>
                    <a:pt x="201168" y="0"/>
                  </a:lnTo>
                </a:path>
              </a:pathLst>
            </a:custGeom>
            <a:ln w="2895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2718" y="3877818"/>
              <a:ext cx="208915" cy="2353310"/>
            </a:xfrm>
            <a:custGeom>
              <a:avLst/>
              <a:gdLst/>
              <a:ahLst/>
              <a:cxnLst/>
              <a:rect l="l" t="t" r="r" b="b"/>
              <a:pathLst>
                <a:path w="208915" h="2353310">
                  <a:moveTo>
                    <a:pt x="208787" y="2353055"/>
                  </a:moveTo>
                  <a:lnTo>
                    <a:pt x="9143" y="181355"/>
                  </a:lnTo>
                </a:path>
                <a:path w="208915" h="2353310">
                  <a:moveTo>
                    <a:pt x="143256" y="0"/>
                  </a:moveTo>
                  <a:lnTo>
                    <a:pt x="84150" y="35051"/>
                  </a:lnTo>
                  <a:lnTo>
                    <a:pt x="38201" y="76199"/>
                  </a:lnTo>
                  <a:lnTo>
                    <a:pt x="10147" y="126110"/>
                  </a:lnTo>
                  <a:lnTo>
                    <a:pt x="0" y="180974"/>
                  </a:lnTo>
                  <a:lnTo>
                    <a:pt x="2832" y="210438"/>
                  </a:lnTo>
                  <a:lnTo>
                    <a:pt x="22821" y="271144"/>
                  </a:lnTo>
                  <a:lnTo>
                    <a:pt x="57378" y="312546"/>
                  </a:lnTo>
                  <a:lnTo>
                    <a:pt x="106425" y="334517"/>
                  </a:lnTo>
                  <a:lnTo>
                    <a:pt x="133731" y="342899"/>
                  </a:lnTo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261742" y="5836932"/>
            <a:ext cx="1241425" cy="454659"/>
            <a:chOff x="2261742" y="5836932"/>
            <a:chExt cx="1241425" cy="454659"/>
          </a:xfrm>
        </p:grpSpPr>
        <p:sp>
          <p:nvSpPr>
            <p:cNvPr id="8" name="object 8"/>
            <p:cNvSpPr/>
            <p:nvPr/>
          </p:nvSpPr>
          <p:spPr>
            <a:xfrm>
              <a:off x="2654807" y="6146292"/>
              <a:ext cx="205739" cy="1447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23615" y="6146292"/>
              <a:ext cx="205739" cy="1447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68093" y="5843282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228598" y="324573"/>
                  </a:moveTo>
                  <a:lnTo>
                    <a:pt x="1221105" y="299250"/>
                  </a:lnTo>
                  <a:lnTo>
                    <a:pt x="1208532" y="264198"/>
                  </a:lnTo>
                  <a:lnTo>
                    <a:pt x="1208151" y="263182"/>
                  </a:lnTo>
                  <a:lnTo>
                    <a:pt x="1202309" y="247154"/>
                  </a:lnTo>
                  <a:lnTo>
                    <a:pt x="1188593" y="217474"/>
                  </a:lnTo>
                  <a:lnTo>
                    <a:pt x="1171575" y="190195"/>
                  </a:lnTo>
                  <a:lnTo>
                    <a:pt x="1152144" y="170408"/>
                  </a:lnTo>
                  <a:lnTo>
                    <a:pt x="1137666" y="163842"/>
                  </a:lnTo>
                  <a:lnTo>
                    <a:pt x="1131189" y="160896"/>
                  </a:lnTo>
                  <a:lnTo>
                    <a:pt x="1107821" y="158470"/>
                  </a:lnTo>
                  <a:lnTo>
                    <a:pt x="1081151" y="159270"/>
                  </a:lnTo>
                  <a:lnTo>
                    <a:pt x="1049655" y="159486"/>
                  </a:lnTo>
                  <a:lnTo>
                    <a:pt x="1008253" y="160248"/>
                  </a:lnTo>
                  <a:lnTo>
                    <a:pt x="959231" y="162902"/>
                  </a:lnTo>
                  <a:lnTo>
                    <a:pt x="912749" y="163842"/>
                  </a:lnTo>
                  <a:lnTo>
                    <a:pt x="878586" y="159486"/>
                  </a:lnTo>
                  <a:lnTo>
                    <a:pt x="862965" y="148107"/>
                  </a:lnTo>
                  <a:lnTo>
                    <a:pt x="859282" y="131864"/>
                  </a:lnTo>
                  <a:lnTo>
                    <a:pt x="858901" y="113068"/>
                  </a:lnTo>
                  <a:lnTo>
                    <a:pt x="852932" y="94005"/>
                  </a:lnTo>
                  <a:lnTo>
                    <a:pt x="830453" y="49657"/>
                  </a:lnTo>
                  <a:lnTo>
                    <a:pt x="784479" y="12141"/>
                  </a:lnTo>
                  <a:lnTo>
                    <a:pt x="741934" y="3657"/>
                  </a:lnTo>
                  <a:lnTo>
                    <a:pt x="688340" y="203"/>
                  </a:lnTo>
                  <a:lnTo>
                    <a:pt x="629412" y="0"/>
                  </a:lnTo>
                  <a:lnTo>
                    <a:pt x="469011" y="3149"/>
                  </a:lnTo>
                  <a:lnTo>
                    <a:pt x="416687" y="6070"/>
                  </a:lnTo>
                  <a:lnTo>
                    <a:pt x="369189" y="12230"/>
                  </a:lnTo>
                  <a:lnTo>
                    <a:pt x="331343" y="23063"/>
                  </a:lnTo>
                  <a:lnTo>
                    <a:pt x="289179" y="79679"/>
                  </a:lnTo>
                  <a:lnTo>
                    <a:pt x="276987" y="112598"/>
                  </a:lnTo>
                  <a:lnTo>
                    <a:pt x="254381" y="137668"/>
                  </a:lnTo>
                  <a:lnTo>
                    <a:pt x="214122" y="150202"/>
                  </a:lnTo>
                  <a:lnTo>
                    <a:pt x="164084" y="155397"/>
                  </a:lnTo>
                  <a:lnTo>
                    <a:pt x="114300" y="159918"/>
                  </a:lnTo>
                  <a:lnTo>
                    <a:pt x="74803" y="170408"/>
                  </a:lnTo>
                  <a:lnTo>
                    <a:pt x="29464" y="212356"/>
                  </a:lnTo>
                  <a:lnTo>
                    <a:pt x="6477" y="263182"/>
                  </a:lnTo>
                  <a:lnTo>
                    <a:pt x="0" y="319112"/>
                  </a:lnTo>
                  <a:lnTo>
                    <a:pt x="2413" y="346062"/>
                  </a:lnTo>
                  <a:lnTo>
                    <a:pt x="14986" y="388010"/>
                  </a:lnTo>
                  <a:lnTo>
                    <a:pt x="40640" y="394157"/>
                  </a:lnTo>
                  <a:lnTo>
                    <a:pt x="60960" y="393598"/>
                  </a:lnTo>
                  <a:lnTo>
                    <a:pt x="81280" y="390398"/>
                  </a:lnTo>
                  <a:lnTo>
                    <a:pt x="104775" y="386346"/>
                  </a:lnTo>
                  <a:lnTo>
                    <a:pt x="134747" y="383235"/>
                  </a:lnTo>
                  <a:lnTo>
                    <a:pt x="176657" y="381863"/>
                  </a:lnTo>
                  <a:lnTo>
                    <a:pt x="276479" y="380161"/>
                  </a:lnTo>
                  <a:lnTo>
                    <a:pt x="314198" y="377786"/>
                  </a:lnTo>
                  <a:lnTo>
                    <a:pt x="355727" y="366014"/>
                  </a:lnTo>
                  <a:lnTo>
                    <a:pt x="388493" y="313994"/>
                  </a:lnTo>
                  <a:lnTo>
                    <a:pt x="401066" y="290588"/>
                  </a:lnTo>
                  <a:lnTo>
                    <a:pt x="416814" y="274091"/>
                  </a:lnTo>
                  <a:lnTo>
                    <a:pt x="437388" y="266077"/>
                  </a:lnTo>
                  <a:lnTo>
                    <a:pt x="461137" y="263182"/>
                  </a:lnTo>
                  <a:lnTo>
                    <a:pt x="486410" y="264375"/>
                  </a:lnTo>
                  <a:lnTo>
                    <a:pt x="562229" y="289445"/>
                  </a:lnTo>
                  <a:lnTo>
                    <a:pt x="605028" y="317754"/>
                  </a:lnTo>
                  <a:lnTo>
                    <a:pt x="621665" y="362394"/>
                  </a:lnTo>
                  <a:lnTo>
                    <a:pt x="630682" y="372325"/>
                  </a:lnTo>
                  <a:lnTo>
                    <a:pt x="649351" y="377825"/>
                  </a:lnTo>
                  <a:lnTo>
                    <a:pt x="673862" y="380161"/>
                  </a:lnTo>
                  <a:lnTo>
                    <a:pt x="698119" y="378587"/>
                  </a:lnTo>
                  <a:lnTo>
                    <a:pt x="716153" y="372325"/>
                  </a:lnTo>
                  <a:lnTo>
                    <a:pt x="723646" y="358686"/>
                  </a:lnTo>
                  <a:lnTo>
                    <a:pt x="725678" y="318096"/>
                  </a:lnTo>
                  <a:lnTo>
                    <a:pt x="733171" y="301383"/>
                  </a:lnTo>
                  <a:lnTo>
                    <a:pt x="770128" y="280238"/>
                  </a:lnTo>
                  <a:lnTo>
                    <a:pt x="818769" y="268643"/>
                  </a:lnTo>
                  <a:lnTo>
                    <a:pt x="874903" y="264198"/>
                  </a:lnTo>
                  <a:lnTo>
                    <a:pt x="903859" y="266458"/>
                  </a:lnTo>
                  <a:lnTo>
                    <a:pt x="929894" y="274091"/>
                  </a:lnTo>
                  <a:lnTo>
                    <a:pt x="948563" y="290969"/>
                  </a:lnTo>
                  <a:lnTo>
                    <a:pt x="962533" y="315023"/>
                  </a:lnTo>
                  <a:lnTo>
                    <a:pt x="979424" y="339064"/>
                  </a:lnTo>
                  <a:lnTo>
                    <a:pt x="1006856" y="355955"/>
                  </a:lnTo>
                  <a:lnTo>
                    <a:pt x="1053960" y="364871"/>
                  </a:lnTo>
                  <a:lnTo>
                    <a:pt x="1114171" y="369252"/>
                  </a:lnTo>
                  <a:lnTo>
                    <a:pt x="1172210" y="368363"/>
                  </a:lnTo>
                  <a:lnTo>
                    <a:pt x="1212088" y="361416"/>
                  </a:lnTo>
                  <a:lnTo>
                    <a:pt x="1227836" y="346494"/>
                  </a:lnTo>
                  <a:lnTo>
                    <a:pt x="1228598" y="324573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68092" y="5843282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34746" y="383235"/>
                  </a:moveTo>
                  <a:lnTo>
                    <a:pt x="176656" y="381863"/>
                  </a:lnTo>
                  <a:lnTo>
                    <a:pt x="227202" y="381190"/>
                  </a:lnTo>
                  <a:lnTo>
                    <a:pt x="276351" y="380174"/>
                  </a:lnTo>
                  <a:lnTo>
                    <a:pt x="336042" y="374891"/>
                  </a:lnTo>
                  <a:lnTo>
                    <a:pt x="377317" y="337921"/>
                  </a:lnTo>
                  <a:lnTo>
                    <a:pt x="388493" y="313994"/>
                  </a:lnTo>
                  <a:lnTo>
                    <a:pt x="401065" y="290588"/>
                  </a:lnTo>
                  <a:lnTo>
                    <a:pt x="416813" y="274091"/>
                  </a:lnTo>
                  <a:lnTo>
                    <a:pt x="437388" y="266077"/>
                  </a:lnTo>
                  <a:lnTo>
                    <a:pt x="461137" y="263182"/>
                  </a:lnTo>
                  <a:lnTo>
                    <a:pt x="486409" y="264375"/>
                  </a:lnTo>
                  <a:lnTo>
                    <a:pt x="536067" y="276948"/>
                  </a:lnTo>
                  <a:lnTo>
                    <a:pt x="586232" y="303809"/>
                  </a:lnTo>
                  <a:lnTo>
                    <a:pt x="614807" y="332295"/>
                  </a:lnTo>
                  <a:lnTo>
                    <a:pt x="618363" y="348107"/>
                  </a:lnTo>
                  <a:lnTo>
                    <a:pt x="621664" y="362394"/>
                  </a:lnTo>
                  <a:lnTo>
                    <a:pt x="630682" y="372325"/>
                  </a:lnTo>
                  <a:lnTo>
                    <a:pt x="649351" y="377825"/>
                  </a:lnTo>
                  <a:lnTo>
                    <a:pt x="673862" y="380161"/>
                  </a:lnTo>
                  <a:lnTo>
                    <a:pt x="698119" y="378587"/>
                  </a:lnTo>
                  <a:lnTo>
                    <a:pt x="716152" y="372325"/>
                  </a:lnTo>
                  <a:lnTo>
                    <a:pt x="723645" y="358686"/>
                  </a:lnTo>
                  <a:lnTo>
                    <a:pt x="724662" y="338899"/>
                  </a:lnTo>
                  <a:lnTo>
                    <a:pt x="725677" y="318096"/>
                  </a:lnTo>
                  <a:lnTo>
                    <a:pt x="733170" y="301383"/>
                  </a:lnTo>
                  <a:lnTo>
                    <a:pt x="770127" y="280238"/>
                  </a:lnTo>
                  <a:lnTo>
                    <a:pt x="818769" y="268643"/>
                  </a:lnTo>
                  <a:lnTo>
                    <a:pt x="874902" y="264198"/>
                  </a:lnTo>
                  <a:lnTo>
                    <a:pt x="903858" y="266458"/>
                  </a:lnTo>
                  <a:lnTo>
                    <a:pt x="929894" y="274091"/>
                  </a:lnTo>
                  <a:lnTo>
                    <a:pt x="948563" y="290969"/>
                  </a:lnTo>
                  <a:lnTo>
                    <a:pt x="962532" y="315023"/>
                  </a:lnTo>
                  <a:lnTo>
                    <a:pt x="979424" y="339064"/>
                  </a:lnTo>
                  <a:lnTo>
                    <a:pt x="1006856" y="355955"/>
                  </a:lnTo>
                  <a:lnTo>
                    <a:pt x="1053972" y="364871"/>
                  </a:lnTo>
                  <a:lnTo>
                    <a:pt x="1114170" y="369252"/>
                  </a:lnTo>
                  <a:lnTo>
                    <a:pt x="1172209" y="368363"/>
                  </a:lnTo>
                  <a:lnTo>
                    <a:pt x="1212087" y="361416"/>
                  </a:lnTo>
                  <a:lnTo>
                    <a:pt x="1227835" y="346494"/>
                  </a:lnTo>
                  <a:lnTo>
                    <a:pt x="1228597" y="324573"/>
                  </a:lnTo>
                  <a:lnTo>
                    <a:pt x="1221105" y="299250"/>
                  </a:lnTo>
                  <a:lnTo>
                    <a:pt x="1202308" y="247154"/>
                  </a:lnTo>
                  <a:lnTo>
                    <a:pt x="1171574" y="190195"/>
                  </a:lnTo>
                  <a:lnTo>
                    <a:pt x="1131189" y="160896"/>
                  </a:lnTo>
                  <a:lnTo>
                    <a:pt x="1107820" y="158470"/>
                  </a:lnTo>
                  <a:lnTo>
                    <a:pt x="1081151" y="159270"/>
                  </a:lnTo>
                  <a:lnTo>
                    <a:pt x="1049655" y="159486"/>
                  </a:lnTo>
                  <a:lnTo>
                    <a:pt x="1008253" y="160248"/>
                  </a:lnTo>
                  <a:lnTo>
                    <a:pt x="959231" y="162902"/>
                  </a:lnTo>
                  <a:lnTo>
                    <a:pt x="912749" y="163842"/>
                  </a:lnTo>
                  <a:lnTo>
                    <a:pt x="878586" y="159486"/>
                  </a:lnTo>
                  <a:lnTo>
                    <a:pt x="862964" y="148107"/>
                  </a:lnTo>
                  <a:lnTo>
                    <a:pt x="859282" y="131864"/>
                  </a:lnTo>
                  <a:lnTo>
                    <a:pt x="858901" y="113068"/>
                  </a:lnTo>
                  <a:lnTo>
                    <a:pt x="852932" y="94005"/>
                  </a:lnTo>
                  <a:lnTo>
                    <a:pt x="842263" y="73025"/>
                  </a:lnTo>
                  <a:lnTo>
                    <a:pt x="830452" y="49656"/>
                  </a:lnTo>
                  <a:lnTo>
                    <a:pt x="812800" y="28003"/>
                  </a:lnTo>
                  <a:lnTo>
                    <a:pt x="784479" y="12141"/>
                  </a:lnTo>
                  <a:lnTo>
                    <a:pt x="741933" y="3657"/>
                  </a:lnTo>
                  <a:lnTo>
                    <a:pt x="688339" y="203"/>
                  </a:lnTo>
                  <a:lnTo>
                    <a:pt x="629412" y="0"/>
                  </a:lnTo>
                  <a:lnTo>
                    <a:pt x="570738" y="1231"/>
                  </a:lnTo>
                  <a:lnTo>
                    <a:pt x="521969" y="2019"/>
                  </a:lnTo>
                  <a:lnTo>
                    <a:pt x="469011" y="3149"/>
                  </a:lnTo>
                  <a:lnTo>
                    <a:pt x="416687" y="6070"/>
                  </a:lnTo>
                  <a:lnTo>
                    <a:pt x="369188" y="12230"/>
                  </a:lnTo>
                  <a:lnTo>
                    <a:pt x="331343" y="23063"/>
                  </a:lnTo>
                  <a:lnTo>
                    <a:pt x="289179" y="79679"/>
                  </a:lnTo>
                  <a:lnTo>
                    <a:pt x="276987" y="112598"/>
                  </a:lnTo>
                  <a:lnTo>
                    <a:pt x="254381" y="137668"/>
                  </a:lnTo>
                  <a:lnTo>
                    <a:pt x="214121" y="150202"/>
                  </a:lnTo>
                  <a:lnTo>
                    <a:pt x="164083" y="155397"/>
                  </a:lnTo>
                  <a:lnTo>
                    <a:pt x="114300" y="159918"/>
                  </a:lnTo>
                  <a:lnTo>
                    <a:pt x="74802" y="170408"/>
                  </a:lnTo>
                  <a:lnTo>
                    <a:pt x="29463" y="212356"/>
                  </a:lnTo>
                  <a:lnTo>
                    <a:pt x="6476" y="263182"/>
                  </a:lnTo>
                  <a:lnTo>
                    <a:pt x="0" y="319112"/>
                  </a:lnTo>
                  <a:lnTo>
                    <a:pt x="2412" y="346062"/>
                  </a:lnTo>
                  <a:lnTo>
                    <a:pt x="14986" y="388010"/>
                  </a:lnTo>
                  <a:lnTo>
                    <a:pt x="40639" y="394157"/>
                  </a:lnTo>
                  <a:lnTo>
                    <a:pt x="60959" y="393598"/>
                  </a:lnTo>
                  <a:lnTo>
                    <a:pt x="81280" y="390398"/>
                  </a:lnTo>
                  <a:lnTo>
                    <a:pt x="104775" y="386346"/>
                  </a:lnTo>
                  <a:lnTo>
                    <a:pt x="134746" y="38323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128642" y="5809488"/>
            <a:ext cx="1241425" cy="452755"/>
            <a:chOff x="4128642" y="5809488"/>
            <a:chExt cx="1241425" cy="452755"/>
          </a:xfrm>
        </p:grpSpPr>
        <p:sp>
          <p:nvSpPr>
            <p:cNvPr id="13" name="object 13"/>
            <p:cNvSpPr/>
            <p:nvPr/>
          </p:nvSpPr>
          <p:spPr>
            <a:xfrm>
              <a:off x="4521707" y="6117336"/>
              <a:ext cx="205739" cy="1447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90515" y="6117336"/>
              <a:ext cx="205739" cy="144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34993" y="5815837"/>
              <a:ext cx="1228725" cy="393065"/>
            </a:xfrm>
            <a:custGeom>
              <a:avLst/>
              <a:gdLst/>
              <a:ahLst/>
              <a:cxnLst/>
              <a:rect l="l" t="t" r="r" b="b"/>
              <a:pathLst>
                <a:path w="1228725" h="393064">
                  <a:moveTo>
                    <a:pt x="1228598" y="323342"/>
                  </a:moveTo>
                  <a:lnTo>
                    <a:pt x="1221105" y="298107"/>
                  </a:lnTo>
                  <a:lnTo>
                    <a:pt x="1208532" y="263194"/>
                  </a:lnTo>
                  <a:lnTo>
                    <a:pt x="1208151" y="262178"/>
                  </a:lnTo>
                  <a:lnTo>
                    <a:pt x="1202309" y="246202"/>
                  </a:lnTo>
                  <a:lnTo>
                    <a:pt x="1188593" y="216649"/>
                  </a:lnTo>
                  <a:lnTo>
                    <a:pt x="1171575" y="189471"/>
                  </a:lnTo>
                  <a:lnTo>
                    <a:pt x="1152144" y="169760"/>
                  </a:lnTo>
                  <a:lnTo>
                    <a:pt x="1137666" y="163220"/>
                  </a:lnTo>
                  <a:lnTo>
                    <a:pt x="1131189" y="160286"/>
                  </a:lnTo>
                  <a:lnTo>
                    <a:pt x="1107821" y="157861"/>
                  </a:lnTo>
                  <a:lnTo>
                    <a:pt x="1081151" y="158673"/>
                  </a:lnTo>
                  <a:lnTo>
                    <a:pt x="1049655" y="158889"/>
                  </a:lnTo>
                  <a:lnTo>
                    <a:pt x="1008253" y="159651"/>
                  </a:lnTo>
                  <a:lnTo>
                    <a:pt x="959231" y="162280"/>
                  </a:lnTo>
                  <a:lnTo>
                    <a:pt x="912749" y="163220"/>
                  </a:lnTo>
                  <a:lnTo>
                    <a:pt x="878586" y="158889"/>
                  </a:lnTo>
                  <a:lnTo>
                    <a:pt x="862965" y="147548"/>
                  </a:lnTo>
                  <a:lnTo>
                    <a:pt x="859282" y="131356"/>
                  </a:lnTo>
                  <a:lnTo>
                    <a:pt x="858901" y="112636"/>
                  </a:lnTo>
                  <a:lnTo>
                    <a:pt x="852932" y="93649"/>
                  </a:lnTo>
                  <a:lnTo>
                    <a:pt x="830453" y="49479"/>
                  </a:lnTo>
                  <a:lnTo>
                    <a:pt x="784479" y="12103"/>
                  </a:lnTo>
                  <a:lnTo>
                    <a:pt x="741934" y="3644"/>
                  </a:lnTo>
                  <a:lnTo>
                    <a:pt x="688340" y="203"/>
                  </a:lnTo>
                  <a:lnTo>
                    <a:pt x="629412" y="0"/>
                  </a:lnTo>
                  <a:lnTo>
                    <a:pt x="469011" y="3136"/>
                  </a:lnTo>
                  <a:lnTo>
                    <a:pt x="416687" y="6057"/>
                  </a:lnTo>
                  <a:lnTo>
                    <a:pt x="369189" y="12179"/>
                  </a:lnTo>
                  <a:lnTo>
                    <a:pt x="331343" y="22974"/>
                  </a:lnTo>
                  <a:lnTo>
                    <a:pt x="289179" y="79375"/>
                  </a:lnTo>
                  <a:lnTo>
                    <a:pt x="276987" y="112166"/>
                  </a:lnTo>
                  <a:lnTo>
                    <a:pt x="254381" y="137134"/>
                  </a:lnTo>
                  <a:lnTo>
                    <a:pt x="214122" y="149631"/>
                  </a:lnTo>
                  <a:lnTo>
                    <a:pt x="164084" y="154813"/>
                  </a:lnTo>
                  <a:lnTo>
                    <a:pt x="114300" y="159308"/>
                  </a:lnTo>
                  <a:lnTo>
                    <a:pt x="74803" y="169760"/>
                  </a:lnTo>
                  <a:lnTo>
                    <a:pt x="29464" y="211543"/>
                  </a:lnTo>
                  <a:lnTo>
                    <a:pt x="6477" y="262178"/>
                  </a:lnTo>
                  <a:lnTo>
                    <a:pt x="0" y="317893"/>
                  </a:lnTo>
                  <a:lnTo>
                    <a:pt x="2413" y="344741"/>
                  </a:lnTo>
                  <a:lnTo>
                    <a:pt x="14986" y="386537"/>
                  </a:lnTo>
                  <a:lnTo>
                    <a:pt x="40640" y="392645"/>
                  </a:lnTo>
                  <a:lnTo>
                    <a:pt x="60960" y="392099"/>
                  </a:lnTo>
                  <a:lnTo>
                    <a:pt x="81280" y="388912"/>
                  </a:lnTo>
                  <a:lnTo>
                    <a:pt x="104775" y="384873"/>
                  </a:lnTo>
                  <a:lnTo>
                    <a:pt x="134747" y="381774"/>
                  </a:lnTo>
                  <a:lnTo>
                    <a:pt x="176657" y="380415"/>
                  </a:lnTo>
                  <a:lnTo>
                    <a:pt x="276479" y="378714"/>
                  </a:lnTo>
                  <a:lnTo>
                    <a:pt x="314198" y="376339"/>
                  </a:lnTo>
                  <a:lnTo>
                    <a:pt x="355727" y="364617"/>
                  </a:lnTo>
                  <a:lnTo>
                    <a:pt x="388493" y="312801"/>
                  </a:lnTo>
                  <a:lnTo>
                    <a:pt x="401066" y="289483"/>
                  </a:lnTo>
                  <a:lnTo>
                    <a:pt x="416814" y="273050"/>
                  </a:lnTo>
                  <a:lnTo>
                    <a:pt x="437388" y="265061"/>
                  </a:lnTo>
                  <a:lnTo>
                    <a:pt x="461137" y="262178"/>
                  </a:lnTo>
                  <a:lnTo>
                    <a:pt x="486410" y="263359"/>
                  </a:lnTo>
                  <a:lnTo>
                    <a:pt x="562229" y="288340"/>
                  </a:lnTo>
                  <a:lnTo>
                    <a:pt x="605028" y="316534"/>
                  </a:lnTo>
                  <a:lnTo>
                    <a:pt x="621665" y="361010"/>
                  </a:lnTo>
                  <a:lnTo>
                    <a:pt x="630682" y="370903"/>
                  </a:lnTo>
                  <a:lnTo>
                    <a:pt x="649351" y="376377"/>
                  </a:lnTo>
                  <a:lnTo>
                    <a:pt x="673862" y="378714"/>
                  </a:lnTo>
                  <a:lnTo>
                    <a:pt x="698119" y="377139"/>
                  </a:lnTo>
                  <a:lnTo>
                    <a:pt x="716153" y="370903"/>
                  </a:lnTo>
                  <a:lnTo>
                    <a:pt x="723646" y="357314"/>
                  </a:lnTo>
                  <a:lnTo>
                    <a:pt x="725678" y="316877"/>
                  </a:lnTo>
                  <a:lnTo>
                    <a:pt x="733171" y="300228"/>
                  </a:lnTo>
                  <a:lnTo>
                    <a:pt x="770128" y="279171"/>
                  </a:lnTo>
                  <a:lnTo>
                    <a:pt x="818769" y="267614"/>
                  </a:lnTo>
                  <a:lnTo>
                    <a:pt x="874903" y="263194"/>
                  </a:lnTo>
                  <a:lnTo>
                    <a:pt x="903859" y="265442"/>
                  </a:lnTo>
                  <a:lnTo>
                    <a:pt x="929894" y="273050"/>
                  </a:lnTo>
                  <a:lnTo>
                    <a:pt x="948563" y="289864"/>
                  </a:lnTo>
                  <a:lnTo>
                    <a:pt x="962533" y="313817"/>
                  </a:lnTo>
                  <a:lnTo>
                    <a:pt x="979424" y="337769"/>
                  </a:lnTo>
                  <a:lnTo>
                    <a:pt x="1006856" y="354596"/>
                  </a:lnTo>
                  <a:lnTo>
                    <a:pt x="1053973" y="363474"/>
                  </a:lnTo>
                  <a:lnTo>
                    <a:pt x="1114171" y="367842"/>
                  </a:lnTo>
                  <a:lnTo>
                    <a:pt x="1172210" y="366953"/>
                  </a:lnTo>
                  <a:lnTo>
                    <a:pt x="1212088" y="360032"/>
                  </a:lnTo>
                  <a:lnTo>
                    <a:pt x="1227836" y="345160"/>
                  </a:lnTo>
                  <a:lnTo>
                    <a:pt x="1228598" y="323342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34992" y="5815838"/>
              <a:ext cx="1228725" cy="393065"/>
            </a:xfrm>
            <a:custGeom>
              <a:avLst/>
              <a:gdLst/>
              <a:ahLst/>
              <a:cxnLst/>
              <a:rect l="l" t="t" r="r" b="b"/>
              <a:pathLst>
                <a:path w="1228725" h="393064">
                  <a:moveTo>
                    <a:pt x="134747" y="381774"/>
                  </a:moveTo>
                  <a:lnTo>
                    <a:pt x="176657" y="380415"/>
                  </a:lnTo>
                  <a:lnTo>
                    <a:pt x="227203" y="379742"/>
                  </a:lnTo>
                  <a:lnTo>
                    <a:pt x="276352" y="378714"/>
                  </a:lnTo>
                  <a:lnTo>
                    <a:pt x="336042" y="373443"/>
                  </a:lnTo>
                  <a:lnTo>
                    <a:pt x="377317" y="336626"/>
                  </a:lnTo>
                  <a:lnTo>
                    <a:pt x="388493" y="312801"/>
                  </a:lnTo>
                  <a:lnTo>
                    <a:pt x="401066" y="289483"/>
                  </a:lnTo>
                  <a:lnTo>
                    <a:pt x="416814" y="273050"/>
                  </a:lnTo>
                  <a:lnTo>
                    <a:pt x="437388" y="265061"/>
                  </a:lnTo>
                  <a:lnTo>
                    <a:pt x="461137" y="262178"/>
                  </a:lnTo>
                  <a:lnTo>
                    <a:pt x="486410" y="263359"/>
                  </a:lnTo>
                  <a:lnTo>
                    <a:pt x="536067" y="275894"/>
                  </a:lnTo>
                  <a:lnTo>
                    <a:pt x="586232" y="302653"/>
                  </a:lnTo>
                  <a:lnTo>
                    <a:pt x="614807" y="331025"/>
                  </a:lnTo>
                  <a:lnTo>
                    <a:pt x="618363" y="346786"/>
                  </a:lnTo>
                  <a:lnTo>
                    <a:pt x="621665" y="361010"/>
                  </a:lnTo>
                  <a:lnTo>
                    <a:pt x="630682" y="370903"/>
                  </a:lnTo>
                  <a:lnTo>
                    <a:pt x="649351" y="376377"/>
                  </a:lnTo>
                  <a:lnTo>
                    <a:pt x="673862" y="378714"/>
                  </a:lnTo>
                  <a:lnTo>
                    <a:pt x="698119" y="377139"/>
                  </a:lnTo>
                  <a:lnTo>
                    <a:pt x="716153" y="370903"/>
                  </a:lnTo>
                  <a:lnTo>
                    <a:pt x="723646" y="357314"/>
                  </a:lnTo>
                  <a:lnTo>
                    <a:pt x="724662" y="337604"/>
                  </a:lnTo>
                  <a:lnTo>
                    <a:pt x="725678" y="316877"/>
                  </a:lnTo>
                  <a:lnTo>
                    <a:pt x="733171" y="300228"/>
                  </a:lnTo>
                  <a:lnTo>
                    <a:pt x="770128" y="279171"/>
                  </a:lnTo>
                  <a:lnTo>
                    <a:pt x="818769" y="267614"/>
                  </a:lnTo>
                  <a:lnTo>
                    <a:pt x="874903" y="263194"/>
                  </a:lnTo>
                  <a:lnTo>
                    <a:pt x="903859" y="265442"/>
                  </a:lnTo>
                  <a:lnTo>
                    <a:pt x="929894" y="273050"/>
                  </a:lnTo>
                  <a:lnTo>
                    <a:pt x="948563" y="289864"/>
                  </a:lnTo>
                  <a:lnTo>
                    <a:pt x="962533" y="313817"/>
                  </a:lnTo>
                  <a:lnTo>
                    <a:pt x="979424" y="337769"/>
                  </a:lnTo>
                  <a:lnTo>
                    <a:pt x="1006856" y="354596"/>
                  </a:lnTo>
                  <a:lnTo>
                    <a:pt x="1053973" y="363474"/>
                  </a:lnTo>
                  <a:lnTo>
                    <a:pt x="1114171" y="367842"/>
                  </a:lnTo>
                  <a:lnTo>
                    <a:pt x="1172210" y="366953"/>
                  </a:lnTo>
                  <a:lnTo>
                    <a:pt x="1212088" y="360032"/>
                  </a:lnTo>
                  <a:lnTo>
                    <a:pt x="1227836" y="345160"/>
                  </a:lnTo>
                  <a:lnTo>
                    <a:pt x="1228598" y="323342"/>
                  </a:lnTo>
                  <a:lnTo>
                    <a:pt x="1221105" y="298107"/>
                  </a:lnTo>
                  <a:lnTo>
                    <a:pt x="1202309" y="246202"/>
                  </a:lnTo>
                  <a:lnTo>
                    <a:pt x="1171575" y="189471"/>
                  </a:lnTo>
                  <a:lnTo>
                    <a:pt x="1131189" y="160286"/>
                  </a:lnTo>
                  <a:lnTo>
                    <a:pt x="1107821" y="157861"/>
                  </a:lnTo>
                  <a:lnTo>
                    <a:pt x="1081151" y="158673"/>
                  </a:lnTo>
                  <a:lnTo>
                    <a:pt x="1049655" y="158889"/>
                  </a:lnTo>
                  <a:lnTo>
                    <a:pt x="1008253" y="159651"/>
                  </a:lnTo>
                  <a:lnTo>
                    <a:pt x="959231" y="162280"/>
                  </a:lnTo>
                  <a:lnTo>
                    <a:pt x="912749" y="163220"/>
                  </a:lnTo>
                  <a:lnTo>
                    <a:pt x="878586" y="158889"/>
                  </a:lnTo>
                  <a:lnTo>
                    <a:pt x="862965" y="147548"/>
                  </a:lnTo>
                  <a:lnTo>
                    <a:pt x="859282" y="131356"/>
                  </a:lnTo>
                  <a:lnTo>
                    <a:pt x="858901" y="112636"/>
                  </a:lnTo>
                  <a:lnTo>
                    <a:pt x="852932" y="93649"/>
                  </a:lnTo>
                  <a:lnTo>
                    <a:pt x="842264" y="72745"/>
                  </a:lnTo>
                  <a:lnTo>
                    <a:pt x="830453" y="49479"/>
                  </a:lnTo>
                  <a:lnTo>
                    <a:pt x="812800" y="27901"/>
                  </a:lnTo>
                  <a:lnTo>
                    <a:pt x="784479" y="12103"/>
                  </a:lnTo>
                  <a:lnTo>
                    <a:pt x="741934" y="3644"/>
                  </a:lnTo>
                  <a:lnTo>
                    <a:pt x="688340" y="203"/>
                  </a:lnTo>
                  <a:lnTo>
                    <a:pt x="629412" y="0"/>
                  </a:lnTo>
                  <a:lnTo>
                    <a:pt x="570738" y="1231"/>
                  </a:lnTo>
                  <a:lnTo>
                    <a:pt x="521970" y="2006"/>
                  </a:lnTo>
                  <a:lnTo>
                    <a:pt x="469011" y="3136"/>
                  </a:lnTo>
                  <a:lnTo>
                    <a:pt x="416687" y="6057"/>
                  </a:lnTo>
                  <a:lnTo>
                    <a:pt x="369189" y="12179"/>
                  </a:lnTo>
                  <a:lnTo>
                    <a:pt x="331343" y="22974"/>
                  </a:lnTo>
                  <a:lnTo>
                    <a:pt x="289179" y="79375"/>
                  </a:lnTo>
                  <a:lnTo>
                    <a:pt x="276987" y="112166"/>
                  </a:lnTo>
                  <a:lnTo>
                    <a:pt x="254381" y="137134"/>
                  </a:lnTo>
                  <a:lnTo>
                    <a:pt x="214122" y="149631"/>
                  </a:lnTo>
                  <a:lnTo>
                    <a:pt x="164084" y="154812"/>
                  </a:lnTo>
                  <a:lnTo>
                    <a:pt x="114300" y="159308"/>
                  </a:lnTo>
                  <a:lnTo>
                    <a:pt x="74803" y="169760"/>
                  </a:lnTo>
                  <a:lnTo>
                    <a:pt x="29464" y="211543"/>
                  </a:lnTo>
                  <a:lnTo>
                    <a:pt x="6477" y="262178"/>
                  </a:lnTo>
                  <a:lnTo>
                    <a:pt x="0" y="317893"/>
                  </a:lnTo>
                  <a:lnTo>
                    <a:pt x="2412" y="344741"/>
                  </a:lnTo>
                  <a:lnTo>
                    <a:pt x="14986" y="386537"/>
                  </a:lnTo>
                  <a:lnTo>
                    <a:pt x="40640" y="392645"/>
                  </a:lnTo>
                  <a:lnTo>
                    <a:pt x="60960" y="392099"/>
                  </a:lnTo>
                  <a:lnTo>
                    <a:pt x="81280" y="388912"/>
                  </a:lnTo>
                  <a:lnTo>
                    <a:pt x="104775" y="384873"/>
                  </a:lnTo>
                  <a:lnTo>
                    <a:pt x="134747" y="38177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530210" y="3817620"/>
            <a:ext cx="1241425" cy="454659"/>
            <a:chOff x="7530210" y="3817620"/>
            <a:chExt cx="1241425" cy="454659"/>
          </a:xfrm>
        </p:grpSpPr>
        <p:sp>
          <p:nvSpPr>
            <p:cNvPr id="18" name="object 18"/>
            <p:cNvSpPr/>
            <p:nvPr/>
          </p:nvSpPr>
          <p:spPr>
            <a:xfrm>
              <a:off x="7923275" y="4126992"/>
              <a:ext cx="205740" cy="144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90559" y="4126992"/>
              <a:ext cx="205740" cy="144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36561" y="3823969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228598" y="324612"/>
                  </a:moveTo>
                  <a:lnTo>
                    <a:pt x="1221105" y="299212"/>
                  </a:lnTo>
                  <a:lnTo>
                    <a:pt x="1208532" y="264287"/>
                  </a:lnTo>
                  <a:lnTo>
                    <a:pt x="1208151" y="263144"/>
                  </a:lnTo>
                  <a:lnTo>
                    <a:pt x="1188593" y="217424"/>
                  </a:lnTo>
                  <a:lnTo>
                    <a:pt x="1152144" y="170434"/>
                  </a:lnTo>
                  <a:lnTo>
                    <a:pt x="1107821" y="158496"/>
                  </a:lnTo>
                  <a:lnTo>
                    <a:pt x="1081151" y="159258"/>
                  </a:lnTo>
                  <a:lnTo>
                    <a:pt x="1049655" y="159512"/>
                  </a:lnTo>
                  <a:lnTo>
                    <a:pt x="1008253" y="160274"/>
                  </a:lnTo>
                  <a:lnTo>
                    <a:pt x="959231" y="162941"/>
                  </a:lnTo>
                  <a:lnTo>
                    <a:pt x="912749" y="163830"/>
                  </a:lnTo>
                  <a:lnTo>
                    <a:pt x="878586" y="159512"/>
                  </a:lnTo>
                  <a:lnTo>
                    <a:pt x="862965" y="148082"/>
                  </a:lnTo>
                  <a:lnTo>
                    <a:pt x="859282" y="131826"/>
                  </a:lnTo>
                  <a:lnTo>
                    <a:pt x="858901" y="113030"/>
                  </a:lnTo>
                  <a:lnTo>
                    <a:pt x="852932" y="93980"/>
                  </a:lnTo>
                  <a:lnTo>
                    <a:pt x="830453" y="49657"/>
                  </a:lnTo>
                  <a:lnTo>
                    <a:pt x="784479" y="12192"/>
                  </a:lnTo>
                  <a:lnTo>
                    <a:pt x="741934" y="3683"/>
                  </a:lnTo>
                  <a:lnTo>
                    <a:pt x="688340" y="254"/>
                  </a:lnTo>
                  <a:lnTo>
                    <a:pt x="629412" y="0"/>
                  </a:lnTo>
                  <a:lnTo>
                    <a:pt x="469011" y="3175"/>
                  </a:lnTo>
                  <a:lnTo>
                    <a:pt x="416687" y="6096"/>
                  </a:lnTo>
                  <a:lnTo>
                    <a:pt x="369189" y="12319"/>
                  </a:lnTo>
                  <a:lnTo>
                    <a:pt x="331343" y="23114"/>
                  </a:lnTo>
                  <a:lnTo>
                    <a:pt x="289179" y="79756"/>
                  </a:lnTo>
                  <a:lnTo>
                    <a:pt x="276987" y="112649"/>
                  </a:lnTo>
                  <a:lnTo>
                    <a:pt x="254381" y="137668"/>
                  </a:lnTo>
                  <a:lnTo>
                    <a:pt x="214122" y="150241"/>
                  </a:lnTo>
                  <a:lnTo>
                    <a:pt x="164084" y="155321"/>
                  </a:lnTo>
                  <a:lnTo>
                    <a:pt x="114300" y="159893"/>
                  </a:lnTo>
                  <a:lnTo>
                    <a:pt x="74803" y="170434"/>
                  </a:lnTo>
                  <a:lnTo>
                    <a:pt x="29464" y="212344"/>
                  </a:lnTo>
                  <a:lnTo>
                    <a:pt x="6477" y="263144"/>
                  </a:lnTo>
                  <a:lnTo>
                    <a:pt x="0" y="319151"/>
                  </a:lnTo>
                  <a:lnTo>
                    <a:pt x="2413" y="346075"/>
                  </a:lnTo>
                  <a:lnTo>
                    <a:pt x="14986" y="387985"/>
                  </a:lnTo>
                  <a:lnTo>
                    <a:pt x="40640" y="394208"/>
                  </a:lnTo>
                  <a:lnTo>
                    <a:pt x="60960" y="393573"/>
                  </a:lnTo>
                  <a:lnTo>
                    <a:pt x="81280" y="390398"/>
                  </a:lnTo>
                  <a:lnTo>
                    <a:pt x="104775" y="386334"/>
                  </a:lnTo>
                  <a:lnTo>
                    <a:pt x="134747" y="383286"/>
                  </a:lnTo>
                  <a:lnTo>
                    <a:pt x="176657" y="381889"/>
                  </a:lnTo>
                  <a:lnTo>
                    <a:pt x="276352" y="380238"/>
                  </a:lnTo>
                  <a:lnTo>
                    <a:pt x="314198" y="377825"/>
                  </a:lnTo>
                  <a:lnTo>
                    <a:pt x="355727" y="366014"/>
                  </a:lnTo>
                  <a:lnTo>
                    <a:pt x="388493" y="314071"/>
                  </a:lnTo>
                  <a:lnTo>
                    <a:pt x="401066" y="290576"/>
                  </a:lnTo>
                  <a:lnTo>
                    <a:pt x="416814" y="274066"/>
                  </a:lnTo>
                  <a:lnTo>
                    <a:pt x="437388" y="266065"/>
                  </a:lnTo>
                  <a:lnTo>
                    <a:pt x="461137" y="263144"/>
                  </a:lnTo>
                  <a:lnTo>
                    <a:pt x="486410" y="264414"/>
                  </a:lnTo>
                  <a:lnTo>
                    <a:pt x="562229" y="289433"/>
                  </a:lnTo>
                  <a:lnTo>
                    <a:pt x="605028" y="317754"/>
                  </a:lnTo>
                  <a:lnTo>
                    <a:pt x="621665" y="362458"/>
                  </a:lnTo>
                  <a:lnTo>
                    <a:pt x="630682" y="372364"/>
                  </a:lnTo>
                  <a:lnTo>
                    <a:pt x="649351" y="377825"/>
                  </a:lnTo>
                  <a:lnTo>
                    <a:pt x="673862" y="380111"/>
                  </a:lnTo>
                  <a:lnTo>
                    <a:pt x="698119" y="378587"/>
                  </a:lnTo>
                  <a:lnTo>
                    <a:pt x="716153" y="372364"/>
                  </a:lnTo>
                  <a:lnTo>
                    <a:pt x="723646" y="358775"/>
                  </a:lnTo>
                  <a:lnTo>
                    <a:pt x="725678" y="318135"/>
                  </a:lnTo>
                  <a:lnTo>
                    <a:pt x="733171" y="301371"/>
                  </a:lnTo>
                  <a:lnTo>
                    <a:pt x="770128" y="280162"/>
                  </a:lnTo>
                  <a:lnTo>
                    <a:pt x="818769" y="268605"/>
                  </a:lnTo>
                  <a:lnTo>
                    <a:pt x="874903" y="264287"/>
                  </a:lnTo>
                  <a:lnTo>
                    <a:pt x="903859" y="266446"/>
                  </a:lnTo>
                  <a:lnTo>
                    <a:pt x="929894" y="274066"/>
                  </a:lnTo>
                  <a:lnTo>
                    <a:pt x="948563" y="290957"/>
                  </a:lnTo>
                  <a:lnTo>
                    <a:pt x="962533" y="314960"/>
                  </a:lnTo>
                  <a:lnTo>
                    <a:pt x="979424" y="339090"/>
                  </a:lnTo>
                  <a:lnTo>
                    <a:pt x="1006856" y="355981"/>
                  </a:lnTo>
                  <a:lnTo>
                    <a:pt x="1053973" y="364871"/>
                  </a:lnTo>
                  <a:lnTo>
                    <a:pt x="1114171" y="369189"/>
                  </a:lnTo>
                  <a:lnTo>
                    <a:pt x="1172210" y="368300"/>
                  </a:lnTo>
                  <a:lnTo>
                    <a:pt x="1212088" y="361442"/>
                  </a:lnTo>
                  <a:lnTo>
                    <a:pt x="1227836" y="346456"/>
                  </a:lnTo>
                  <a:lnTo>
                    <a:pt x="1228598" y="324612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36560" y="3823970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34747" y="383285"/>
                  </a:moveTo>
                  <a:lnTo>
                    <a:pt x="176657" y="381888"/>
                  </a:lnTo>
                  <a:lnTo>
                    <a:pt x="227203" y="381253"/>
                  </a:lnTo>
                  <a:lnTo>
                    <a:pt x="276352" y="380237"/>
                  </a:lnTo>
                  <a:lnTo>
                    <a:pt x="336042" y="374903"/>
                  </a:lnTo>
                  <a:lnTo>
                    <a:pt x="377317" y="337946"/>
                  </a:lnTo>
                  <a:lnTo>
                    <a:pt x="388493" y="314070"/>
                  </a:lnTo>
                  <a:lnTo>
                    <a:pt x="401066" y="290575"/>
                  </a:lnTo>
                  <a:lnTo>
                    <a:pt x="416814" y="274065"/>
                  </a:lnTo>
                  <a:lnTo>
                    <a:pt x="437388" y="266064"/>
                  </a:lnTo>
                  <a:lnTo>
                    <a:pt x="461137" y="263143"/>
                  </a:lnTo>
                  <a:lnTo>
                    <a:pt x="486410" y="264413"/>
                  </a:lnTo>
                  <a:lnTo>
                    <a:pt x="536067" y="276986"/>
                  </a:lnTo>
                  <a:lnTo>
                    <a:pt x="586232" y="303783"/>
                  </a:lnTo>
                  <a:lnTo>
                    <a:pt x="614807" y="332231"/>
                  </a:lnTo>
                  <a:lnTo>
                    <a:pt x="618363" y="348106"/>
                  </a:lnTo>
                  <a:lnTo>
                    <a:pt x="621665" y="362457"/>
                  </a:lnTo>
                  <a:lnTo>
                    <a:pt x="630682" y="372363"/>
                  </a:lnTo>
                  <a:lnTo>
                    <a:pt x="649351" y="377824"/>
                  </a:lnTo>
                  <a:lnTo>
                    <a:pt x="673862" y="380110"/>
                  </a:lnTo>
                  <a:lnTo>
                    <a:pt x="698119" y="378586"/>
                  </a:lnTo>
                  <a:lnTo>
                    <a:pt x="716153" y="372363"/>
                  </a:lnTo>
                  <a:lnTo>
                    <a:pt x="723646" y="358774"/>
                  </a:lnTo>
                  <a:lnTo>
                    <a:pt x="724662" y="338962"/>
                  </a:lnTo>
                  <a:lnTo>
                    <a:pt x="725678" y="318134"/>
                  </a:lnTo>
                  <a:lnTo>
                    <a:pt x="733171" y="301370"/>
                  </a:lnTo>
                  <a:lnTo>
                    <a:pt x="770128" y="280161"/>
                  </a:lnTo>
                  <a:lnTo>
                    <a:pt x="818769" y="268604"/>
                  </a:lnTo>
                  <a:lnTo>
                    <a:pt x="874903" y="264286"/>
                  </a:lnTo>
                  <a:lnTo>
                    <a:pt x="903859" y="266445"/>
                  </a:lnTo>
                  <a:lnTo>
                    <a:pt x="929894" y="274065"/>
                  </a:lnTo>
                  <a:lnTo>
                    <a:pt x="948563" y="290956"/>
                  </a:lnTo>
                  <a:lnTo>
                    <a:pt x="962533" y="314959"/>
                  </a:lnTo>
                  <a:lnTo>
                    <a:pt x="979424" y="339089"/>
                  </a:lnTo>
                  <a:lnTo>
                    <a:pt x="1006856" y="355980"/>
                  </a:lnTo>
                  <a:lnTo>
                    <a:pt x="1053973" y="364870"/>
                  </a:lnTo>
                  <a:lnTo>
                    <a:pt x="1114171" y="369188"/>
                  </a:lnTo>
                  <a:lnTo>
                    <a:pt x="1172210" y="368299"/>
                  </a:lnTo>
                  <a:lnTo>
                    <a:pt x="1212088" y="361441"/>
                  </a:lnTo>
                  <a:lnTo>
                    <a:pt x="1227836" y="346455"/>
                  </a:lnTo>
                  <a:lnTo>
                    <a:pt x="1228598" y="324611"/>
                  </a:lnTo>
                  <a:lnTo>
                    <a:pt x="1221105" y="299211"/>
                  </a:lnTo>
                  <a:lnTo>
                    <a:pt x="1202309" y="247141"/>
                  </a:lnTo>
                  <a:lnTo>
                    <a:pt x="1171575" y="190245"/>
                  </a:lnTo>
                  <a:lnTo>
                    <a:pt x="1131189" y="160908"/>
                  </a:lnTo>
                  <a:lnTo>
                    <a:pt x="1107821" y="158495"/>
                  </a:lnTo>
                  <a:lnTo>
                    <a:pt x="1081151" y="159257"/>
                  </a:lnTo>
                  <a:lnTo>
                    <a:pt x="1049655" y="159511"/>
                  </a:lnTo>
                  <a:lnTo>
                    <a:pt x="1008253" y="160273"/>
                  </a:lnTo>
                  <a:lnTo>
                    <a:pt x="959231" y="162940"/>
                  </a:lnTo>
                  <a:lnTo>
                    <a:pt x="912749" y="163829"/>
                  </a:lnTo>
                  <a:lnTo>
                    <a:pt x="878586" y="159511"/>
                  </a:lnTo>
                  <a:lnTo>
                    <a:pt x="862965" y="148081"/>
                  </a:lnTo>
                  <a:lnTo>
                    <a:pt x="859282" y="131825"/>
                  </a:lnTo>
                  <a:lnTo>
                    <a:pt x="858901" y="113029"/>
                  </a:lnTo>
                  <a:lnTo>
                    <a:pt x="852932" y="93979"/>
                  </a:lnTo>
                  <a:lnTo>
                    <a:pt x="842264" y="73024"/>
                  </a:lnTo>
                  <a:lnTo>
                    <a:pt x="830453" y="49656"/>
                  </a:lnTo>
                  <a:lnTo>
                    <a:pt x="812800" y="28066"/>
                  </a:lnTo>
                  <a:lnTo>
                    <a:pt x="784479" y="12191"/>
                  </a:lnTo>
                  <a:lnTo>
                    <a:pt x="741934" y="3682"/>
                  </a:lnTo>
                  <a:lnTo>
                    <a:pt x="688340" y="253"/>
                  </a:lnTo>
                  <a:lnTo>
                    <a:pt x="629412" y="0"/>
                  </a:lnTo>
                  <a:lnTo>
                    <a:pt x="570738" y="1269"/>
                  </a:lnTo>
                  <a:lnTo>
                    <a:pt x="521970" y="2031"/>
                  </a:lnTo>
                  <a:lnTo>
                    <a:pt x="469011" y="3174"/>
                  </a:lnTo>
                  <a:lnTo>
                    <a:pt x="416687" y="6095"/>
                  </a:lnTo>
                  <a:lnTo>
                    <a:pt x="369189" y="12318"/>
                  </a:lnTo>
                  <a:lnTo>
                    <a:pt x="331343" y="23113"/>
                  </a:lnTo>
                  <a:lnTo>
                    <a:pt x="289179" y="79755"/>
                  </a:lnTo>
                  <a:lnTo>
                    <a:pt x="276987" y="112648"/>
                  </a:lnTo>
                  <a:lnTo>
                    <a:pt x="254381" y="137667"/>
                  </a:lnTo>
                  <a:lnTo>
                    <a:pt x="214122" y="150240"/>
                  </a:lnTo>
                  <a:lnTo>
                    <a:pt x="164084" y="155320"/>
                  </a:lnTo>
                  <a:lnTo>
                    <a:pt x="114300" y="159892"/>
                  </a:lnTo>
                  <a:lnTo>
                    <a:pt x="74803" y="170433"/>
                  </a:lnTo>
                  <a:lnTo>
                    <a:pt x="29464" y="212343"/>
                  </a:lnTo>
                  <a:lnTo>
                    <a:pt x="6477" y="263143"/>
                  </a:lnTo>
                  <a:lnTo>
                    <a:pt x="0" y="319150"/>
                  </a:lnTo>
                  <a:lnTo>
                    <a:pt x="2413" y="346074"/>
                  </a:lnTo>
                  <a:lnTo>
                    <a:pt x="14986" y="387984"/>
                  </a:lnTo>
                  <a:lnTo>
                    <a:pt x="40640" y="394207"/>
                  </a:lnTo>
                  <a:lnTo>
                    <a:pt x="60960" y="393572"/>
                  </a:lnTo>
                  <a:lnTo>
                    <a:pt x="81280" y="390397"/>
                  </a:lnTo>
                  <a:lnTo>
                    <a:pt x="104775" y="386333"/>
                  </a:lnTo>
                  <a:lnTo>
                    <a:pt x="134747" y="3832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805810" y="3817620"/>
            <a:ext cx="3945254" cy="1998345"/>
            <a:chOff x="2805810" y="3817620"/>
            <a:chExt cx="3945254" cy="1998345"/>
          </a:xfrm>
        </p:grpSpPr>
        <p:sp>
          <p:nvSpPr>
            <p:cNvPr id="23" name="object 23"/>
            <p:cNvSpPr/>
            <p:nvPr/>
          </p:nvSpPr>
          <p:spPr>
            <a:xfrm>
              <a:off x="3198875" y="4126992"/>
              <a:ext cx="205739" cy="144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66159" y="4126992"/>
              <a:ext cx="205739" cy="144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12161" y="3823969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228598" y="324612"/>
                  </a:moveTo>
                  <a:lnTo>
                    <a:pt x="1221105" y="299212"/>
                  </a:lnTo>
                  <a:lnTo>
                    <a:pt x="1208532" y="264287"/>
                  </a:lnTo>
                  <a:lnTo>
                    <a:pt x="1208151" y="263144"/>
                  </a:lnTo>
                  <a:lnTo>
                    <a:pt x="1188593" y="217424"/>
                  </a:lnTo>
                  <a:lnTo>
                    <a:pt x="1152144" y="170434"/>
                  </a:lnTo>
                  <a:lnTo>
                    <a:pt x="1107821" y="158496"/>
                  </a:lnTo>
                  <a:lnTo>
                    <a:pt x="1081151" y="159258"/>
                  </a:lnTo>
                  <a:lnTo>
                    <a:pt x="1049655" y="159512"/>
                  </a:lnTo>
                  <a:lnTo>
                    <a:pt x="1008253" y="160274"/>
                  </a:lnTo>
                  <a:lnTo>
                    <a:pt x="959231" y="162941"/>
                  </a:lnTo>
                  <a:lnTo>
                    <a:pt x="912749" y="163830"/>
                  </a:lnTo>
                  <a:lnTo>
                    <a:pt x="878586" y="159512"/>
                  </a:lnTo>
                  <a:lnTo>
                    <a:pt x="862965" y="148082"/>
                  </a:lnTo>
                  <a:lnTo>
                    <a:pt x="859282" y="131826"/>
                  </a:lnTo>
                  <a:lnTo>
                    <a:pt x="858901" y="113030"/>
                  </a:lnTo>
                  <a:lnTo>
                    <a:pt x="852932" y="93980"/>
                  </a:lnTo>
                  <a:lnTo>
                    <a:pt x="830453" y="49657"/>
                  </a:lnTo>
                  <a:lnTo>
                    <a:pt x="784479" y="12192"/>
                  </a:lnTo>
                  <a:lnTo>
                    <a:pt x="741934" y="3683"/>
                  </a:lnTo>
                  <a:lnTo>
                    <a:pt x="688340" y="254"/>
                  </a:lnTo>
                  <a:lnTo>
                    <a:pt x="629412" y="0"/>
                  </a:lnTo>
                  <a:lnTo>
                    <a:pt x="469011" y="3175"/>
                  </a:lnTo>
                  <a:lnTo>
                    <a:pt x="416687" y="6096"/>
                  </a:lnTo>
                  <a:lnTo>
                    <a:pt x="369189" y="12319"/>
                  </a:lnTo>
                  <a:lnTo>
                    <a:pt x="331343" y="23114"/>
                  </a:lnTo>
                  <a:lnTo>
                    <a:pt x="289179" y="79756"/>
                  </a:lnTo>
                  <a:lnTo>
                    <a:pt x="276987" y="112649"/>
                  </a:lnTo>
                  <a:lnTo>
                    <a:pt x="254381" y="137668"/>
                  </a:lnTo>
                  <a:lnTo>
                    <a:pt x="214122" y="150241"/>
                  </a:lnTo>
                  <a:lnTo>
                    <a:pt x="164084" y="155321"/>
                  </a:lnTo>
                  <a:lnTo>
                    <a:pt x="114300" y="159893"/>
                  </a:lnTo>
                  <a:lnTo>
                    <a:pt x="74803" y="170434"/>
                  </a:lnTo>
                  <a:lnTo>
                    <a:pt x="29464" y="212344"/>
                  </a:lnTo>
                  <a:lnTo>
                    <a:pt x="6477" y="263144"/>
                  </a:lnTo>
                  <a:lnTo>
                    <a:pt x="0" y="319151"/>
                  </a:lnTo>
                  <a:lnTo>
                    <a:pt x="2413" y="346075"/>
                  </a:lnTo>
                  <a:lnTo>
                    <a:pt x="14986" y="387985"/>
                  </a:lnTo>
                  <a:lnTo>
                    <a:pt x="40640" y="394208"/>
                  </a:lnTo>
                  <a:lnTo>
                    <a:pt x="60960" y="393573"/>
                  </a:lnTo>
                  <a:lnTo>
                    <a:pt x="81280" y="390398"/>
                  </a:lnTo>
                  <a:lnTo>
                    <a:pt x="104775" y="386334"/>
                  </a:lnTo>
                  <a:lnTo>
                    <a:pt x="134747" y="383286"/>
                  </a:lnTo>
                  <a:lnTo>
                    <a:pt x="176657" y="381889"/>
                  </a:lnTo>
                  <a:lnTo>
                    <a:pt x="276352" y="380238"/>
                  </a:lnTo>
                  <a:lnTo>
                    <a:pt x="314198" y="377825"/>
                  </a:lnTo>
                  <a:lnTo>
                    <a:pt x="355727" y="366014"/>
                  </a:lnTo>
                  <a:lnTo>
                    <a:pt x="388493" y="314071"/>
                  </a:lnTo>
                  <a:lnTo>
                    <a:pt x="401066" y="290576"/>
                  </a:lnTo>
                  <a:lnTo>
                    <a:pt x="416814" y="274066"/>
                  </a:lnTo>
                  <a:lnTo>
                    <a:pt x="437388" y="266065"/>
                  </a:lnTo>
                  <a:lnTo>
                    <a:pt x="461137" y="263144"/>
                  </a:lnTo>
                  <a:lnTo>
                    <a:pt x="486410" y="264414"/>
                  </a:lnTo>
                  <a:lnTo>
                    <a:pt x="562229" y="289433"/>
                  </a:lnTo>
                  <a:lnTo>
                    <a:pt x="605028" y="317754"/>
                  </a:lnTo>
                  <a:lnTo>
                    <a:pt x="621665" y="362458"/>
                  </a:lnTo>
                  <a:lnTo>
                    <a:pt x="630682" y="372364"/>
                  </a:lnTo>
                  <a:lnTo>
                    <a:pt x="649351" y="377825"/>
                  </a:lnTo>
                  <a:lnTo>
                    <a:pt x="673862" y="380111"/>
                  </a:lnTo>
                  <a:lnTo>
                    <a:pt x="698119" y="378587"/>
                  </a:lnTo>
                  <a:lnTo>
                    <a:pt x="716153" y="372364"/>
                  </a:lnTo>
                  <a:lnTo>
                    <a:pt x="723646" y="358775"/>
                  </a:lnTo>
                  <a:lnTo>
                    <a:pt x="725678" y="318135"/>
                  </a:lnTo>
                  <a:lnTo>
                    <a:pt x="733171" y="301371"/>
                  </a:lnTo>
                  <a:lnTo>
                    <a:pt x="770128" y="280162"/>
                  </a:lnTo>
                  <a:lnTo>
                    <a:pt x="818769" y="268605"/>
                  </a:lnTo>
                  <a:lnTo>
                    <a:pt x="874903" y="264287"/>
                  </a:lnTo>
                  <a:lnTo>
                    <a:pt x="903859" y="266446"/>
                  </a:lnTo>
                  <a:lnTo>
                    <a:pt x="929894" y="274066"/>
                  </a:lnTo>
                  <a:lnTo>
                    <a:pt x="948563" y="290957"/>
                  </a:lnTo>
                  <a:lnTo>
                    <a:pt x="962533" y="314960"/>
                  </a:lnTo>
                  <a:lnTo>
                    <a:pt x="979424" y="339090"/>
                  </a:lnTo>
                  <a:lnTo>
                    <a:pt x="1006856" y="355981"/>
                  </a:lnTo>
                  <a:lnTo>
                    <a:pt x="1053973" y="364871"/>
                  </a:lnTo>
                  <a:lnTo>
                    <a:pt x="1114171" y="369189"/>
                  </a:lnTo>
                  <a:lnTo>
                    <a:pt x="1172210" y="368300"/>
                  </a:lnTo>
                  <a:lnTo>
                    <a:pt x="1212088" y="361442"/>
                  </a:lnTo>
                  <a:lnTo>
                    <a:pt x="1227836" y="346456"/>
                  </a:lnTo>
                  <a:lnTo>
                    <a:pt x="1228598" y="324612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12160" y="3823970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34746" y="383285"/>
                  </a:moveTo>
                  <a:lnTo>
                    <a:pt x="176656" y="381888"/>
                  </a:lnTo>
                  <a:lnTo>
                    <a:pt x="227202" y="381253"/>
                  </a:lnTo>
                  <a:lnTo>
                    <a:pt x="276351" y="380237"/>
                  </a:lnTo>
                  <a:lnTo>
                    <a:pt x="336041" y="374903"/>
                  </a:lnTo>
                  <a:lnTo>
                    <a:pt x="377316" y="337946"/>
                  </a:lnTo>
                  <a:lnTo>
                    <a:pt x="388493" y="314070"/>
                  </a:lnTo>
                  <a:lnTo>
                    <a:pt x="401065" y="290575"/>
                  </a:lnTo>
                  <a:lnTo>
                    <a:pt x="416813" y="274065"/>
                  </a:lnTo>
                  <a:lnTo>
                    <a:pt x="437388" y="266064"/>
                  </a:lnTo>
                  <a:lnTo>
                    <a:pt x="461137" y="263143"/>
                  </a:lnTo>
                  <a:lnTo>
                    <a:pt x="486410" y="264413"/>
                  </a:lnTo>
                  <a:lnTo>
                    <a:pt x="536066" y="276986"/>
                  </a:lnTo>
                  <a:lnTo>
                    <a:pt x="586231" y="303783"/>
                  </a:lnTo>
                  <a:lnTo>
                    <a:pt x="614806" y="332231"/>
                  </a:lnTo>
                  <a:lnTo>
                    <a:pt x="618363" y="348106"/>
                  </a:lnTo>
                  <a:lnTo>
                    <a:pt x="621664" y="362457"/>
                  </a:lnTo>
                  <a:lnTo>
                    <a:pt x="630681" y="372363"/>
                  </a:lnTo>
                  <a:lnTo>
                    <a:pt x="649351" y="377824"/>
                  </a:lnTo>
                  <a:lnTo>
                    <a:pt x="673862" y="380110"/>
                  </a:lnTo>
                  <a:lnTo>
                    <a:pt x="698118" y="378586"/>
                  </a:lnTo>
                  <a:lnTo>
                    <a:pt x="716152" y="372363"/>
                  </a:lnTo>
                  <a:lnTo>
                    <a:pt x="723646" y="358774"/>
                  </a:lnTo>
                  <a:lnTo>
                    <a:pt x="724662" y="338962"/>
                  </a:lnTo>
                  <a:lnTo>
                    <a:pt x="725677" y="318134"/>
                  </a:lnTo>
                  <a:lnTo>
                    <a:pt x="733171" y="301370"/>
                  </a:lnTo>
                  <a:lnTo>
                    <a:pt x="770127" y="280161"/>
                  </a:lnTo>
                  <a:lnTo>
                    <a:pt x="818768" y="268604"/>
                  </a:lnTo>
                  <a:lnTo>
                    <a:pt x="874902" y="264286"/>
                  </a:lnTo>
                  <a:lnTo>
                    <a:pt x="903859" y="266445"/>
                  </a:lnTo>
                  <a:lnTo>
                    <a:pt x="929893" y="274065"/>
                  </a:lnTo>
                  <a:lnTo>
                    <a:pt x="948563" y="290956"/>
                  </a:lnTo>
                  <a:lnTo>
                    <a:pt x="962533" y="314959"/>
                  </a:lnTo>
                  <a:lnTo>
                    <a:pt x="979424" y="339089"/>
                  </a:lnTo>
                  <a:lnTo>
                    <a:pt x="1006855" y="355980"/>
                  </a:lnTo>
                  <a:lnTo>
                    <a:pt x="1053973" y="364870"/>
                  </a:lnTo>
                  <a:lnTo>
                    <a:pt x="1114171" y="369188"/>
                  </a:lnTo>
                  <a:lnTo>
                    <a:pt x="1172210" y="368299"/>
                  </a:lnTo>
                  <a:lnTo>
                    <a:pt x="1212088" y="361441"/>
                  </a:lnTo>
                  <a:lnTo>
                    <a:pt x="1227836" y="346455"/>
                  </a:lnTo>
                  <a:lnTo>
                    <a:pt x="1228598" y="324611"/>
                  </a:lnTo>
                  <a:lnTo>
                    <a:pt x="1221104" y="299211"/>
                  </a:lnTo>
                  <a:lnTo>
                    <a:pt x="1202309" y="247141"/>
                  </a:lnTo>
                  <a:lnTo>
                    <a:pt x="1171575" y="190245"/>
                  </a:lnTo>
                  <a:lnTo>
                    <a:pt x="1131189" y="160908"/>
                  </a:lnTo>
                  <a:lnTo>
                    <a:pt x="1107821" y="158495"/>
                  </a:lnTo>
                  <a:lnTo>
                    <a:pt x="1081151" y="159257"/>
                  </a:lnTo>
                  <a:lnTo>
                    <a:pt x="1049654" y="159511"/>
                  </a:lnTo>
                  <a:lnTo>
                    <a:pt x="1008252" y="160273"/>
                  </a:lnTo>
                  <a:lnTo>
                    <a:pt x="959230" y="162940"/>
                  </a:lnTo>
                  <a:lnTo>
                    <a:pt x="912749" y="163829"/>
                  </a:lnTo>
                  <a:lnTo>
                    <a:pt x="878586" y="159511"/>
                  </a:lnTo>
                  <a:lnTo>
                    <a:pt x="862964" y="148081"/>
                  </a:lnTo>
                  <a:lnTo>
                    <a:pt x="859281" y="131825"/>
                  </a:lnTo>
                  <a:lnTo>
                    <a:pt x="858901" y="113029"/>
                  </a:lnTo>
                  <a:lnTo>
                    <a:pt x="852931" y="93979"/>
                  </a:lnTo>
                  <a:lnTo>
                    <a:pt x="842263" y="73024"/>
                  </a:lnTo>
                  <a:lnTo>
                    <a:pt x="830452" y="49656"/>
                  </a:lnTo>
                  <a:lnTo>
                    <a:pt x="812800" y="28066"/>
                  </a:lnTo>
                  <a:lnTo>
                    <a:pt x="784478" y="12191"/>
                  </a:lnTo>
                  <a:lnTo>
                    <a:pt x="741934" y="3682"/>
                  </a:lnTo>
                  <a:lnTo>
                    <a:pt x="688339" y="253"/>
                  </a:lnTo>
                  <a:lnTo>
                    <a:pt x="629412" y="0"/>
                  </a:lnTo>
                  <a:lnTo>
                    <a:pt x="570738" y="1269"/>
                  </a:lnTo>
                  <a:lnTo>
                    <a:pt x="521969" y="2031"/>
                  </a:lnTo>
                  <a:lnTo>
                    <a:pt x="469011" y="3174"/>
                  </a:lnTo>
                  <a:lnTo>
                    <a:pt x="416687" y="6095"/>
                  </a:lnTo>
                  <a:lnTo>
                    <a:pt x="369188" y="12318"/>
                  </a:lnTo>
                  <a:lnTo>
                    <a:pt x="331343" y="23113"/>
                  </a:lnTo>
                  <a:lnTo>
                    <a:pt x="289178" y="79755"/>
                  </a:lnTo>
                  <a:lnTo>
                    <a:pt x="276987" y="112648"/>
                  </a:lnTo>
                  <a:lnTo>
                    <a:pt x="254381" y="137667"/>
                  </a:lnTo>
                  <a:lnTo>
                    <a:pt x="214121" y="150240"/>
                  </a:lnTo>
                  <a:lnTo>
                    <a:pt x="164083" y="155320"/>
                  </a:lnTo>
                  <a:lnTo>
                    <a:pt x="114300" y="159892"/>
                  </a:lnTo>
                  <a:lnTo>
                    <a:pt x="74802" y="170433"/>
                  </a:lnTo>
                  <a:lnTo>
                    <a:pt x="29463" y="212343"/>
                  </a:lnTo>
                  <a:lnTo>
                    <a:pt x="6476" y="263143"/>
                  </a:lnTo>
                  <a:lnTo>
                    <a:pt x="0" y="319150"/>
                  </a:lnTo>
                  <a:lnTo>
                    <a:pt x="2412" y="346074"/>
                  </a:lnTo>
                  <a:lnTo>
                    <a:pt x="14986" y="387984"/>
                  </a:lnTo>
                  <a:lnTo>
                    <a:pt x="40639" y="394207"/>
                  </a:lnTo>
                  <a:lnTo>
                    <a:pt x="60959" y="393572"/>
                  </a:lnTo>
                  <a:lnTo>
                    <a:pt x="81280" y="390397"/>
                  </a:lnTo>
                  <a:lnTo>
                    <a:pt x="104775" y="386333"/>
                  </a:lnTo>
                  <a:lnTo>
                    <a:pt x="134746" y="3832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18175" y="4716780"/>
              <a:ext cx="205739" cy="14630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85459" y="4716780"/>
              <a:ext cx="205739" cy="14630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31461" y="4415281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228598" y="324612"/>
                  </a:moveTo>
                  <a:lnTo>
                    <a:pt x="1221105" y="299212"/>
                  </a:lnTo>
                  <a:lnTo>
                    <a:pt x="1208532" y="264287"/>
                  </a:lnTo>
                  <a:lnTo>
                    <a:pt x="1208151" y="263144"/>
                  </a:lnTo>
                  <a:lnTo>
                    <a:pt x="1188593" y="217424"/>
                  </a:lnTo>
                  <a:lnTo>
                    <a:pt x="1152144" y="170434"/>
                  </a:lnTo>
                  <a:lnTo>
                    <a:pt x="1107821" y="158496"/>
                  </a:lnTo>
                  <a:lnTo>
                    <a:pt x="1081151" y="159258"/>
                  </a:lnTo>
                  <a:lnTo>
                    <a:pt x="1049655" y="159512"/>
                  </a:lnTo>
                  <a:lnTo>
                    <a:pt x="1008253" y="160274"/>
                  </a:lnTo>
                  <a:lnTo>
                    <a:pt x="959231" y="162941"/>
                  </a:lnTo>
                  <a:lnTo>
                    <a:pt x="912749" y="163830"/>
                  </a:lnTo>
                  <a:lnTo>
                    <a:pt x="878586" y="159512"/>
                  </a:lnTo>
                  <a:lnTo>
                    <a:pt x="862965" y="148082"/>
                  </a:lnTo>
                  <a:lnTo>
                    <a:pt x="859282" y="131826"/>
                  </a:lnTo>
                  <a:lnTo>
                    <a:pt x="858901" y="113030"/>
                  </a:lnTo>
                  <a:lnTo>
                    <a:pt x="852932" y="93980"/>
                  </a:lnTo>
                  <a:lnTo>
                    <a:pt x="830453" y="49657"/>
                  </a:lnTo>
                  <a:lnTo>
                    <a:pt x="784479" y="12192"/>
                  </a:lnTo>
                  <a:lnTo>
                    <a:pt x="741934" y="3683"/>
                  </a:lnTo>
                  <a:lnTo>
                    <a:pt x="688340" y="254"/>
                  </a:lnTo>
                  <a:lnTo>
                    <a:pt x="629412" y="0"/>
                  </a:lnTo>
                  <a:lnTo>
                    <a:pt x="469011" y="3175"/>
                  </a:lnTo>
                  <a:lnTo>
                    <a:pt x="416687" y="6096"/>
                  </a:lnTo>
                  <a:lnTo>
                    <a:pt x="369189" y="12319"/>
                  </a:lnTo>
                  <a:lnTo>
                    <a:pt x="331343" y="23114"/>
                  </a:lnTo>
                  <a:lnTo>
                    <a:pt x="289179" y="79756"/>
                  </a:lnTo>
                  <a:lnTo>
                    <a:pt x="276987" y="112649"/>
                  </a:lnTo>
                  <a:lnTo>
                    <a:pt x="254381" y="137668"/>
                  </a:lnTo>
                  <a:lnTo>
                    <a:pt x="214122" y="150241"/>
                  </a:lnTo>
                  <a:lnTo>
                    <a:pt x="164084" y="155321"/>
                  </a:lnTo>
                  <a:lnTo>
                    <a:pt x="114300" y="159893"/>
                  </a:lnTo>
                  <a:lnTo>
                    <a:pt x="74803" y="170434"/>
                  </a:lnTo>
                  <a:lnTo>
                    <a:pt x="29464" y="212344"/>
                  </a:lnTo>
                  <a:lnTo>
                    <a:pt x="6477" y="263144"/>
                  </a:lnTo>
                  <a:lnTo>
                    <a:pt x="0" y="319151"/>
                  </a:lnTo>
                  <a:lnTo>
                    <a:pt x="2413" y="346075"/>
                  </a:lnTo>
                  <a:lnTo>
                    <a:pt x="14986" y="387985"/>
                  </a:lnTo>
                  <a:lnTo>
                    <a:pt x="40640" y="394208"/>
                  </a:lnTo>
                  <a:lnTo>
                    <a:pt x="60960" y="393573"/>
                  </a:lnTo>
                  <a:lnTo>
                    <a:pt x="81280" y="390398"/>
                  </a:lnTo>
                  <a:lnTo>
                    <a:pt x="104775" y="386334"/>
                  </a:lnTo>
                  <a:lnTo>
                    <a:pt x="134747" y="383286"/>
                  </a:lnTo>
                  <a:lnTo>
                    <a:pt x="176657" y="381889"/>
                  </a:lnTo>
                  <a:lnTo>
                    <a:pt x="276352" y="380238"/>
                  </a:lnTo>
                  <a:lnTo>
                    <a:pt x="314198" y="377825"/>
                  </a:lnTo>
                  <a:lnTo>
                    <a:pt x="355727" y="366014"/>
                  </a:lnTo>
                  <a:lnTo>
                    <a:pt x="388493" y="314071"/>
                  </a:lnTo>
                  <a:lnTo>
                    <a:pt x="401066" y="290576"/>
                  </a:lnTo>
                  <a:lnTo>
                    <a:pt x="416814" y="274066"/>
                  </a:lnTo>
                  <a:lnTo>
                    <a:pt x="437388" y="266065"/>
                  </a:lnTo>
                  <a:lnTo>
                    <a:pt x="461137" y="263144"/>
                  </a:lnTo>
                  <a:lnTo>
                    <a:pt x="486410" y="264414"/>
                  </a:lnTo>
                  <a:lnTo>
                    <a:pt x="562229" y="289433"/>
                  </a:lnTo>
                  <a:lnTo>
                    <a:pt x="605028" y="317754"/>
                  </a:lnTo>
                  <a:lnTo>
                    <a:pt x="621665" y="362458"/>
                  </a:lnTo>
                  <a:lnTo>
                    <a:pt x="630682" y="372364"/>
                  </a:lnTo>
                  <a:lnTo>
                    <a:pt x="649351" y="377825"/>
                  </a:lnTo>
                  <a:lnTo>
                    <a:pt x="673862" y="380111"/>
                  </a:lnTo>
                  <a:lnTo>
                    <a:pt x="698119" y="378587"/>
                  </a:lnTo>
                  <a:lnTo>
                    <a:pt x="716153" y="372364"/>
                  </a:lnTo>
                  <a:lnTo>
                    <a:pt x="723646" y="358775"/>
                  </a:lnTo>
                  <a:lnTo>
                    <a:pt x="725678" y="318135"/>
                  </a:lnTo>
                  <a:lnTo>
                    <a:pt x="733171" y="301371"/>
                  </a:lnTo>
                  <a:lnTo>
                    <a:pt x="770128" y="280162"/>
                  </a:lnTo>
                  <a:lnTo>
                    <a:pt x="818769" y="268605"/>
                  </a:lnTo>
                  <a:lnTo>
                    <a:pt x="874903" y="264287"/>
                  </a:lnTo>
                  <a:lnTo>
                    <a:pt x="903859" y="266446"/>
                  </a:lnTo>
                  <a:lnTo>
                    <a:pt x="929894" y="274066"/>
                  </a:lnTo>
                  <a:lnTo>
                    <a:pt x="948563" y="290957"/>
                  </a:lnTo>
                  <a:lnTo>
                    <a:pt x="962533" y="314960"/>
                  </a:lnTo>
                  <a:lnTo>
                    <a:pt x="979424" y="339090"/>
                  </a:lnTo>
                  <a:lnTo>
                    <a:pt x="1006856" y="355981"/>
                  </a:lnTo>
                  <a:lnTo>
                    <a:pt x="1053973" y="364871"/>
                  </a:lnTo>
                  <a:lnTo>
                    <a:pt x="1114171" y="369189"/>
                  </a:lnTo>
                  <a:lnTo>
                    <a:pt x="1172210" y="368300"/>
                  </a:lnTo>
                  <a:lnTo>
                    <a:pt x="1212088" y="361442"/>
                  </a:lnTo>
                  <a:lnTo>
                    <a:pt x="1227836" y="346456"/>
                  </a:lnTo>
                  <a:lnTo>
                    <a:pt x="1228598" y="324612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31460" y="4415282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34747" y="383286"/>
                  </a:moveTo>
                  <a:lnTo>
                    <a:pt x="176656" y="381889"/>
                  </a:lnTo>
                  <a:lnTo>
                    <a:pt x="227202" y="381254"/>
                  </a:lnTo>
                  <a:lnTo>
                    <a:pt x="276351" y="380238"/>
                  </a:lnTo>
                  <a:lnTo>
                    <a:pt x="336041" y="374904"/>
                  </a:lnTo>
                  <a:lnTo>
                    <a:pt x="377316" y="337947"/>
                  </a:lnTo>
                  <a:lnTo>
                    <a:pt x="388492" y="314071"/>
                  </a:lnTo>
                  <a:lnTo>
                    <a:pt x="401065" y="290576"/>
                  </a:lnTo>
                  <a:lnTo>
                    <a:pt x="416813" y="274066"/>
                  </a:lnTo>
                  <a:lnTo>
                    <a:pt x="437388" y="266065"/>
                  </a:lnTo>
                  <a:lnTo>
                    <a:pt x="461137" y="263144"/>
                  </a:lnTo>
                  <a:lnTo>
                    <a:pt x="486410" y="264414"/>
                  </a:lnTo>
                  <a:lnTo>
                    <a:pt x="536066" y="276987"/>
                  </a:lnTo>
                  <a:lnTo>
                    <a:pt x="586231" y="303784"/>
                  </a:lnTo>
                  <a:lnTo>
                    <a:pt x="614806" y="332232"/>
                  </a:lnTo>
                  <a:lnTo>
                    <a:pt x="618363" y="348107"/>
                  </a:lnTo>
                  <a:lnTo>
                    <a:pt x="621664" y="362458"/>
                  </a:lnTo>
                  <a:lnTo>
                    <a:pt x="630681" y="372364"/>
                  </a:lnTo>
                  <a:lnTo>
                    <a:pt x="649351" y="377825"/>
                  </a:lnTo>
                  <a:lnTo>
                    <a:pt x="673862" y="380111"/>
                  </a:lnTo>
                  <a:lnTo>
                    <a:pt x="698118" y="378587"/>
                  </a:lnTo>
                  <a:lnTo>
                    <a:pt x="716152" y="372364"/>
                  </a:lnTo>
                  <a:lnTo>
                    <a:pt x="723646" y="358775"/>
                  </a:lnTo>
                  <a:lnTo>
                    <a:pt x="724662" y="338963"/>
                  </a:lnTo>
                  <a:lnTo>
                    <a:pt x="725677" y="318135"/>
                  </a:lnTo>
                  <a:lnTo>
                    <a:pt x="733171" y="301371"/>
                  </a:lnTo>
                  <a:lnTo>
                    <a:pt x="770127" y="280162"/>
                  </a:lnTo>
                  <a:lnTo>
                    <a:pt x="818768" y="268605"/>
                  </a:lnTo>
                  <a:lnTo>
                    <a:pt x="874902" y="264287"/>
                  </a:lnTo>
                  <a:lnTo>
                    <a:pt x="903859" y="266446"/>
                  </a:lnTo>
                  <a:lnTo>
                    <a:pt x="929893" y="274066"/>
                  </a:lnTo>
                  <a:lnTo>
                    <a:pt x="948563" y="290957"/>
                  </a:lnTo>
                  <a:lnTo>
                    <a:pt x="962533" y="314960"/>
                  </a:lnTo>
                  <a:lnTo>
                    <a:pt x="979424" y="339090"/>
                  </a:lnTo>
                  <a:lnTo>
                    <a:pt x="1006855" y="355981"/>
                  </a:lnTo>
                  <a:lnTo>
                    <a:pt x="1053973" y="364871"/>
                  </a:lnTo>
                  <a:lnTo>
                    <a:pt x="1114171" y="369189"/>
                  </a:lnTo>
                  <a:lnTo>
                    <a:pt x="1172210" y="368300"/>
                  </a:lnTo>
                  <a:lnTo>
                    <a:pt x="1212088" y="361442"/>
                  </a:lnTo>
                  <a:lnTo>
                    <a:pt x="1227836" y="346456"/>
                  </a:lnTo>
                  <a:lnTo>
                    <a:pt x="1228598" y="324612"/>
                  </a:lnTo>
                  <a:lnTo>
                    <a:pt x="1221104" y="299212"/>
                  </a:lnTo>
                  <a:lnTo>
                    <a:pt x="1202309" y="247142"/>
                  </a:lnTo>
                  <a:lnTo>
                    <a:pt x="1171575" y="190246"/>
                  </a:lnTo>
                  <a:lnTo>
                    <a:pt x="1131189" y="160909"/>
                  </a:lnTo>
                  <a:lnTo>
                    <a:pt x="1107821" y="158496"/>
                  </a:lnTo>
                  <a:lnTo>
                    <a:pt x="1081151" y="159258"/>
                  </a:lnTo>
                  <a:lnTo>
                    <a:pt x="1049654" y="159512"/>
                  </a:lnTo>
                  <a:lnTo>
                    <a:pt x="1008252" y="160274"/>
                  </a:lnTo>
                  <a:lnTo>
                    <a:pt x="959230" y="162941"/>
                  </a:lnTo>
                  <a:lnTo>
                    <a:pt x="912749" y="163830"/>
                  </a:lnTo>
                  <a:lnTo>
                    <a:pt x="878586" y="159512"/>
                  </a:lnTo>
                  <a:lnTo>
                    <a:pt x="862964" y="148082"/>
                  </a:lnTo>
                  <a:lnTo>
                    <a:pt x="859281" y="131826"/>
                  </a:lnTo>
                  <a:lnTo>
                    <a:pt x="858901" y="113030"/>
                  </a:lnTo>
                  <a:lnTo>
                    <a:pt x="852931" y="93980"/>
                  </a:lnTo>
                  <a:lnTo>
                    <a:pt x="842263" y="73025"/>
                  </a:lnTo>
                  <a:lnTo>
                    <a:pt x="830452" y="49657"/>
                  </a:lnTo>
                  <a:lnTo>
                    <a:pt x="812800" y="28067"/>
                  </a:lnTo>
                  <a:lnTo>
                    <a:pt x="784478" y="12192"/>
                  </a:lnTo>
                  <a:lnTo>
                    <a:pt x="741934" y="3683"/>
                  </a:lnTo>
                  <a:lnTo>
                    <a:pt x="688339" y="254"/>
                  </a:lnTo>
                  <a:lnTo>
                    <a:pt x="629412" y="0"/>
                  </a:lnTo>
                  <a:lnTo>
                    <a:pt x="570738" y="1270"/>
                  </a:lnTo>
                  <a:lnTo>
                    <a:pt x="521969" y="2032"/>
                  </a:lnTo>
                  <a:lnTo>
                    <a:pt x="469011" y="3175"/>
                  </a:lnTo>
                  <a:lnTo>
                    <a:pt x="416687" y="6096"/>
                  </a:lnTo>
                  <a:lnTo>
                    <a:pt x="369188" y="12319"/>
                  </a:lnTo>
                  <a:lnTo>
                    <a:pt x="331342" y="23114"/>
                  </a:lnTo>
                  <a:lnTo>
                    <a:pt x="289178" y="79756"/>
                  </a:lnTo>
                  <a:lnTo>
                    <a:pt x="276987" y="112649"/>
                  </a:lnTo>
                  <a:lnTo>
                    <a:pt x="254380" y="137668"/>
                  </a:lnTo>
                  <a:lnTo>
                    <a:pt x="214122" y="150241"/>
                  </a:lnTo>
                  <a:lnTo>
                    <a:pt x="164084" y="155321"/>
                  </a:lnTo>
                  <a:lnTo>
                    <a:pt x="114300" y="159893"/>
                  </a:lnTo>
                  <a:lnTo>
                    <a:pt x="74802" y="170434"/>
                  </a:lnTo>
                  <a:lnTo>
                    <a:pt x="29463" y="212344"/>
                  </a:lnTo>
                  <a:lnTo>
                    <a:pt x="6476" y="263144"/>
                  </a:lnTo>
                  <a:lnTo>
                    <a:pt x="0" y="319151"/>
                  </a:lnTo>
                  <a:lnTo>
                    <a:pt x="2412" y="346075"/>
                  </a:lnTo>
                  <a:lnTo>
                    <a:pt x="14986" y="387985"/>
                  </a:lnTo>
                  <a:lnTo>
                    <a:pt x="40639" y="394208"/>
                  </a:lnTo>
                  <a:lnTo>
                    <a:pt x="60960" y="393573"/>
                  </a:lnTo>
                  <a:lnTo>
                    <a:pt x="81279" y="390398"/>
                  </a:lnTo>
                  <a:lnTo>
                    <a:pt x="104775" y="386334"/>
                  </a:lnTo>
                  <a:lnTo>
                    <a:pt x="134747" y="38328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32347" y="5643372"/>
              <a:ext cx="220979" cy="1722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30111" y="5643372"/>
              <a:ext cx="222503" cy="1722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12613" y="5282946"/>
              <a:ext cx="1332230" cy="469900"/>
            </a:xfrm>
            <a:custGeom>
              <a:avLst/>
              <a:gdLst/>
              <a:ahLst/>
              <a:cxnLst/>
              <a:rect l="l" t="t" r="r" b="b"/>
              <a:pathLst>
                <a:path w="1332229" h="469900">
                  <a:moveTo>
                    <a:pt x="1331722" y="386651"/>
                  </a:moveTo>
                  <a:lnTo>
                    <a:pt x="1323594" y="356501"/>
                  </a:lnTo>
                  <a:lnTo>
                    <a:pt x="1309878" y="314756"/>
                  </a:lnTo>
                  <a:lnTo>
                    <a:pt x="1309497" y="313537"/>
                  </a:lnTo>
                  <a:lnTo>
                    <a:pt x="1288288" y="259080"/>
                  </a:lnTo>
                  <a:lnTo>
                    <a:pt x="1248918" y="203073"/>
                  </a:lnTo>
                  <a:lnTo>
                    <a:pt x="1233157" y="195326"/>
                  </a:lnTo>
                  <a:lnTo>
                    <a:pt x="1226185" y="191770"/>
                  </a:lnTo>
                  <a:lnTo>
                    <a:pt x="1200912" y="188849"/>
                  </a:lnTo>
                  <a:lnTo>
                    <a:pt x="1171829" y="189865"/>
                  </a:lnTo>
                  <a:lnTo>
                    <a:pt x="1137666" y="190119"/>
                  </a:lnTo>
                  <a:lnTo>
                    <a:pt x="1092835" y="191008"/>
                  </a:lnTo>
                  <a:lnTo>
                    <a:pt x="1039749" y="194183"/>
                  </a:lnTo>
                  <a:lnTo>
                    <a:pt x="989330" y="195326"/>
                  </a:lnTo>
                  <a:lnTo>
                    <a:pt x="952373" y="190119"/>
                  </a:lnTo>
                  <a:lnTo>
                    <a:pt x="935355" y="176530"/>
                  </a:lnTo>
                  <a:lnTo>
                    <a:pt x="931545" y="157226"/>
                  </a:lnTo>
                  <a:lnTo>
                    <a:pt x="931037" y="134747"/>
                  </a:lnTo>
                  <a:lnTo>
                    <a:pt x="924560" y="112141"/>
                  </a:lnTo>
                  <a:lnTo>
                    <a:pt x="900176" y="59309"/>
                  </a:lnTo>
                  <a:lnTo>
                    <a:pt x="850392" y="14605"/>
                  </a:lnTo>
                  <a:lnTo>
                    <a:pt x="770382" y="1524"/>
                  </a:lnTo>
                  <a:lnTo>
                    <a:pt x="720852" y="0"/>
                  </a:lnTo>
                  <a:lnTo>
                    <a:pt x="669290" y="381"/>
                  </a:lnTo>
                  <a:lnTo>
                    <a:pt x="508381" y="3937"/>
                  </a:lnTo>
                  <a:lnTo>
                    <a:pt x="451612" y="7366"/>
                  </a:lnTo>
                  <a:lnTo>
                    <a:pt x="400177" y="14732"/>
                  </a:lnTo>
                  <a:lnTo>
                    <a:pt x="359156" y="27559"/>
                  </a:lnTo>
                  <a:lnTo>
                    <a:pt x="328549" y="56261"/>
                  </a:lnTo>
                  <a:lnTo>
                    <a:pt x="313436" y="94996"/>
                  </a:lnTo>
                  <a:lnTo>
                    <a:pt x="300228" y="134239"/>
                  </a:lnTo>
                  <a:lnTo>
                    <a:pt x="275717" y="164084"/>
                  </a:lnTo>
                  <a:lnTo>
                    <a:pt x="232029" y="178943"/>
                  </a:lnTo>
                  <a:lnTo>
                    <a:pt x="177800" y="185166"/>
                  </a:lnTo>
                  <a:lnTo>
                    <a:pt x="123825" y="190627"/>
                  </a:lnTo>
                  <a:lnTo>
                    <a:pt x="81026" y="203073"/>
                  </a:lnTo>
                  <a:lnTo>
                    <a:pt x="31750" y="252984"/>
                  </a:lnTo>
                  <a:lnTo>
                    <a:pt x="6858" y="313537"/>
                  </a:lnTo>
                  <a:lnTo>
                    <a:pt x="0" y="380149"/>
                  </a:lnTo>
                  <a:lnTo>
                    <a:pt x="2540" y="412242"/>
                  </a:lnTo>
                  <a:lnTo>
                    <a:pt x="10922" y="452755"/>
                  </a:lnTo>
                  <a:lnTo>
                    <a:pt x="43942" y="469506"/>
                  </a:lnTo>
                  <a:lnTo>
                    <a:pt x="66040" y="468845"/>
                  </a:lnTo>
                  <a:lnTo>
                    <a:pt x="88011" y="465048"/>
                  </a:lnTo>
                  <a:lnTo>
                    <a:pt x="113538" y="460222"/>
                  </a:lnTo>
                  <a:lnTo>
                    <a:pt x="145923" y="456514"/>
                  </a:lnTo>
                  <a:lnTo>
                    <a:pt x="191262" y="454888"/>
                  </a:lnTo>
                  <a:lnTo>
                    <a:pt x="299593" y="452856"/>
                  </a:lnTo>
                  <a:lnTo>
                    <a:pt x="340614" y="450011"/>
                  </a:lnTo>
                  <a:lnTo>
                    <a:pt x="385572" y="436003"/>
                  </a:lnTo>
                  <a:lnTo>
                    <a:pt x="409067" y="402539"/>
                  </a:lnTo>
                  <a:lnTo>
                    <a:pt x="421132" y="374053"/>
                  </a:lnTo>
                  <a:lnTo>
                    <a:pt x="434721" y="346189"/>
                  </a:lnTo>
                  <a:lnTo>
                    <a:pt x="451866" y="326542"/>
                  </a:lnTo>
                  <a:lnTo>
                    <a:pt x="474091" y="316992"/>
                  </a:lnTo>
                  <a:lnTo>
                    <a:pt x="499872" y="313537"/>
                  </a:lnTo>
                  <a:lnTo>
                    <a:pt x="527177" y="314960"/>
                  </a:lnTo>
                  <a:lnTo>
                    <a:pt x="609346" y="344817"/>
                  </a:lnTo>
                  <a:lnTo>
                    <a:pt x="655701" y="378523"/>
                  </a:lnTo>
                  <a:lnTo>
                    <a:pt x="670179" y="414680"/>
                  </a:lnTo>
                  <a:lnTo>
                    <a:pt x="673735" y="431685"/>
                  </a:lnTo>
                  <a:lnTo>
                    <a:pt x="683514" y="443522"/>
                  </a:lnTo>
                  <a:lnTo>
                    <a:pt x="703834" y="450062"/>
                  </a:lnTo>
                  <a:lnTo>
                    <a:pt x="730377" y="452856"/>
                  </a:lnTo>
                  <a:lnTo>
                    <a:pt x="756793" y="450977"/>
                  </a:lnTo>
                  <a:lnTo>
                    <a:pt x="776224" y="443522"/>
                  </a:lnTo>
                  <a:lnTo>
                    <a:pt x="784352" y="427266"/>
                  </a:lnTo>
                  <a:lnTo>
                    <a:pt x="786638" y="378929"/>
                  </a:lnTo>
                  <a:lnTo>
                    <a:pt x="794766" y="359029"/>
                  </a:lnTo>
                  <a:lnTo>
                    <a:pt x="834771" y="333857"/>
                  </a:lnTo>
                  <a:lnTo>
                    <a:pt x="887476" y="320040"/>
                  </a:lnTo>
                  <a:lnTo>
                    <a:pt x="948309" y="314756"/>
                  </a:lnTo>
                  <a:lnTo>
                    <a:pt x="979805" y="317449"/>
                  </a:lnTo>
                  <a:lnTo>
                    <a:pt x="1007999" y="326542"/>
                  </a:lnTo>
                  <a:lnTo>
                    <a:pt x="1028192" y="346646"/>
                  </a:lnTo>
                  <a:lnTo>
                    <a:pt x="1043305" y="375272"/>
                  </a:lnTo>
                  <a:lnTo>
                    <a:pt x="1061593" y="403910"/>
                  </a:lnTo>
                  <a:lnTo>
                    <a:pt x="1091311" y="424014"/>
                  </a:lnTo>
                  <a:lnTo>
                    <a:pt x="1130554" y="432904"/>
                  </a:lnTo>
                  <a:lnTo>
                    <a:pt x="1180960" y="438467"/>
                  </a:lnTo>
                  <a:lnTo>
                    <a:pt x="1234186" y="440232"/>
                  </a:lnTo>
                  <a:lnTo>
                    <a:pt x="1281303" y="437743"/>
                  </a:lnTo>
                  <a:lnTo>
                    <a:pt x="1313815" y="430517"/>
                  </a:lnTo>
                  <a:lnTo>
                    <a:pt x="1330960" y="412750"/>
                  </a:lnTo>
                  <a:lnTo>
                    <a:pt x="1331722" y="386651"/>
                  </a:lnTo>
                  <a:close/>
                </a:path>
              </a:pathLst>
            </a:custGeom>
            <a:solidFill>
              <a:srgbClr val="FF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12612" y="5282946"/>
              <a:ext cx="1332230" cy="469900"/>
            </a:xfrm>
            <a:custGeom>
              <a:avLst/>
              <a:gdLst/>
              <a:ahLst/>
              <a:cxnLst/>
              <a:rect l="l" t="t" r="r" b="b"/>
              <a:pathLst>
                <a:path w="1332229" h="469900">
                  <a:moveTo>
                    <a:pt x="145923" y="456514"/>
                  </a:moveTo>
                  <a:lnTo>
                    <a:pt x="191262" y="454888"/>
                  </a:lnTo>
                  <a:lnTo>
                    <a:pt x="246125" y="454075"/>
                  </a:lnTo>
                  <a:lnTo>
                    <a:pt x="299465" y="452856"/>
                  </a:lnTo>
                  <a:lnTo>
                    <a:pt x="340613" y="450011"/>
                  </a:lnTo>
                  <a:lnTo>
                    <a:pt x="385572" y="436003"/>
                  </a:lnTo>
                  <a:lnTo>
                    <a:pt x="409066" y="402539"/>
                  </a:lnTo>
                  <a:lnTo>
                    <a:pt x="421132" y="374053"/>
                  </a:lnTo>
                  <a:lnTo>
                    <a:pt x="434721" y="346189"/>
                  </a:lnTo>
                  <a:lnTo>
                    <a:pt x="451865" y="326542"/>
                  </a:lnTo>
                  <a:lnTo>
                    <a:pt x="474090" y="316991"/>
                  </a:lnTo>
                  <a:lnTo>
                    <a:pt x="499872" y="313537"/>
                  </a:lnTo>
                  <a:lnTo>
                    <a:pt x="527176" y="314959"/>
                  </a:lnTo>
                  <a:lnTo>
                    <a:pt x="581025" y="329933"/>
                  </a:lnTo>
                  <a:lnTo>
                    <a:pt x="635381" y="361924"/>
                  </a:lnTo>
                  <a:lnTo>
                    <a:pt x="666369" y="395833"/>
                  </a:lnTo>
                  <a:lnTo>
                    <a:pt x="670178" y="414680"/>
                  </a:lnTo>
                  <a:lnTo>
                    <a:pt x="673735" y="431685"/>
                  </a:lnTo>
                  <a:lnTo>
                    <a:pt x="683513" y="443522"/>
                  </a:lnTo>
                  <a:lnTo>
                    <a:pt x="703834" y="450062"/>
                  </a:lnTo>
                  <a:lnTo>
                    <a:pt x="730376" y="452856"/>
                  </a:lnTo>
                  <a:lnTo>
                    <a:pt x="756792" y="450976"/>
                  </a:lnTo>
                  <a:lnTo>
                    <a:pt x="776224" y="443522"/>
                  </a:lnTo>
                  <a:lnTo>
                    <a:pt x="784351" y="427266"/>
                  </a:lnTo>
                  <a:lnTo>
                    <a:pt x="785495" y="403707"/>
                  </a:lnTo>
                  <a:lnTo>
                    <a:pt x="786638" y="378929"/>
                  </a:lnTo>
                  <a:lnTo>
                    <a:pt x="794765" y="359028"/>
                  </a:lnTo>
                  <a:lnTo>
                    <a:pt x="834771" y="333857"/>
                  </a:lnTo>
                  <a:lnTo>
                    <a:pt x="887476" y="320039"/>
                  </a:lnTo>
                  <a:lnTo>
                    <a:pt x="948309" y="314756"/>
                  </a:lnTo>
                  <a:lnTo>
                    <a:pt x="979804" y="317449"/>
                  </a:lnTo>
                  <a:lnTo>
                    <a:pt x="1007999" y="326542"/>
                  </a:lnTo>
                  <a:lnTo>
                    <a:pt x="1028191" y="346646"/>
                  </a:lnTo>
                  <a:lnTo>
                    <a:pt x="1043304" y="375272"/>
                  </a:lnTo>
                  <a:lnTo>
                    <a:pt x="1061592" y="403910"/>
                  </a:lnTo>
                  <a:lnTo>
                    <a:pt x="1091311" y="424014"/>
                  </a:lnTo>
                  <a:lnTo>
                    <a:pt x="1130554" y="432904"/>
                  </a:lnTo>
                  <a:lnTo>
                    <a:pt x="1180972" y="438467"/>
                  </a:lnTo>
                  <a:lnTo>
                    <a:pt x="1234186" y="440232"/>
                  </a:lnTo>
                  <a:lnTo>
                    <a:pt x="1281303" y="437743"/>
                  </a:lnTo>
                  <a:lnTo>
                    <a:pt x="1313814" y="430517"/>
                  </a:lnTo>
                  <a:lnTo>
                    <a:pt x="1330960" y="412749"/>
                  </a:lnTo>
                  <a:lnTo>
                    <a:pt x="1331721" y="386651"/>
                  </a:lnTo>
                  <a:lnTo>
                    <a:pt x="1323593" y="356501"/>
                  </a:lnTo>
                  <a:lnTo>
                    <a:pt x="1303273" y="294512"/>
                  </a:lnTo>
                  <a:lnTo>
                    <a:pt x="1288288" y="259079"/>
                  </a:lnTo>
                  <a:lnTo>
                    <a:pt x="1248917" y="203072"/>
                  </a:lnTo>
                  <a:lnTo>
                    <a:pt x="1200912" y="188848"/>
                  </a:lnTo>
                  <a:lnTo>
                    <a:pt x="1171829" y="189864"/>
                  </a:lnTo>
                  <a:lnTo>
                    <a:pt x="1137665" y="190118"/>
                  </a:lnTo>
                  <a:lnTo>
                    <a:pt x="1092835" y="191007"/>
                  </a:lnTo>
                  <a:lnTo>
                    <a:pt x="1039749" y="194182"/>
                  </a:lnTo>
                  <a:lnTo>
                    <a:pt x="989329" y="195325"/>
                  </a:lnTo>
                  <a:lnTo>
                    <a:pt x="952373" y="190118"/>
                  </a:lnTo>
                  <a:lnTo>
                    <a:pt x="935354" y="176529"/>
                  </a:lnTo>
                  <a:lnTo>
                    <a:pt x="931545" y="157225"/>
                  </a:lnTo>
                  <a:lnTo>
                    <a:pt x="931037" y="134746"/>
                  </a:lnTo>
                  <a:lnTo>
                    <a:pt x="924560" y="112140"/>
                  </a:lnTo>
                  <a:lnTo>
                    <a:pt x="913002" y="87121"/>
                  </a:lnTo>
                  <a:lnTo>
                    <a:pt x="900176" y="59308"/>
                  </a:lnTo>
                  <a:lnTo>
                    <a:pt x="881126" y="33527"/>
                  </a:lnTo>
                  <a:lnTo>
                    <a:pt x="850391" y="14604"/>
                  </a:lnTo>
                  <a:lnTo>
                    <a:pt x="814577" y="5968"/>
                  </a:lnTo>
                  <a:lnTo>
                    <a:pt x="770382" y="1523"/>
                  </a:lnTo>
                  <a:lnTo>
                    <a:pt x="720851" y="0"/>
                  </a:lnTo>
                  <a:lnTo>
                    <a:pt x="669289" y="380"/>
                  </a:lnTo>
                  <a:lnTo>
                    <a:pt x="618616" y="1650"/>
                  </a:lnTo>
                  <a:lnTo>
                    <a:pt x="565658" y="2539"/>
                  </a:lnTo>
                  <a:lnTo>
                    <a:pt x="508381" y="3936"/>
                  </a:lnTo>
                  <a:lnTo>
                    <a:pt x="451612" y="7365"/>
                  </a:lnTo>
                  <a:lnTo>
                    <a:pt x="400176" y="14731"/>
                  </a:lnTo>
                  <a:lnTo>
                    <a:pt x="359156" y="27558"/>
                  </a:lnTo>
                  <a:lnTo>
                    <a:pt x="328549" y="56260"/>
                  </a:lnTo>
                  <a:lnTo>
                    <a:pt x="313436" y="94995"/>
                  </a:lnTo>
                  <a:lnTo>
                    <a:pt x="300227" y="134238"/>
                  </a:lnTo>
                  <a:lnTo>
                    <a:pt x="275716" y="164083"/>
                  </a:lnTo>
                  <a:lnTo>
                    <a:pt x="232028" y="178942"/>
                  </a:lnTo>
                  <a:lnTo>
                    <a:pt x="177800" y="185165"/>
                  </a:lnTo>
                  <a:lnTo>
                    <a:pt x="123825" y="190626"/>
                  </a:lnTo>
                  <a:lnTo>
                    <a:pt x="81025" y="203072"/>
                  </a:lnTo>
                  <a:lnTo>
                    <a:pt x="31750" y="252983"/>
                  </a:lnTo>
                  <a:lnTo>
                    <a:pt x="6858" y="313537"/>
                  </a:lnTo>
                  <a:lnTo>
                    <a:pt x="0" y="380149"/>
                  </a:lnTo>
                  <a:lnTo>
                    <a:pt x="2539" y="412241"/>
                  </a:lnTo>
                  <a:lnTo>
                    <a:pt x="10922" y="452754"/>
                  </a:lnTo>
                  <a:lnTo>
                    <a:pt x="43941" y="469506"/>
                  </a:lnTo>
                  <a:lnTo>
                    <a:pt x="66039" y="468845"/>
                  </a:lnTo>
                  <a:lnTo>
                    <a:pt x="88011" y="465048"/>
                  </a:lnTo>
                  <a:lnTo>
                    <a:pt x="113537" y="460222"/>
                  </a:lnTo>
                  <a:lnTo>
                    <a:pt x="145923" y="45651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22014" y="3444697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9379" y="5503265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32526" y="4083253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92900" y="5263337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69409" y="5522467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533513" y="3444697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020058" y="5558535"/>
            <a:ext cx="152400" cy="107314"/>
          </a:xfrm>
          <a:custGeom>
            <a:avLst/>
            <a:gdLst/>
            <a:ahLst/>
            <a:cxnLst/>
            <a:rect l="l" t="t" r="r" b="b"/>
            <a:pathLst>
              <a:path w="152400" h="107314">
                <a:moveTo>
                  <a:pt x="18414" y="0"/>
                </a:moveTo>
                <a:lnTo>
                  <a:pt x="0" y="33451"/>
                </a:lnTo>
                <a:lnTo>
                  <a:pt x="133603" y="106857"/>
                </a:lnTo>
                <a:lnTo>
                  <a:pt x="151891" y="73469"/>
                </a:lnTo>
                <a:lnTo>
                  <a:pt x="18414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26842" y="5758179"/>
            <a:ext cx="114300" cy="149225"/>
          </a:xfrm>
          <a:custGeom>
            <a:avLst/>
            <a:gdLst/>
            <a:ahLst/>
            <a:cxnLst/>
            <a:rect l="l" t="t" r="r" b="b"/>
            <a:pathLst>
              <a:path w="114300" h="149225">
                <a:moveTo>
                  <a:pt x="32257" y="0"/>
                </a:moveTo>
                <a:lnTo>
                  <a:pt x="0" y="20383"/>
                </a:lnTo>
                <a:lnTo>
                  <a:pt x="81533" y="149136"/>
                </a:lnTo>
                <a:lnTo>
                  <a:pt x="113792" y="128739"/>
                </a:lnTo>
                <a:lnTo>
                  <a:pt x="32257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84095" y="5532882"/>
            <a:ext cx="114300" cy="149225"/>
          </a:xfrm>
          <a:custGeom>
            <a:avLst/>
            <a:gdLst/>
            <a:ahLst/>
            <a:cxnLst/>
            <a:rect l="l" t="t" r="r" b="b"/>
            <a:pathLst>
              <a:path w="114300" h="149225">
                <a:moveTo>
                  <a:pt x="32257" y="0"/>
                </a:moveTo>
                <a:lnTo>
                  <a:pt x="0" y="20447"/>
                </a:lnTo>
                <a:lnTo>
                  <a:pt x="81661" y="149123"/>
                </a:lnTo>
                <a:lnTo>
                  <a:pt x="113792" y="128739"/>
                </a:lnTo>
                <a:lnTo>
                  <a:pt x="32257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49017" y="4039996"/>
            <a:ext cx="154305" cy="46990"/>
          </a:xfrm>
          <a:custGeom>
            <a:avLst/>
            <a:gdLst/>
            <a:ahLst/>
            <a:cxnLst/>
            <a:rect l="l" t="t" r="r" b="b"/>
            <a:pathLst>
              <a:path w="154305" h="46989">
                <a:moveTo>
                  <a:pt x="2158" y="0"/>
                </a:moveTo>
                <a:lnTo>
                  <a:pt x="0" y="38100"/>
                </a:lnTo>
                <a:lnTo>
                  <a:pt x="152145" y="46608"/>
                </a:lnTo>
                <a:lnTo>
                  <a:pt x="154305" y="8508"/>
                </a:lnTo>
                <a:lnTo>
                  <a:pt x="2158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1468374" y="3979545"/>
            <a:ext cx="4015740" cy="1557655"/>
            <a:chOff x="1468374" y="3979545"/>
            <a:chExt cx="4015740" cy="1557655"/>
          </a:xfrm>
        </p:grpSpPr>
        <p:sp>
          <p:nvSpPr>
            <p:cNvPr id="46" name="object 46"/>
            <p:cNvSpPr/>
            <p:nvPr/>
          </p:nvSpPr>
          <p:spPr>
            <a:xfrm>
              <a:off x="1468374" y="3979544"/>
              <a:ext cx="3250565" cy="1557655"/>
            </a:xfrm>
            <a:custGeom>
              <a:avLst/>
              <a:gdLst/>
              <a:ahLst/>
              <a:cxnLst/>
              <a:rect l="l" t="t" r="r" b="b"/>
              <a:pathLst>
                <a:path w="3250565" h="1557654">
                  <a:moveTo>
                    <a:pt x="109474" y="316230"/>
                  </a:moveTo>
                  <a:lnTo>
                    <a:pt x="0" y="250317"/>
                  </a:lnTo>
                  <a:lnTo>
                    <a:pt x="12827" y="377444"/>
                  </a:lnTo>
                  <a:lnTo>
                    <a:pt x="55118" y="350647"/>
                  </a:lnTo>
                  <a:lnTo>
                    <a:pt x="102616" y="320548"/>
                  </a:lnTo>
                  <a:lnTo>
                    <a:pt x="109474" y="316230"/>
                  </a:lnTo>
                  <a:close/>
                </a:path>
                <a:path w="3250565" h="1557654">
                  <a:moveTo>
                    <a:pt x="155067" y="208026"/>
                  </a:moveTo>
                  <a:lnTo>
                    <a:pt x="27432" y="203073"/>
                  </a:lnTo>
                  <a:lnTo>
                    <a:pt x="100076" y="308229"/>
                  </a:lnTo>
                  <a:lnTo>
                    <a:pt x="119634" y="272669"/>
                  </a:lnTo>
                  <a:lnTo>
                    <a:pt x="141732" y="232283"/>
                  </a:lnTo>
                  <a:lnTo>
                    <a:pt x="155067" y="208026"/>
                  </a:lnTo>
                  <a:close/>
                </a:path>
                <a:path w="3250565" h="1557654">
                  <a:moveTo>
                    <a:pt x="202311" y="39243"/>
                  </a:moveTo>
                  <a:lnTo>
                    <a:pt x="180721" y="37973"/>
                  </a:lnTo>
                  <a:lnTo>
                    <a:pt x="180848" y="36957"/>
                  </a:lnTo>
                  <a:lnTo>
                    <a:pt x="182880" y="0"/>
                  </a:lnTo>
                  <a:lnTo>
                    <a:pt x="65532" y="50673"/>
                  </a:lnTo>
                  <a:lnTo>
                    <a:pt x="137464" y="91744"/>
                  </a:lnTo>
                  <a:lnTo>
                    <a:pt x="56388" y="117729"/>
                  </a:lnTo>
                  <a:lnTo>
                    <a:pt x="160515" y="191770"/>
                  </a:lnTo>
                  <a:lnTo>
                    <a:pt x="172885" y="111975"/>
                  </a:lnTo>
                  <a:lnTo>
                    <a:pt x="176530" y="114046"/>
                  </a:lnTo>
                  <a:lnTo>
                    <a:pt x="178689" y="76073"/>
                  </a:lnTo>
                  <a:lnTo>
                    <a:pt x="200279" y="77216"/>
                  </a:lnTo>
                  <a:lnTo>
                    <a:pt x="202311" y="39243"/>
                  </a:lnTo>
                  <a:close/>
                </a:path>
                <a:path w="3250565" h="1557654">
                  <a:moveTo>
                    <a:pt x="215900" y="555625"/>
                  </a:moveTo>
                  <a:lnTo>
                    <a:pt x="134366" y="426847"/>
                  </a:lnTo>
                  <a:lnTo>
                    <a:pt x="102235" y="447167"/>
                  </a:lnTo>
                  <a:lnTo>
                    <a:pt x="183769" y="575945"/>
                  </a:lnTo>
                  <a:lnTo>
                    <a:pt x="215900" y="555625"/>
                  </a:lnTo>
                  <a:close/>
                </a:path>
                <a:path w="3250565" h="1557654">
                  <a:moveTo>
                    <a:pt x="351536" y="144272"/>
                  </a:moveTo>
                  <a:lnTo>
                    <a:pt x="200914" y="120904"/>
                  </a:lnTo>
                  <a:lnTo>
                    <a:pt x="195059" y="158496"/>
                  </a:lnTo>
                  <a:lnTo>
                    <a:pt x="345694" y="181864"/>
                  </a:lnTo>
                  <a:lnTo>
                    <a:pt x="351536" y="144272"/>
                  </a:lnTo>
                  <a:close/>
                </a:path>
                <a:path w="3250565" h="1557654">
                  <a:moveTo>
                    <a:pt x="358648" y="780923"/>
                  </a:moveTo>
                  <a:lnTo>
                    <a:pt x="277114" y="652145"/>
                  </a:lnTo>
                  <a:lnTo>
                    <a:pt x="244856" y="672465"/>
                  </a:lnTo>
                  <a:lnTo>
                    <a:pt x="326390" y="801243"/>
                  </a:lnTo>
                  <a:lnTo>
                    <a:pt x="358648" y="780923"/>
                  </a:lnTo>
                  <a:close/>
                </a:path>
                <a:path w="3250565" h="1557654">
                  <a:moveTo>
                    <a:pt x="366522" y="367665"/>
                  </a:moveTo>
                  <a:lnTo>
                    <a:pt x="232918" y="294259"/>
                  </a:lnTo>
                  <a:lnTo>
                    <a:pt x="214503" y="327660"/>
                  </a:lnTo>
                  <a:lnTo>
                    <a:pt x="348107" y="401066"/>
                  </a:lnTo>
                  <a:lnTo>
                    <a:pt x="366522" y="367665"/>
                  </a:lnTo>
                  <a:close/>
                </a:path>
                <a:path w="3250565" h="1557654">
                  <a:moveTo>
                    <a:pt x="468630" y="54102"/>
                  </a:moveTo>
                  <a:lnTo>
                    <a:pt x="316484" y="45593"/>
                  </a:lnTo>
                  <a:lnTo>
                    <a:pt x="314325" y="83693"/>
                  </a:lnTo>
                  <a:lnTo>
                    <a:pt x="466471" y="92202"/>
                  </a:lnTo>
                  <a:lnTo>
                    <a:pt x="468630" y="54102"/>
                  </a:lnTo>
                  <a:close/>
                </a:path>
                <a:path w="3250565" h="1557654">
                  <a:moveTo>
                    <a:pt x="501396" y="1006221"/>
                  </a:moveTo>
                  <a:lnTo>
                    <a:pt x="419862" y="877443"/>
                  </a:lnTo>
                  <a:lnTo>
                    <a:pt x="387604" y="897763"/>
                  </a:lnTo>
                  <a:lnTo>
                    <a:pt x="469138" y="1026541"/>
                  </a:lnTo>
                  <a:lnTo>
                    <a:pt x="501396" y="1006221"/>
                  </a:lnTo>
                  <a:close/>
                </a:path>
                <a:path w="3250565" h="1557654">
                  <a:moveTo>
                    <a:pt x="600202" y="496189"/>
                  </a:moveTo>
                  <a:lnTo>
                    <a:pt x="466598" y="422783"/>
                  </a:lnTo>
                  <a:lnTo>
                    <a:pt x="448310" y="456184"/>
                  </a:lnTo>
                  <a:lnTo>
                    <a:pt x="581787" y="529590"/>
                  </a:lnTo>
                  <a:lnTo>
                    <a:pt x="600202" y="496189"/>
                  </a:lnTo>
                  <a:close/>
                </a:path>
                <a:path w="3250565" h="1557654">
                  <a:moveTo>
                    <a:pt x="615061" y="185166"/>
                  </a:moveTo>
                  <a:lnTo>
                    <a:pt x="464566" y="161798"/>
                  </a:lnTo>
                  <a:lnTo>
                    <a:pt x="458724" y="199390"/>
                  </a:lnTo>
                  <a:lnTo>
                    <a:pt x="609219" y="222758"/>
                  </a:lnTo>
                  <a:lnTo>
                    <a:pt x="615061" y="185166"/>
                  </a:lnTo>
                  <a:close/>
                </a:path>
                <a:path w="3250565" h="1557654">
                  <a:moveTo>
                    <a:pt x="644017" y="1231519"/>
                  </a:moveTo>
                  <a:lnTo>
                    <a:pt x="562483" y="1102741"/>
                  </a:lnTo>
                  <a:lnTo>
                    <a:pt x="530352" y="1123061"/>
                  </a:lnTo>
                  <a:lnTo>
                    <a:pt x="611886" y="1251839"/>
                  </a:lnTo>
                  <a:lnTo>
                    <a:pt x="644017" y="1231519"/>
                  </a:lnTo>
                  <a:close/>
                </a:path>
                <a:path w="3250565" h="1557654">
                  <a:moveTo>
                    <a:pt x="786765" y="1456817"/>
                  </a:moveTo>
                  <a:lnTo>
                    <a:pt x="705231" y="1328039"/>
                  </a:lnTo>
                  <a:lnTo>
                    <a:pt x="673100" y="1348359"/>
                  </a:lnTo>
                  <a:lnTo>
                    <a:pt x="754634" y="1477137"/>
                  </a:lnTo>
                  <a:lnTo>
                    <a:pt x="786765" y="1456817"/>
                  </a:lnTo>
                  <a:close/>
                </a:path>
                <a:path w="3250565" h="1557654">
                  <a:moveTo>
                    <a:pt x="833882" y="624713"/>
                  </a:moveTo>
                  <a:lnTo>
                    <a:pt x="700278" y="551180"/>
                  </a:lnTo>
                  <a:lnTo>
                    <a:pt x="681990" y="584581"/>
                  </a:lnTo>
                  <a:lnTo>
                    <a:pt x="815594" y="657987"/>
                  </a:lnTo>
                  <a:lnTo>
                    <a:pt x="833882" y="624713"/>
                  </a:lnTo>
                  <a:close/>
                </a:path>
                <a:path w="3250565" h="1557654">
                  <a:moveTo>
                    <a:pt x="878713" y="226060"/>
                  </a:moveTo>
                  <a:lnTo>
                    <a:pt x="728091" y="202692"/>
                  </a:lnTo>
                  <a:lnTo>
                    <a:pt x="722249" y="240284"/>
                  </a:lnTo>
                  <a:lnTo>
                    <a:pt x="872871" y="263779"/>
                  </a:lnTo>
                  <a:lnTo>
                    <a:pt x="878713" y="226060"/>
                  </a:lnTo>
                  <a:close/>
                </a:path>
                <a:path w="3250565" h="1557654">
                  <a:moveTo>
                    <a:pt x="1001268" y="83820"/>
                  </a:moveTo>
                  <a:lnTo>
                    <a:pt x="848995" y="75311"/>
                  </a:lnTo>
                  <a:lnTo>
                    <a:pt x="846963" y="113411"/>
                  </a:lnTo>
                  <a:lnTo>
                    <a:pt x="999109" y="121920"/>
                  </a:lnTo>
                  <a:lnTo>
                    <a:pt x="1001268" y="83820"/>
                  </a:lnTo>
                  <a:close/>
                </a:path>
                <a:path w="3250565" h="1557654">
                  <a:moveTo>
                    <a:pt x="1067562" y="753110"/>
                  </a:moveTo>
                  <a:lnTo>
                    <a:pt x="934085" y="679704"/>
                  </a:lnTo>
                  <a:lnTo>
                    <a:pt x="915670" y="713105"/>
                  </a:lnTo>
                  <a:lnTo>
                    <a:pt x="1049274" y="786511"/>
                  </a:lnTo>
                  <a:lnTo>
                    <a:pt x="1067562" y="753110"/>
                  </a:lnTo>
                  <a:close/>
                </a:path>
                <a:path w="3250565" h="1557654">
                  <a:moveTo>
                    <a:pt x="1142238" y="266954"/>
                  </a:moveTo>
                  <a:lnTo>
                    <a:pt x="991616" y="243586"/>
                  </a:lnTo>
                  <a:lnTo>
                    <a:pt x="985774" y="281305"/>
                  </a:lnTo>
                  <a:lnTo>
                    <a:pt x="1136396" y="304673"/>
                  </a:lnTo>
                  <a:lnTo>
                    <a:pt x="1142238" y="266954"/>
                  </a:lnTo>
                  <a:close/>
                </a:path>
                <a:path w="3250565" h="1557654">
                  <a:moveTo>
                    <a:pt x="1267460" y="98679"/>
                  </a:moveTo>
                  <a:lnTo>
                    <a:pt x="1115314" y="90170"/>
                  </a:lnTo>
                  <a:lnTo>
                    <a:pt x="1113282" y="128270"/>
                  </a:lnTo>
                  <a:lnTo>
                    <a:pt x="1265428" y="136779"/>
                  </a:lnTo>
                  <a:lnTo>
                    <a:pt x="1267460" y="98679"/>
                  </a:lnTo>
                  <a:close/>
                </a:path>
                <a:path w="3250565" h="1557654">
                  <a:moveTo>
                    <a:pt x="1301369" y="881634"/>
                  </a:moveTo>
                  <a:lnTo>
                    <a:pt x="1167765" y="808228"/>
                  </a:lnTo>
                  <a:lnTo>
                    <a:pt x="1149477" y="841629"/>
                  </a:lnTo>
                  <a:lnTo>
                    <a:pt x="1282954" y="915035"/>
                  </a:lnTo>
                  <a:lnTo>
                    <a:pt x="1301369" y="881634"/>
                  </a:lnTo>
                  <a:close/>
                </a:path>
                <a:path w="3250565" h="1557654">
                  <a:moveTo>
                    <a:pt x="1405763" y="307848"/>
                  </a:moveTo>
                  <a:lnTo>
                    <a:pt x="1255141" y="284480"/>
                  </a:lnTo>
                  <a:lnTo>
                    <a:pt x="1249299" y="322199"/>
                  </a:lnTo>
                  <a:lnTo>
                    <a:pt x="1399921" y="345567"/>
                  </a:lnTo>
                  <a:lnTo>
                    <a:pt x="1405763" y="307848"/>
                  </a:lnTo>
                  <a:close/>
                </a:path>
                <a:path w="3250565" h="1557654">
                  <a:moveTo>
                    <a:pt x="1535049" y="1010031"/>
                  </a:moveTo>
                  <a:lnTo>
                    <a:pt x="1401445" y="936625"/>
                  </a:lnTo>
                  <a:lnTo>
                    <a:pt x="1383157" y="970026"/>
                  </a:lnTo>
                  <a:lnTo>
                    <a:pt x="1516634" y="1043432"/>
                  </a:lnTo>
                  <a:lnTo>
                    <a:pt x="1535049" y="1010031"/>
                  </a:lnTo>
                  <a:close/>
                </a:path>
                <a:path w="3250565" h="1557654">
                  <a:moveTo>
                    <a:pt x="1669288" y="348742"/>
                  </a:moveTo>
                  <a:lnTo>
                    <a:pt x="1518666" y="325374"/>
                  </a:lnTo>
                  <a:lnTo>
                    <a:pt x="1512824" y="363093"/>
                  </a:lnTo>
                  <a:lnTo>
                    <a:pt x="1663446" y="386461"/>
                  </a:lnTo>
                  <a:lnTo>
                    <a:pt x="1669288" y="348742"/>
                  </a:lnTo>
                  <a:close/>
                </a:path>
                <a:path w="3250565" h="1557654">
                  <a:moveTo>
                    <a:pt x="1768729" y="1138555"/>
                  </a:moveTo>
                  <a:lnTo>
                    <a:pt x="1635252" y="1065149"/>
                  </a:lnTo>
                  <a:lnTo>
                    <a:pt x="1616837" y="1098550"/>
                  </a:lnTo>
                  <a:lnTo>
                    <a:pt x="1750441" y="1171956"/>
                  </a:lnTo>
                  <a:lnTo>
                    <a:pt x="1768729" y="1138555"/>
                  </a:lnTo>
                  <a:close/>
                </a:path>
                <a:path w="3250565" h="1557654">
                  <a:moveTo>
                    <a:pt x="1932813" y="389636"/>
                  </a:moveTo>
                  <a:lnTo>
                    <a:pt x="1782191" y="366268"/>
                  </a:lnTo>
                  <a:lnTo>
                    <a:pt x="1776349" y="403987"/>
                  </a:lnTo>
                  <a:lnTo>
                    <a:pt x="1926971" y="427355"/>
                  </a:lnTo>
                  <a:lnTo>
                    <a:pt x="1932813" y="389636"/>
                  </a:lnTo>
                  <a:close/>
                </a:path>
                <a:path w="3250565" h="1557654">
                  <a:moveTo>
                    <a:pt x="2002409" y="1267079"/>
                  </a:moveTo>
                  <a:lnTo>
                    <a:pt x="1868932" y="1193673"/>
                  </a:lnTo>
                  <a:lnTo>
                    <a:pt x="1850504" y="1226959"/>
                  </a:lnTo>
                  <a:lnTo>
                    <a:pt x="1984121" y="1300480"/>
                  </a:lnTo>
                  <a:lnTo>
                    <a:pt x="2002409" y="1267079"/>
                  </a:lnTo>
                  <a:close/>
                </a:path>
                <a:path w="3250565" h="1557654">
                  <a:moveTo>
                    <a:pt x="2196338" y="430530"/>
                  </a:moveTo>
                  <a:lnTo>
                    <a:pt x="2045843" y="407162"/>
                  </a:lnTo>
                  <a:lnTo>
                    <a:pt x="2040001" y="444881"/>
                  </a:lnTo>
                  <a:lnTo>
                    <a:pt x="2190496" y="468249"/>
                  </a:lnTo>
                  <a:lnTo>
                    <a:pt x="2196338" y="430530"/>
                  </a:lnTo>
                  <a:close/>
                </a:path>
                <a:path w="3250565" h="1557654">
                  <a:moveTo>
                    <a:pt x="2236216" y="1395476"/>
                  </a:moveTo>
                  <a:lnTo>
                    <a:pt x="2102612" y="1322070"/>
                  </a:lnTo>
                  <a:lnTo>
                    <a:pt x="2084324" y="1355471"/>
                  </a:lnTo>
                  <a:lnTo>
                    <a:pt x="2217801" y="1428877"/>
                  </a:lnTo>
                  <a:lnTo>
                    <a:pt x="2236216" y="1395476"/>
                  </a:lnTo>
                  <a:close/>
                </a:path>
                <a:path w="3250565" h="1557654">
                  <a:moveTo>
                    <a:pt x="2459990" y="471551"/>
                  </a:moveTo>
                  <a:lnTo>
                    <a:pt x="2309368" y="448183"/>
                  </a:lnTo>
                  <a:lnTo>
                    <a:pt x="2303526" y="485775"/>
                  </a:lnTo>
                  <a:lnTo>
                    <a:pt x="2454148" y="509143"/>
                  </a:lnTo>
                  <a:lnTo>
                    <a:pt x="2459990" y="471551"/>
                  </a:lnTo>
                  <a:close/>
                </a:path>
                <a:path w="3250565" h="1557654">
                  <a:moveTo>
                    <a:pt x="2469896" y="1524000"/>
                  </a:moveTo>
                  <a:lnTo>
                    <a:pt x="2336292" y="1450594"/>
                  </a:lnTo>
                  <a:lnTo>
                    <a:pt x="2318004" y="1483995"/>
                  </a:lnTo>
                  <a:lnTo>
                    <a:pt x="2451481" y="1557401"/>
                  </a:lnTo>
                  <a:lnTo>
                    <a:pt x="2469896" y="1524000"/>
                  </a:lnTo>
                  <a:close/>
                </a:path>
                <a:path w="3250565" h="1557654">
                  <a:moveTo>
                    <a:pt x="2723515" y="512445"/>
                  </a:moveTo>
                  <a:lnTo>
                    <a:pt x="2572893" y="489077"/>
                  </a:lnTo>
                  <a:lnTo>
                    <a:pt x="2567051" y="526669"/>
                  </a:lnTo>
                  <a:lnTo>
                    <a:pt x="2717673" y="550037"/>
                  </a:lnTo>
                  <a:lnTo>
                    <a:pt x="2723515" y="512445"/>
                  </a:lnTo>
                  <a:close/>
                </a:path>
                <a:path w="3250565" h="1557654">
                  <a:moveTo>
                    <a:pt x="2987040" y="553339"/>
                  </a:moveTo>
                  <a:lnTo>
                    <a:pt x="2836418" y="529971"/>
                  </a:lnTo>
                  <a:lnTo>
                    <a:pt x="2830576" y="567563"/>
                  </a:lnTo>
                  <a:lnTo>
                    <a:pt x="2981198" y="590931"/>
                  </a:lnTo>
                  <a:lnTo>
                    <a:pt x="2987040" y="553339"/>
                  </a:lnTo>
                  <a:close/>
                </a:path>
                <a:path w="3250565" h="1557654">
                  <a:moveTo>
                    <a:pt x="3250565" y="594233"/>
                  </a:moveTo>
                  <a:lnTo>
                    <a:pt x="3099943" y="570865"/>
                  </a:lnTo>
                  <a:lnTo>
                    <a:pt x="3094101" y="608457"/>
                  </a:lnTo>
                  <a:lnTo>
                    <a:pt x="3244723" y="631825"/>
                  </a:lnTo>
                  <a:lnTo>
                    <a:pt x="3250565" y="594233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18488" y="4141851"/>
              <a:ext cx="3865879" cy="1287780"/>
            </a:xfrm>
            <a:custGeom>
              <a:avLst/>
              <a:gdLst/>
              <a:ahLst/>
              <a:cxnLst/>
              <a:rect l="l" t="t" r="r" b="b"/>
              <a:pathLst>
                <a:path w="3865879" h="1287779">
                  <a:moveTo>
                    <a:pt x="11684" y="0"/>
                  </a:moveTo>
                  <a:lnTo>
                    <a:pt x="0" y="36194"/>
                  </a:lnTo>
                  <a:lnTo>
                    <a:pt x="3853688" y="1287272"/>
                  </a:lnTo>
                  <a:lnTo>
                    <a:pt x="3865372" y="1250950"/>
                  </a:lnTo>
                  <a:lnTo>
                    <a:pt x="11684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15618" y="4105656"/>
              <a:ext cx="126364" cy="1087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8894" y="429209"/>
            <a:ext cx="29508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Signal</a:t>
            </a:r>
            <a:r>
              <a:rPr sz="4400" spc="-350" dirty="0"/>
              <a:t> </a:t>
            </a:r>
            <a:r>
              <a:rPr sz="4400" spc="-85" dirty="0"/>
              <a:t>Model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584147"/>
            <a:ext cx="765555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5" dirty="0">
                <a:latin typeface="Arial"/>
                <a:cs typeface="Arial"/>
              </a:rPr>
              <a:t>Interested </a:t>
            </a:r>
            <a:r>
              <a:rPr sz="3200" spc="-40" dirty="0">
                <a:latin typeface="Arial"/>
                <a:cs typeface="Arial"/>
              </a:rPr>
              <a:t>in </a:t>
            </a:r>
            <a:r>
              <a:rPr sz="3200" spc="-160" dirty="0">
                <a:latin typeface="Arial"/>
                <a:cs typeface="Arial"/>
              </a:rPr>
              <a:t>signal </a:t>
            </a:r>
            <a:r>
              <a:rPr sz="3200" spc="-135" dirty="0">
                <a:latin typeface="Arial"/>
                <a:cs typeface="Arial"/>
              </a:rPr>
              <a:t>1, </a:t>
            </a:r>
            <a:r>
              <a:rPr sz="3200" spc="-15" dirty="0">
                <a:latin typeface="Arial"/>
                <a:cs typeface="Arial"/>
              </a:rPr>
              <a:t>but </a:t>
            </a:r>
            <a:r>
              <a:rPr sz="3200" spc="-140" dirty="0">
                <a:latin typeface="Arial"/>
                <a:cs typeface="Arial"/>
              </a:rPr>
              <a:t>we </a:t>
            </a:r>
            <a:r>
              <a:rPr sz="3200" spc="-170" dirty="0">
                <a:latin typeface="Arial"/>
                <a:cs typeface="Arial"/>
              </a:rPr>
              <a:t>also </a:t>
            </a:r>
            <a:r>
              <a:rPr sz="3200" spc="-114" dirty="0">
                <a:latin typeface="Arial"/>
                <a:cs typeface="Arial"/>
              </a:rPr>
              <a:t>get</a:t>
            </a:r>
            <a:r>
              <a:rPr sz="3200" spc="-550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signals  </a:t>
            </a:r>
            <a:r>
              <a:rPr sz="3200" spc="-55" dirty="0">
                <a:latin typeface="Arial"/>
                <a:cs typeface="Arial"/>
              </a:rPr>
              <a:t>from </a:t>
            </a:r>
            <a:r>
              <a:rPr sz="3200" spc="-40" dirty="0">
                <a:latin typeface="Arial"/>
                <a:cs typeface="Arial"/>
              </a:rPr>
              <a:t>other </a:t>
            </a:r>
            <a:r>
              <a:rPr sz="3200" i="1" spc="-5" dirty="0">
                <a:latin typeface="Carlito"/>
                <a:cs typeface="Carlito"/>
              </a:rPr>
              <a:t>K-1</a:t>
            </a:r>
            <a:r>
              <a:rPr sz="3200" i="1" spc="-275" dirty="0">
                <a:latin typeface="Carlito"/>
                <a:cs typeface="Carlito"/>
              </a:rPr>
              <a:t> </a:t>
            </a:r>
            <a:r>
              <a:rPr sz="3200" spc="-200" dirty="0">
                <a:latin typeface="Arial"/>
                <a:cs typeface="Arial"/>
              </a:rPr>
              <a:t>users: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3829050"/>
            <a:ext cx="214503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14" dirty="0">
                <a:latin typeface="Arial"/>
                <a:cs typeface="Arial"/>
              </a:rPr>
              <a:t>At</a:t>
            </a:r>
            <a:r>
              <a:rPr sz="3200" spc="-37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receiver,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3127" y="2901695"/>
            <a:ext cx="8354695" cy="1122045"/>
            <a:chOff x="643127" y="2901695"/>
            <a:chExt cx="8354695" cy="1122045"/>
          </a:xfrm>
        </p:grpSpPr>
        <p:sp>
          <p:nvSpPr>
            <p:cNvPr id="6" name="object 6"/>
            <p:cNvSpPr/>
            <p:nvPr/>
          </p:nvSpPr>
          <p:spPr>
            <a:xfrm>
              <a:off x="643127" y="2901695"/>
              <a:ext cx="8354695" cy="1122045"/>
            </a:xfrm>
            <a:custGeom>
              <a:avLst/>
              <a:gdLst/>
              <a:ahLst/>
              <a:cxnLst/>
              <a:rect l="l" t="t" r="r" b="b"/>
              <a:pathLst>
                <a:path w="8354695" h="1122045">
                  <a:moveTo>
                    <a:pt x="8354568" y="0"/>
                  </a:moveTo>
                  <a:lnTo>
                    <a:pt x="0" y="0"/>
                  </a:lnTo>
                  <a:lnTo>
                    <a:pt x="0" y="1121664"/>
                  </a:lnTo>
                  <a:lnTo>
                    <a:pt x="8354568" y="1121664"/>
                  </a:lnTo>
                  <a:lnTo>
                    <a:pt x="8354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84933" y="2982721"/>
              <a:ext cx="362585" cy="321310"/>
            </a:xfrm>
            <a:custGeom>
              <a:avLst/>
              <a:gdLst/>
              <a:ahLst/>
              <a:cxnLst/>
              <a:rect l="l" t="t" r="r" b="b"/>
              <a:pathLst>
                <a:path w="362585" h="321310">
                  <a:moveTo>
                    <a:pt x="0" y="216662"/>
                  </a:moveTo>
                  <a:lnTo>
                    <a:pt x="29972" y="199516"/>
                  </a:lnTo>
                </a:path>
                <a:path w="362585" h="321310">
                  <a:moveTo>
                    <a:pt x="30607" y="199516"/>
                  </a:moveTo>
                  <a:lnTo>
                    <a:pt x="103759" y="320166"/>
                  </a:lnTo>
                </a:path>
                <a:path w="362585" h="321310">
                  <a:moveTo>
                    <a:pt x="104902" y="320928"/>
                  </a:moveTo>
                  <a:lnTo>
                    <a:pt x="186309" y="762"/>
                  </a:lnTo>
                </a:path>
                <a:path w="362585" h="321310">
                  <a:moveTo>
                    <a:pt x="186309" y="0"/>
                  </a:moveTo>
                  <a:lnTo>
                    <a:pt x="3624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99538" y="3181095"/>
              <a:ext cx="97536" cy="1116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74012" y="2964433"/>
              <a:ext cx="366395" cy="296545"/>
            </a:xfrm>
            <a:custGeom>
              <a:avLst/>
              <a:gdLst/>
              <a:ahLst/>
              <a:cxnLst/>
              <a:rect l="l" t="t" r="r" b="b"/>
              <a:pathLst>
                <a:path w="366394" h="296545">
                  <a:moveTo>
                    <a:pt x="54864" y="216662"/>
                  </a:moveTo>
                  <a:lnTo>
                    <a:pt x="41783" y="197104"/>
                  </a:lnTo>
                  <a:lnTo>
                    <a:pt x="0" y="220726"/>
                  </a:lnTo>
                  <a:lnTo>
                    <a:pt x="4318" y="228854"/>
                  </a:lnTo>
                  <a:lnTo>
                    <a:pt x="25527" y="216662"/>
                  </a:lnTo>
                  <a:lnTo>
                    <a:pt x="54864" y="216662"/>
                  </a:lnTo>
                  <a:close/>
                </a:path>
                <a:path w="366394" h="296545">
                  <a:moveTo>
                    <a:pt x="366268" y="0"/>
                  </a:moveTo>
                  <a:lnTo>
                    <a:pt x="183134" y="0"/>
                  </a:lnTo>
                  <a:lnTo>
                    <a:pt x="108077" y="296418"/>
                  </a:lnTo>
                  <a:lnTo>
                    <a:pt x="123063" y="296418"/>
                  </a:lnTo>
                  <a:lnTo>
                    <a:pt x="194310" y="15494"/>
                  </a:lnTo>
                  <a:lnTo>
                    <a:pt x="366268" y="15494"/>
                  </a:lnTo>
                  <a:lnTo>
                    <a:pt x="3662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84933" y="3573271"/>
              <a:ext cx="362585" cy="321945"/>
            </a:xfrm>
            <a:custGeom>
              <a:avLst/>
              <a:gdLst/>
              <a:ahLst/>
              <a:cxnLst/>
              <a:rect l="l" t="t" r="r" b="b"/>
              <a:pathLst>
                <a:path w="362585" h="321945">
                  <a:moveTo>
                    <a:pt x="0" y="217550"/>
                  </a:moveTo>
                  <a:lnTo>
                    <a:pt x="29972" y="199644"/>
                  </a:lnTo>
                </a:path>
                <a:path w="362585" h="321945">
                  <a:moveTo>
                    <a:pt x="30607" y="199644"/>
                  </a:moveTo>
                  <a:lnTo>
                    <a:pt x="103759" y="320928"/>
                  </a:lnTo>
                </a:path>
                <a:path w="362585" h="321945">
                  <a:moveTo>
                    <a:pt x="104902" y="321817"/>
                  </a:moveTo>
                  <a:lnTo>
                    <a:pt x="186309" y="888"/>
                  </a:lnTo>
                </a:path>
                <a:path w="362585" h="321945">
                  <a:moveTo>
                    <a:pt x="186309" y="0"/>
                  </a:moveTo>
                  <a:lnTo>
                    <a:pt x="3624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99538" y="3771645"/>
              <a:ext cx="97536" cy="1123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74012" y="3554996"/>
              <a:ext cx="366395" cy="297815"/>
            </a:xfrm>
            <a:custGeom>
              <a:avLst/>
              <a:gdLst/>
              <a:ahLst/>
              <a:cxnLst/>
              <a:rect l="l" t="t" r="r" b="b"/>
              <a:pathLst>
                <a:path w="366394" h="297814">
                  <a:moveTo>
                    <a:pt x="54356" y="216649"/>
                  </a:moveTo>
                  <a:lnTo>
                    <a:pt x="41783" y="197980"/>
                  </a:lnTo>
                  <a:lnTo>
                    <a:pt x="0" y="220713"/>
                  </a:lnTo>
                  <a:lnTo>
                    <a:pt x="4318" y="229730"/>
                  </a:lnTo>
                  <a:lnTo>
                    <a:pt x="25527" y="216649"/>
                  </a:lnTo>
                  <a:lnTo>
                    <a:pt x="54356" y="216649"/>
                  </a:lnTo>
                  <a:close/>
                </a:path>
                <a:path w="366394" h="297814">
                  <a:moveTo>
                    <a:pt x="366268" y="0"/>
                  </a:moveTo>
                  <a:lnTo>
                    <a:pt x="183134" y="0"/>
                  </a:lnTo>
                  <a:lnTo>
                    <a:pt x="108077" y="297294"/>
                  </a:lnTo>
                  <a:lnTo>
                    <a:pt x="123063" y="297294"/>
                  </a:lnTo>
                  <a:lnTo>
                    <a:pt x="194310" y="15481"/>
                  </a:lnTo>
                  <a:lnTo>
                    <a:pt x="366268" y="15481"/>
                  </a:lnTo>
                  <a:lnTo>
                    <a:pt x="3662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65378" y="2942335"/>
            <a:ext cx="730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x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00" baseline="-3472" dirty="0">
                <a:latin typeface="Symbol"/>
                <a:cs typeface="Symbol"/>
              </a:rPr>
              <a:t></a:t>
            </a:r>
            <a:r>
              <a:rPr sz="3600" spc="-742" baseline="-3472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t </a:t>
            </a:r>
            <a:r>
              <a:rPr sz="3600" baseline="-3472" dirty="0">
                <a:latin typeface="Symbol"/>
                <a:cs typeface="Symbol"/>
              </a:rPr>
              <a:t></a:t>
            </a:r>
            <a:endParaRPr sz="3600" baseline="-3472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91944" y="2900933"/>
            <a:ext cx="5633720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83234" algn="l"/>
              </a:tabLst>
            </a:pP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2 </a:t>
            </a:r>
            <a:r>
              <a:rPr sz="1800" i="1" spc="-5" dirty="0">
                <a:latin typeface="Times New Roman"/>
                <a:cs typeface="Times New Roman"/>
              </a:rPr>
              <a:t>m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</a:t>
            </a:r>
            <a:r>
              <a:rPr sz="1800" i="1" spc="90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Symbol"/>
                <a:cs typeface="Symbol"/>
              </a:rPr>
              <a:t>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</a:t>
            </a:r>
            <a:r>
              <a:rPr sz="1800" i="1" spc="90" dirty="0">
                <a:latin typeface="Times New Roman"/>
                <a:cs typeface="Times New Roman"/>
              </a:rPr>
              <a:t>c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</a:t>
            </a:r>
            <a:r>
              <a:rPr sz="1800" i="1" spc="90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Symbol"/>
                <a:cs typeface="Symbol"/>
              </a:rPr>
              <a:t>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</a:t>
            </a:r>
            <a:r>
              <a:rPr sz="1800" spc="90" dirty="0">
                <a:latin typeface="Times New Roman"/>
                <a:cs typeface="Times New Roman"/>
              </a:rPr>
              <a:t>c </a:t>
            </a:r>
            <a:r>
              <a:rPr sz="1800" dirty="0">
                <a:latin typeface="Times New Roman"/>
                <a:cs typeface="Times New Roman"/>
              </a:rPr>
              <a:t>o </a:t>
            </a:r>
            <a:r>
              <a:rPr sz="1800" spc="-5" dirty="0">
                <a:latin typeface="Times New Roman"/>
                <a:cs typeface="Times New Roman"/>
              </a:rPr>
              <a:t>s </a:t>
            </a:r>
            <a:r>
              <a:rPr sz="4125" spc="-150" baseline="-4040" dirty="0">
                <a:latin typeface="Symbol"/>
                <a:cs typeface="Symbol"/>
              </a:rPr>
              <a:t></a:t>
            </a:r>
            <a:r>
              <a:rPr sz="2000" i="1" spc="-100" dirty="0">
                <a:latin typeface="Symbol"/>
                <a:cs typeface="Symbol"/>
              </a:rPr>
              <a:t></a:t>
            </a:r>
            <a:r>
              <a:rPr sz="2000" i="1" spc="-10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c </a:t>
            </a:r>
            <a:r>
              <a:rPr sz="3675" spc="135" baseline="-3401" dirty="0">
                <a:latin typeface="Symbol"/>
                <a:cs typeface="Symbol"/>
              </a:rPr>
              <a:t></a:t>
            </a:r>
            <a:r>
              <a:rPr sz="1800" i="1" spc="90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Symbol"/>
                <a:cs typeface="Symbol"/>
              </a:rPr>
              <a:t>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20" baseline="-3401" dirty="0">
                <a:latin typeface="Symbol"/>
                <a:cs typeface="Symbol"/>
              </a:rPr>
              <a:t></a:t>
            </a:r>
            <a:r>
              <a:rPr sz="1800" spc="80" dirty="0">
                <a:latin typeface="Symbol"/>
                <a:cs typeface="Symbol"/>
              </a:rPr>
              <a:t>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2000" i="1" spc="-55" dirty="0">
                <a:latin typeface="Symbol"/>
                <a:cs typeface="Symbol"/>
              </a:rPr>
              <a:t>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</a:t>
            </a:r>
            <a:r>
              <a:rPr sz="2475" i="1" spc="157" baseline="-18518" dirty="0">
                <a:latin typeface="Times New Roman"/>
                <a:cs typeface="Times New Roman"/>
              </a:rPr>
              <a:t> </a:t>
            </a:r>
            <a:r>
              <a:rPr sz="4125" baseline="-4040" dirty="0">
                <a:latin typeface="Symbol"/>
                <a:cs typeface="Symbol"/>
              </a:rPr>
              <a:t></a:t>
            </a:r>
            <a:endParaRPr sz="4125" baseline="-404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91944" y="3527297"/>
            <a:ext cx="489140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483234" algn="l"/>
              </a:tabLst>
            </a:pP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2 </a:t>
            </a:r>
            <a:r>
              <a:rPr sz="1800" i="1" spc="-5" dirty="0">
                <a:latin typeface="Times New Roman"/>
                <a:cs typeface="Times New Roman"/>
              </a:rPr>
              <a:t>m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</a:t>
            </a:r>
            <a:r>
              <a:rPr sz="1800" i="1" spc="90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Symbol"/>
                <a:cs typeface="Symbol"/>
              </a:rPr>
              <a:t>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</a:t>
            </a:r>
            <a:r>
              <a:rPr sz="1800" i="1" spc="90" dirty="0">
                <a:latin typeface="Times New Roman"/>
                <a:cs typeface="Times New Roman"/>
              </a:rPr>
              <a:t>c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</a:t>
            </a:r>
            <a:r>
              <a:rPr sz="1800" i="1" spc="90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0" dirty="0">
                <a:latin typeface="Symbol"/>
                <a:cs typeface="Symbol"/>
              </a:rPr>
              <a:t>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 </a:t>
            </a:r>
            <a:r>
              <a:rPr sz="3675" spc="135" baseline="-3401" dirty="0">
                <a:latin typeface="Symbol"/>
                <a:cs typeface="Symbol"/>
              </a:rPr>
              <a:t></a:t>
            </a:r>
            <a:r>
              <a:rPr sz="1800" spc="90" dirty="0">
                <a:latin typeface="Times New Roman"/>
                <a:cs typeface="Times New Roman"/>
              </a:rPr>
              <a:t>c </a:t>
            </a:r>
            <a:r>
              <a:rPr sz="1800" dirty="0">
                <a:latin typeface="Times New Roman"/>
                <a:cs typeface="Times New Roman"/>
              </a:rPr>
              <a:t>o </a:t>
            </a:r>
            <a:r>
              <a:rPr sz="1800" spc="-5" dirty="0">
                <a:latin typeface="Times New Roman"/>
                <a:cs typeface="Times New Roman"/>
              </a:rPr>
              <a:t>s </a:t>
            </a:r>
            <a:r>
              <a:rPr sz="3675" spc="-97" baseline="-3401" dirty="0">
                <a:latin typeface="Symbol"/>
                <a:cs typeface="Symbol"/>
              </a:rPr>
              <a:t></a:t>
            </a:r>
            <a:r>
              <a:rPr sz="2000" i="1" spc="-65" dirty="0">
                <a:latin typeface="Symbol"/>
                <a:cs typeface="Symbol"/>
              </a:rPr>
              <a:t></a:t>
            </a:r>
            <a:r>
              <a:rPr sz="2000" i="1" spc="-65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c </a:t>
            </a:r>
            <a:r>
              <a:rPr sz="1800" i="1" dirty="0">
                <a:latin typeface="Times New Roman"/>
                <a:cs typeface="Times New Roman"/>
              </a:rPr>
              <a:t>t </a:t>
            </a:r>
            <a:r>
              <a:rPr sz="1800" dirty="0">
                <a:latin typeface="Symbol"/>
                <a:cs typeface="Symbol"/>
              </a:rPr>
              <a:t>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55" dirty="0">
                <a:latin typeface="Symbol"/>
                <a:cs typeface="Symbol"/>
              </a:rPr>
              <a:t>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</a:t>
            </a:r>
            <a:r>
              <a:rPr sz="2475" i="1" spc="585" baseline="-18518" dirty="0">
                <a:latin typeface="Times New Roman"/>
                <a:cs typeface="Times New Roman"/>
              </a:rPr>
              <a:t> </a:t>
            </a:r>
            <a:r>
              <a:rPr sz="3675" spc="-7" baseline="-3401" dirty="0">
                <a:latin typeface="Symbol"/>
                <a:cs typeface="Symbol"/>
              </a:rPr>
              <a:t></a:t>
            </a:r>
            <a:endParaRPr sz="3675" baseline="-3401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8406" y="3587427"/>
            <a:ext cx="1887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459105" algn="l"/>
                <a:tab pos="1065530" algn="l"/>
              </a:tabLst>
            </a:pPr>
            <a:r>
              <a:rPr sz="2000" i="1" spc="-55" dirty="0">
                <a:latin typeface="Symbol"/>
                <a:cs typeface="Symbol"/>
              </a:rPr>
              <a:t></a:t>
            </a:r>
            <a:r>
              <a:rPr sz="2000" i="1" spc="-24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	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2000" i="1" spc="-55" dirty="0">
                <a:latin typeface="Symbol"/>
                <a:cs typeface="Symbol"/>
              </a:rPr>
              <a:t></a:t>
            </a:r>
            <a:r>
              <a:rPr sz="2000" i="1" spc="-12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	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2000" i="1" spc="-75" dirty="0">
                <a:latin typeface="Symbol"/>
                <a:cs typeface="Symbol"/>
              </a:rPr>
              <a:t></a:t>
            </a:r>
            <a:r>
              <a:rPr sz="2000" i="1" spc="-75" dirty="0">
                <a:latin typeface="Times New Roman"/>
                <a:cs typeface="Times New Roman"/>
              </a:rPr>
              <a:t> </a:t>
            </a:r>
            <a:r>
              <a:rPr sz="2475" i="1" spc="7" baseline="-18518" dirty="0">
                <a:latin typeface="Times New Roman"/>
                <a:cs typeface="Times New Roman"/>
              </a:rPr>
              <a:t>c</a:t>
            </a:r>
            <a:r>
              <a:rPr sz="2000" i="1" spc="5" dirty="0">
                <a:latin typeface="Symbol"/>
                <a:cs typeface="Symbol"/>
              </a:rPr>
              <a:t></a:t>
            </a:r>
            <a:r>
              <a:rPr sz="2000" i="1" spc="-130" dirty="0">
                <a:latin typeface="Times New Roman"/>
                <a:cs typeface="Times New Roman"/>
              </a:rPr>
              <a:t> </a:t>
            </a:r>
            <a:r>
              <a:rPr sz="2475" i="1" baseline="-18518" dirty="0">
                <a:latin typeface="Times New Roman"/>
                <a:cs typeface="Times New Roman"/>
              </a:rPr>
              <a:t>k</a:t>
            </a:r>
            <a:endParaRPr sz="2475" baseline="-18518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1682" y="5137784"/>
            <a:ext cx="79311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50" i="1" spc="-5" dirty="0">
                <a:latin typeface="Times New Roman"/>
                <a:cs typeface="Times New Roman"/>
              </a:rPr>
              <a:t>x </a:t>
            </a:r>
            <a:r>
              <a:rPr sz="2700" i="1" baseline="-18518" dirty="0">
                <a:latin typeface="Times New Roman"/>
                <a:cs typeface="Times New Roman"/>
              </a:rPr>
              <a:t>k </a:t>
            </a:r>
            <a:r>
              <a:rPr sz="3900" spc="-7" baseline="-3205" dirty="0">
                <a:latin typeface="Symbol"/>
                <a:cs typeface="Symbol"/>
              </a:rPr>
              <a:t></a:t>
            </a:r>
            <a:r>
              <a:rPr sz="3900" spc="-660" baseline="-3205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t </a:t>
            </a:r>
            <a:r>
              <a:rPr sz="3900" spc="-7" baseline="-3205" dirty="0">
                <a:latin typeface="Symbol"/>
                <a:cs typeface="Symbol"/>
              </a:rPr>
              <a:t></a:t>
            </a:r>
            <a:endParaRPr sz="3900" baseline="-3205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66517" y="5137784"/>
            <a:ext cx="753110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i="1" spc="-5" dirty="0">
                <a:latin typeface="Times New Roman"/>
                <a:cs typeface="Times New Roman"/>
              </a:rPr>
              <a:t>x </a:t>
            </a:r>
            <a:r>
              <a:rPr sz="3900" spc="157" baseline="-3205" dirty="0">
                <a:latin typeface="Symbol"/>
                <a:cs typeface="Symbol"/>
              </a:rPr>
              <a:t></a:t>
            </a:r>
            <a:r>
              <a:rPr sz="1950" i="1" spc="105" dirty="0">
                <a:latin typeface="Times New Roman"/>
                <a:cs typeface="Times New Roman"/>
              </a:rPr>
              <a:t>t </a:t>
            </a:r>
            <a:r>
              <a:rPr sz="3900" spc="-7" baseline="-3205" dirty="0">
                <a:latin typeface="Symbol"/>
                <a:cs typeface="Symbol"/>
              </a:rPr>
              <a:t></a:t>
            </a:r>
            <a:r>
              <a:rPr sz="3900" spc="-772" baseline="-320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58946" y="5137784"/>
            <a:ext cx="89471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50" i="1" spc="-5" dirty="0">
                <a:latin typeface="Times New Roman"/>
                <a:cs typeface="Times New Roman"/>
              </a:rPr>
              <a:t>x</a:t>
            </a:r>
            <a:r>
              <a:rPr sz="2700" spc="-7" baseline="-18518" dirty="0">
                <a:latin typeface="Times New Roman"/>
                <a:cs typeface="Times New Roman"/>
              </a:rPr>
              <a:t>1 </a:t>
            </a:r>
            <a:r>
              <a:rPr sz="3900" spc="-7" baseline="-3205" dirty="0">
                <a:latin typeface="Symbol"/>
                <a:cs typeface="Symbol"/>
              </a:rPr>
              <a:t></a:t>
            </a:r>
            <a:r>
              <a:rPr sz="3900" spc="-705" baseline="-3205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t </a:t>
            </a:r>
            <a:r>
              <a:rPr sz="3900" spc="112" baseline="-3205" dirty="0">
                <a:latin typeface="Symbol"/>
                <a:cs typeface="Symbol"/>
              </a:rPr>
              <a:t></a:t>
            </a:r>
            <a:r>
              <a:rPr sz="1950" spc="75" dirty="0">
                <a:latin typeface="Symbol"/>
                <a:cs typeface="Symbol"/>
              </a:rPr>
              <a:t>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79519" y="4851989"/>
            <a:ext cx="484505" cy="111887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229"/>
              </a:spcBef>
            </a:pPr>
            <a:r>
              <a:rPr sz="1800" i="1" dirty="0"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  <a:p>
            <a:pPr marR="43180" algn="ctr">
              <a:lnSpc>
                <a:spcPct val="100000"/>
              </a:lnSpc>
              <a:spcBef>
                <a:spcPts val="220"/>
              </a:spcBef>
            </a:pPr>
            <a:r>
              <a:rPr sz="2950" dirty="0">
                <a:latin typeface="Symbol"/>
                <a:cs typeface="Symbol"/>
              </a:rPr>
              <a:t></a:t>
            </a:r>
            <a:endParaRPr sz="2950">
              <a:latin typeface="Symbol"/>
              <a:cs typeface="Symbol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800" i="1" dirty="0">
                <a:latin typeface="Times New Roman"/>
                <a:cs typeface="Times New Roman"/>
              </a:rPr>
              <a:t>k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7122" y="429209"/>
            <a:ext cx="387222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5" dirty="0"/>
              <a:t>Interfering</a:t>
            </a:r>
            <a:r>
              <a:rPr sz="4400" spc="-300" dirty="0"/>
              <a:t> </a:t>
            </a:r>
            <a:r>
              <a:rPr sz="4400" spc="-295" dirty="0"/>
              <a:t>Signal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45135" y="1752615"/>
            <a:ext cx="8512175" cy="115697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94970" indent="-344805">
              <a:lnSpc>
                <a:spcPct val="100000"/>
              </a:lnSpc>
              <a:spcBef>
                <a:spcPts val="1220"/>
              </a:spcBef>
              <a:buChar char="•"/>
              <a:tabLst>
                <a:tab pos="394970" algn="l"/>
                <a:tab pos="395605" algn="l"/>
              </a:tabLst>
            </a:pPr>
            <a:r>
              <a:rPr sz="3200" spc="-40" dirty="0">
                <a:latin typeface="Arial"/>
                <a:cs typeface="Arial"/>
              </a:rPr>
              <a:t>After </a:t>
            </a:r>
            <a:r>
              <a:rPr sz="3200" spc="-110" dirty="0">
                <a:latin typeface="Arial"/>
                <a:cs typeface="Arial"/>
              </a:rPr>
              <a:t>mixing </a:t>
            </a:r>
            <a:r>
              <a:rPr sz="3200" spc="-155" dirty="0">
                <a:latin typeface="Arial"/>
                <a:cs typeface="Arial"/>
              </a:rPr>
              <a:t>and despreading </a:t>
            </a:r>
            <a:r>
              <a:rPr sz="3200" spc="-210" dirty="0">
                <a:latin typeface="Arial"/>
                <a:cs typeface="Arial"/>
              </a:rPr>
              <a:t>(assume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3200" spc="-145" dirty="0">
                <a:latin typeface="Symbol"/>
                <a:cs typeface="Symbol"/>
              </a:rPr>
              <a:t></a:t>
            </a:r>
            <a:r>
              <a:rPr sz="3150" spc="-217" baseline="-17195" dirty="0">
                <a:latin typeface="Arial"/>
                <a:cs typeface="Arial"/>
              </a:rPr>
              <a:t>1</a:t>
            </a:r>
            <a:r>
              <a:rPr sz="3200" spc="-145" dirty="0">
                <a:latin typeface="Arial"/>
                <a:cs typeface="Arial"/>
              </a:rPr>
              <a:t>=0)</a:t>
            </a:r>
            <a:endParaRPr sz="3200">
              <a:latin typeface="Arial"/>
              <a:cs typeface="Arial"/>
            </a:endParaRPr>
          </a:p>
          <a:p>
            <a:pPr marL="227329">
              <a:lnSpc>
                <a:spcPct val="100000"/>
              </a:lnSpc>
              <a:spcBef>
                <a:spcPts val="890"/>
              </a:spcBef>
              <a:tabLst>
                <a:tab pos="1190625" algn="l"/>
              </a:tabLst>
            </a:pPr>
            <a:r>
              <a:rPr sz="1900" i="1" spc="-5" dirty="0">
                <a:latin typeface="Times New Roman"/>
                <a:cs typeface="Times New Roman"/>
              </a:rPr>
              <a:t>z </a:t>
            </a:r>
            <a:r>
              <a:rPr sz="2625" i="1" baseline="-17460" dirty="0">
                <a:latin typeface="Times New Roman"/>
                <a:cs typeface="Times New Roman"/>
              </a:rPr>
              <a:t>k</a:t>
            </a:r>
            <a:r>
              <a:rPr sz="2625" i="1" spc="322" baseline="-17460" dirty="0">
                <a:latin typeface="Times New Roman"/>
                <a:cs typeface="Times New Roman"/>
              </a:rPr>
              <a:t> </a:t>
            </a:r>
            <a:r>
              <a:rPr sz="3750" spc="15" baseline="-2222" dirty="0">
                <a:latin typeface="Symbol"/>
                <a:cs typeface="Symbol"/>
              </a:rPr>
              <a:t></a:t>
            </a:r>
            <a:r>
              <a:rPr sz="1900" i="1" spc="10" dirty="0">
                <a:latin typeface="Times New Roman"/>
                <a:cs typeface="Times New Roman"/>
              </a:rPr>
              <a:t>t</a:t>
            </a:r>
            <a:r>
              <a:rPr sz="1900" i="1" spc="-20" dirty="0">
                <a:latin typeface="Times New Roman"/>
                <a:cs typeface="Times New Roman"/>
              </a:rPr>
              <a:t> </a:t>
            </a:r>
            <a:r>
              <a:rPr sz="3750" spc="-7" baseline="-2222" dirty="0">
                <a:latin typeface="Symbol"/>
                <a:cs typeface="Symbol"/>
              </a:rPr>
              <a:t></a:t>
            </a:r>
            <a:r>
              <a:rPr sz="3750" spc="-7" baseline="-2222" dirty="0"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Symbol"/>
                <a:cs typeface="Symbol"/>
              </a:rPr>
              <a:t></a:t>
            </a:r>
            <a:r>
              <a:rPr sz="1900" spc="-5" dirty="0">
                <a:latin typeface="Times New Roman"/>
                <a:cs typeface="Times New Roman"/>
              </a:rPr>
              <a:t> 2 </a:t>
            </a:r>
            <a:r>
              <a:rPr sz="1900" i="1" spc="-5" dirty="0">
                <a:latin typeface="Times New Roman"/>
                <a:cs typeface="Times New Roman"/>
              </a:rPr>
              <a:t>m </a:t>
            </a:r>
            <a:r>
              <a:rPr sz="2625" i="1" baseline="-17460" dirty="0">
                <a:latin typeface="Times New Roman"/>
                <a:cs typeface="Times New Roman"/>
              </a:rPr>
              <a:t>k </a:t>
            </a:r>
            <a:r>
              <a:rPr sz="3825" spc="7" baseline="-2178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t </a:t>
            </a:r>
            <a:r>
              <a:rPr sz="1900" spc="-5" dirty="0">
                <a:latin typeface="Symbol"/>
                <a:cs typeface="Symbol"/>
              </a:rPr>
              <a:t>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Symbol"/>
                <a:cs typeface="Symbol"/>
              </a:rPr>
              <a:t>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k </a:t>
            </a:r>
            <a:r>
              <a:rPr sz="3825" spc="-7" baseline="-2178" dirty="0">
                <a:latin typeface="Symbol"/>
                <a:cs typeface="Symbol"/>
              </a:rPr>
              <a:t></a:t>
            </a:r>
            <a:r>
              <a:rPr sz="3825" spc="-7" baseline="-2178" dirty="0">
                <a:latin typeface="Times New Roman"/>
                <a:cs typeface="Times New Roman"/>
              </a:rPr>
              <a:t> </a:t>
            </a:r>
            <a:r>
              <a:rPr sz="1900" i="1" spc="55" dirty="0">
                <a:latin typeface="Times New Roman"/>
                <a:cs typeface="Times New Roman"/>
              </a:rPr>
              <a:t>c</a:t>
            </a:r>
            <a:r>
              <a:rPr sz="2625" i="1" spc="82" baseline="-17460" dirty="0">
                <a:latin typeface="Times New Roman"/>
                <a:cs typeface="Times New Roman"/>
              </a:rPr>
              <a:t>k </a:t>
            </a:r>
            <a:r>
              <a:rPr sz="3825" spc="7" baseline="-2178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t </a:t>
            </a:r>
            <a:r>
              <a:rPr sz="1900" spc="-5" dirty="0">
                <a:latin typeface="Symbol"/>
                <a:cs typeface="Symbol"/>
              </a:rPr>
              <a:t>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2100" i="1" spc="-50" dirty="0">
                <a:latin typeface="Symbol"/>
                <a:cs typeface="Symbol"/>
              </a:rPr>
              <a:t></a:t>
            </a:r>
            <a:r>
              <a:rPr sz="2100" i="1" spc="-50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k </a:t>
            </a:r>
            <a:r>
              <a:rPr sz="3825" spc="60" baseline="-2178" dirty="0">
                <a:latin typeface="Symbol"/>
                <a:cs typeface="Symbol"/>
              </a:rPr>
              <a:t></a:t>
            </a:r>
            <a:r>
              <a:rPr sz="1900" i="1" spc="40" dirty="0">
                <a:latin typeface="Times New Roman"/>
                <a:cs typeface="Times New Roman"/>
              </a:rPr>
              <a:t>c</a:t>
            </a:r>
            <a:r>
              <a:rPr sz="2625" spc="60" baseline="-17460" dirty="0">
                <a:latin typeface="Times New Roman"/>
                <a:cs typeface="Times New Roman"/>
              </a:rPr>
              <a:t>1 </a:t>
            </a:r>
            <a:r>
              <a:rPr sz="3750" spc="15" baseline="-2222" dirty="0">
                <a:latin typeface="Symbol"/>
                <a:cs typeface="Symbol"/>
              </a:rPr>
              <a:t></a:t>
            </a:r>
            <a:r>
              <a:rPr sz="1900" i="1" spc="10" dirty="0">
                <a:latin typeface="Times New Roman"/>
                <a:cs typeface="Times New Roman"/>
              </a:rPr>
              <a:t>t </a:t>
            </a:r>
            <a:r>
              <a:rPr sz="3750" spc="127" baseline="-2222" dirty="0">
                <a:latin typeface="Symbol"/>
                <a:cs typeface="Symbol"/>
              </a:rPr>
              <a:t></a:t>
            </a:r>
            <a:r>
              <a:rPr sz="1900" spc="85" dirty="0">
                <a:latin typeface="Times New Roman"/>
                <a:cs typeface="Times New Roman"/>
              </a:rPr>
              <a:t>c </a:t>
            </a:r>
            <a:r>
              <a:rPr sz="1900" spc="-5" dirty="0">
                <a:latin typeface="Times New Roman"/>
                <a:cs typeface="Times New Roman"/>
              </a:rPr>
              <a:t>o s </a:t>
            </a:r>
            <a:r>
              <a:rPr sz="3825" spc="-67" baseline="-2178" dirty="0">
                <a:latin typeface="Symbol"/>
                <a:cs typeface="Symbol"/>
              </a:rPr>
              <a:t></a:t>
            </a:r>
            <a:r>
              <a:rPr sz="2100" i="1" spc="-45" dirty="0">
                <a:latin typeface="Symbol"/>
                <a:cs typeface="Symbol"/>
              </a:rPr>
              <a:t></a:t>
            </a:r>
            <a:r>
              <a:rPr sz="2100" i="1" spc="-45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c </a:t>
            </a:r>
            <a:r>
              <a:rPr sz="1900" i="1" spc="-5" dirty="0">
                <a:latin typeface="Times New Roman"/>
                <a:cs typeface="Times New Roman"/>
              </a:rPr>
              <a:t>t </a:t>
            </a:r>
            <a:r>
              <a:rPr sz="1900" spc="-5" dirty="0">
                <a:latin typeface="Symbol"/>
                <a:cs typeface="Symbol"/>
              </a:rPr>
              <a:t>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2100" i="1" spc="-60" dirty="0">
                <a:latin typeface="Symbol"/>
                <a:cs typeface="Symbol"/>
              </a:rPr>
              <a:t></a:t>
            </a:r>
            <a:r>
              <a:rPr sz="2100" i="1" spc="-60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k </a:t>
            </a:r>
            <a:r>
              <a:rPr sz="3825" spc="165" baseline="-2178" dirty="0">
                <a:latin typeface="Symbol"/>
                <a:cs typeface="Symbol"/>
              </a:rPr>
              <a:t></a:t>
            </a:r>
            <a:r>
              <a:rPr sz="1900" spc="110" dirty="0">
                <a:latin typeface="Times New Roman"/>
                <a:cs typeface="Times New Roman"/>
              </a:rPr>
              <a:t>co </a:t>
            </a:r>
            <a:r>
              <a:rPr sz="1900" spc="-5" dirty="0">
                <a:latin typeface="Times New Roman"/>
                <a:cs typeface="Times New Roman"/>
              </a:rPr>
              <a:t>s </a:t>
            </a:r>
            <a:r>
              <a:rPr sz="3825" spc="-67" baseline="-2178" dirty="0">
                <a:latin typeface="Symbol"/>
                <a:cs typeface="Symbol"/>
              </a:rPr>
              <a:t></a:t>
            </a:r>
            <a:r>
              <a:rPr sz="2100" i="1" spc="-45" dirty="0">
                <a:latin typeface="Symbol"/>
                <a:cs typeface="Symbol"/>
              </a:rPr>
              <a:t></a:t>
            </a:r>
            <a:r>
              <a:rPr sz="2100" i="1" spc="-45" dirty="0">
                <a:latin typeface="Times New Roman"/>
                <a:cs typeface="Times New Roman"/>
              </a:rPr>
              <a:t> </a:t>
            </a:r>
            <a:r>
              <a:rPr sz="2625" i="1" baseline="-17460" dirty="0">
                <a:latin typeface="Times New Roman"/>
                <a:cs typeface="Times New Roman"/>
              </a:rPr>
              <a:t>c </a:t>
            </a:r>
            <a:r>
              <a:rPr sz="1900" i="1" spc="-5" dirty="0">
                <a:latin typeface="Times New Roman"/>
                <a:cs typeface="Times New Roman"/>
              </a:rPr>
              <a:t>t </a:t>
            </a:r>
            <a:r>
              <a:rPr sz="1900" spc="-5" dirty="0">
                <a:latin typeface="Symbol"/>
                <a:cs typeface="Symbol"/>
              </a:rPr>
              <a:t>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2100" i="1" spc="15" dirty="0">
                <a:latin typeface="Symbol"/>
                <a:cs typeface="Symbol"/>
              </a:rPr>
              <a:t></a:t>
            </a:r>
            <a:r>
              <a:rPr sz="2625" spc="22" baseline="-17460" dirty="0">
                <a:latin typeface="Times New Roman"/>
                <a:cs typeface="Times New Roman"/>
              </a:rPr>
              <a:t>1</a:t>
            </a:r>
            <a:r>
              <a:rPr sz="2625" spc="-52" baseline="-17460" dirty="0">
                <a:latin typeface="Times New Roman"/>
                <a:cs typeface="Times New Roman"/>
              </a:rPr>
              <a:t> </a:t>
            </a:r>
            <a:r>
              <a:rPr sz="3825" spc="-7" baseline="-2178" dirty="0">
                <a:latin typeface="Symbol"/>
                <a:cs typeface="Symbol"/>
              </a:rPr>
              <a:t></a:t>
            </a:r>
            <a:endParaRPr sz="3825" baseline="-2178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2435" y="2956495"/>
            <a:ext cx="6866255" cy="179070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407670" indent="-344805">
              <a:lnSpc>
                <a:spcPct val="100000"/>
              </a:lnSpc>
              <a:spcBef>
                <a:spcPts val="910"/>
              </a:spcBef>
              <a:buChar char="•"/>
              <a:tabLst>
                <a:tab pos="407670" algn="l"/>
                <a:tab pos="408305" algn="l"/>
              </a:tabLst>
            </a:pPr>
            <a:r>
              <a:rPr sz="3200" spc="-40" dirty="0">
                <a:latin typeface="Arial"/>
                <a:cs typeface="Arial"/>
              </a:rPr>
              <a:t>After</a:t>
            </a:r>
            <a:r>
              <a:rPr sz="3200" spc="-285" dirty="0">
                <a:latin typeface="Arial"/>
                <a:cs typeface="Arial"/>
              </a:rPr>
              <a:t> </a:t>
            </a:r>
            <a:r>
              <a:rPr sz="3200" spc="-480" dirty="0">
                <a:latin typeface="Arial"/>
                <a:cs typeface="Arial"/>
              </a:rPr>
              <a:t>LPF</a:t>
            </a:r>
            <a:endParaRPr sz="3200">
              <a:latin typeface="Arial"/>
              <a:cs typeface="Arial"/>
            </a:endParaRPr>
          </a:p>
          <a:p>
            <a:pPr marL="1005205">
              <a:lnSpc>
                <a:spcPct val="100000"/>
              </a:lnSpc>
              <a:spcBef>
                <a:spcPts val="715"/>
              </a:spcBef>
              <a:tabLst>
                <a:tab pos="2044700" algn="l"/>
              </a:tabLst>
            </a:pPr>
            <a:r>
              <a:rPr sz="2050" i="1" spc="-10" dirty="0">
                <a:latin typeface="Times New Roman"/>
                <a:cs typeface="Times New Roman"/>
              </a:rPr>
              <a:t>w </a:t>
            </a:r>
            <a:r>
              <a:rPr sz="2775" i="1" spc="-7" baseline="-16516" dirty="0">
                <a:latin typeface="Times New Roman"/>
                <a:cs typeface="Times New Roman"/>
              </a:rPr>
              <a:t>k</a:t>
            </a:r>
            <a:r>
              <a:rPr sz="2775" i="1" spc="382" baseline="-16516" dirty="0">
                <a:latin typeface="Times New Roman"/>
                <a:cs typeface="Times New Roman"/>
              </a:rPr>
              <a:t> </a:t>
            </a:r>
            <a:r>
              <a:rPr sz="4050" spc="22" baseline="-3086" dirty="0">
                <a:latin typeface="Symbol"/>
                <a:cs typeface="Symbol"/>
              </a:rPr>
              <a:t></a:t>
            </a:r>
            <a:r>
              <a:rPr sz="2050" i="1" spc="15" dirty="0">
                <a:latin typeface="Times New Roman"/>
                <a:cs typeface="Times New Roman"/>
              </a:rPr>
              <a:t>t</a:t>
            </a:r>
            <a:r>
              <a:rPr sz="2050" i="1" spc="-20" dirty="0">
                <a:latin typeface="Times New Roman"/>
                <a:cs typeface="Times New Roman"/>
              </a:rPr>
              <a:t> </a:t>
            </a:r>
            <a:r>
              <a:rPr sz="4050" baseline="-3086" dirty="0">
                <a:latin typeface="Symbol"/>
                <a:cs typeface="Symbol"/>
              </a:rPr>
              <a:t></a:t>
            </a:r>
            <a:r>
              <a:rPr sz="4050" baseline="-3086" dirty="0">
                <a:latin typeface="Times New Roman"/>
                <a:cs typeface="Times New Roman"/>
              </a:rPr>
              <a:t>	</a:t>
            </a:r>
            <a:r>
              <a:rPr sz="2050" spc="-10" dirty="0">
                <a:latin typeface="Symbol"/>
                <a:cs typeface="Symbol"/>
              </a:rPr>
              <a:t>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050" i="1" spc="-10" dirty="0">
                <a:latin typeface="Times New Roman"/>
                <a:cs typeface="Times New Roman"/>
              </a:rPr>
              <a:t>m </a:t>
            </a:r>
            <a:r>
              <a:rPr sz="2775" i="1" spc="-7" baseline="-16516" dirty="0">
                <a:latin typeface="Times New Roman"/>
                <a:cs typeface="Times New Roman"/>
              </a:rPr>
              <a:t>k </a:t>
            </a:r>
            <a:r>
              <a:rPr sz="4125" spc="-7" baseline="-3030" dirty="0">
                <a:latin typeface="Symbol"/>
                <a:cs typeface="Symbol"/>
              </a:rPr>
              <a:t></a:t>
            </a:r>
            <a:r>
              <a:rPr sz="2050" i="1" spc="-5" dirty="0">
                <a:latin typeface="Times New Roman"/>
                <a:cs typeface="Times New Roman"/>
              </a:rPr>
              <a:t>t </a:t>
            </a:r>
            <a:r>
              <a:rPr sz="2050" spc="-10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250" i="1" spc="-40" dirty="0">
                <a:latin typeface="Symbol"/>
                <a:cs typeface="Symbol"/>
              </a:rPr>
              <a:t></a:t>
            </a:r>
            <a:r>
              <a:rPr sz="2250" i="1" spc="-40" dirty="0">
                <a:latin typeface="Times New Roman"/>
                <a:cs typeface="Times New Roman"/>
              </a:rPr>
              <a:t> </a:t>
            </a:r>
            <a:r>
              <a:rPr sz="2775" i="1" spc="-7" baseline="-16516" dirty="0">
                <a:latin typeface="Times New Roman"/>
                <a:cs typeface="Times New Roman"/>
              </a:rPr>
              <a:t>k </a:t>
            </a:r>
            <a:r>
              <a:rPr sz="4125" baseline="-3030" dirty="0">
                <a:latin typeface="Symbol"/>
                <a:cs typeface="Symbol"/>
              </a:rPr>
              <a:t></a:t>
            </a:r>
            <a:r>
              <a:rPr sz="4125" baseline="-3030" dirty="0">
                <a:latin typeface="Times New Roman"/>
                <a:cs typeface="Times New Roman"/>
              </a:rPr>
              <a:t> </a:t>
            </a:r>
            <a:r>
              <a:rPr sz="2050" i="1" spc="-5" dirty="0">
                <a:latin typeface="Times New Roman"/>
                <a:cs typeface="Times New Roman"/>
              </a:rPr>
              <a:t>c </a:t>
            </a:r>
            <a:r>
              <a:rPr sz="2775" i="1" spc="-7" baseline="-16516" dirty="0">
                <a:latin typeface="Times New Roman"/>
                <a:cs typeface="Times New Roman"/>
              </a:rPr>
              <a:t>k </a:t>
            </a:r>
            <a:r>
              <a:rPr sz="4125" spc="-7" baseline="-3030" dirty="0">
                <a:latin typeface="Symbol"/>
                <a:cs typeface="Symbol"/>
              </a:rPr>
              <a:t></a:t>
            </a:r>
            <a:r>
              <a:rPr sz="2050" i="1" spc="-5" dirty="0">
                <a:latin typeface="Times New Roman"/>
                <a:cs typeface="Times New Roman"/>
              </a:rPr>
              <a:t>t </a:t>
            </a:r>
            <a:r>
              <a:rPr sz="2050" spc="-10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250" i="1" spc="-40" dirty="0">
                <a:latin typeface="Symbol"/>
                <a:cs typeface="Symbol"/>
              </a:rPr>
              <a:t></a:t>
            </a:r>
            <a:r>
              <a:rPr sz="2250" i="1" spc="-40" dirty="0">
                <a:latin typeface="Times New Roman"/>
                <a:cs typeface="Times New Roman"/>
              </a:rPr>
              <a:t> </a:t>
            </a:r>
            <a:r>
              <a:rPr sz="2775" i="1" spc="-7" baseline="-16516" dirty="0">
                <a:latin typeface="Times New Roman"/>
                <a:cs typeface="Times New Roman"/>
              </a:rPr>
              <a:t>k </a:t>
            </a:r>
            <a:r>
              <a:rPr sz="4125" baseline="-3030" dirty="0">
                <a:latin typeface="Symbol"/>
                <a:cs typeface="Symbol"/>
              </a:rPr>
              <a:t></a:t>
            </a:r>
            <a:r>
              <a:rPr sz="4125" baseline="-3030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c</a:t>
            </a:r>
            <a:r>
              <a:rPr sz="2775" spc="15" baseline="-16516" dirty="0">
                <a:latin typeface="Times New Roman"/>
                <a:cs typeface="Times New Roman"/>
              </a:rPr>
              <a:t>1 </a:t>
            </a:r>
            <a:r>
              <a:rPr sz="4050" spc="22" baseline="-3086" dirty="0">
                <a:latin typeface="Symbol"/>
                <a:cs typeface="Symbol"/>
              </a:rPr>
              <a:t></a:t>
            </a:r>
            <a:r>
              <a:rPr sz="2050" i="1" spc="15" dirty="0">
                <a:latin typeface="Times New Roman"/>
                <a:cs typeface="Times New Roman"/>
              </a:rPr>
              <a:t>t </a:t>
            </a:r>
            <a:r>
              <a:rPr sz="4050" baseline="-3086" dirty="0">
                <a:latin typeface="Symbol"/>
                <a:cs typeface="Symbol"/>
              </a:rPr>
              <a:t></a:t>
            </a:r>
            <a:r>
              <a:rPr sz="4050" baseline="-3086" dirty="0">
                <a:latin typeface="Times New Roman"/>
                <a:cs typeface="Times New Roman"/>
              </a:rPr>
              <a:t> </a:t>
            </a:r>
            <a:r>
              <a:rPr sz="2050" spc="-5" dirty="0">
                <a:latin typeface="Times New Roman"/>
                <a:cs typeface="Times New Roman"/>
              </a:rPr>
              <a:t>c o s </a:t>
            </a:r>
            <a:r>
              <a:rPr sz="4125" spc="-82" baseline="-3030" dirty="0">
                <a:latin typeface="Symbol"/>
                <a:cs typeface="Symbol"/>
              </a:rPr>
              <a:t></a:t>
            </a:r>
            <a:r>
              <a:rPr sz="2250" i="1" spc="-55" dirty="0">
                <a:latin typeface="Symbol"/>
                <a:cs typeface="Symbol"/>
              </a:rPr>
              <a:t></a:t>
            </a:r>
            <a:r>
              <a:rPr sz="2250" i="1" spc="-204" dirty="0">
                <a:latin typeface="Times New Roman"/>
                <a:cs typeface="Times New Roman"/>
              </a:rPr>
              <a:t> </a:t>
            </a:r>
            <a:r>
              <a:rPr sz="2775" i="1" spc="-7" baseline="-16516" dirty="0">
                <a:latin typeface="Times New Roman"/>
                <a:cs typeface="Times New Roman"/>
              </a:rPr>
              <a:t>k</a:t>
            </a:r>
            <a:endParaRPr sz="2775" baseline="-16516">
              <a:latin typeface="Times New Roman"/>
              <a:cs typeface="Times New Roman"/>
            </a:endParaRPr>
          </a:p>
          <a:p>
            <a:pPr marL="407670" indent="-344805">
              <a:lnSpc>
                <a:spcPct val="100000"/>
              </a:lnSpc>
              <a:spcBef>
                <a:spcPts val="1390"/>
              </a:spcBef>
              <a:buChar char="•"/>
              <a:tabLst>
                <a:tab pos="407670" algn="l"/>
                <a:tab pos="408305" algn="l"/>
              </a:tabLst>
            </a:pPr>
            <a:r>
              <a:rPr sz="3200" spc="-40" dirty="0">
                <a:latin typeface="Arial"/>
                <a:cs typeface="Arial"/>
              </a:rPr>
              <a:t>After the</a:t>
            </a:r>
            <a:r>
              <a:rPr sz="3200" spc="-415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integrator-sampler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7651" y="3637026"/>
            <a:ext cx="735965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050" spc="-10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2250" i="1" spc="20" dirty="0">
                <a:latin typeface="Symbol"/>
                <a:cs typeface="Symbol"/>
              </a:rPr>
              <a:t></a:t>
            </a:r>
            <a:r>
              <a:rPr sz="2775" spc="30" baseline="-16516" dirty="0">
                <a:latin typeface="Times New Roman"/>
                <a:cs typeface="Times New Roman"/>
              </a:rPr>
              <a:t>1</a:t>
            </a:r>
            <a:r>
              <a:rPr sz="2775" spc="-44" baseline="-16516" dirty="0">
                <a:latin typeface="Times New Roman"/>
                <a:cs typeface="Times New Roman"/>
              </a:rPr>
              <a:t> </a:t>
            </a:r>
            <a:r>
              <a:rPr sz="4125" baseline="-3030" dirty="0">
                <a:latin typeface="Symbol"/>
                <a:cs typeface="Symbol"/>
              </a:rPr>
              <a:t></a:t>
            </a:r>
            <a:endParaRPr sz="4125" baseline="-303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2734" y="5137861"/>
            <a:ext cx="14033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700" dirty="0">
                <a:latin typeface="Symbol"/>
                <a:cs typeface="Symbol"/>
              </a:rPr>
              <a:t>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0109" y="5306314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3901" y="5196662"/>
            <a:ext cx="31178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i="1" spc="-5" dirty="0">
                <a:latin typeface="Times New Roman"/>
                <a:cs typeface="Times New Roman"/>
              </a:rPr>
              <a:t>I</a:t>
            </a:r>
            <a:r>
              <a:rPr sz="2000" i="1" spc="-185" dirty="0">
                <a:latin typeface="Times New Roman"/>
                <a:cs typeface="Times New Roman"/>
              </a:rPr>
              <a:t> </a:t>
            </a:r>
            <a:r>
              <a:rPr sz="2775" i="1" spc="-7" baseline="-21021" dirty="0">
                <a:latin typeface="Times New Roman"/>
                <a:cs typeface="Times New Roman"/>
              </a:rPr>
              <a:t>k</a:t>
            </a:r>
            <a:endParaRPr sz="2775" baseline="-21021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8689" y="5110937"/>
            <a:ext cx="1720214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5"/>
              </a:spcBef>
              <a:tabLst>
                <a:tab pos="1346200" algn="l"/>
              </a:tabLst>
            </a:pPr>
            <a:r>
              <a:rPr sz="2000" spc="-5" dirty="0">
                <a:latin typeface="Symbol"/>
                <a:cs typeface="Symbol"/>
              </a:rPr>
              <a:t></a:t>
            </a:r>
            <a:r>
              <a:rPr sz="2000" spc="-5" dirty="0">
                <a:latin typeface="Times New Roman"/>
                <a:cs typeface="Times New Roman"/>
              </a:rPr>
              <a:t> c o s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4050" spc="-67" baseline="-3086" dirty="0">
                <a:latin typeface="Symbol"/>
                <a:cs typeface="Symbol"/>
              </a:rPr>
              <a:t></a:t>
            </a:r>
            <a:r>
              <a:rPr sz="2250" i="1" spc="-45" dirty="0">
                <a:latin typeface="Symbol"/>
                <a:cs typeface="Symbol"/>
              </a:rPr>
              <a:t></a:t>
            </a:r>
            <a:r>
              <a:rPr sz="2250" i="1" spc="-180" dirty="0">
                <a:latin typeface="Times New Roman"/>
                <a:cs typeface="Times New Roman"/>
              </a:rPr>
              <a:t> </a:t>
            </a:r>
            <a:r>
              <a:rPr sz="2775" i="1" spc="-7" baseline="-19519" dirty="0">
                <a:latin typeface="Times New Roman"/>
                <a:cs typeface="Times New Roman"/>
              </a:rPr>
              <a:t>k	</a:t>
            </a:r>
            <a:r>
              <a:rPr sz="2000" spc="-5" dirty="0">
                <a:latin typeface="Symbol"/>
                <a:cs typeface="Symbol"/>
              </a:rPr>
              <a:t>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250" i="1" spc="-50" dirty="0">
                <a:latin typeface="Symbol"/>
                <a:cs typeface="Symbol"/>
              </a:rPr>
              <a:t>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8626" y="5306314"/>
            <a:ext cx="1301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i="1" spc="-5" dirty="0">
                <a:latin typeface="Times New Roman"/>
                <a:cs typeface="Times New Roman"/>
              </a:rPr>
              <a:t>k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6886" y="5094223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5260" y="5155438"/>
            <a:ext cx="208279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i="1" spc="-10" dirty="0">
                <a:latin typeface="Times New Roman"/>
                <a:cs typeface="Times New Roman"/>
              </a:rPr>
              <a:t>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36970" y="5196585"/>
            <a:ext cx="13779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i="1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19596" y="5284978"/>
            <a:ext cx="6299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2445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k	k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83148" y="5160414"/>
            <a:ext cx="1856739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365885" algn="l"/>
              </a:tabLst>
            </a:pPr>
            <a:r>
              <a:rPr sz="2000" i="1" spc="-5" dirty="0">
                <a:latin typeface="Times New Roman"/>
                <a:cs typeface="Times New Roman"/>
              </a:rPr>
              <a:t>t</a:t>
            </a:r>
            <a:r>
              <a:rPr sz="2000" i="1" spc="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Symbol"/>
                <a:cs typeface="Symbol"/>
              </a:rPr>
              <a:t>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250" i="1" spc="-40" dirty="0">
                <a:latin typeface="Symbol"/>
                <a:cs typeface="Symbol"/>
              </a:rPr>
              <a:t></a:t>
            </a:r>
            <a:r>
              <a:rPr sz="2250" spc="-40" dirty="0">
                <a:latin typeface="Times New Roman"/>
                <a:cs typeface="Times New Roman"/>
              </a:rPr>
              <a:t>	</a:t>
            </a:r>
            <a:r>
              <a:rPr sz="2000" i="1" spc="-5" dirty="0">
                <a:latin typeface="Times New Roman"/>
                <a:cs typeface="Times New Roman"/>
              </a:rPr>
              <a:t>t </a:t>
            </a:r>
            <a:r>
              <a:rPr sz="2000" spc="-5" dirty="0">
                <a:latin typeface="Symbol"/>
                <a:cs typeface="Symbol"/>
              </a:rPr>
              <a:t>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250" i="1" spc="-40" dirty="0">
                <a:latin typeface="Symbol"/>
                <a:cs typeface="Symbol"/>
              </a:rPr>
              <a:t>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73543" y="5284978"/>
            <a:ext cx="57594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5134" algn="l"/>
              </a:tabLst>
            </a:pPr>
            <a:r>
              <a:rPr sz="1850" i="1" spc="-5" dirty="0">
                <a:latin typeface="Times New Roman"/>
                <a:cs typeface="Times New Roman"/>
              </a:rPr>
              <a:t>k	</a:t>
            </a: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9892" y="5123129"/>
            <a:ext cx="3070225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862965" algn="l"/>
                <a:tab pos="1362710" algn="l"/>
                <a:tab pos="2216785" algn="l"/>
                <a:tab pos="2658745" algn="l"/>
                <a:tab pos="2945130" algn="l"/>
              </a:tabLst>
            </a:pPr>
            <a:r>
              <a:rPr sz="2700" dirty="0">
                <a:latin typeface="Symbol"/>
                <a:cs typeface="Symbol"/>
              </a:rPr>
              <a:t>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Symbol"/>
                <a:cs typeface="Symbol"/>
              </a:rPr>
              <a:t>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Symbol"/>
                <a:cs typeface="Symbol"/>
              </a:rPr>
              <a:t>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Symbol"/>
                <a:cs typeface="Symbol"/>
              </a:rPr>
              <a:t>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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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90535" y="5196585"/>
            <a:ext cx="1004569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54659" algn="l"/>
                <a:tab pos="741045" algn="l"/>
              </a:tabLst>
            </a:pPr>
            <a:r>
              <a:rPr sz="2000" i="1" spc="-5" dirty="0">
                <a:latin typeface="Times New Roman"/>
                <a:cs typeface="Times New Roman"/>
              </a:rPr>
              <a:t>c	t	d</a:t>
            </a:r>
            <a:r>
              <a:rPr sz="2000" i="1" spc="-160" dirty="0">
                <a:latin typeface="Times New Roman"/>
                <a:cs typeface="Times New Roman"/>
              </a:rPr>
              <a:t> </a:t>
            </a:r>
            <a:r>
              <a:rPr sz="2000" i="1" spc="-5" dirty="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2373" y="5196332"/>
            <a:ext cx="1301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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78578" y="4828438"/>
            <a:ext cx="194310" cy="901065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25"/>
              </a:spcBef>
            </a:pPr>
            <a:r>
              <a:rPr sz="1850" i="1" spc="-5" dirty="0"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9394" y="429209"/>
            <a:ext cx="25634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5" dirty="0"/>
              <a:t>At</a:t>
            </a:r>
            <a:r>
              <a:rPr sz="4400" spc="-475" dirty="0"/>
              <a:t> </a:t>
            </a:r>
            <a:r>
              <a:rPr sz="4400" spc="-275" dirty="0"/>
              <a:t>Receiver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07035" y="1718310"/>
            <a:ext cx="6541770" cy="9601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SzPct val="150943"/>
              <a:buChar char="•"/>
              <a:tabLst>
                <a:tab pos="357505" algn="l"/>
              </a:tabLst>
            </a:pPr>
            <a:r>
              <a:rPr sz="2650" spc="-30" dirty="0">
                <a:latin typeface="Arial"/>
                <a:cs typeface="Arial"/>
              </a:rPr>
              <a:t>m(t) </a:t>
            </a:r>
            <a:r>
              <a:rPr sz="2650" spc="-80" dirty="0">
                <a:latin typeface="Arial"/>
                <a:cs typeface="Arial"/>
              </a:rPr>
              <a:t>=+/-1 </a:t>
            </a:r>
            <a:r>
              <a:rPr sz="2650" spc="-275" dirty="0">
                <a:latin typeface="Arial"/>
                <a:cs typeface="Arial"/>
              </a:rPr>
              <a:t>(PSK), </a:t>
            </a:r>
            <a:r>
              <a:rPr sz="2650" spc="20" dirty="0">
                <a:latin typeface="Arial"/>
                <a:cs typeface="Arial"/>
              </a:rPr>
              <a:t>bit </a:t>
            </a:r>
            <a:r>
              <a:rPr sz="2650" spc="-55" dirty="0">
                <a:latin typeface="Arial"/>
                <a:cs typeface="Arial"/>
              </a:rPr>
              <a:t>duration</a:t>
            </a:r>
            <a:r>
              <a:rPr sz="2650" spc="-385" dirty="0">
                <a:latin typeface="Arial"/>
                <a:cs typeface="Arial"/>
              </a:rPr>
              <a:t> </a:t>
            </a:r>
            <a:r>
              <a:rPr sz="2650" spc="-204" dirty="0">
                <a:latin typeface="Arial"/>
                <a:cs typeface="Arial"/>
              </a:rPr>
              <a:t>Tb</a:t>
            </a:r>
            <a:endParaRPr sz="265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30"/>
              </a:spcBef>
              <a:buSzPct val="150943"/>
              <a:buChar char="•"/>
              <a:tabLst>
                <a:tab pos="357505" algn="l"/>
              </a:tabLst>
            </a:pPr>
            <a:r>
              <a:rPr sz="2650" spc="-60" dirty="0">
                <a:latin typeface="Arial"/>
                <a:cs typeface="Arial"/>
              </a:rPr>
              <a:t>Interfering </a:t>
            </a:r>
            <a:r>
              <a:rPr sz="2650" spc="-135" dirty="0">
                <a:latin typeface="Arial"/>
                <a:cs typeface="Arial"/>
              </a:rPr>
              <a:t>signal </a:t>
            </a:r>
            <a:r>
              <a:rPr sz="2650" spc="-180" dirty="0">
                <a:latin typeface="Arial"/>
                <a:cs typeface="Arial"/>
              </a:rPr>
              <a:t>may </a:t>
            </a:r>
            <a:r>
              <a:rPr sz="2650" spc="-170" dirty="0">
                <a:latin typeface="Arial"/>
                <a:cs typeface="Arial"/>
              </a:rPr>
              <a:t>change </a:t>
            </a:r>
            <a:r>
              <a:rPr sz="2650" spc="-60" dirty="0">
                <a:latin typeface="Arial"/>
                <a:cs typeface="Arial"/>
              </a:rPr>
              <a:t>amplitude </a:t>
            </a:r>
            <a:r>
              <a:rPr sz="2650" spc="-55" dirty="0">
                <a:latin typeface="Arial"/>
                <a:cs typeface="Arial"/>
              </a:rPr>
              <a:t>at</a:t>
            </a:r>
            <a:r>
              <a:rPr sz="2650" spc="-295" dirty="0">
                <a:latin typeface="Arial"/>
                <a:cs typeface="Arial"/>
              </a:rPr>
              <a:t> </a:t>
            </a:r>
            <a:r>
              <a:rPr sz="2650" spc="-85" dirty="0">
                <a:latin typeface="Symbol"/>
                <a:cs typeface="Symbol"/>
              </a:rPr>
              <a:t></a:t>
            </a:r>
            <a:r>
              <a:rPr sz="2650" spc="-85" dirty="0">
                <a:latin typeface="Arial"/>
                <a:cs typeface="Arial"/>
              </a:rPr>
              <a:t>k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035" y="3966413"/>
            <a:ext cx="2038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latin typeface="Arial"/>
                <a:cs typeface="Arial"/>
              </a:rPr>
              <a:t>•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1635" y="2674294"/>
            <a:ext cx="1743075" cy="1462405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304165">
              <a:lnSpc>
                <a:spcPct val="100000"/>
              </a:lnSpc>
              <a:spcBef>
                <a:spcPts val="1460"/>
              </a:spcBef>
              <a:tabLst>
                <a:tab pos="661035" algn="l"/>
              </a:tabLst>
            </a:pPr>
            <a:r>
              <a:rPr sz="1750" i="1" dirty="0">
                <a:latin typeface="Times New Roman"/>
                <a:cs typeface="Times New Roman"/>
              </a:rPr>
              <a:t>I</a:t>
            </a:r>
            <a:r>
              <a:rPr sz="1750" i="1" spc="-135" dirty="0">
                <a:latin typeface="Times New Roman"/>
                <a:cs typeface="Times New Roman"/>
              </a:rPr>
              <a:t> </a:t>
            </a:r>
            <a:r>
              <a:rPr sz="2400" i="1" baseline="-17361" dirty="0">
                <a:latin typeface="Times New Roman"/>
                <a:cs typeface="Times New Roman"/>
              </a:rPr>
              <a:t>k	</a:t>
            </a:r>
            <a:r>
              <a:rPr sz="1750" dirty="0">
                <a:latin typeface="Symbol"/>
                <a:cs typeface="Symbol"/>
              </a:rPr>
              <a:t></a:t>
            </a:r>
            <a:r>
              <a:rPr sz="1750" dirty="0">
                <a:latin typeface="Times New Roman"/>
                <a:cs typeface="Times New Roman"/>
              </a:rPr>
              <a:t> c o s </a:t>
            </a:r>
            <a:r>
              <a:rPr sz="3525" spc="-75" baseline="-3546" dirty="0">
                <a:latin typeface="Symbol"/>
                <a:cs typeface="Symbol"/>
              </a:rPr>
              <a:t></a:t>
            </a:r>
            <a:r>
              <a:rPr sz="1950" i="1" spc="-50" dirty="0">
                <a:latin typeface="Symbol"/>
                <a:cs typeface="Symbol"/>
              </a:rPr>
              <a:t></a:t>
            </a:r>
            <a:r>
              <a:rPr sz="1950" i="1" spc="-235" dirty="0">
                <a:latin typeface="Times New Roman"/>
                <a:cs typeface="Times New Roman"/>
              </a:rPr>
              <a:t> </a:t>
            </a:r>
            <a:r>
              <a:rPr sz="2400" i="1" baseline="-17361" dirty="0">
                <a:latin typeface="Times New Roman"/>
                <a:cs typeface="Times New Roman"/>
              </a:rPr>
              <a:t>k</a:t>
            </a:r>
            <a:endParaRPr sz="2400" baseline="-1736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382270" indent="-344805">
              <a:lnSpc>
                <a:spcPct val="100000"/>
              </a:lnSpc>
              <a:buSzPct val="150943"/>
              <a:buChar char="•"/>
              <a:tabLst>
                <a:tab pos="382905" algn="l"/>
              </a:tabLst>
            </a:pPr>
            <a:r>
              <a:rPr sz="2650" spc="-95" dirty="0">
                <a:latin typeface="Arial"/>
                <a:cs typeface="Arial"/>
              </a:rPr>
              <a:t>At </a:t>
            </a:r>
            <a:r>
              <a:rPr sz="2650" spc="-160" dirty="0">
                <a:latin typeface="Arial"/>
                <a:cs typeface="Arial"/>
              </a:rPr>
              <a:t>User</a:t>
            </a:r>
            <a:r>
              <a:rPr sz="2650" spc="-385" dirty="0">
                <a:latin typeface="Arial"/>
                <a:cs typeface="Arial"/>
              </a:rPr>
              <a:t> </a:t>
            </a:r>
            <a:r>
              <a:rPr sz="2650" spc="-80" dirty="0">
                <a:latin typeface="Arial"/>
                <a:cs typeface="Arial"/>
              </a:rPr>
              <a:t>1: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935" y="4255770"/>
            <a:ext cx="546354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spc="-135" dirty="0">
                <a:latin typeface="Arial"/>
                <a:cs typeface="Arial"/>
              </a:rPr>
              <a:t>Ideally, </a:t>
            </a:r>
            <a:r>
              <a:rPr sz="2650" spc="-130" dirty="0">
                <a:latin typeface="Arial"/>
                <a:cs typeface="Arial"/>
              </a:rPr>
              <a:t>spreading </a:t>
            </a:r>
            <a:r>
              <a:rPr sz="2650" spc="-170" dirty="0">
                <a:latin typeface="Arial"/>
                <a:cs typeface="Arial"/>
              </a:rPr>
              <a:t>codes </a:t>
            </a:r>
            <a:r>
              <a:rPr sz="2650" spc="-140" dirty="0">
                <a:latin typeface="Arial"/>
                <a:cs typeface="Arial"/>
              </a:rPr>
              <a:t>are</a:t>
            </a:r>
            <a:r>
              <a:rPr sz="2650" spc="-195" dirty="0">
                <a:latin typeface="Arial"/>
                <a:cs typeface="Arial"/>
              </a:rPr>
              <a:t> </a:t>
            </a:r>
            <a:r>
              <a:rPr sz="2650" spc="-90" dirty="0">
                <a:latin typeface="Arial"/>
                <a:cs typeface="Arial"/>
              </a:rPr>
              <a:t>Orthogonal: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0269" y="2737866"/>
            <a:ext cx="287020" cy="722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600" i="1" spc="55" dirty="0">
                <a:latin typeface="Times New Roman"/>
                <a:cs typeface="Times New Roman"/>
              </a:rPr>
              <a:t>T</a:t>
            </a:r>
            <a:r>
              <a:rPr sz="1950" i="1" spc="82" baseline="-19230" dirty="0">
                <a:latin typeface="Times New Roman"/>
                <a:cs typeface="Times New Roman"/>
              </a:rPr>
              <a:t>b</a:t>
            </a:r>
            <a:endParaRPr sz="1950" baseline="-1923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Times New Roman"/>
              <a:cs typeface="Times New Roman"/>
            </a:endParaRPr>
          </a:p>
          <a:p>
            <a:pPr marL="127635">
              <a:lnSpc>
                <a:spcPct val="100000"/>
              </a:lnSpc>
            </a:pPr>
            <a:r>
              <a:rPr sz="1300" i="1" spc="-5" dirty="0">
                <a:latin typeface="Times New Roman"/>
                <a:cs typeface="Times New Roman"/>
              </a:rPr>
              <a:t>k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1529" y="2716637"/>
            <a:ext cx="28384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00" i="1" spc="-45" dirty="0">
                <a:latin typeface="Symbol"/>
                <a:cs typeface="Symbol"/>
              </a:rPr>
              <a:t></a:t>
            </a:r>
            <a:r>
              <a:rPr sz="1800" i="1" spc="-195" dirty="0">
                <a:latin typeface="Times New Roman"/>
                <a:cs typeface="Times New Roman"/>
              </a:rPr>
              <a:t> </a:t>
            </a:r>
            <a:r>
              <a:rPr sz="1950" i="1" spc="-7" baseline="-19230" dirty="0">
                <a:latin typeface="Times New Roman"/>
                <a:cs typeface="Times New Roman"/>
              </a:rPr>
              <a:t>k</a:t>
            </a:r>
            <a:endParaRPr sz="1950" baseline="-1923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7226" y="2764027"/>
            <a:ext cx="1111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Symbol"/>
                <a:cs typeface="Symbol"/>
              </a:rPr>
              <a:t>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71026" y="2607614"/>
            <a:ext cx="111125" cy="872490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1750" dirty="0">
                <a:latin typeface="Symbol"/>
                <a:cs typeface="Symbol"/>
              </a:rPr>
              <a:t></a:t>
            </a:r>
            <a:endParaRPr sz="17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750" dirty="0">
                <a:latin typeface="Symbol"/>
                <a:cs typeface="Symbol"/>
              </a:rPr>
              <a:t>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7226" y="3187445"/>
            <a:ext cx="1111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Symbol"/>
                <a:cs typeface="Symbol"/>
              </a:rPr>
              <a:t>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4954" y="2816479"/>
            <a:ext cx="1419860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750" dirty="0">
                <a:latin typeface="Symbol"/>
                <a:cs typeface="Symbol"/>
              </a:rPr>
              <a:t></a:t>
            </a:r>
            <a:r>
              <a:rPr sz="1750" spc="-25" dirty="0">
                <a:latin typeface="Times New Roman"/>
                <a:cs typeface="Times New Roman"/>
              </a:rPr>
              <a:t> </a:t>
            </a:r>
            <a:r>
              <a:rPr sz="1950" i="1" spc="45" dirty="0">
                <a:latin typeface="Symbol"/>
                <a:cs typeface="Symbol"/>
              </a:rPr>
              <a:t></a:t>
            </a:r>
            <a:r>
              <a:rPr sz="2400" spc="67" baseline="-17361" dirty="0">
                <a:latin typeface="Times New Roman"/>
                <a:cs typeface="Times New Roman"/>
              </a:rPr>
              <a:t>1</a:t>
            </a:r>
            <a:r>
              <a:rPr sz="2400" spc="37" baseline="-17361" dirty="0">
                <a:latin typeface="Times New Roman"/>
                <a:cs typeface="Times New Roman"/>
              </a:rPr>
              <a:t> </a:t>
            </a:r>
            <a:r>
              <a:rPr sz="3525" spc="112" baseline="-3546" dirty="0">
                <a:latin typeface="Symbol"/>
                <a:cs typeface="Symbol"/>
              </a:rPr>
              <a:t></a:t>
            </a:r>
            <a:r>
              <a:rPr sz="2625" spc="112" baseline="-25396" dirty="0">
                <a:latin typeface="Symbol"/>
                <a:cs typeface="Symbol"/>
              </a:rPr>
              <a:t></a:t>
            </a:r>
            <a:r>
              <a:rPr sz="2625" spc="-307" baseline="-25396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b</a:t>
            </a:r>
            <a:r>
              <a:rPr sz="1750" i="1" spc="-290" dirty="0">
                <a:latin typeface="Times New Roman"/>
                <a:cs typeface="Times New Roman"/>
              </a:rPr>
              <a:t> </a:t>
            </a:r>
            <a:r>
              <a:rPr sz="2400" baseline="-17361" dirty="0">
                <a:latin typeface="Symbol"/>
                <a:cs typeface="Symbol"/>
              </a:rPr>
              <a:t></a:t>
            </a:r>
            <a:r>
              <a:rPr sz="2400" spc="-179" baseline="-17361" dirty="0">
                <a:latin typeface="Times New Roman"/>
                <a:cs typeface="Times New Roman"/>
              </a:rPr>
              <a:t> </a:t>
            </a:r>
            <a:r>
              <a:rPr sz="2400" baseline="-17361" dirty="0">
                <a:latin typeface="Times New Roman"/>
                <a:cs typeface="Times New Roman"/>
              </a:rPr>
              <a:t>1</a:t>
            </a:r>
            <a:r>
              <a:rPr sz="2400" spc="-22" baseline="-17361" dirty="0">
                <a:latin typeface="Times New Roman"/>
                <a:cs typeface="Times New Roman"/>
              </a:rPr>
              <a:t> </a:t>
            </a:r>
            <a:r>
              <a:rPr sz="3900" spc="37" baseline="-13888" dirty="0">
                <a:latin typeface="Symbol"/>
                <a:cs typeface="Symbol"/>
              </a:rPr>
              <a:t></a:t>
            </a:r>
            <a:r>
              <a:rPr sz="2400" spc="37" baseline="-41666" dirty="0">
                <a:latin typeface="Times New Roman"/>
                <a:cs typeface="Times New Roman"/>
              </a:rPr>
              <a:t>0</a:t>
            </a:r>
            <a:endParaRPr sz="2400" baseline="-41666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82619" y="2816479"/>
            <a:ext cx="283019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750" i="1" dirty="0">
                <a:latin typeface="Times New Roman"/>
                <a:cs typeface="Times New Roman"/>
              </a:rPr>
              <a:t>c</a:t>
            </a:r>
            <a:r>
              <a:rPr sz="1750" i="1" spc="-25" dirty="0">
                <a:latin typeface="Times New Roman"/>
                <a:cs typeface="Times New Roman"/>
              </a:rPr>
              <a:t> </a:t>
            </a:r>
            <a:r>
              <a:rPr sz="2400" i="1" baseline="-17361" dirty="0">
                <a:latin typeface="Times New Roman"/>
                <a:cs typeface="Times New Roman"/>
              </a:rPr>
              <a:t>k</a:t>
            </a:r>
            <a:r>
              <a:rPr sz="2400" i="1" spc="15" baseline="-17361" dirty="0">
                <a:latin typeface="Times New Roman"/>
                <a:cs typeface="Times New Roman"/>
              </a:rPr>
              <a:t> </a:t>
            </a:r>
            <a:r>
              <a:rPr sz="3525" spc="127" baseline="-3546" dirty="0">
                <a:latin typeface="Symbol"/>
                <a:cs typeface="Symbol"/>
              </a:rPr>
              <a:t></a:t>
            </a:r>
            <a:r>
              <a:rPr sz="1750" i="1" spc="85" dirty="0">
                <a:latin typeface="Times New Roman"/>
                <a:cs typeface="Times New Roman"/>
              </a:rPr>
              <a:t>t</a:t>
            </a:r>
            <a:r>
              <a:rPr sz="1750" i="1" spc="-20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Symbol"/>
                <a:cs typeface="Symbol"/>
              </a:rPr>
              <a:t></a:t>
            </a:r>
            <a:r>
              <a:rPr sz="1750" spc="10" dirty="0">
                <a:latin typeface="Times New Roman"/>
                <a:cs typeface="Times New Roman"/>
              </a:rPr>
              <a:t> </a:t>
            </a:r>
            <a:r>
              <a:rPr sz="1950" i="1" spc="-45" dirty="0">
                <a:latin typeface="Symbol"/>
                <a:cs typeface="Symbol"/>
              </a:rPr>
              <a:t></a:t>
            </a:r>
            <a:r>
              <a:rPr sz="1950" i="1" spc="-100" dirty="0">
                <a:latin typeface="Times New Roman"/>
                <a:cs typeface="Times New Roman"/>
              </a:rPr>
              <a:t> </a:t>
            </a:r>
            <a:r>
              <a:rPr sz="2400" i="1" baseline="-17361" dirty="0">
                <a:latin typeface="Times New Roman"/>
                <a:cs typeface="Times New Roman"/>
              </a:rPr>
              <a:t>k</a:t>
            </a:r>
            <a:r>
              <a:rPr sz="2400" i="1" spc="15" baseline="-17361" dirty="0">
                <a:latin typeface="Times New Roman"/>
                <a:cs typeface="Times New Roman"/>
              </a:rPr>
              <a:t> </a:t>
            </a:r>
            <a:r>
              <a:rPr sz="3525" spc="82" baseline="-3546" dirty="0">
                <a:latin typeface="Symbol"/>
                <a:cs typeface="Symbol"/>
              </a:rPr>
              <a:t></a:t>
            </a:r>
            <a:r>
              <a:rPr sz="1750" i="1" spc="55" dirty="0">
                <a:latin typeface="Times New Roman"/>
                <a:cs typeface="Times New Roman"/>
              </a:rPr>
              <a:t>c</a:t>
            </a:r>
            <a:r>
              <a:rPr sz="2400" spc="82" baseline="-17361" dirty="0">
                <a:latin typeface="Times New Roman"/>
                <a:cs typeface="Times New Roman"/>
              </a:rPr>
              <a:t>1</a:t>
            </a:r>
            <a:r>
              <a:rPr sz="2400" spc="-15" baseline="-17361" dirty="0">
                <a:latin typeface="Times New Roman"/>
                <a:cs typeface="Times New Roman"/>
              </a:rPr>
              <a:t> </a:t>
            </a:r>
            <a:r>
              <a:rPr sz="3450" baseline="-2415" dirty="0">
                <a:latin typeface="Symbol"/>
                <a:cs typeface="Symbol"/>
              </a:rPr>
              <a:t></a:t>
            </a:r>
            <a:r>
              <a:rPr sz="3450" spc="-540" baseline="-2415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t</a:t>
            </a:r>
            <a:r>
              <a:rPr sz="1750" i="1" spc="-20" dirty="0">
                <a:latin typeface="Times New Roman"/>
                <a:cs typeface="Times New Roman"/>
              </a:rPr>
              <a:t> </a:t>
            </a:r>
            <a:r>
              <a:rPr sz="3450" baseline="-2415" dirty="0">
                <a:latin typeface="Symbol"/>
                <a:cs typeface="Symbol"/>
              </a:rPr>
              <a:t></a:t>
            </a:r>
            <a:r>
              <a:rPr sz="3450" spc="-540" baseline="-2415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d t</a:t>
            </a:r>
            <a:r>
              <a:rPr sz="1750" i="1" spc="-20" dirty="0">
                <a:latin typeface="Times New Roman"/>
                <a:cs typeface="Times New Roman"/>
              </a:rPr>
              <a:t> </a:t>
            </a:r>
            <a:r>
              <a:rPr sz="1750" dirty="0">
                <a:latin typeface="Symbol"/>
                <a:cs typeface="Symbol"/>
              </a:rPr>
              <a:t></a:t>
            </a:r>
            <a:r>
              <a:rPr sz="1750" spc="-275" dirty="0">
                <a:latin typeface="Times New Roman"/>
                <a:cs typeface="Times New Roman"/>
              </a:rPr>
              <a:t> </a:t>
            </a:r>
            <a:r>
              <a:rPr sz="1750" i="1" spc="40" dirty="0">
                <a:latin typeface="Times New Roman"/>
                <a:cs typeface="Times New Roman"/>
              </a:rPr>
              <a:t>b</a:t>
            </a:r>
            <a:r>
              <a:rPr sz="2400" spc="60" baseline="-17361" dirty="0">
                <a:latin typeface="Times New Roman"/>
                <a:cs typeface="Times New Roman"/>
              </a:rPr>
              <a:t>0</a:t>
            </a:r>
            <a:r>
              <a:rPr sz="2400" spc="270" baseline="-17361" dirty="0">
                <a:latin typeface="Times New Roman"/>
                <a:cs typeface="Times New Roman"/>
              </a:rPr>
              <a:t> </a:t>
            </a:r>
            <a:r>
              <a:rPr sz="3900" spc="-82" baseline="-13888" dirty="0">
                <a:latin typeface="Symbol"/>
                <a:cs typeface="Symbol"/>
              </a:rPr>
              <a:t></a:t>
            </a:r>
            <a:r>
              <a:rPr sz="2700" i="1" spc="-82" baseline="-37037" dirty="0">
                <a:latin typeface="Symbol"/>
                <a:cs typeface="Symbol"/>
              </a:rPr>
              <a:t></a:t>
            </a:r>
            <a:endParaRPr sz="2700" baseline="-37037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77228" y="2846958"/>
            <a:ext cx="219837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50" i="1" dirty="0">
                <a:latin typeface="Times New Roman"/>
                <a:cs typeface="Times New Roman"/>
              </a:rPr>
              <a:t>c </a:t>
            </a:r>
            <a:r>
              <a:rPr sz="2400" i="1" baseline="-17361" dirty="0">
                <a:latin typeface="Times New Roman"/>
                <a:cs typeface="Times New Roman"/>
              </a:rPr>
              <a:t>k </a:t>
            </a:r>
            <a:r>
              <a:rPr sz="3525" spc="127" baseline="-3546" dirty="0">
                <a:latin typeface="Symbol"/>
                <a:cs typeface="Symbol"/>
              </a:rPr>
              <a:t></a:t>
            </a:r>
            <a:r>
              <a:rPr sz="1750" i="1" spc="85" dirty="0">
                <a:latin typeface="Times New Roman"/>
                <a:cs typeface="Times New Roman"/>
              </a:rPr>
              <a:t>t </a:t>
            </a:r>
            <a:r>
              <a:rPr sz="1750" dirty="0">
                <a:latin typeface="Symbol"/>
                <a:cs typeface="Symbol"/>
              </a:rPr>
              <a:t></a:t>
            </a:r>
            <a:r>
              <a:rPr sz="1750" dirty="0">
                <a:latin typeface="Times New Roman"/>
                <a:cs typeface="Times New Roman"/>
              </a:rPr>
              <a:t> </a:t>
            </a:r>
            <a:r>
              <a:rPr sz="1950" i="1" spc="-45" dirty="0">
                <a:latin typeface="Symbol"/>
                <a:cs typeface="Symbol"/>
              </a:rPr>
              <a:t></a:t>
            </a:r>
            <a:r>
              <a:rPr sz="1950" i="1" spc="-45" dirty="0">
                <a:latin typeface="Times New Roman"/>
                <a:cs typeface="Times New Roman"/>
              </a:rPr>
              <a:t> </a:t>
            </a:r>
            <a:r>
              <a:rPr sz="2400" i="1" baseline="-17361" dirty="0">
                <a:latin typeface="Times New Roman"/>
                <a:cs typeface="Times New Roman"/>
              </a:rPr>
              <a:t>k </a:t>
            </a:r>
            <a:r>
              <a:rPr sz="3525" spc="82" baseline="-3546" dirty="0">
                <a:latin typeface="Symbol"/>
                <a:cs typeface="Symbol"/>
              </a:rPr>
              <a:t></a:t>
            </a:r>
            <a:r>
              <a:rPr sz="1750" i="1" spc="55" dirty="0">
                <a:latin typeface="Times New Roman"/>
                <a:cs typeface="Times New Roman"/>
              </a:rPr>
              <a:t>c</a:t>
            </a:r>
            <a:r>
              <a:rPr sz="2400" spc="82" baseline="-17361" dirty="0">
                <a:latin typeface="Times New Roman"/>
                <a:cs typeface="Times New Roman"/>
              </a:rPr>
              <a:t>1 </a:t>
            </a:r>
            <a:r>
              <a:rPr sz="3450" spc="142" baseline="-2415" dirty="0">
                <a:latin typeface="Symbol"/>
                <a:cs typeface="Symbol"/>
              </a:rPr>
              <a:t></a:t>
            </a:r>
            <a:r>
              <a:rPr sz="1750" i="1" spc="95" dirty="0">
                <a:latin typeface="Times New Roman"/>
                <a:cs typeface="Times New Roman"/>
              </a:rPr>
              <a:t>t </a:t>
            </a:r>
            <a:r>
              <a:rPr sz="3450" spc="142" baseline="-2415" dirty="0">
                <a:latin typeface="Symbol"/>
                <a:cs typeface="Symbol"/>
              </a:rPr>
              <a:t></a:t>
            </a:r>
            <a:r>
              <a:rPr sz="1750" i="1" spc="95" dirty="0">
                <a:latin typeface="Times New Roman"/>
                <a:cs typeface="Times New Roman"/>
              </a:rPr>
              <a:t>d</a:t>
            </a:r>
            <a:r>
              <a:rPr sz="1750" i="1" spc="-290" dirty="0">
                <a:latin typeface="Times New Roman"/>
                <a:cs typeface="Times New Roman"/>
              </a:rPr>
              <a:t> </a:t>
            </a:r>
            <a:r>
              <a:rPr sz="1750" i="1" dirty="0">
                <a:latin typeface="Times New Roman"/>
                <a:cs typeface="Times New Roman"/>
              </a:rPr>
              <a:t>t </a:t>
            </a:r>
            <a:r>
              <a:rPr sz="2625" baseline="-25396" dirty="0">
                <a:latin typeface="Symbol"/>
                <a:cs typeface="Symbol"/>
              </a:rPr>
              <a:t></a:t>
            </a:r>
            <a:endParaRPr sz="2625" baseline="-25396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7029" y="3777233"/>
            <a:ext cx="12649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1087120" algn="l"/>
              </a:tabLst>
            </a:pPr>
            <a:r>
              <a:rPr sz="2000" i="1" spc="45" dirty="0">
                <a:latin typeface="Times New Roman"/>
                <a:cs typeface="Times New Roman"/>
              </a:rPr>
              <a:t>I</a:t>
            </a:r>
            <a:r>
              <a:rPr sz="2775" spc="67" baseline="-21021" dirty="0">
                <a:latin typeface="Times New Roman"/>
                <a:cs typeface="Times New Roman"/>
              </a:rPr>
              <a:t>1	</a:t>
            </a:r>
            <a:r>
              <a:rPr sz="2000" spc="-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64429" y="3883914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46853" y="3671696"/>
            <a:ext cx="12192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i="1" spc="5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5228" y="3732657"/>
            <a:ext cx="208279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i="1" spc="-10" dirty="0">
                <a:latin typeface="Times New Roman"/>
                <a:cs typeface="Times New Roman"/>
              </a:rPr>
              <a:t>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7473" y="3862196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86321" y="3862196"/>
            <a:ext cx="1428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60645" y="3709796"/>
            <a:ext cx="180530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9079" algn="l"/>
                <a:tab pos="744220" algn="l"/>
                <a:tab pos="994410" algn="l"/>
                <a:tab pos="1430020" algn="l"/>
                <a:tab pos="1680210" algn="l"/>
              </a:tabLst>
            </a:pPr>
            <a:r>
              <a:rPr sz="2650" spc="-5" dirty="0">
                <a:latin typeface="Symbol"/>
                <a:cs typeface="Symbol"/>
              </a:rPr>
              <a:t>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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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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</a:t>
            </a:r>
            <a:r>
              <a:rPr sz="2650" spc="-5" dirty="0">
                <a:latin typeface="Times New Roman"/>
                <a:cs typeface="Times New Roman"/>
              </a:rPr>
              <a:t>	</a:t>
            </a:r>
            <a:r>
              <a:rPr sz="2650" spc="-5" dirty="0">
                <a:latin typeface="Symbol"/>
                <a:cs typeface="Symbol"/>
              </a:rPr>
              <a:t>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3421" y="3773804"/>
            <a:ext cx="195262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3215" algn="l"/>
                <a:tab pos="747395" algn="l"/>
                <a:tab pos="1012190" algn="l"/>
                <a:tab pos="1433195" algn="l"/>
                <a:tab pos="1701800" algn="l"/>
              </a:tabLst>
            </a:pPr>
            <a:r>
              <a:rPr sz="2000" i="1" spc="-5" dirty="0">
                <a:latin typeface="Times New Roman"/>
                <a:cs typeface="Times New Roman"/>
              </a:rPr>
              <a:t>t	c	t	c	t	d</a:t>
            </a:r>
            <a:r>
              <a:rPr sz="2000" i="1" spc="-254" dirty="0">
                <a:latin typeface="Times New Roman"/>
                <a:cs typeface="Times New Roman"/>
              </a:rPr>
              <a:t> </a:t>
            </a:r>
            <a:r>
              <a:rPr sz="2000" i="1" spc="-5" dirty="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52721" y="3773881"/>
            <a:ext cx="1301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ymbol"/>
                <a:cs typeface="Symbol"/>
              </a:rPr>
              <a:t>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68546" y="3405835"/>
            <a:ext cx="194310" cy="901065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25"/>
              </a:spcBef>
            </a:pPr>
            <a:r>
              <a:rPr sz="1850" i="1" spc="-5" dirty="0">
                <a:latin typeface="Times New Roman"/>
                <a:cs typeface="Times New Roman"/>
              </a:rPr>
              <a:t>T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50" spc="-5" dirty="0">
                <a:latin typeface="Times New Roman"/>
                <a:cs typeface="Times New Roman"/>
              </a:rPr>
              <a:t>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60398" y="5151882"/>
            <a:ext cx="366395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23594" algn="l"/>
                <a:tab pos="3531870" algn="l"/>
              </a:tabLst>
            </a:pPr>
            <a:r>
              <a:rPr sz="2100" spc="5" dirty="0">
                <a:latin typeface="Times New Roman"/>
                <a:cs typeface="Times New Roman"/>
              </a:rPr>
              <a:t>1	1	</a:t>
            </a:r>
            <a:r>
              <a:rPr sz="2100" i="1" spc="5" dirty="0">
                <a:latin typeface="Times New Roman"/>
                <a:cs typeface="Times New Roman"/>
              </a:rPr>
              <a:t>k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5888" y="5151882"/>
            <a:ext cx="69659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9275" algn="l"/>
              </a:tabLst>
            </a:pPr>
            <a:r>
              <a:rPr sz="2100" i="1" spc="5" dirty="0">
                <a:latin typeface="Times New Roman"/>
                <a:cs typeface="Times New Roman"/>
              </a:rPr>
              <a:t>k	</a:t>
            </a:r>
            <a:r>
              <a:rPr sz="2100" spc="5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00734" y="4771135"/>
            <a:ext cx="408940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3532504" algn="l"/>
              </a:tabLst>
            </a:pPr>
            <a:r>
              <a:rPr sz="2100" i="1" spc="35" dirty="0">
                <a:latin typeface="Times New Roman"/>
                <a:cs typeface="Times New Roman"/>
              </a:rPr>
              <a:t>T</a:t>
            </a:r>
            <a:r>
              <a:rPr sz="2550" i="1" spc="52" baseline="-19607" dirty="0">
                <a:latin typeface="Times New Roman"/>
                <a:cs typeface="Times New Roman"/>
              </a:rPr>
              <a:t>b </a:t>
            </a:r>
            <a:r>
              <a:rPr sz="2550" i="1" spc="127" baseline="-19607" dirty="0">
                <a:latin typeface="Times New Roman"/>
                <a:cs typeface="Times New Roman"/>
              </a:rPr>
              <a:t> </a:t>
            </a:r>
            <a:r>
              <a:rPr sz="3375" i="1" baseline="-41975" dirty="0">
                <a:latin typeface="Times New Roman"/>
                <a:cs typeface="Times New Roman"/>
              </a:rPr>
              <a:t>c	</a:t>
            </a:r>
            <a:r>
              <a:rPr sz="2100" i="1" spc="35" dirty="0">
                <a:latin typeface="Times New Roman"/>
                <a:cs typeface="Times New Roman"/>
              </a:rPr>
              <a:t>T</a:t>
            </a:r>
            <a:r>
              <a:rPr sz="2550" i="1" spc="52" baseline="-19607" dirty="0">
                <a:latin typeface="Times New Roman"/>
                <a:cs typeface="Times New Roman"/>
              </a:rPr>
              <a:t>b</a:t>
            </a:r>
            <a:r>
              <a:rPr sz="2550" i="1" spc="585" baseline="-19607" dirty="0">
                <a:latin typeface="Times New Roman"/>
                <a:cs typeface="Times New Roman"/>
              </a:rPr>
              <a:t> </a:t>
            </a:r>
            <a:r>
              <a:rPr sz="3375" i="1" baseline="-41975" dirty="0">
                <a:latin typeface="Times New Roman"/>
                <a:cs typeface="Times New Roman"/>
              </a:rPr>
              <a:t>c</a:t>
            </a:r>
            <a:endParaRPr sz="3375" baseline="-41975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81885" y="4928692"/>
            <a:ext cx="418401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6769" algn="l"/>
                <a:tab pos="1704339" algn="l"/>
                <a:tab pos="2030730" algn="l"/>
                <a:tab pos="3570604" algn="l"/>
              </a:tabLst>
            </a:pPr>
            <a:r>
              <a:rPr sz="4500" baseline="-2777" dirty="0">
                <a:latin typeface="Symbol"/>
                <a:cs typeface="Symbol"/>
              </a:rPr>
              <a:t></a:t>
            </a:r>
            <a:r>
              <a:rPr sz="4500" spc="-719" baseline="-2777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t</a:t>
            </a:r>
            <a:r>
              <a:rPr sz="2250" i="1" spc="-254" dirty="0">
                <a:latin typeface="Times New Roman"/>
                <a:cs typeface="Times New Roman"/>
              </a:rPr>
              <a:t> </a:t>
            </a:r>
            <a:r>
              <a:rPr sz="4500" spc="127" baseline="-2777" dirty="0">
                <a:latin typeface="Symbol"/>
                <a:cs typeface="Symbol"/>
              </a:rPr>
              <a:t></a:t>
            </a:r>
            <a:r>
              <a:rPr sz="2250" i="1" spc="85" dirty="0">
                <a:latin typeface="Times New Roman"/>
                <a:cs typeface="Times New Roman"/>
              </a:rPr>
              <a:t>c	</a:t>
            </a:r>
            <a:r>
              <a:rPr sz="4500" baseline="-2777" dirty="0">
                <a:latin typeface="Symbol"/>
                <a:cs typeface="Symbol"/>
              </a:rPr>
              <a:t></a:t>
            </a:r>
            <a:r>
              <a:rPr sz="4500" spc="-630" baseline="-2777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t </a:t>
            </a:r>
            <a:r>
              <a:rPr sz="4500" spc="-67" baseline="-2777" dirty="0">
                <a:latin typeface="Symbol"/>
                <a:cs typeface="Symbol"/>
              </a:rPr>
              <a:t></a:t>
            </a:r>
            <a:r>
              <a:rPr sz="2250" i="1" spc="-45" dirty="0">
                <a:latin typeface="Times New Roman"/>
                <a:cs typeface="Times New Roman"/>
              </a:rPr>
              <a:t>d</a:t>
            </a:r>
            <a:r>
              <a:rPr sz="2250" i="1" spc="-204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t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2250" i="1" spc="5" dirty="0">
                <a:latin typeface="Times New Roman"/>
                <a:cs typeface="Times New Roman"/>
              </a:rPr>
              <a:t>A	</a:t>
            </a:r>
            <a:r>
              <a:rPr sz="4575" spc="-7" baseline="-3642" dirty="0">
                <a:latin typeface="Symbol"/>
                <a:cs typeface="Symbol"/>
              </a:rPr>
              <a:t></a:t>
            </a:r>
            <a:r>
              <a:rPr sz="2250" i="1" spc="-5" dirty="0">
                <a:latin typeface="Times New Roman"/>
                <a:cs typeface="Times New Roman"/>
              </a:rPr>
              <a:t>t </a:t>
            </a:r>
            <a:r>
              <a:rPr sz="2250" dirty="0">
                <a:latin typeface="Symbol"/>
                <a:cs typeface="Symbol"/>
              </a:rPr>
              <a:t></a:t>
            </a:r>
            <a:r>
              <a:rPr sz="2250" spc="-405" dirty="0">
                <a:latin typeface="Times New Roman"/>
                <a:cs typeface="Times New Roman"/>
              </a:rPr>
              <a:t> </a:t>
            </a:r>
            <a:r>
              <a:rPr sz="2500" i="1" spc="-45" dirty="0">
                <a:latin typeface="Symbol"/>
                <a:cs typeface="Symbol"/>
              </a:rPr>
              <a:t>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59473" y="4925644"/>
            <a:ext cx="1858010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  <a:tab pos="1405890" algn="l"/>
                <a:tab pos="1701164" algn="l"/>
              </a:tabLst>
            </a:pPr>
            <a:r>
              <a:rPr sz="4575" spc="165" baseline="-3642" dirty="0">
                <a:latin typeface="Symbol"/>
                <a:cs typeface="Symbol"/>
              </a:rPr>
              <a:t></a:t>
            </a:r>
            <a:r>
              <a:rPr sz="2250" i="1" dirty="0">
                <a:latin typeface="Times New Roman"/>
                <a:cs typeface="Times New Roman"/>
              </a:rPr>
              <a:t>c	</a:t>
            </a:r>
            <a:r>
              <a:rPr sz="4500" spc="7" baseline="-2777" dirty="0">
                <a:latin typeface="Symbol"/>
                <a:cs typeface="Symbol"/>
              </a:rPr>
              <a:t></a:t>
            </a:r>
            <a:r>
              <a:rPr sz="2250" i="1" dirty="0">
                <a:latin typeface="Times New Roman"/>
                <a:cs typeface="Times New Roman"/>
              </a:rPr>
              <a:t>t</a:t>
            </a:r>
            <a:r>
              <a:rPr sz="2250" i="1" spc="10" dirty="0">
                <a:latin typeface="Times New Roman"/>
                <a:cs typeface="Times New Roman"/>
              </a:rPr>
              <a:t> </a:t>
            </a:r>
            <a:r>
              <a:rPr sz="4500" spc="300" baseline="-2777" dirty="0">
                <a:latin typeface="Symbol"/>
                <a:cs typeface="Symbol"/>
              </a:rPr>
              <a:t></a:t>
            </a:r>
            <a:r>
              <a:rPr sz="2250" i="1" dirty="0">
                <a:latin typeface="Times New Roman"/>
                <a:cs typeface="Times New Roman"/>
              </a:rPr>
              <a:t>d</a:t>
            </a:r>
            <a:r>
              <a:rPr sz="2250" i="1" spc="-180" dirty="0">
                <a:latin typeface="Times New Roman"/>
                <a:cs typeface="Times New Roman"/>
              </a:rPr>
              <a:t> </a:t>
            </a:r>
            <a:r>
              <a:rPr sz="2250" i="1" dirty="0">
                <a:latin typeface="Times New Roman"/>
                <a:cs typeface="Times New Roman"/>
              </a:rPr>
              <a:t>t	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dirty="0">
                <a:latin typeface="Times New Roman"/>
                <a:cs typeface="Times New Roman"/>
              </a:rPr>
              <a:t>	0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7608" y="5027117"/>
            <a:ext cx="3847465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3531235" algn="l"/>
              </a:tabLst>
            </a:pPr>
            <a:r>
              <a:rPr sz="3400" spc="50" dirty="0">
                <a:latin typeface="Symbol"/>
                <a:cs typeface="Symbol"/>
              </a:rPr>
              <a:t></a:t>
            </a:r>
            <a:r>
              <a:rPr sz="3150" spc="75" baseline="-17195" dirty="0">
                <a:latin typeface="Times New Roman"/>
                <a:cs typeface="Times New Roman"/>
              </a:rPr>
              <a:t>0	</a:t>
            </a:r>
            <a:r>
              <a:rPr sz="3400" spc="50" dirty="0">
                <a:latin typeface="Symbol"/>
                <a:cs typeface="Symbol"/>
              </a:rPr>
              <a:t></a:t>
            </a:r>
            <a:r>
              <a:rPr sz="3150" spc="75" baseline="-17195" dirty="0">
                <a:latin typeface="Times New Roman"/>
                <a:cs typeface="Times New Roman"/>
              </a:rPr>
              <a:t>0</a:t>
            </a:r>
            <a:endParaRPr sz="3150" baseline="-17195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1557" y="462737"/>
            <a:ext cx="71653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Multiple </a:t>
            </a:r>
            <a:r>
              <a:rPr spc="-340" dirty="0"/>
              <a:t>Access </a:t>
            </a:r>
            <a:r>
              <a:rPr spc="-114" dirty="0"/>
              <a:t>Interference</a:t>
            </a:r>
            <a:r>
              <a:rPr spc="-635" dirty="0"/>
              <a:t> </a:t>
            </a:r>
            <a:r>
              <a:rPr spc="-120" dirty="0"/>
              <a:t>(MAI)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635" y="4049090"/>
            <a:ext cx="79521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users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are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assumed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equal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power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interferers,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60" dirty="0">
                <a:latin typeface="Arial"/>
                <a:cs typeface="Arial"/>
              </a:rPr>
              <a:t>can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400" spc="-140" dirty="0">
                <a:latin typeface="Arial"/>
                <a:cs typeface="Arial"/>
              </a:rPr>
              <a:t>analyzed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using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central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limit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theorem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(sum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35" dirty="0">
                <a:latin typeface="Arial"/>
                <a:cs typeface="Arial"/>
              </a:rPr>
              <a:t> IID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229" dirty="0">
                <a:latin typeface="Arial"/>
                <a:cs typeface="Arial"/>
              </a:rPr>
              <a:t>RV’s)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29533" y="2874345"/>
            <a:ext cx="2987040" cy="567055"/>
            <a:chOff x="3629533" y="2874345"/>
            <a:chExt cx="2987040" cy="567055"/>
          </a:xfrm>
        </p:grpSpPr>
        <p:sp>
          <p:nvSpPr>
            <p:cNvPr id="5" name="object 5"/>
            <p:cNvSpPr/>
            <p:nvPr/>
          </p:nvSpPr>
          <p:spPr>
            <a:xfrm>
              <a:off x="3669030" y="2942590"/>
              <a:ext cx="2322195" cy="492759"/>
            </a:xfrm>
            <a:custGeom>
              <a:avLst/>
              <a:gdLst/>
              <a:ahLst/>
              <a:cxnLst/>
              <a:rect l="l" t="t" r="r" b="b"/>
              <a:pathLst>
                <a:path w="2322195" h="492760">
                  <a:moveTo>
                    <a:pt x="1266317" y="51943"/>
                  </a:moveTo>
                  <a:lnTo>
                    <a:pt x="1137793" y="452882"/>
                  </a:lnTo>
                </a:path>
                <a:path w="2322195" h="492760">
                  <a:moveTo>
                    <a:pt x="2321814" y="81152"/>
                  </a:moveTo>
                  <a:lnTo>
                    <a:pt x="2210943" y="427100"/>
                  </a:lnTo>
                </a:path>
                <a:path w="2322195" h="492760">
                  <a:moveTo>
                    <a:pt x="0" y="331724"/>
                  </a:moveTo>
                  <a:lnTo>
                    <a:pt x="32512" y="305181"/>
                  </a:lnTo>
                </a:path>
                <a:path w="2322195" h="492760">
                  <a:moveTo>
                    <a:pt x="33147" y="305181"/>
                  </a:moveTo>
                  <a:lnTo>
                    <a:pt x="113665" y="491489"/>
                  </a:lnTo>
                </a:path>
                <a:path w="2322195" h="492760">
                  <a:moveTo>
                    <a:pt x="113665" y="492379"/>
                  </a:moveTo>
                  <a:lnTo>
                    <a:pt x="20231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84905" y="3249930"/>
              <a:ext cx="105283" cy="173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7219" y="2922650"/>
              <a:ext cx="2931160" cy="457200"/>
            </a:xfrm>
            <a:custGeom>
              <a:avLst/>
              <a:gdLst/>
              <a:ahLst/>
              <a:cxnLst/>
              <a:rect l="l" t="t" r="r" b="b"/>
              <a:pathLst>
                <a:path w="2931159" h="457200">
                  <a:moveTo>
                    <a:pt x="58039" y="327279"/>
                  </a:moveTo>
                  <a:lnTo>
                    <a:pt x="45974" y="300736"/>
                  </a:lnTo>
                  <a:lnTo>
                    <a:pt x="0" y="335280"/>
                  </a:lnTo>
                  <a:lnTo>
                    <a:pt x="6096" y="344170"/>
                  </a:lnTo>
                  <a:lnTo>
                    <a:pt x="27686" y="327279"/>
                  </a:lnTo>
                  <a:lnTo>
                    <a:pt x="58039" y="327279"/>
                  </a:lnTo>
                  <a:close/>
                </a:path>
                <a:path w="2931159" h="457200">
                  <a:moveTo>
                    <a:pt x="2931160" y="0"/>
                  </a:moveTo>
                  <a:lnTo>
                    <a:pt x="198882" y="0"/>
                  </a:lnTo>
                  <a:lnTo>
                    <a:pt x="116332" y="456819"/>
                  </a:lnTo>
                  <a:lnTo>
                    <a:pt x="132969" y="456819"/>
                  </a:lnTo>
                  <a:lnTo>
                    <a:pt x="211836" y="16002"/>
                  </a:lnTo>
                  <a:lnTo>
                    <a:pt x="2931160" y="16002"/>
                  </a:lnTo>
                  <a:lnTo>
                    <a:pt x="29311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29533" y="2880995"/>
              <a:ext cx="2987040" cy="0"/>
            </a:xfrm>
            <a:custGeom>
              <a:avLst/>
              <a:gdLst/>
              <a:ahLst/>
              <a:cxnLst/>
              <a:rect l="l" t="t" r="r" b="b"/>
              <a:pathLst>
                <a:path w="2987040">
                  <a:moveTo>
                    <a:pt x="0" y="0"/>
                  </a:moveTo>
                  <a:lnTo>
                    <a:pt x="2986659" y="0"/>
                  </a:lnTo>
                </a:path>
              </a:pathLst>
            </a:custGeom>
            <a:ln w="13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28691" y="2486101"/>
            <a:ext cx="14922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-5" dirty="0"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99105" y="2306245"/>
            <a:ext cx="1117600" cy="71374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470"/>
              </a:spcBef>
            </a:pPr>
            <a:r>
              <a:rPr sz="1950" spc="-5" dirty="0">
                <a:latin typeface="Symbol"/>
                <a:cs typeface="Symbol"/>
              </a:rPr>
              <a:t></a:t>
            </a:r>
            <a:endParaRPr sz="195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  <a:spcBef>
                <a:spcPts val="365"/>
              </a:spcBef>
              <a:tabLst>
                <a:tab pos="440055" algn="l"/>
              </a:tabLst>
            </a:pPr>
            <a:r>
              <a:rPr sz="1950" i="1" spc="-35" dirty="0">
                <a:latin typeface="Times New Roman"/>
                <a:cs typeface="Times New Roman"/>
              </a:rPr>
              <a:t>P</a:t>
            </a:r>
            <a:r>
              <a:rPr sz="2700" i="1" spc="-52" baseline="-18518" dirty="0">
                <a:latin typeface="Times New Roman"/>
                <a:cs typeface="Times New Roman"/>
              </a:rPr>
              <a:t>b	</a:t>
            </a:r>
            <a:r>
              <a:rPr sz="1950" spc="-5" dirty="0">
                <a:latin typeface="Symbol"/>
                <a:cs typeface="Symbol"/>
              </a:rPr>
              <a:t></a:t>
            </a:r>
            <a:r>
              <a:rPr sz="1950" spc="-5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Q</a:t>
            </a:r>
            <a:r>
              <a:rPr sz="1950" i="1" spc="150" dirty="0">
                <a:latin typeface="Times New Roman"/>
                <a:cs typeface="Times New Roman"/>
              </a:rPr>
              <a:t> </a:t>
            </a:r>
            <a:r>
              <a:rPr sz="2925" spc="-7" baseline="5698" dirty="0">
                <a:latin typeface="Symbol"/>
                <a:cs typeface="Symbol"/>
              </a:rPr>
              <a:t></a:t>
            </a:r>
            <a:endParaRPr sz="2925" baseline="5698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32829" y="2353766"/>
            <a:ext cx="12065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-5" dirty="0">
                <a:latin typeface="Symbol"/>
                <a:cs typeface="Symbol"/>
              </a:rPr>
              <a:t>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58133" y="2670428"/>
            <a:ext cx="289623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788285" algn="l"/>
              </a:tabLst>
            </a:pPr>
            <a:r>
              <a:rPr sz="1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0528" y="2990215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8922" y="2933827"/>
            <a:ext cx="2948940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95300" algn="l"/>
                <a:tab pos="1111250" algn="l"/>
                <a:tab pos="1598930" algn="l"/>
                <a:tab pos="2187575" algn="l"/>
                <a:tab pos="2815590" algn="l"/>
              </a:tabLst>
            </a:pPr>
            <a:r>
              <a:rPr sz="3825" spc="112" baseline="-2178" dirty="0">
                <a:latin typeface="Symbol"/>
                <a:cs typeface="Symbol"/>
              </a:rPr>
              <a:t></a:t>
            </a:r>
            <a:r>
              <a:rPr sz="1950" i="1" spc="75" dirty="0">
                <a:latin typeface="Times New Roman"/>
                <a:cs typeface="Times New Roman"/>
              </a:rPr>
              <a:t>K	</a:t>
            </a:r>
            <a:r>
              <a:rPr sz="1950" spc="-5" dirty="0">
                <a:latin typeface="Symbol"/>
                <a:cs typeface="Symbol"/>
              </a:rPr>
              <a:t></a:t>
            </a:r>
            <a:r>
              <a:rPr sz="1950" spc="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Times New Roman"/>
                <a:cs typeface="Times New Roman"/>
              </a:rPr>
              <a:t>1</a:t>
            </a:r>
            <a:r>
              <a:rPr sz="1950" spc="-240" dirty="0">
                <a:latin typeface="Times New Roman"/>
                <a:cs typeface="Times New Roman"/>
              </a:rPr>
              <a:t> </a:t>
            </a:r>
            <a:r>
              <a:rPr sz="3825" spc="-7" baseline="-2178" dirty="0">
                <a:latin typeface="Symbol"/>
                <a:cs typeface="Symbol"/>
              </a:rPr>
              <a:t></a:t>
            </a:r>
            <a:r>
              <a:rPr sz="3825" spc="-7" baseline="-2178" dirty="0">
                <a:latin typeface="Times New Roman"/>
                <a:cs typeface="Times New Roman"/>
              </a:rPr>
              <a:t>	</a:t>
            </a:r>
            <a:r>
              <a:rPr sz="1950" spc="-5" dirty="0">
                <a:latin typeface="Times New Roman"/>
                <a:cs typeface="Times New Roman"/>
              </a:rPr>
              <a:t>3</a:t>
            </a:r>
            <a:r>
              <a:rPr sz="1950" spc="-120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N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75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</a:t>
            </a:r>
            <a:r>
              <a:rPr sz="1950" spc="-5" dirty="0">
                <a:latin typeface="Times New Roman"/>
                <a:cs typeface="Times New Roman"/>
              </a:rPr>
              <a:t>	2</a:t>
            </a:r>
            <a:r>
              <a:rPr sz="1950" spc="-70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E</a:t>
            </a:r>
            <a:r>
              <a:rPr sz="1950" i="1" spc="-160" dirty="0">
                <a:latin typeface="Times New Roman"/>
                <a:cs typeface="Times New Roman"/>
              </a:rPr>
              <a:t> </a:t>
            </a:r>
            <a:r>
              <a:rPr sz="2700" i="1" baseline="-18518" dirty="0">
                <a:latin typeface="Times New Roman"/>
                <a:cs typeface="Times New Roman"/>
              </a:rPr>
              <a:t>b	</a:t>
            </a:r>
            <a:r>
              <a:rPr sz="2925" spc="-7" baseline="4273" dirty="0">
                <a:latin typeface="Symbol"/>
                <a:cs typeface="Symbol"/>
              </a:rPr>
              <a:t></a:t>
            </a:r>
            <a:endParaRPr sz="2925" baseline="4273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70528" y="3162427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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32829" y="3162427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</a:t>
            </a:r>
            <a:endParaRPr sz="19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4189" y="462737"/>
            <a:ext cx="770191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70" dirty="0"/>
              <a:t>Example </a:t>
            </a:r>
            <a:r>
              <a:rPr spc="-5" dirty="0"/>
              <a:t>of </a:t>
            </a:r>
            <a:r>
              <a:rPr spc="-190" dirty="0"/>
              <a:t>Performance</a:t>
            </a:r>
            <a:r>
              <a:rPr spc="-470" dirty="0"/>
              <a:t> </a:t>
            </a:r>
            <a:r>
              <a:rPr spc="-175" dirty="0"/>
              <a:t>Degradation</a:t>
            </a:r>
          </a:p>
        </p:txBody>
      </p:sp>
      <p:sp>
        <p:nvSpPr>
          <p:cNvPr id="3" name="object 3"/>
          <p:cNvSpPr/>
          <p:nvPr/>
        </p:nvSpPr>
        <p:spPr>
          <a:xfrm>
            <a:off x="881223" y="1962911"/>
            <a:ext cx="3911756" cy="3205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95878" y="1979897"/>
            <a:ext cx="3897241" cy="3192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84501" y="5325567"/>
            <a:ext cx="5683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N</a:t>
            </a:r>
            <a:r>
              <a:rPr sz="2400" spc="-20" dirty="0">
                <a:solidFill>
                  <a:srgbClr val="C0504D"/>
                </a:solidFill>
                <a:latin typeface="Times New Roman"/>
                <a:cs typeface="Times New Roman"/>
              </a:rPr>
              <a:t>=</a:t>
            </a: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4005" y="5325567"/>
            <a:ext cx="721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N</a:t>
            </a:r>
            <a:r>
              <a:rPr sz="2400" spc="-15" dirty="0">
                <a:solidFill>
                  <a:srgbClr val="C0504D"/>
                </a:solidFill>
                <a:latin typeface="Times New Roman"/>
                <a:cs typeface="Times New Roman"/>
              </a:rPr>
              <a:t>=</a:t>
            </a: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32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2754" y="429209"/>
            <a:ext cx="46824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90" dirty="0"/>
              <a:t>Near/Far </a:t>
            </a:r>
            <a:r>
              <a:rPr sz="4400" spc="-200" dirty="0"/>
              <a:t>Problem</a:t>
            </a:r>
            <a:r>
              <a:rPr sz="4400" spc="-295" dirty="0"/>
              <a:t> </a:t>
            </a:r>
            <a:r>
              <a:rPr sz="4400" spc="-135" dirty="0"/>
              <a:t>(I)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1595704"/>
            <a:ext cx="7327900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130" dirty="0">
                <a:latin typeface="Arial"/>
                <a:cs typeface="Arial"/>
              </a:rPr>
              <a:t>Performance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estimates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derived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using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assumption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all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400" spc="-150" dirty="0">
                <a:latin typeface="Arial"/>
                <a:cs typeface="Arial"/>
              </a:rPr>
              <a:t>users </a:t>
            </a:r>
            <a:r>
              <a:rPr sz="2400" spc="-165" dirty="0">
                <a:latin typeface="Arial"/>
                <a:cs typeface="Arial"/>
              </a:rPr>
              <a:t>have </a:t>
            </a:r>
            <a:r>
              <a:rPr sz="2400" spc="-175" dirty="0">
                <a:latin typeface="Arial"/>
                <a:cs typeface="Arial"/>
              </a:rPr>
              <a:t>same </a:t>
            </a:r>
            <a:r>
              <a:rPr sz="2400" spc="-60" dirty="0">
                <a:latin typeface="Arial"/>
                <a:cs typeface="Arial"/>
              </a:rPr>
              <a:t>power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level</a:t>
            </a:r>
            <a:endParaRPr sz="2400">
              <a:latin typeface="Arial"/>
              <a:cs typeface="Arial"/>
            </a:endParaRPr>
          </a:p>
          <a:p>
            <a:pPr marL="356870" marR="41910" indent="-344805">
              <a:lnSpc>
                <a:spcPct val="100000"/>
              </a:lnSpc>
              <a:spcBef>
                <a:spcPts val="605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210" dirty="0">
                <a:latin typeface="Arial"/>
                <a:cs typeface="Arial"/>
              </a:rPr>
              <a:t>Reverse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link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(mobile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to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base)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195" dirty="0">
                <a:latin typeface="Arial"/>
                <a:cs typeface="Arial"/>
              </a:rPr>
              <a:t>makes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this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unrealistic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since  </a:t>
            </a:r>
            <a:r>
              <a:rPr sz="2400" spc="-85" dirty="0">
                <a:latin typeface="Arial"/>
                <a:cs typeface="Arial"/>
              </a:rPr>
              <a:t>mobiles </a:t>
            </a:r>
            <a:r>
              <a:rPr sz="2400" spc="-120" dirty="0">
                <a:latin typeface="Arial"/>
                <a:cs typeface="Arial"/>
              </a:rPr>
              <a:t>are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moving</a:t>
            </a:r>
            <a:endParaRPr sz="24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400" spc="-80" dirty="0">
                <a:latin typeface="Arial"/>
                <a:cs typeface="Arial"/>
              </a:rPr>
              <a:t>Adjust power </a:t>
            </a:r>
            <a:r>
              <a:rPr sz="2400" spc="-110" dirty="0">
                <a:latin typeface="Arial"/>
                <a:cs typeface="Arial"/>
              </a:rPr>
              <a:t>levels </a:t>
            </a:r>
            <a:r>
              <a:rPr sz="2400" spc="-100" dirty="0">
                <a:latin typeface="Arial"/>
                <a:cs typeface="Arial"/>
              </a:rPr>
              <a:t>constantly </a:t>
            </a:r>
            <a:r>
              <a:rPr sz="2400" spc="10" dirty="0">
                <a:latin typeface="Arial"/>
                <a:cs typeface="Arial"/>
              </a:rPr>
              <a:t>to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keep </a:t>
            </a:r>
            <a:r>
              <a:rPr sz="2400" spc="-90" dirty="0">
                <a:latin typeface="Arial"/>
                <a:cs typeface="Arial"/>
              </a:rPr>
              <a:t>equal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73074" y="4258817"/>
            <a:ext cx="399415" cy="2028825"/>
          </a:xfrm>
          <a:custGeom>
            <a:avLst/>
            <a:gdLst/>
            <a:ahLst/>
            <a:cxnLst/>
            <a:rect l="l" t="t" r="r" b="b"/>
            <a:pathLst>
              <a:path w="399415" h="2028825">
                <a:moveTo>
                  <a:pt x="0" y="1972055"/>
                </a:moveTo>
                <a:lnTo>
                  <a:pt x="237744" y="181355"/>
                </a:lnTo>
              </a:path>
              <a:path w="399415" h="2028825">
                <a:moveTo>
                  <a:pt x="399288" y="2028443"/>
                </a:moveTo>
                <a:lnTo>
                  <a:pt x="256031" y="181355"/>
                </a:lnTo>
              </a:path>
              <a:path w="399415" h="2028825">
                <a:moveTo>
                  <a:pt x="390144" y="0"/>
                </a:moveTo>
                <a:lnTo>
                  <a:pt x="331088" y="35051"/>
                </a:lnTo>
                <a:lnTo>
                  <a:pt x="285089" y="76199"/>
                </a:lnTo>
                <a:lnTo>
                  <a:pt x="257035" y="126110"/>
                </a:lnTo>
                <a:lnTo>
                  <a:pt x="246887" y="180974"/>
                </a:lnTo>
                <a:lnTo>
                  <a:pt x="249720" y="210438"/>
                </a:lnTo>
                <a:lnTo>
                  <a:pt x="269709" y="271144"/>
                </a:lnTo>
                <a:lnTo>
                  <a:pt x="304291" y="312546"/>
                </a:lnTo>
                <a:lnTo>
                  <a:pt x="353441" y="334517"/>
                </a:lnTo>
                <a:lnTo>
                  <a:pt x="380619" y="34289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261742" y="5836932"/>
            <a:ext cx="1241425" cy="454659"/>
            <a:chOff x="2261742" y="5836932"/>
            <a:chExt cx="1241425" cy="454659"/>
          </a:xfrm>
        </p:grpSpPr>
        <p:sp>
          <p:nvSpPr>
            <p:cNvPr id="6" name="object 6"/>
            <p:cNvSpPr/>
            <p:nvPr/>
          </p:nvSpPr>
          <p:spPr>
            <a:xfrm>
              <a:off x="2654807" y="6146292"/>
              <a:ext cx="205739" cy="1447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23615" y="6146292"/>
              <a:ext cx="205739" cy="1447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68093" y="5843282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228598" y="324573"/>
                  </a:moveTo>
                  <a:lnTo>
                    <a:pt x="1221105" y="299250"/>
                  </a:lnTo>
                  <a:lnTo>
                    <a:pt x="1208532" y="264198"/>
                  </a:lnTo>
                  <a:lnTo>
                    <a:pt x="1208151" y="263182"/>
                  </a:lnTo>
                  <a:lnTo>
                    <a:pt x="1202309" y="247154"/>
                  </a:lnTo>
                  <a:lnTo>
                    <a:pt x="1188593" y="217474"/>
                  </a:lnTo>
                  <a:lnTo>
                    <a:pt x="1171575" y="190195"/>
                  </a:lnTo>
                  <a:lnTo>
                    <a:pt x="1152144" y="170408"/>
                  </a:lnTo>
                  <a:lnTo>
                    <a:pt x="1137666" y="163842"/>
                  </a:lnTo>
                  <a:lnTo>
                    <a:pt x="1131189" y="160896"/>
                  </a:lnTo>
                  <a:lnTo>
                    <a:pt x="1107821" y="158470"/>
                  </a:lnTo>
                  <a:lnTo>
                    <a:pt x="1081151" y="159270"/>
                  </a:lnTo>
                  <a:lnTo>
                    <a:pt x="1049655" y="159486"/>
                  </a:lnTo>
                  <a:lnTo>
                    <a:pt x="1008253" y="160248"/>
                  </a:lnTo>
                  <a:lnTo>
                    <a:pt x="959231" y="162902"/>
                  </a:lnTo>
                  <a:lnTo>
                    <a:pt x="912749" y="163842"/>
                  </a:lnTo>
                  <a:lnTo>
                    <a:pt x="878586" y="159486"/>
                  </a:lnTo>
                  <a:lnTo>
                    <a:pt x="862965" y="148107"/>
                  </a:lnTo>
                  <a:lnTo>
                    <a:pt x="859282" y="131864"/>
                  </a:lnTo>
                  <a:lnTo>
                    <a:pt x="858901" y="113068"/>
                  </a:lnTo>
                  <a:lnTo>
                    <a:pt x="852932" y="94005"/>
                  </a:lnTo>
                  <a:lnTo>
                    <a:pt x="830453" y="49657"/>
                  </a:lnTo>
                  <a:lnTo>
                    <a:pt x="784479" y="12141"/>
                  </a:lnTo>
                  <a:lnTo>
                    <a:pt x="741934" y="3657"/>
                  </a:lnTo>
                  <a:lnTo>
                    <a:pt x="688340" y="203"/>
                  </a:lnTo>
                  <a:lnTo>
                    <a:pt x="629412" y="0"/>
                  </a:lnTo>
                  <a:lnTo>
                    <a:pt x="469011" y="3149"/>
                  </a:lnTo>
                  <a:lnTo>
                    <a:pt x="416687" y="6070"/>
                  </a:lnTo>
                  <a:lnTo>
                    <a:pt x="369189" y="12230"/>
                  </a:lnTo>
                  <a:lnTo>
                    <a:pt x="331343" y="23063"/>
                  </a:lnTo>
                  <a:lnTo>
                    <a:pt x="289179" y="79679"/>
                  </a:lnTo>
                  <a:lnTo>
                    <a:pt x="276987" y="112598"/>
                  </a:lnTo>
                  <a:lnTo>
                    <a:pt x="254381" y="137668"/>
                  </a:lnTo>
                  <a:lnTo>
                    <a:pt x="214122" y="150202"/>
                  </a:lnTo>
                  <a:lnTo>
                    <a:pt x="164084" y="155397"/>
                  </a:lnTo>
                  <a:lnTo>
                    <a:pt x="114300" y="159918"/>
                  </a:lnTo>
                  <a:lnTo>
                    <a:pt x="74803" y="170408"/>
                  </a:lnTo>
                  <a:lnTo>
                    <a:pt x="29464" y="212356"/>
                  </a:lnTo>
                  <a:lnTo>
                    <a:pt x="6477" y="263182"/>
                  </a:lnTo>
                  <a:lnTo>
                    <a:pt x="0" y="319112"/>
                  </a:lnTo>
                  <a:lnTo>
                    <a:pt x="2413" y="346062"/>
                  </a:lnTo>
                  <a:lnTo>
                    <a:pt x="14986" y="388010"/>
                  </a:lnTo>
                  <a:lnTo>
                    <a:pt x="40640" y="394157"/>
                  </a:lnTo>
                  <a:lnTo>
                    <a:pt x="60960" y="393598"/>
                  </a:lnTo>
                  <a:lnTo>
                    <a:pt x="81280" y="390398"/>
                  </a:lnTo>
                  <a:lnTo>
                    <a:pt x="104775" y="386346"/>
                  </a:lnTo>
                  <a:lnTo>
                    <a:pt x="134747" y="383235"/>
                  </a:lnTo>
                  <a:lnTo>
                    <a:pt x="176657" y="381863"/>
                  </a:lnTo>
                  <a:lnTo>
                    <a:pt x="276479" y="380161"/>
                  </a:lnTo>
                  <a:lnTo>
                    <a:pt x="314198" y="377786"/>
                  </a:lnTo>
                  <a:lnTo>
                    <a:pt x="355727" y="366014"/>
                  </a:lnTo>
                  <a:lnTo>
                    <a:pt x="388493" y="313994"/>
                  </a:lnTo>
                  <a:lnTo>
                    <a:pt x="401066" y="290588"/>
                  </a:lnTo>
                  <a:lnTo>
                    <a:pt x="416814" y="274091"/>
                  </a:lnTo>
                  <a:lnTo>
                    <a:pt x="437388" y="266077"/>
                  </a:lnTo>
                  <a:lnTo>
                    <a:pt x="461137" y="263182"/>
                  </a:lnTo>
                  <a:lnTo>
                    <a:pt x="486410" y="264375"/>
                  </a:lnTo>
                  <a:lnTo>
                    <a:pt x="562229" y="289445"/>
                  </a:lnTo>
                  <a:lnTo>
                    <a:pt x="605028" y="317754"/>
                  </a:lnTo>
                  <a:lnTo>
                    <a:pt x="621665" y="362394"/>
                  </a:lnTo>
                  <a:lnTo>
                    <a:pt x="630682" y="372325"/>
                  </a:lnTo>
                  <a:lnTo>
                    <a:pt x="649351" y="377825"/>
                  </a:lnTo>
                  <a:lnTo>
                    <a:pt x="673862" y="380161"/>
                  </a:lnTo>
                  <a:lnTo>
                    <a:pt x="698119" y="378587"/>
                  </a:lnTo>
                  <a:lnTo>
                    <a:pt x="716153" y="372325"/>
                  </a:lnTo>
                  <a:lnTo>
                    <a:pt x="723646" y="358686"/>
                  </a:lnTo>
                  <a:lnTo>
                    <a:pt x="725678" y="318096"/>
                  </a:lnTo>
                  <a:lnTo>
                    <a:pt x="733171" y="301383"/>
                  </a:lnTo>
                  <a:lnTo>
                    <a:pt x="770128" y="280238"/>
                  </a:lnTo>
                  <a:lnTo>
                    <a:pt x="818769" y="268643"/>
                  </a:lnTo>
                  <a:lnTo>
                    <a:pt x="874903" y="264198"/>
                  </a:lnTo>
                  <a:lnTo>
                    <a:pt x="903859" y="266458"/>
                  </a:lnTo>
                  <a:lnTo>
                    <a:pt x="929894" y="274091"/>
                  </a:lnTo>
                  <a:lnTo>
                    <a:pt x="948563" y="290969"/>
                  </a:lnTo>
                  <a:lnTo>
                    <a:pt x="962533" y="315023"/>
                  </a:lnTo>
                  <a:lnTo>
                    <a:pt x="979424" y="339064"/>
                  </a:lnTo>
                  <a:lnTo>
                    <a:pt x="1006856" y="355955"/>
                  </a:lnTo>
                  <a:lnTo>
                    <a:pt x="1053960" y="364871"/>
                  </a:lnTo>
                  <a:lnTo>
                    <a:pt x="1114171" y="369252"/>
                  </a:lnTo>
                  <a:lnTo>
                    <a:pt x="1172210" y="368363"/>
                  </a:lnTo>
                  <a:lnTo>
                    <a:pt x="1212088" y="361416"/>
                  </a:lnTo>
                  <a:lnTo>
                    <a:pt x="1227836" y="346494"/>
                  </a:lnTo>
                  <a:lnTo>
                    <a:pt x="1228598" y="324573"/>
                  </a:lnTo>
                  <a:close/>
                </a:path>
              </a:pathLst>
            </a:custGeom>
            <a:solidFill>
              <a:srgbClr val="FF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68092" y="5843282"/>
              <a:ext cx="1228725" cy="394335"/>
            </a:xfrm>
            <a:custGeom>
              <a:avLst/>
              <a:gdLst/>
              <a:ahLst/>
              <a:cxnLst/>
              <a:rect l="l" t="t" r="r" b="b"/>
              <a:pathLst>
                <a:path w="1228725" h="394335">
                  <a:moveTo>
                    <a:pt x="134746" y="383235"/>
                  </a:moveTo>
                  <a:lnTo>
                    <a:pt x="176656" y="381863"/>
                  </a:lnTo>
                  <a:lnTo>
                    <a:pt x="227202" y="381190"/>
                  </a:lnTo>
                  <a:lnTo>
                    <a:pt x="276351" y="380174"/>
                  </a:lnTo>
                  <a:lnTo>
                    <a:pt x="336042" y="374891"/>
                  </a:lnTo>
                  <a:lnTo>
                    <a:pt x="377317" y="337921"/>
                  </a:lnTo>
                  <a:lnTo>
                    <a:pt x="388493" y="313994"/>
                  </a:lnTo>
                  <a:lnTo>
                    <a:pt x="401065" y="290588"/>
                  </a:lnTo>
                  <a:lnTo>
                    <a:pt x="416813" y="274091"/>
                  </a:lnTo>
                  <a:lnTo>
                    <a:pt x="437388" y="266077"/>
                  </a:lnTo>
                  <a:lnTo>
                    <a:pt x="461137" y="263182"/>
                  </a:lnTo>
                  <a:lnTo>
                    <a:pt x="486409" y="264375"/>
                  </a:lnTo>
                  <a:lnTo>
                    <a:pt x="536067" y="276948"/>
                  </a:lnTo>
                  <a:lnTo>
                    <a:pt x="586232" y="303809"/>
                  </a:lnTo>
                  <a:lnTo>
                    <a:pt x="614807" y="332295"/>
                  </a:lnTo>
                  <a:lnTo>
                    <a:pt x="618363" y="348107"/>
                  </a:lnTo>
                  <a:lnTo>
                    <a:pt x="621664" y="362394"/>
                  </a:lnTo>
                  <a:lnTo>
                    <a:pt x="630682" y="372325"/>
                  </a:lnTo>
                  <a:lnTo>
                    <a:pt x="649351" y="377825"/>
                  </a:lnTo>
                  <a:lnTo>
                    <a:pt x="673862" y="380161"/>
                  </a:lnTo>
                  <a:lnTo>
                    <a:pt x="698119" y="378587"/>
                  </a:lnTo>
                  <a:lnTo>
                    <a:pt x="716152" y="372325"/>
                  </a:lnTo>
                  <a:lnTo>
                    <a:pt x="723645" y="358686"/>
                  </a:lnTo>
                  <a:lnTo>
                    <a:pt x="724662" y="338899"/>
                  </a:lnTo>
                  <a:lnTo>
                    <a:pt x="725677" y="318096"/>
                  </a:lnTo>
                  <a:lnTo>
                    <a:pt x="733170" y="301383"/>
                  </a:lnTo>
                  <a:lnTo>
                    <a:pt x="770127" y="280238"/>
                  </a:lnTo>
                  <a:lnTo>
                    <a:pt x="818769" y="268643"/>
                  </a:lnTo>
                  <a:lnTo>
                    <a:pt x="874902" y="264198"/>
                  </a:lnTo>
                  <a:lnTo>
                    <a:pt x="903858" y="266458"/>
                  </a:lnTo>
                  <a:lnTo>
                    <a:pt x="929894" y="274091"/>
                  </a:lnTo>
                  <a:lnTo>
                    <a:pt x="948563" y="290969"/>
                  </a:lnTo>
                  <a:lnTo>
                    <a:pt x="962532" y="315023"/>
                  </a:lnTo>
                  <a:lnTo>
                    <a:pt x="979424" y="339064"/>
                  </a:lnTo>
                  <a:lnTo>
                    <a:pt x="1006856" y="355955"/>
                  </a:lnTo>
                  <a:lnTo>
                    <a:pt x="1053972" y="364871"/>
                  </a:lnTo>
                  <a:lnTo>
                    <a:pt x="1114170" y="369252"/>
                  </a:lnTo>
                  <a:lnTo>
                    <a:pt x="1172209" y="368363"/>
                  </a:lnTo>
                  <a:lnTo>
                    <a:pt x="1212087" y="361416"/>
                  </a:lnTo>
                  <a:lnTo>
                    <a:pt x="1227835" y="346494"/>
                  </a:lnTo>
                  <a:lnTo>
                    <a:pt x="1228597" y="324573"/>
                  </a:lnTo>
                  <a:lnTo>
                    <a:pt x="1221105" y="299250"/>
                  </a:lnTo>
                  <a:lnTo>
                    <a:pt x="1202308" y="247154"/>
                  </a:lnTo>
                  <a:lnTo>
                    <a:pt x="1171574" y="190195"/>
                  </a:lnTo>
                  <a:lnTo>
                    <a:pt x="1131189" y="160896"/>
                  </a:lnTo>
                  <a:lnTo>
                    <a:pt x="1107820" y="158470"/>
                  </a:lnTo>
                  <a:lnTo>
                    <a:pt x="1081151" y="159270"/>
                  </a:lnTo>
                  <a:lnTo>
                    <a:pt x="1049655" y="159486"/>
                  </a:lnTo>
                  <a:lnTo>
                    <a:pt x="1008253" y="160248"/>
                  </a:lnTo>
                  <a:lnTo>
                    <a:pt x="959231" y="162902"/>
                  </a:lnTo>
                  <a:lnTo>
                    <a:pt x="912749" y="163842"/>
                  </a:lnTo>
                  <a:lnTo>
                    <a:pt x="878586" y="159486"/>
                  </a:lnTo>
                  <a:lnTo>
                    <a:pt x="862964" y="148107"/>
                  </a:lnTo>
                  <a:lnTo>
                    <a:pt x="859282" y="131864"/>
                  </a:lnTo>
                  <a:lnTo>
                    <a:pt x="858901" y="113068"/>
                  </a:lnTo>
                  <a:lnTo>
                    <a:pt x="852932" y="94005"/>
                  </a:lnTo>
                  <a:lnTo>
                    <a:pt x="842263" y="73025"/>
                  </a:lnTo>
                  <a:lnTo>
                    <a:pt x="830452" y="49656"/>
                  </a:lnTo>
                  <a:lnTo>
                    <a:pt x="812800" y="28003"/>
                  </a:lnTo>
                  <a:lnTo>
                    <a:pt x="784479" y="12141"/>
                  </a:lnTo>
                  <a:lnTo>
                    <a:pt x="741933" y="3657"/>
                  </a:lnTo>
                  <a:lnTo>
                    <a:pt x="688339" y="203"/>
                  </a:lnTo>
                  <a:lnTo>
                    <a:pt x="629412" y="0"/>
                  </a:lnTo>
                  <a:lnTo>
                    <a:pt x="570738" y="1231"/>
                  </a:lnTo>
                  <a:lnTo>
                    <a:pt x="521969" y="2019"/>
                  </a:lnTo>
                  <a:lnTo>
                    <a:pt x="469011" y="3149"/>
                  </a:lnTo>
                  <a:lnTo>
                    <a:pt x="416687" y="6070"/>
                  </a:lnTo>
                  <a:lnTo>
                    <a:pt x="369188" y="12230"/>
                  </a:lnTo>
                  <a:lnTo>
                    <a:pt x="331343" y="23063"/>
                  </a:lnTo>
                  <a:lnTo>
                    <a:pt x="289179" y="79679"/>
                  </a:lnTo>
                  <a:lnTo>
                    <a:pt x="276987" y="112598"/>
                  </a:lnTo>
                  <a:lnTo>
                    <a:pt x="254381" y="137668"/>
                  </a:lnTo>
                  <a:lnTo>
                    <a:pt x="214121" y="150202"/>
                  </a:lnTo>
                  <a:lnTo>
                    <a:pt x="164083" y="155397"/>
                  </a:lnTo>
                  <a:lnTo>
                    <a:pt x="114300" y="159918"/>
                  </a:lnTo>
                  <a:lnTo>
                    <a:pt x="74802" y="170408"/>
                  </a:lnTo>
                  <a:lnTo>
                    <a:pt x="29463" y="212356"/>
                  </a:lnTo>
                  <a:lnTo>
                    <a:pt x="6476" y="263182"/>
                  </a:lnTo>
                  <a:lnTo>
                    <a:pt x="0" y="319112"/>
                  </a:lnTo>
                  <a:lnTo>
                    <a:pt x="2412" y="346062"/>
                  </a:lnTo>
                  <a:lnTo>
                    <a:pt x="14986" y="388010"/>
                  </a:lnTo>
                  <a:lnTo>
                    <a:pt x="40639" y="394157"/>
                  </a:lnTo>
                  <a:lnTo>
                    <a:pt x="60959" y="393598"/>
                  </a:lnTo>
                  <a:lnTo>
                    <a:pt x="81280" y="390398"/>
                  </a:lnTo>
                  <a:lnTo>
                    <a:pt x="104775" y="386346"/>
                  </a:lnTo>
                  <a:lnTo>
                    <a:pt x="134746" y="38323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024751" y="5761164"/>
            <a:ext cx="1344930" cy="539115"/>
            <a:chOff x="7024751" y="5761164"/>
            <a:chExt cx="1344930" cy="539115"/>
          </a:xfrm>
        </p:grpSpPr>
        <p:sp>
          <p:nvSpPr>
            <p:cNvPr id="11" name="object 11"/>
            <p:cNvSpPr/>
            <p:nvPr/>
          </p:nvSpPr>
          <p:spPr>
            <a:xfrm>
              <a:off x="7450836" y="6129528"/>
              <a:ext cx="222503" cy="1706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48600" y="6129528"/>
              <a:ext cx="222503" cy="1706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31101" y="5767514"/>
              <a:ext cx="1332230" cy="469900"/>
            </a:xfrm>
            <a:custGeom>
              <a:avLst/>
              <a:gdLst/>
              <a:ahLst/>
              <a:cxnLst/>
              <a:rect l="l" t="t" r="r" b="b"/>
              <a:pathLst>
                <a:path w="1332229" h="469900">
                  <a:moveTo>
                    <a:pt x="1331722" y="386715"/>
                  </a:moveTo>
                  <a:lnTo>
                    <a:pt x="1323594" y="356565"/>
                  </a:lnTo>
                  <a:lnTo>
                    <a:pt x="1309878" y="314820"/>
                  </a:lnTo>
                  <a:lnTo>
                    <a:pt x="1309497" y="313601"/>
                  </a:lnTo>
                  <a:lnTo>
                    <a:pt x="1288288" y="259194"/>
                  </a:lnTo>
                  <a:lnTo>
                    <a:pt x="1248918" y="203123"/>
                  </a:lnTo>
                  <a:lnTo>
                    <a:pt x="1233170" y="195300"/>
                  </a:lnTo>
                  <a:lnTo>
                    <a:pt x="1226185" y="191795"/>
                  </a:lnTo>
                  <a:lnTo>
                    <a:pt x="1200912" y="188899"/>
                  </a:lnTo>
                  <a:lnTo>
                    <a:pt x="1171829" y="189877"/>
                  </a:lnTo>
                  <a:lnTo>
                    <a:pt x="1137666" y="190131"/>
                  </a:lnTo>
                  <a:lnTo>
                    <a:pt x="1092835" y="191046"/>
                  </a:lnTo>
                  <a:lnTo>
                    <a:pt x="1039749" y="194183"/>
                  </a:lnTo>
                  <a:lnTo>
                    <a:pt x="989330" y="195300"/>
                  </a:lnTo>
                  <a:lnTo>
                    <a:pt x="952373" y="190131"/>
                  </a:lnTo>
                  <a:lnTo>
                    <a:pt x="935355" y="176580"/>
                  </a:lnTo>
                  <a:lnTo>
                    <a:pt x="931545" y="157226"/>
                  </a:lnTo>
                  <a:lnTo>
                    <a:pt x="931037" y="134835"/>
                  </a:lnTo>
                  <a:lnTo>
                    <a:pt x="924560" y="112141"/>
                  </a:lnTo>
                  <a:lnTo>
                    <a:pt x="900176" y="59347"/>
                  </a:lnTo>
                  <a:lnTo>
                    <a:pt x="850392" y="14668"/>
                  </a:lnTo>
                  <a:lnTo>
                    <a:pt x="770382" y="1511"/>
                  </a:lnTo>
                  <a:lnTo>
                    <a:pt x="720852" y="0"/>
                  </a:lnTo>
                  <a:lnTo>
                    <a:pt x="669290" y="419"/>
                  </a:lnTo>
                  <a:lnTo>
                    <a:pt x="508381" y="3949"/>
                  </a:lnTo>
                  <a:lnTo>
                    <a:pt x="451612" y="7442"/>
                  </a:lnTo>
                  <a:lnTo>
                    <a:pt x="400177" y="14770"/>
                  </a:lnTo>
                  <a:lnTo>
                    <a:pt x="359156" y="27660"/>
                  </a:lnTo>
                  <a:lnTo>
                    <a:pt x="328549" y="56299"/>
                  </a:lnTo>
                  <a:lnTo>
                    <a:pt x="313436" y="95084"/>
                  </a:lnTo>
                  <a:lnTo>
                    <a:pt x="300228" y="134277"/>
                  </a:lnTo>
                  <a:lnTo>
                    <a:pt x="275717" y="164134"/>
                  </a:lnTo>
                  <a:lnTo>
                    <a:pt x="232029" y="179057"/>
                  </a:lnTo>
                  <a:lnTo>
                    <a:pt x="177800" y="185254"/>
                  </a:lnTo>
                  <a:lnTo>
                    <a:pt x="123825" y="190639"/>
                  </a:lnTo>
                  <a:lnTo>
                    <a:pt x="81026" y="203123"/>
                  </a:lnTo>
                  <a:lnTo>
                    <a:pt x="31750" y="253085"/>
                  </a:lnTo>
                  <a:lnTo>
                    <a:pt x="6858" y="313601"/>
                  </a:lnTo>
                  <a:lnTo>
                    <a:pt x="0" y="380212"/>
                  </a:lnTo>
                  <a:lnTo>
                    <a:pt x="2540" y="412305"/>
                  </a:lnTo>
                  <a:lnTo>
                    <a:pt x="10922" y="452818"/>
                  </a:lnTo>
                  <a:lnTo>
                    <a:pt x="43942" y="469569"/>
                  </a:lnTo>
                  <a:lnTo>
                    <a:pt x="66040" y="468909"/>
                  </a:lnTo>
                  <a:lnTo>
                    <a:pt x="88011" y="465112"/>
                  </a:lnTo>
                  <a:lnTo>
                    <a:pt x="113538" y="460286"/>
                  </a:lnTo>
                  <a:lnTo>
                    <a:pt x="145923" y="456577"/>
                  </a:lnTo>
                  <a:lnTo>
                    <a:pt x="191262" y="454952"/>
                  </a:lnTo>
                  <a:lnTo>
                    <a:pt x="299593" y="452920"/>
                  </a:lnTo>
                  <a:lnTo>
                    <a:pt x="340614" y="450075"/>
                  </a:lnTo>
                  <a:lnTo>
                    <a:pt x="385572" y="436067"/>
                  </a:lnTo>
                  <a:lnTo>
                    <a:pt x="409067" y="402602"/>
                  </a:lnTo>
                  <a:lnTo>
                    <a:pt x="421132" y="374116"/>
                  </a:lnTo>
                  <a:lnTo>
                    <a:pt x="434721" y="346252"/>
                  </a:lnTo>
                  <a:lnTo>
                    <a:pt x="451866" y="326605"/>
                  </a:lnTo>
                  <a:lnTo>
                    <a:pt x="474091" y="317055"/>
                  </a:lnTo>
                  <a:lnTo>
                    <a:pt x="499872" y="313601"/>
                  </a:lnTo>
                  <a:lnTo>
                    <a:pt x="527177" y="315023"/>
                  </a:lnTo>
                  <a:lnTo>
                    <a:pt x="609346" y="344881"/>
                  </a:lnTo>
                  <a:lnTo>
                    <a:pt x="655701" y="378587"/>
                  </a:lnTo>
                  <a:lnTo>
                    <a:pt x="670179" y="414743"/>
                  </a:lnTo>
                  <a:lnTo>
                    <a:pt x="673735" y="431749"/>
                  </a:lnTo>
                  <a:lnTo>
                    <a:pt x="683514" y="443585"/>
                  </a:lnTo>
                  <a:lnTo>
                    <a:pt x="703834" y="450126"/>
                  </a:lnTo>
                  <a:lnTo>
                    <a:pt x="730377" y="452920"/>
                  </a:lnTo>
                  <a:lnTo>
                    <a:pt x="756793" y="451040"/>
                  </a:lnTo>
                  <a:lnTo>
                    <a:pt x="776224" y="443585"/>
                  </a:lnTo>
                  <a:lnTo>
                    <a:pt x="784352" y="427329"/>
                  </a:lnTo>
                  <a:lnTo>
                    <a:pt x="786638" y="378993"/>
                  </a:lnTo>
                  <a:lnTo>
                    <a:pt x="794766" y="359092"/>
                  </a:lnTo>
                  <a:lnTo>
                    <a:pt x="834771" y="333921"/>
                  </a:lnTo>
                  <a:lnTo>
                    <a:pt x="887476" y="320103"/>
                  </a:lnTo>
                  <a:lnTo>
                    <a:pt x="948309" y="314820"/>
                  </a:lnTo>
                  <a:lnTo>
                    <a:pt x="979805" y="317512"/>
                  </a:lnTo>
                  <a:lnTo>
                    <a:pt x="1007999" y="326605"/>
                  </a:lnTo>
                  <a:lnTo>
                    <a:pt x="1028192" y="346710"/>
                  </a:lnTo>
                  <a:lnTo>
                    <a:pt x="1043305" y="375335"/>
                  </a:lnTo>
                  <a:lnTo>
                    <a:pt x="1061593" y="403974"/>
                  </a:lnTo>
                  <a:lnTo>
                    <a:pt x="1091311" y="424078"/>
                  </a:lnTo>
                  <a:lnTo>
                    <a:pt x="1130554" y="432968"/>
                  </a:lnTo>
                  <a:lnTo>
                    <a:pt x="1180973" y="438531"/>
                  </a:lnTo>
                  <a:lnTo>
                    <a:pt x="1234186" y="440296"/>
                  </a:lnTo>
                  <a:lnTo>
                    <a:pt x="1281303" y="437807"/>
                  </a:lnTo>
                  <a:lnTo>
                    <a:pt x="1313815" y="430580"/>
                  </a:lnTo>
                  <a:lnTo>
                    <a:pt x="1330960" y="412813"/>
                  </a:lnTo>
                  <a:lnTo>
                    <a:pt x="1331722" y="386715"/>
                  </a:lnTo>
                  <a:close/>
                </a:path>
              </a:pathLst>
            </a:custGeom>
            <a:solidFill>
              <a:srgbClr val="FF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31101" y="5767514"/>
              <a:ext cx="1332230" cy="469900"/>
            </a:xfrm>
            <a:custGeom>
              <a:avLst/>
              <a:gdLst/>
              <a:ahLst/>
              <a:cxnLst/>
              <a:rect l="l" t="t" r="r" b="b"/>
              <a:pathLst>
                <a:path w="1332229" h="469900">
                  <a:moveTo>
                    <a:pt x="145923" y="456577"/>
                  </a:moveTo>
                  <a:lnTo>
                    <a:pt x="191262" y="454952"/>
                  </a:lnTo>
                  <a:lnTo>
                    <a:pt x="246125" y="454139"/>
                  </a:lnTo>
                  <a:lnTo>
                    <a:pt x="299466" y="452920"/>
                  </a:lnTo>
                  <a:lnTo>
                    <a:pt x="340614" y="450075"/>
                  </a:lnTo>
                  <a:lnTo>
                    <a:pt x="385572" y="436067"/>
                  </a:lnTo>
                  <a:lnTo>
                    <a:pt x="409067" y="402602"/>
                  </a:lnTo>
                  <a:lnTo>
                    <a:pt x="421131" y="374116"/>
                  </a:lnTo>
                  <a:lnTo>
                    <a:pt x="434721" y="346252"/>
                  </a:lnTo>
                  <a:lnTo>
                    <a:pt x="451866" y="326605"/>
                  </a:lnTo>
                  <a:lnTo>
                    <a:pt x="474091" y="317055"/>
                  </a:lnTo>
                  <a:lnTo>
                    <a:pt x="499872" y="313601"/>
                  </a:lnTo>
                  <a:lnTo>
                    <a:pt x="527176" y="315023"/>
                  </a:lnTo>
                  <a:lnTo>
                    <a:pt x="581025" y="329996"/>
                  </a:lnTo>
                  <a:lnTo>
                    <a:pt x="635380" y="361988"/>
                  </a:lnTo>
                  <a:lnTo>
                    <a:pt x="666369" y="395897"/>
                  </a:lnTo>
                  <a:lnTo>
                    <a:pt x="670178" y="414743"/>
                  </a:lnTo>
                  <a:lnTo>
                    <a:pt x="673734" y="431749"/>
                  </a:lnTo>
                  <a:lnTo>
                    <a:pt x="683514" y="443585"/>
                  </a:lnTo>
                  <a:lnTo>
                    <a:pt x="703833" y="450126"/>
                  </a:lnTo>
                  <a:lnTo>
                    <a:pt x="730376" y="452920"/>
                  </a:lnTo>
                  <a:lnTo>
                    <a:pt x="756793" y="451040"/>
                  </a:lnTo>
                  <a:lnTo>
                    <a:pt x="776224" y="443585"/>
                  </a:lnTo>
                  <a:lnTo>
                    <a:pt x="784351" y="427329"/>
                  </a:lnTo>
                  <a:lnTo>
                    <a:pt x="785495" y="403771"/>
                  </a:lnTo>
                  <a:lnTo>
                    <a:pt x="786638" y="378993"/>
                  </a:lnTo>
                  <a:lnTo>
                    <a:pt x="794766" y="359092"/>
                  </a:lnTo>
                  <a:lnTo>
                    <a:pt x="834771" y="333921"/>
                  </a:lnTo>
                  <a:lnTo>
                    <a:pt x="887476" y="320103"/>
                  </a:lnTo>
                  <a:lnTo>
                    <a:pt x="948308" y="314820"/>
                  </a:lnTo>
                  <a:lnTo>
                    <a:pt x="979804" y="317512"/>
                  </a:lnTo>
                  <a:lnTo>
                    <a:pt x="1007999" y="326605"/>
                  </a:lnTo>
                  <a:lnTo>
                    <a:pt x="1028192" y="346710"/>
                  </a:lnTo>
                  <a:lnTo>
                    <a:pt x="1043304" y="375335"/>
                  </a:lnTo>
                  <a:lnTo>
                    <a:pt x="1061593" y="403974"/>
                  </a:lnTo>
                  <a:lnTo>
                    <a:pt x="1091310" y="424078"/>
                  </a:lnTo>
                  <a:lnTo>
                    <a:pt x="1130553" y="432968"/>
                  </a:lnTo>
                  <a:lnTo>
                    <a:pt x="1180973" y="438531"/>
                  </a:lnTo>
                  <a:lnTo>
                    <a:pt x="1234185" y="440296"/>
                  </a:lnTo>
                  <a:lnTo>
                    <a:pt x="1281302" y="437807"/>
                  </a:lnTo>
                  <a:lnTo>
                    <a:pt x="1313815" y="430580"/>
                  </a:lnTo>
                  <a:lnTo>
                    <a:pt x="1330959" y="412813"/>
                  </a:lnTo>
                  <a:lnTo>
                    <a:pt x="1331722" y="386715"/>
                  </a:lnTo>
                  <a:lnTo>
                    <a:pt x="1323594" y="356565"/>
                  </a:lnTo>
                  <a:lnTo>
                    <a:pt x="1303274" y="294513"/>
                  </a:lnTo>
                  <a:lnTo>
                    <a:pt x="1288288" y="259181"/>
                  </a:lnTo>
                  <a:lnTo>
                    <a:pt x="1248918" y="203123"/>
                  </a:lnTo>
                  <a:lnTo>
                    <a:pt x="1200912" y="188899"/>
                  </a:lnTo>
                  <a:lnTo>
                    <a:pt x="1171828" y="189877"/>
                  </a:lnTo>
                  <a:lnTo>
                    <a:pt x="1137666" y="190131"/>
                  </a:lnTo>
                  <a:lnTo>
                    <a:pt x="1092834" y="191046"/>
                  </a:lnTo>
                  <a:lnTo>
                    <a:pt x="1039749" y="194183"/>
                  </a:lnTo>
                  <a:lnTo>
                    <a:pt x="989329" y="195300"/>
                  </a:lnTo>
                  <a:lnTo>
                    <a:pt x="952373" y="190131"/>
                  </a:lnTo>
                  <a:lnTo>
                    <a:pt x="935354" y="176580"/>
                  </a:lnTo>
                  <a:lnTo>
                    <a:pt x="931545" y="157226"/>
                  </a:lnTo>
                  <a:lnTo>
                    <a:pt x="931037" y="134835"/>
                  </a:lnTo>
                  <a:lnTo>
                    <a:pt x="924559" y="112141"/>
                  </a:lnTo>
                  <a:lnTo>
                    <a:pt x="913002" y="87160"/>
                  </a:lnTo>
                  <a:lnTo>
                    <a:pt x="900176" y="59347"/>
                  </a:lnTo>
                  <a:lnTo>
                    <a:pt x="881126" y="33553"/>
                  </a:lnTo>
                  <a:lnTo>
                    <a:pt x="850392" y="14668"/>
                  </a:lnTo>
                  <a:lnTo>
                    <a:pt x="814577" y="6032"/>
                  </a:lnTo>
                  <a:lnTo>
                    <a:pt x="770381" y="1511"/>
                  </a:lnTo>
                  <a:lnTo>
                    <a:pt x="720851" y="0"/>
                  </a:lnTo>
                  <a:lnTo>
                    <a:pt x="669290" y="419"/>
                  </a:lnTo>
                  <a:lnTo>
                    <a:pt x="618617" y="1663"/>
                  </a:lnTo>
                  <a:lnTo>
                    <a:pt x="565657" y="2603"/>
                  </a:lnTo>
                  <a:lnTo>
                    <a:pt x="508380" y="3949"/>
                  </a:lnTo>
                  <a:lnTo>
                    <a:pt x="451612" y="7442"/>
                  </a:lnTo>
                  <a:lnTo>
                    <a:pt x="400176" y="14770"/>
                  </a:lnTo>
                  <a:lnTo>
                    <a:pt x="359155" y="27660"/>
                  </a:lnTo>
                  <a:lnTo>
                    <a:pt x="328549" y="56299"/>
                  </a:lnTo>
                  <a:lnTo>
                    <a:pt x="313435" y="95084"/>
                  </a:lnTo>
                  <a:lnTo>
                    <a:pt x="300227" y="134277"/>
                  </a:lnTo>
                  <a:lnTo>
                    <a:pt x="275717" y="164134"/>
                  </a:lnTo>
                  <a:lnTo>
                    <a:pt x="232028" y="179057"/>
                  </a:lnTo>
                  <a:lnTo>
                    <a:pt x="177800" y="185254"/>
                  </a:lnTo>
                  <a:lnTo>
                    <a:pt x="123825" y="190639"/>
                  </a:lnTo>
                  <a:lnTo>
                    <a:pt x="81025" y="203123"/>
                  </a:lnTo>
                  <a:lnTo>
                    <a:pt x="31750" y="253085"/>
                  </a:lnTo>
                  <a:lnTo>
                    <a:pt x="6857" y="313601"/>
                  </a:lnTo>
                  <a:lnTo>
                    <a:pt x="0" y="380212"/>
                  </a:lnTo>
                  <a:lnTo>
                    <a:pt x="2540" y="412305"/>
                  </a:lnTo>
                  <a:lnTo>
                    <a:pt x="10922" y="452818"/>
                  </a:lnTo>
                  <a:lnTo>
                    <a:pt x="43942" y="469569"/>
                  </a:lnTo>
                  <a:lnTo>
                    <a:pt x="66040" y="468909"/>
                  </a:lnTo>
                  <a:lnTo>
                    <a:pt x="88010" y="465112"/>
                  </a:lnTo>
                  <a:lnTo>
                    <a:pt x="113538" y="460286"/>
                  </a:lnTo>
                  <a:lnTo>
                    <a:pt x="145923" y="45657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48268" y="5408167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59379" y="5503265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504D"/>
                </a:solidFill>
                <a:latin typeface="Times New Roman"/>
                <a:cs typeface="Times New Roman"/>
              </a:rPr>
              <a:t>k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45589" y="4429759"/>
            <a:ext cx="5508625" cy="1479550"/>
            <a:chOff x="1545589" y="4429759"/>
            <a:chExt cx="5508625" cy="1479550"/>
          </a:xfrm>
        </p:grpSpPr>
        <p:sp>
          <p:nvSpPr>
            <p:cNvPr id="18" name="object 18"/>
            <p:cNvSpPr/>
            <p:nvPr/>
          </p:nvSpPr>
          <p:spPr>
            <a:xfrm>
              <a:off x="1604137" y="4707127"/>
              <a:ext cx="935990" cy="1202055"/>
            </a:xfrm>
            <a:custGeom>
              <a:avLst/>
              <a:gdLst/>
              <a:ahLst/>
              <a:cxnLst/>
              <a:rect l="l" t="t" r="r" b="b"/>
              <a:pathLst>
                <a:path w="935989" h="1202054">
                  <a:moveTo>
                    <a:pt x="123063" y="120904"/>
                  </a:moveTo>
                  <a:lnTo>
                    <a:pt x="30226" y="0"/>
                  </a:lnTo>
                  <a:lnTo>
                    <a:pt x="0" y="23241"/>
                  </a:lnTo>
                  <a:lnTo>
                    <a:pt x="92837" y="144145"/>
                  </a:lnTo>
                  <a:lnTo>
                    <a:pt x="123063" y="120904"/>
                  </a:lnTo>
                  <a:close/>
                </a:path>
                <a:path w="935989" h="1202054">
                  <a:moveTo>
                    <a:pt x="285623" y="332359"/>
                  </a:moveTo>
                  <a:lnTo>
                    <a:pt x="192786" y="211582"/>
                  </a:lnTo>
                  <a:lnTo>
                    <a:pt x="162560" y="234696"/>
                  </a:lnTo>
                  <a:lnTo>
                    <a:pt x="255397" y="355600"/>
                  </a:lnTo>
                  <a:lnTo>
                    <a:pt x="285623" y="332359"/>
                  </a:lnTo>
                  <a:close/>
                </a:path>
                <a:path w="935989" h="1202054">
                  <a:moveTo>
                    <a:pt x="448056" y="543941"/>
                  </a:moveTo>
                  <a:lnTo>
                    <a:pt x="355219" y="423037"/>
                  </a:lnTo>
                  <a:lnTo>
                    <a:pt x="324993" y="446278"/>
                  </a:lnTo>
                  <a:lnTo>
                    <a:pt x="417830" y="567055"/>
                  </a:lnTo>
                  <a:lnTo>
                    <a:pt x="448056" y="543941"/>
                  </a:lnTo>
                  <a:close/>
                </a:path>
                <a:path w="935989" h="1202054">
                  <a:moveTo>
                    <a:pt x="610489" y="755396"/>
                  </a:moveTo>
                  <a:lnTo>
                    <a:pt x="517652" y="634492"/>
                  </a:lnTo>
                  <a:lnTo>
                    <a:pt x="487426" y="657733"/>
                  </a:lnTo>
                  <a:lnTo>
                    <a:pt x="580263" y="778637"/>
                  </a:lnTo>
                  <a:lnTo>
                    <a:pt x="610489" y="755396"/>
                  </a:lnTo>
                  <a:close/>
                </a:path>
                <a:path w="935989" h="1202054">
                  <a:moveTo>
                    <a:pt x="773049" y="966889"/>
                  </a:moveTo>
                  <a:lnTo>
                    <a:pt x="680212" y="846074"/>
                  </a:lnTo>
                  <a:lnTo>
                    <a:pt x="649986" y="869188"/>
                  </a:lnTo>
                  <a:lnTo>
                    <a:pt x="742823" y="990104"/>
                  </a:lnTo>
                  <a:lnTo>
                    <a:pt x="773049" y="966889"/>
                  </a:lnTo>
                  <a:close/>
                </a:path>
                <a:path w="935989" h="1202054">
                  <a:moveTo>
                    <a:pt x="935482" y="1178382"/>
                  </a:moveTo>
                  <a:lnTo>
                    <a:pt x="842645" y="1057529"/>
                  </a:lnTo>
                  <a:lnTo>
                    <a:pt x="812419" y="1080744"/>
                  </a:lnTo>
                  <a:lnTo>
                    <a:pt x="905256" y="1201597"/>
                  </a:lnTo>
                  <a:lnTo>
                    <a:pt x="935482" y="1178382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45589" y="4429759"/>
              <a:ext cx="5508625" cy="1419225"/>
            </a:xfrm>
            <a:custGeom>
              <a:avLst/>
              <a:gdLst/>
              <a:ahLst/>
              <a:cxnLst/>
              <a:rect l="l" t="t" r="r" b="b"/>
              <a:pathLst>
                <a:path w="5508625" h="1419225">
                  <a:moveTo>
                    <a:pt x="9397" y="0"/>
                  </a:moveTo>
                  <a:lnTo>
                    <a:pt x="0" y="36956"/>
                  </a:lnTo>
                  <a:lnTo>
                    <a:pt x="5498973" y="1418780"/>
                  </a:lnTo>
                  <a:lnTo>
                    <a:pt x="5508370" y="1381823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439417" y="4392803"/>
            <a:ext cx="125730" cy="247015"/>
            <a:chOff x="1439417" y="4392803"/>
            <a:chExt cx="125730" cy="247015"/>
          </a:xfrm>
        </p:grpSpPr>
        <p:sp>
          <p:nvSpPr>
            <p:cNvPr id="21" name="object 21"/>
            <p:cNvSpPr/>
            <p:nvPr/>
          </p:nvSpPr>
          <p:spPr>
            <a:xfrm>
              <a:off x="1448561" y="4496562"/>
              <a:ext cx="116204" cy="1431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39417" y="4392803"/>
              <a:ext cx="124840" cy="1108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2650" y="429209"/>
            <a:ext cx="48298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90" dirty="0"/>
              <a:t>Near/Far </a:t>
            </a:r>
            <a:r>
              <a:rPr sz="4400" spc="-180" dirty="0"/>
              <a:t>Problem</a:t>
            </a:r>
            <a:r>
              <a:rPr sz="4400" spc="-390" dirty="0"/>
              <a:t> </a:t>
            </a:r>
            <a:r>
              <a:rPr sz="4400" spc="-130" dirty="0"/>
              <a:t>(II)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635" y="4260341"/>
            <a:ext cx="7839075" cy="139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i="1" dirty="0">
                <a:latin typeface="Carlito"/>
                <a:cs typeface="Carlito"/>
              </a:rPr>
              <a:t>K</a:t>
            </a:r>
            <a:r>
              <a:rPr sz="2800" i="1" spc="-30" dirty="0">
                <a:latin typeface="Carlito"/>
                <a:cs typeface="Carlito"/>
              </a:rPr>
              <a:t> </a:t>
            </a:r>
            <a:r>
              <a:rPr sz="2800" spc="-90" dirty="0">
                <a:latin typeface="Arial"/>
                <a:cs typeface="Arial"/>
              </a:rPr>
              <a:t>interferers,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one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strong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interfering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signal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dominates  </a:t>
            </a:r>
            <a:r>
              <a:rPr sz="2800" spc="-114" dirty="0">
                <a:latin typeface="Arial"/>
                <a:cs typeface="Arial"/>
              </a:rPr>
              <a:t>performance</a:t>
            </a:r>
            <a:endParaRPr sz="28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70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280" dirty="0">
                <a:latin typeface="Arial"/>
                <a:cs typeface="Arial"/>
              </a:rPr>
              <a:t>Can </a:t>
            </a:r>
            <a:r>
              <a:rPr sz="2800" spc="-85" dirty="0">
                <a:latin typeface="Arial"/>
                <a:cs typeface="Arial"/>
              </a:rPr>
              <a:t>result </a:t>
            </a:r>
            <a:r>
              <a:rPr sz="2800" spc="-30" dirty="0">
                <a:latin typeface="Arial"/>
                <a:cs typeface="Arial"/>
              </a:rPr>
              <a:t>in </a:t>
            </a:r>
            <a:r>
              <a:rPr sz="2800" spc="-120" dirty="0">
                <a:latin typeface="Arial"/>
                <a:cs typeface="Arial"/>
              </a:rPr>
              <a:t>capacity </a:t>
            </a:r>
            <a:r>
              <a:rPr sz="2800" spc="-190" dirty="0">
                <a:latin typeface="Arial"/>
                <a:cs typeface="Arial"/>
              </a:rPr>
              <a:t>losses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335" dirty="0">
                <a:latin typeface="Arial"/>
                <a:cs typeface="Arial"/>
              </a:rPr>
              <a:t> </a:t>
            </a:r>
            <a:r>
              <a:rPr sz="2800" spc="-195" dirty="0">
                <a:latin typeface="Arial"/>
                <a:cs typeface="Arial"/>
              </a:rPr>
              <a:t>10-30%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70200" y="2877503"/>
            <a:ext cx="4841240" cy="752475"/>
            <a:chOff x="2870200" y="2877503"/>
            <a:chExt cx="4841240" cy="752475"/>
          </a:xfrm>
        </p:grpSpPr>
        <p:sp>
          <p:nvSpPr>
            <p:cNvPr id="5" name="object 5"/>
            <p:cNvSpPr/>
            <p:nvPr/>
          </p:nvSpPr>
          <p:spPr>
            <a:xfrm>
              <a:off x="2910459" y="2946019"/>
              <a:ext cx="4781550" cy="677545"/>
            </a:xfrm>
            <a:custGeom>
              <a:avLst/>
              <a:gdLst/>
              <a:ahLst/>
              <a:cxnLst/>
              <a:rect l="l" t="t" r="r" b="b"/>
              <a:pathLst>
                <a:path w="4781550" h="677545">
                  <a:moveTo>
                    <a:pt x="2071751" y="84835"/>
                  </a:moveTo>
                  <a:lnTo>
                    <a:pt x="1919224" y="558926"/>
                  </a:lnTo>
                </a:path>
                <a:path w="4781550" h="677545">
                  <a:moveTo>
                    <a:pt x="3861054" y="84835"/>
                  </a:moveTo>
                  <a:lnTo>
                    <a:pt x="3708781" y="558926"/>
                  </a:lnTo>
                </a:path>
                <a:path w="4781550" h="677545">
                  <a:moveTo>
                    <a:pt x="0" y="455294"/>
                  </a:moveTo>
                  <a:lnTo>
                    <a:pt x="32512" y="421513"/>
                  </a:lnTo>
                </a:path>
                <a:path w="4781550" h="677545">
                  <a:moveTo>
                    <a:pt x="33274" y="420623"/>
                  </a:moveTo>
                  <a:lnTo>
                    <a:pt x="113157" y="676655"/>
                  </a:lnTo>
                </a:path>
                <a:path w="4781550" h="677545">
                  <a:moveTo>
                    <a:pt x="113157" y="677544"/>
                  </a:moveTo>
                  <a:lnTo>
                    <a:pt x="202565" y="888"/>
                  </a:lnTo>
                </a:path>
                <a:path w="4781550" h="677545">
                  <a:moveTo>
                    <a:pt x="202565" y="0"/>
                  </a:moveTo>
                  <a:lnTo>
                    <a:pt x="478155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5698" y="3371469"/>
              <a:ext cx="105409" cy="2401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8013" y="2925952"/>
              <a:ext cx="4785995" cy="626110"/>
            </a:xfrm>
            <a:custGeom>
              <a:avLst/>
              <a:gdLst/>
              <a:ahLst/>
              <a:cxnLst/>
              <a:rect l="l" t="t" r="r" b="b"/>
              <a:pathLst>
                <a:path w="4785995" h="626110">
                  <a:moveTo>
                    <a:pt x="57150" y="445516"/>
                  </a:moveTo>
                  <a:lnTo>
                    <a:pt x="45974" y="411734"/>
                  </a:lnTo>
                  <a:lnTo>
                    <a:pt x="0" y="459740"/>
                  </a:lnTo>
                  <a:lnTo>
                    <a:pt x="8128" y="466852"/>
                  </a:lnTo>
                  <a:lnTo>
                    <a:pt x="27686" y="445516"/>
                  </a:lnTo>
                  <a:lnTo>
                    <a:pt x="57150" y="445516"/>
                  </a:lnTo>
                  <a:close/>
                </a:path>
                <a:path w="4785995" h="626110">
                  <a:moveTo>
                    <a:pt x="4785487" y="0"/>
                  </a:moveTo>
                  <a:lnTo>
                    <a:pt x="198374" y="0"/>
                  </a:lnTo>
                  <a:lnTo>
                    <a:pt x="116459" y="626110"/>
                  </a:lnTo>
                  <a:lnTo>
                    <a:pt x="133096" y="626110"/>
                  </a:lnTo>
                  <a:lnTo>
                    <a:pt x="212598" y="16891"/>
                  </a:lnTo>
                  <a:lnTo>
                    <a:pt x="4785487" y="16891"/>
                  </a:lnTo>
                  <a:lnTo>
                    <a:pt x="47854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70200" y="2884170"/>
              <a:ext cx="4841240" cy="0"/>
            </a:xfrm>
            <a:custGeom>
              <a:avLst/>
              <a:gdLst/>
              <a:ahLst/>
              <a:cxnLst/>
              <a:rect l="l" t="t" r="r" b="b"/>
              <a:pathLst>
                <a:path w="4841240">
                  <a:moveTo>
                    <a:pt x="0" y="0"/>
                  </a:moveTo>
                  <a:lnTo>
                    <a:pt x="4841113" y="0"/>
                  </a:lnTo>
                </a:path>
              </a:pathLst>
            </a:custGeom>
            <a:ln w="133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96332" y="2489149"/>
            <a:ext cx="149225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spc="-5" dirty="0">
                <a:latin typeface="Times New Roman"/>
                <a:cs typeface="Times New Roman"/>
              </a:rPr>
              <a:t>1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4038" y="280581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b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93184" y="3014853"/>
            <a:ext cx="361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 </a:t>
            </a:r>
            <a:r>
              <a:rPr sz="1800" i="1" dirty="0">
                <a:latin typeface="Times New Roman"/>
                <a:cs typeface="Times New Roman"/>
              </a:rPr>
              <a:t>k</a:t>
            </a:r>
            <a:r>
              <a:rPr sz="1800" i="1" spc="-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8841" y="3145027"/>
            <a:ext cx="55308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Times New Roman"/>
                <a:cs typeface="Times New Roman"/>
              </a:rPr>
              <a:t>3 </a:t>
            </a:r>
            <a:r>
              <a:rPr sz="1950" i="1" spc="-5" dirty="0">
                <a:latin typeface="Times New Roman"/>
                <a:cs typeface="Times New Roman"/>
              </a:rPr>
              <a:t>E</a:t>
            </a:r>
            <a:r>
              <a:rPr sz="1950" i="1" spc="-350" dirty="0">
                <a:latin typeface="Times New Roman"/>
                <a:cs typeface="Times New Roman"/>
              </a:rPr>
              <a:t> </a:t>
            </a:r>
            <a:r>
              <a:rPr sz="2700" i="1" baseline="-21604" dirty="0">
                <a:latin typeface="Times New Roman"/>
                <a:cs typeface="Times New Roman"/>
              </a:rPr>
              <a:t>b</a:t>
            </a:r>
            <a:endParaRPr sz="2700" baseline="-21604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59193" y="3145027"/>
            <a:ext cx="56324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Times New Roman"/>
                <a:cs typeface="Times New Roman"/>
              </a:rPr>
              <a:t>2 </a:t>
            </a:r>
            <a:r>
              <a:rPr sz="1950" i="1" spc="-5" dirty="0">
                <a:latin typeface="Times New Roman"/>
                <a:cs typeface="Times New Roman"/>
              </a:rPr>
              <a:t>E</a:t>
            </a:r>
            <a:r>
              <a:rPr sz="1950" i="1" spc="-270" dirty="0">
                <a:latin typeface="Times New Roman"/>
                <a:cs typeface="Times New Roman"/>
              </a:rPr>
              <a:t> </a:t>
            </a:r>
            <a:r>
              <a:rPr sz="2700" i="1" baseline="-21604" dirty="0">
                <a:latin typeface="Times New Roman"/>
                <a:cs typeface="Times New Roman"/>
              </a:rPr>
              <a:t>b</a:t>
            </a:r>
            <a:endParaRPr sz="2700" baseline="-21604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91229" y="298259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11576" y="2174240"/>
            <a:ext cx="12065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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28331" y="2147775"/>
            <a:ext cx="120650" cy="6724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950" spc="-5" dirty="0">
                <a:latin typeface="Symbol"/>
                <a:cs typeface="Symbol"/>
              </a:rPr>
              <a:t>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09064" y="2648457"/>
            <a:ext cx="128143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P	</a:t>
            </a:r>
            <a:r>
              <a:rPr sz="3525" spc="-30" baseline="24822" dirty="0">
                <a:latin typeface="Symbol"/>
                <a:cs typeface="Symbol"/>
              </a:rPr>
              <a:t></a:t>
            </a:r>
            <a:r>
              <a:rPr sz="2700" spc="-30" baseline="35493" dirty="0">
                <a:latin typeface="Times New Roman"/>
                <a:cs typeface="Times New Roman"/>
              </a:rPr>
              <a:t>1 </a:t>
            </a:r>
            <a:r>
              <a:rPr sz="3525" spc="142" baseline="24822" dirty="0">
                <a:latin typeface="Symbol"/>
                <a:cs typeface="Symbol"/>
              </a:rPr>
              <a:t></a:t>
            </a:r>
            <a:r>
              <a:rPr sz="1950" spc="95" dirty="0">
                <a:latin typeface="Symbol"/>
                <a:cs typeface="Symbol"/>
              </a:rPr>
              <a:t></a:t>
            </a:r>
            <a:r>
              <a:rPr sz="1950" spc="95" dirty="0">
                <a:latin typeface="Times New Roman"/>
                <a:cs typeface="Times New Roman"/>
              </a:rPr>
              <a:t> </a:t>
            </a:r>
            <a:r>
              <a:rPr sz="1950" i="1" spc="-5" dirty="0">
                <a:latin typeface="Times New Roman"/>
                <a:cs typeface="Times New Roman"/>
              </a:rPr>
              <a:t>Q</a:t>
            </a:r>
            <a:r>
              <a:rPr sz="1950" i="1" spc="-250" dirty="0">
                <a:latin typeface="Times New Roman"/>
                <a:cs typeface="Times New Roman"/>
              </a:rPr>
              <a:t> </a:t>
            </a:r>
            <a:r>
              <a:rPr sz="2925" spc="-7" baseline="38461" dirty="0">
                <a:latin typeface="Symbol"/>
                <a:cs typeface="Symbol"/>
              </a:rPr>
              <a:t></a:t>
            </a:r>
            <a:endParaRPr sz="2925" baseline="38461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04179" y="3016758"/>
            <a:ext cx="305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Times New Roman"/>
                <a:cs typeface="Times New Roman"/>
              </a:rPr>
              <a:t>(</a:t>
            </a:r>
            <a:r>
              <a:rPr sz="1800" spc="55" dirty="0">
                <a:latin typeface="Times New Roman"/>
                <a:cs typeface="Times New Roman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36665" y="3120644"/>
            <a:ext cx="74739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2105" algn="l"/>
              </a:tabLst>
            </a:pPr>
            <a:r>
              <a:rPr sz="1950" i="1" spc="-5" dirty="0">
                <a:latin typeface="Times New Roman"/>
                <a:cs typeface="Times New Roman"/>
              </a:rPr>
              <a:t>N	</a:t>
            </a:r>
            <a:r>
              <a:rPr sz="1950" spc="-5" dirty="0">
                <a:latin typeface="Symbol"/>
                <a:cs typeface="Symbol"/>
              </a:rPr>
              <a:t></a:t>
            </a:r>
            <a:r>
              <a:rPr sz="1950" spc="-80" dirty="0">
                <a:latin typeface="Times New Roman"/>
                <a:cs typeface="Times New Roman"/>
              </a:rPr>
              <a:t> </a:t>
            </a:r>
            <a:r>
              <a:rPr sz="1950" spc="-5" dirty="0">
                <a:latin typeface="Symbol"/>
                <a:cs typeface="Symbol"/>
              </a:rPr>
              <a:t>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27138" y="2811856"/>
            <a:ext cx="521970" cy="5086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995"/>
              </a:lnSpc>
              <a:spcBef>
                <a:spcPts val="95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800" spc="40" dirty="0">
                <a:latin typeface="Times New Roman"/>
                <a:cs typeface="Times New Roman"/>
              </a:rPr>
              <a:t>(1)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11576" y="2811907"/>
            <a:ext cx="120650" cy="8553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275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ts val="2100"/>
              </a:lnSpc>
              <a:spcBef>
                <a:spcPts val="5"/>
              </a:spcBef>
            </a:pPr>
            <a:r>
              <a:rPr sz="1950" spc="-5" dirty="0">
                <a:latin typeface="Symbol"/>
                <a:cs typeface="Symbol"/>
              </a:rPr>
              <a:t>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ts val="2165"/>
              </a:lnSpc>
            </a:pPr>
            <a:r>
              <a:rPr sz="1950" spc="-5" dirty="0">
                <a:latin typeface="Symbol"/>
                <a:cs typeface="Symbol"/>
              </a:rPr>
              <a:t>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38618" y="3102609"/>
            <a:ext cx="120650" cy="5695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90"/>
              </a:spcBef>
            </a:pPr>
            <a:r>
              <a:rPr sz="1950" spc="-5" dirty="0">
                <a:latin typeface="Symbol"/>
                <a:cs typeface="Symbol"/>
              </a:rPr>
              <a:t></a:t>
            </a:r>
            <a:endParaRPr sz="1950">
              <a:latin typeface="Symbol"/>
              <a:cs typeface="Symbol"/>
            </a:endParaRPr>
          </a:p>
          <a:p>
            <a:pPr marL="12700">
              <a:lnSpc>
                <a:spcPts val="2145"/>
              </a:lnSpc>
              <a:spcBef>
                <a:spcPts val="5"/>
              </a:spcBef>
            </a:pPr>
            <a:r>
              <a:rPr sz="1950" spc="-5" dirty="0">
                <a:latin typeface="Symbol"/>
                <a:cs typeface="Symbol"/>
              </a:rPr>
              <a:t>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77210" y="3189808"/>
            <a:ext cx="1323340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425" baseline="13182" dirty="0">
                <a:latin typeface="Symbol"/>
                <a:cs typeface="Symbol"/>
              </a:rPr>
              <a:t></a:t>
            </a:r>
            <a:r>
              <a:rPr sz="4425" baseline="13182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k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 2 </a:t>
            </a:r>
            <a:r>
              <a:rPr sz="2925" i="1" spc="-7" baseline="38461" dirty="0">
                <a:latin typeface="Times New Roman"/>
                <a:cs typeface="Times New Roman"/>
              </a:rPr>
              <a:t>E</a:t>
            </a:r>
            <a:r>
              <a:rPr sz="2925" i="1" spc="-292" baseline="38461" dirty="0">
                <a:latin typeface="Times New Roman"/>
                <a:cs typeface="Times New Roman"/>
              </a:rPr>
              <a:t> </a:t>
            </a:r>
            <a:r>
              <a:rPr sz="2700" i="1" baseline="20061" dirty="0">
                <a:latin typeface="Times New Roman"/>
                <a:cs typeface="Times New Roman"/>
              </a:rPr>
              <a:t>b</a:t>
            </a:r>
            <a:endParaRPr sz="2700" baseline="2006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1105" y="429209"/>
            <a:ext cx="51422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0" dirty="0"/>
              <a:t>Multipath</a:t>
            </a:r>
            <a:r>
              <a:rPr sz="4400" spc="-290" dirty="0"/>
              <a:t> </a:t>
            </a:r>
            <a:r>
              <a:rPr sz="4400" spc="-200" dirty="0"/>
              <a:t>Propagation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267954" y="1991818"/>
            <a:ext cx="7126236" cy="4155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2557" y="443306"/>
            <a:ext cx="32391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65" dirty="0"/>
              <a:t>RAKE</a:t>
            </a:r>
            <a:r>
              <a:rPr sz="4400" spc="-350" dirty="0"/>
              <a:t> </a:t>
            </a:r>
            <a:r>
              <a:rPr sz="4400" spc="-295" dirty="0"/>
              <a:t>Receiver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64488" y="3629659"/>
            <a:ext cx="7718425" cy="1982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40" dirty="0">
                <a:latin typeface="Arial"/>
                <a:cs typeface="Arial"/>
              </a:rPr>
              <a:t>Received </a:t>
            </a:r>
            <a:r>
              <a:rPr sz="2000" spc="-100" dirty="0">
                <a:latin typeface="Arial"/>
                <a:cs typeface="Arial"/>
              </a:rPr>
              <a:t>signal sampled </a:t>
            </a:r>
            <a:r>
              <a:rPr sz="2000" spc="-45" dirty="0">
                <a:latin typeface="Arial"/>
                <a:cs typeface="Arial"/>
              </a:rPr>
              <a:t>at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75" dirty="0">
                <a:latin typeface="Arial"/>
                <a:cs typeface="Arial"/>
              </a:rPr>
              <a:t>rate </a:t>
            </a:r>
            <a:r>
              <a:rPr sz="2000" spc="-165" dirty="0">
                <a:latin typeface="Arial"/>
                <a:cs typeface="Arial"/>
              </a:rPr>
              <a:t>1/Ts</a:t>
            </a:r>
            <a:r>
              <a:rPr sz="2000" u="heavy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&gt;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160" dirty="0">
                <a:latin typeface="Arial"/>
                <a:cs typeface="Arial"/>
              </a:rPr>
              <a:t>2/Tc </a:t>
            </a:r>
            <a:r>
              <a:rPr sz="2000" spc="-30" dirty="0">
                <a:latin typeface="Arial"/>
                <a:cs typeface="Arial"/>
              </a:rPr>
              <a:t>for </a:t>
            </a:r>
            <a:r>
              <a:rPr sz="2000" spc="-45" dirty="0">
                <a:latin typeface="Arial"/>
                <a:cs typeface="Arial"/>
              </a:rPr>
              <a:t>detection</a:t>
            </a:r>
            <a:r>
              <a:rPr sz="2000" spc="-4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000" spc="-85" dirty="0">
                <a:latin typeface="Arial"/>
                <a:cs typeface="Arial"/>
              </a:rPr>
              <a:t>synchronization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175" dirty="0">
                <a:latin typeface="Arial"/>
                <a:cs typeface="Arial"/>
              </a:rPr>
              <a:t>Fed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all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i="1" spc="-10" dirty="0">
                <a:latin typeface="Carlito"/>
                <a:cs typeface="Carlito"/>
              </a:rPr>
              <a:t>M</a:t>
            </a:r>
            <a:r>
              <a:rPr sz="2000" i="1" spc="10" dirty="0">
                <a:latin typeface="Carlito"/>
                <a:cs typeface="Carlito"/>
              </a:rPr>
              <a:t> </a:t>
            </a:r>
            <a:r>
              <a:rPr sz="2000" spc="-305" dirty="0">
                <a:latin typeface="Arial"/>
                <a:cs typeface="Arial"/>
              </a:rPr>
              <a:t>RAKE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fingers.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Interpolation/decimation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unit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provides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160" dirty="0">
                <a:latin typeface="Arial"/>
                <a:cs typeface="Arial"/>
              </a:rPr>
              <a:t>a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000" spc="-85" dirty="0">
                <a:latin typeface="Arial"/>
                <a:cs typeface="Arial"/>
              </a:rPr>
              <a:t>stream </a:t>
            </a:r>
            <a:r>
              <a:rPr sz="2000" spc="-60" dirty="0">
                <a:latin typeface="Arial"/>
                <a:cs typeface="Arial"/>
              </a:rPr>
              <a:t>on </a:t>
            </a:r>
            <a:r>
              <a:rPr sz="2000" spc="-65" dirty="0">
                <a:latin typeface="Arial"/>
                <a:cs typeface="Arial"/>
              </a:rPr>
              <a:t>chiprate</a:t>
            </a:r>
            <a:r>
              <a:rPr sz="2000" spc="-315" dirty="0">
                <a:latin typeface="Arial"/>
                <a:cs typeface="Arial"/>
              </a:rPr>
              <a:t> </a:t>
            </a:r>
            <a:r>
              <a:rPr sz="2000" spc="-160" dirty="0">
                <a:latin typeface="Arial"/>
                <a:cs typeface="Arial"/>
              </a:rPr>
              <a:t>1/Tc</a:t>
            </a:r>
            <a:endParaRPr sz="2000">
              <a:latin typeface="Arial"/>
              <a:cs typeface="Arial"/>
            </a:endParaRPr>
          </a:p>
          <a:p>
            <a:pPr marL="356870" indent="-344805">
              <a:lnSpc>
                <a:spcPct val="100000"/>
              </a:lnSpc>
              <a:spcBef>
                <a:spcPts val="509"/>
              </a:spcBef>
              <a:buChar char="•"/>
              <a:tabLst>
                <a:tab pos="356870" algn="l"/>
                <a:tab pos="357505" algn="l"/>
              </a:tabLst>
            </a:pPr>
            <a:r>
              <a:rPr sz="2000" spc="-65" dirty="0">
                <a:latin typeface="Arial"/>
                <a:cs typeface="Arial"/>
              </a:rPr>
              <a:t>Correlation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with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complex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conjugate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of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spreading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sequence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</a:pPr>
            <a:r>
              <a:rPr sz="2000" spc="-70" dirty="0">
                <a:latin typeface="Arial"/>
                <a:cs typeface="Arial"/>
              </a:rPr>
              <a:t>weighted (maximum-ratio </a:t>
            </a:r>
            <a:r>
              <a:rPr sz="2000" spc="-50" dirty="0">
                <a:latin typeface="Arial"/>
                <a:cs typeface="Arial"/>
              </a:rPr>
              <a:t>criterion)summation </a:t>
            </a:r>
            <a:r>
              <a:rPr sz="2000" spc="-75" dirty="0">
                <a:latin typeface="Arial"/>
                <a:cs typeface="Arial"/>
              </a:rPr>
              <a:t>over </a:t>
            </a:r>
            <a:r>
              <a:rPr sz="2000" spc="-80" dirty="0">
                <a:latin typeface="Arial"/>
                <a:cs typeface="Arial"/>
              </a:rPr>
              <a:t>one</a:t>
            </a:r>
            <a:r>
              <a:rPr sz="2000" spc="-38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symbol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4772" y="152400"/>
            <a:ext cx="6004559" cy="3589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16869</Words>
  <Application>Microsoft Office PowerPoint</Application>
  <PresentationFormat>On-screen Show (4:3)</PresentationFormat>
  <Paragraphs>5273</Paragraphs>
  <Slides>294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294</vt:i4>
      </vt:variant>
    </vt:vector>
  </HeadingPairs>
  <TitlesOfParts>
    <vt:vector size="295" baseType="lpstr">
      <vt:lpstr>Office Theme</vt:lpstr>
      <vt:lpstr>        KNOWLEDGE  INSTITUTE OF TECHNOLOGY    </vt:lpstr>
      <vt:lpstr>Communication</vt:lpstr>
      <vt:lpstr>Brief Description</vt:lpstr>
      <vt:lpstr>PowerPoint Presentation</vt:lpstr>
      <vt:lpstr>Information Representation</vt:lpstr>
      <vt:lpstr>Why digital?</vt:lpstr>
      <vt:lpstr>PowerPoint Presentation</vt:lpstr>
      <vt:lpstr>PowerPoint Presentation</vt:lpstr>
      <vt:lpstr>PowerPoint Presentation</vt:lpstr>
      <vt:lpstr>Basic Digital Communication Transformations</vt:lpstr>
      <vt:lpstr>PowerPoint Presentation</vt:lpstr>
      <vt:lpstr>Main Points</vt:lpstr>
      <vt:lpstr>Why Digital Communications?</vt:lpstr>
      <vt:lpstr>Why Digital Communications?</vt:lpstr>
      <vt:lpstr>Why Digital Communications?</vt:lpstr>
      <vt:lpstr>Disadvantages</vt:lpstr>
      <vt:lpstr>Goals in Communication System Design</vt:lpstr>
      <vt:lpstr>Digital Signal Nomenclature</vt:lpstr>
      <vt:lpstr>Digital Signal Nomenclature</vt:lpstr>
      <vt:lpstr>Digital Signal Nomenclature</vt:lpstr>
      <vt:lpstr>Digital Pulse Modulation</vt:lpstr>
      <vt:lpstr>Pulse Code Modulation(PCM)</vt:lpstr>
      <vt:lpstr>Pulse Code Modulation(PCM)</vt:lpstr>
      <vt:lpstr>Pulse Code Modulation(PCM)</vt:lpstr>
      <vt:lpstr>Pulse Code Modulation(PCM)</vt:lpstr>
      <vt:lpstr>Pulse Code Modulation(PCM)</vt:lpstr>
      <vt:lpstr>PowerPoint Presentation</vt:lpstr>
      <vt:lpstr>Pulse Code Modulation(PCM)</vt:lpstr>
      <vt:lpstr>Quantization</vt:lpstr>
      <vt:lpstr>Quantization</vt:lpstr>
      <vt:lpstr>Quantization</vt:lpstr>
      <vt:lpstr>Quantization</vt:lpstr>
      <vt:lpstr>Quantization</vt:lpstr>
      <vt:lpstr>Quantization and encoding of a  sampled signal</vt:lpstr>
      <vt:lpstr>Quantization Error</vt:lpstr>
      <vt:lpstr>Quantization Error (cont.)</vt:lpstr>
      <vt:lpstr>PowerPoint Presentation</vt:lpstr>
      <vt:lpstr>Pulse Code Modulation</vt:lpstr>
      <vt:lpstr>Delta Modulation</vt:lpstr>
      <vt:lpstr>Delta Modulation</vt:lpstr>
      <vt:lpstr>Delta Modulation</vt:lpstr>
      <vt:lpstr>PowerPoint Presentation</vt:lpstr>
      <vt:lpstr>Delta Modulation</vt:lpstr>
      <vt:lpstr>Delta Modulation</vt:lpstr>
      <vt:lpstr>Delta Modulation</vt:lpstr>
      <vt:lpstr>Delta Modulation</vt:lpstr>
      <vt:lpstr>Adaptive Delta Modulation</vt:lpstr>
      <vt:lpstr>Adaptive Delta Modulation</vt:lpstr>
      <vt:lpstr>Unit 2 Digital Band-Pass Modulation Techniques</vt:lpstr>
      <vt:lpstr>PowerPoint Presentation</vt:lpstr>
      <vt:lpstr>Some Preliminaries</vt:lpstr>
      <vt:lpstr>PowerPoint Presentation</vt:lpstr>
      <vt:lpstr>PowerPoint Presentation</vt:lpstr>
      <vt:lpstr>PowerPoint Presentation</vt:lpstr>
      <vt:lpstr>7.2 Binary Amplitude-Shift Keying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Phase-Shift Keying</vt:lpstr>
      <vt:lpstr>PowerPoint Presentation</vt:lpstr>
      <vt:lpstr>2. Detection</vt:lpstr>
      <vt:lpstr>PowerPoint Presentation</vt:lpstr>
      <vt:lpstr>PowerPoint Presentation</vt:lpstr>
      <vt:lpstr>PowerPoint Presentation</vt:lpstr>
      <vt:lpstr>1. BASK and BPSK signals occupy the same transmission  bandwidth, which defines the width of the main lobe  of the sinc-shaped power spectra.</vt:lpstr>
      <vt:lpstr>PowerPoint Presentation</vt:lpstr>
      <vt:lpstr>1. In reality, the QPSK signal consists of the sum of two BPSK signals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Frequency-Shift Keying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a2(t)=a1(t) This scenario arises when two successive binary symbols in the incoming  data stream are the same</vt:lpstr>
      <vt:lpstr>PowerPoint Presentation</vt:lpstr>
      <vt:lpstr>PowerPoint Presentation</vt:lpstr>
      <vt:lpstr>PowerPoint Presentation</vt:lpstr>
      <vt:lpstr>PowerPoint Presentation</vt:lpstr>
      <vt:lpstr>Summary of Three Binary Signaling Schemes</vt:lpstr>
      <vt:lpstr>PowerPoint Presentation</vt:lpstr>
      <vt:lpstr>Non-coherent Digital Modulations Schemes</vt:lpstr>
      <vt:lpstr>PowerPoint Presentation</vt:lpstr>
      <vt:lpstr>PowerPoint Presentation</vt:lpstr>
      <vt:lpstr>PowerPoint Presentation</vt:lpstr>
      <vt:lpstr>PowerPoint Presentation</vt:lpstr>
      <vt:lpstr>1. Generation</vt:lpstr>
      <vt:lpstr>PowerPoint Presentation</vt:lpstr>
      <vt:lpstr>PowerPoint Presentation</vt:lpstr>
      <vt:lpstr>M-ary Digital Modulation Schemes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Correlating the signal</vt:lpstr>
      <vt:lpstr>PowerPoint Presentation</vt:lpstr>
      <vt:lpstr>PowerPoint Presentation</vt:lpstr>
      <vt:lpstr>PowerPoint Presentation</vt:lpstr>
      <vt:lpstr>Digital Baseband Transmission</vt:lpstr>
      <vt:lpstr>Why to Apply Digital Transmission?</vt:lpstr>
      <vt:lpstr>Symbols and Bits</vt:lpstr>
      <vt:lpstr>Digital  Transmissi  on</vt:lpstr>
      <vt:lpstr>Baseband Digital Transmission Link</vt:lpstr>
      <vt:lpstr>Baseband Unipolar Binary Error  Probability</vt:lpstr>
      <vt:lpstr>Determining Decision Threshold</vt:lpstr>
      <vt:lpstr>Determining Error Rate</vt:lpstr>
      <vt:lpstr>Baseband Binary Error Rate  in Terms of Pulse Shape and </vt:lpstr>
      <vt:lpstr>Pulse Shaping and Band-limited  Transmission</vt:lpstr>
      <vt:lpstr>Signaling With Cosine Roll-off Signals</vt:lpstr>
      <vt:lpstr>Example</vt:lpstr>
      <vt:lpstr>Matched Filtering</vt:lpstr>
      <vt:lpstr>Matched Filtering SNR and Transfer</vt:lpstr>
      <vt:lpstr>Optimum terminal filters</vt:lpstr>
      <vt:lpstr>Avoiding ISI and enabling band-limiting in  radio systems</vt:lpstr>
      <vt:lpstr>Determining Transmission Bandwidth  for an Arbitrary Baseband Signaling  Waveform</vt:lpstr>
      <vt:lpstr>PAM Power Spectral Density (PSD)</vt:lpstr>
      <vt:lpstr>Example</vt:lpstr>
      <vt:lpstr>PowerPoint Presentation</vt:lpstr>
      <vt:lpstr>Tapped Delay Lin</vt:lpstr>
      <vt:lpstr>Example of Equalization</vt:lpstr>
      <vt:lpstr>Monitoring Transmission Quality  by Eye Diagram</vt:lpstr>
      <vt:lpstr>PowerPoint Presentation</vt:lpstr>
      <vt:lpstr>PowerPoint Presentation</vt:lpstr>
      <vt:lpstr>Fig.6.5</vt:lpstr>
      <vt:lpstr>PowerPoint Presentation</vt:lpstr>
      <vt:lpstr>Fig.6.6</vt:lpstr>
      <vt:lpstr>PowerPoint Presentation</vt:lpstr>
      <vt:lpstr>Fig.6.7</vt:lpstr>
      <vt:lpstr>( Maximum ISI )  </vt:lpstr>
      <vt:lpstr>6.7 Computer Experiment : Eye Diagrams for Binary and Quanternary Systems</vt:lpstr>
      <vt:lpstr>Fig.6.8</vt:lpstr>
      <vt:lpstr>Fig.6.9</vt:lpstr>
      <vt:lpstr>Introduction</vt:lpstr>
      <vt:lpstr>Entropy</vt:lpstr>
      <vt:lpstr>Entropy (example)</vt:lpstr>
      <vt:lpstr>Source Coding Theorem</vt:lpstr>
      <vt:lpstr>Data Compaction</vt:lpstr>
      <vt:lpstr>Data Compaction example</vt:lpstr>
      <vt:lpstr>Data Compaction example</vt:lpstr>
      <vt:lpstr>Data Compaction example</vt:lpstr>
      <vt:lpstr>Discrete Memoryless Channels</vt:lpstr>
      <vt:lpstr>Discrete Memoryless Channels</vt:lpstr>
      <vt:lpstr>Mutual Information</vt:lpstr>
      <vt:lpstr>Mutual Information</vt:lpstr>
      <vt:lpstr>Mutual Information</vt:lpstr>
      <vt:lpstr>Channel Capacity</vt:lpstr>
      <vt:lpstr>Discrete Memoryless Channels</vt:lpstr>
      <vt:lpstr>Channel Coding Theorem</vt:lpstr>
      <vt:lpstr>Information Capacity Theorem</vt:lpstr>
      <vt:lpstr>contents</vt:lpstr>
      <vt:lpstr>Classification of Error-Control Coding:</vt:lpstr>
      <vt:lpstr>PowerPoint Presentation</vt:lpstr>
      <vt:lpstr>Hamming Distance and Hamming Weight</vt:lpstr>
      <vt:lpstr>Minimum Distance and Minimum  Weight</vt:lpstr>
      <vt:lpstr>PowerPoint Presentation</vt:lpstr>
      <vt:lpstr>PowerPoint Presentation</vt:lpstr>
      <vt:lpstr>10.3 Linear Block Codes</vt:lpstr>
      <vt:lpstr>What is Systematic linear block codes?</vt:lpstr>
      <vt:lpstr>PowerPoint Presentation</vt:lpstr>
      <vt:lpstr>Relation between parity bits and message bits</vt:lpstr>
      <vt:lpstr>Matrix Notation</vt:lpstr>
      <vt:lpstr>p m   p m 1 i 1 k  1, i k  1</vt:lpstr>
      <vt:lpstr>c  [ m P m ]  m [ P I ] k</vt:lpstr>
      <vt:lpstr>c  m G</vt:lpstr>
      <vt:lpstr>p m  1 i 1</vt:lpstr>
      <vt:lpstr>Parity-Check Matrix H</vt:lpstr>
      <vt:lpstr>c  m G</vt:lpstr>
      <vt:lpstr>c  m G</vt:lpstr>
      <vt:lpstr>Repetition Codes</vt:lpstr>
      <vt:lpstr>Example：</vt:lpstr>
      <vt:lpstr>Error Pattern</vt:lpstr>
      <vt:lpstr>Definition and properties of</vt:lpstr>
      <vt:lpstr>Syndrome Decoding</vt:lpstr>
      <vt:lpstr>Likelihood decoding：</vt:lpstr>
      <vt:lpstr> e H T  e H T  e H T   e H T</vt:lpstr>
      <vt:lpstr>Example 10.2 Hamming Codes</vt:lpstr>
      <vt:lpstr>(7, 4) Hamming Code</vt:lpstr>
      <vt:lpstr>PowerPoint Presentation</vt:lpstr>
      <vt:lpstr>Cyclic Codes</vt:lpstr>
      <vt:lpstr>Cyclic Property</vt:lpstr>
      <vt:lpstr>Code Polynomial</vt:lpstr>
      <vt:lpstr>PowerPoint Presentation</vt:lpstr>
      <vt:lpstr>PowerPoint Presentation</vt:lpstr>
      <vt:lpstr>Generator Polynomial</vt:lpstr>
      <vt:lpstr>Encoding Procedure</vt:lpstr>
      <vt:lpstr>How to determine b(X)?</vt:lpstr>
      <vt:lpstr>Steps for encoding an (n,k)  systematic cyclic code</vt:lpstr>
      <vt:lpstr>How to select generator polynomial?</vt:lpstr>
      <vt:lpstr>Example: (7, k) cyclic code</vt:lpstr>
      <vt:lpstr>Generator and Parity-Check Matrices</vt:lpstr>
      <vt:lpstr>Encoder for Cyclic Codes</vt:lpstr>
      <vt:lpstr>PowerPoint Presentation</vt:lpstr>
      <vt:lpstr>Operation of the encoder</vt:lpstr>
      <vt:lpstr>Calculation of the Syndrome</vt:lpstr>
      <vt:lpstr>Syndrome polynomial</vt:lpstr>
      <vt:lpstr>Syndrome Calculator for (n,k) Cyclic Code</vt:lpstr>
      <vt:lpstr>PowerPoint Presentation</vt:lpstr>
      <vt:lpstr>PowerPoint Presentation</vt:lpstr>
      <vt:lpstr>PowerPoint Presentation</vt:lpstr>
      <vt:lpstr>PowerPoint Presentation</vt:lpstr>
      <vt:lpstr>Determine: encoder and syndrome calculator</vt:lpstr>
      <vt:lpstr>PowerPoint Presentation</vt:lpstr>
      <vt:lpstr>PowerPoint Presentation</vt:lpstr>
      <vt:lpstr>Syndrome calculator</vt:lpstr>
      <vt:lpstr>Convolutional codes</vt:lpstr>
      <vt:lpstr>Introduction</vt:lpstr>
      <vt:lpstr>Properties of convolutional codes</vt:lpstr>
      <vt:lpstr>PowerPoint Presentation</vt:lpstr>
      <vt:lpstr>PowerPoint Presentation</vt:lpstr>
      <vt:lpstr>PowerPoint Presentation</vt:lpstr>
      <vt:lpstr>Tree</vt:lpstr>
      <vt:lpstr>Trellis</vt:lpstr>
      <vt:lpstr>PowerPoint Presentation</vt:lpstr>
      <vt:lpstr>xi</vt:lpstr>
      <vt:lpstr>PowerPoint Presentation</vt:lpstr>
      <vt:lpstr>s2</vt:lpstr>
      <vt:lpstr>x (1)</vt:lpstr>
      <vt:lpstr>Description with submatrices</vt:lpstr>
      <vt:lpstr>PowerPoint Presentation</vt:lpstr>
      <vt:lpstr>x  u G,</vt:lpstr>
      <vt:lpstr>PowerPoint Presentation</vt:lpstr>
      <vt:lpstr>PowerPoint Presentation</vt:lpstr>
      <vt:lpstr>PowerPoint Presentation</vt:lpstr>
      <vt:lpstr>Decoding of convolutional codes The Viterbi algorithm</vt:lpstr>
      <vt:lpstr>PowerPoint Presentation</vt:lpstr>
      <vt:lpstr>y (+1+1,-1+1,+1+1,+1+1,+1+1,+1+1,+1+1)</vt:lpstr>
      <vt:lpstr>PowerPoint Presentation</vt:lpstr>
      <vt:lpstr>Hard decisions y (+1+1,-1+1,+1-1,+1+1,+1+1,+1+1,+1+1)</vt:lpstr>
      <vt:lpstr>PowerPoint Presentation</vt:lpstr>
      <vt:lpstr>y (+1+1,-1-1,-1+1,+1+1,+1+1,+1+1,+1+1)</vt:lpstr>
      <vt:lpstr>PowerPoint Presentation</vt:lpstr>
      <vt:lpstr>PowerPoint Presentation</vt:lpstr>
      <vt:lpstr>PowerPoint Presentation</vt:lpstr>
      <vt:lpstr>PowerPoint Presentation</vt:lpstr>
      <vt:lpstr>Spread Spectrum</vt:lpstr>
      <vt:lpstr>Introduction to Spread Spectrum</vt:lpstr>
      <vt:lpstr>Multiplexing</vt:lpstr>
      <vt:lpstr>Frequency multiplex</vt:lpstr>
      <vt:lpstr>Time multiplex</vt:lpstr>
      <vt:lpstr>Time and frequency multiplex</vt:lpstr>
      <vt:lpstr>Code multiplex</vt:lpstr>
      <vt:lpstr>Spread Spectrum Technology</vt:lpstr>
      <vt:lpstr>Spread Spectrum Technology</vt:lpstr>
      <vt:lpstr>Effects of spreading and interference</vt:lpstr>
      <vt:lpstr>Spreading and frequency selective  fading</vt:lpstr>
      <vt:lpstr>DSSS (Direct Sequence Spread Spectrum) I</vt:lpstr>
      <vt:lpstr>DSSS (Direct Sequence Spread Spectrum) II</vt:lpstr>
      <vt:lpstr>DS/SS Comments III</vt:lpstr>
      <vt:lpstr>DS/SS Comments IV</vt:lpstr>
      <vt:lpstr>FH/SS (Frequency Hopping Spread  Spectrum) I</vt:lpstr>
      <vt:lpstr>FHSS (Frequency Hopping Spread  Spectrum) II</vt:lpstr>
      <vt:lpstr>Code Division Multiple Access (CDMA)</vt:lpstr>
      <vt:lpstr>CDMA Example</vt:lpstr>
      <vt:lpstr>CDMA Explanation</vt:lpstr>
      <vt:lpstr>CDMA for DSSS</vt:lpstr>
      <vt:lpstr>CDMA in a DSSS Environment</vt:lpstr>
      <vt:lpstr>Seven Channel CDMA Encoding and  Decoding</vt:lpstr>
      <vt:lpstr>FHSS (Frequency Hopping Spread Spectrum) III</vt:lpstr>
      <vt:lpstr>Applications of Spread Spectrum</vt:lpstr>
      <vt:lpstr>Performance of DS/SS Systems</vt:lpstr>
      <vt:lpstr>PN Sequence Generation</vt:lpstr>
      <vt:lpstr>Generating PN Sequences</vt:lpstr>
      <vt:lpstr>Problems with m-sequences</vt:lpstr>
      <vt:lpstr>Detecting DS/SS PSK Signals</vt:lpstr>
      <vt:lpstr>Optimum Detection of DS/SS PSK</vt:lpstr>
      <vt:lpstr>Signal Spectra</vt:lpstr>
      <vt:lpstr>Multiple Access Performance</vt:lpstr>
      <vt:lpstr>Signal Model</vt:lpstr>
      <vt:lpstr>Interfering Signal</vt:lpstr>
      <vt:lpstr>At Receiver</vt:lpstr>
      <vt:lpstr>Multiple Access Interference (MAI)</vt:lpstr>
      <vt:lpstr>Example of Performance Degradation</vt:lpstr>
      <vt:lpstr>Near/Far Problem (I)</vt:lpstr>
      <vt:lpstr>Near/Far Problem (II)</vt:lpstr>
      <vt:lpstr>Multipath Propagation</vt:lpstr>
      <vt:lpstr>RAKE Receiver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ECE_HOD</dc:creator>
  <cp:lastModifiedBy>STUDENT</cp:lastModifiedBy>
  <cp:revision>4</cp:revision>
  <dcterms:created xsi:type="dcterms:W3CDTF">2020-05-26T05:34:08Z</dcterms:created>
  <dcterms:modified xsi:type="dcterms:W3CDTF">2020-05-26T06:41:02Z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2018-01-24T00:00:00Z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2020-05-26T00:00:00Z</vt:filetime>
  </property>
</Properties>
</file>